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9"/>
  </p:notesMasterIdLst>
  <p:sldIdLst>
    <p:sldId id="258" r:id="rId2"/>
    <p:sldId id="324" r:id="rId3"/>
    <p:sldId id="290" r:id="rId4"/>
    <p:sldId id="288" r:id="rId5"/>
    <p:sldId id="267" r:id="rId6"/>
    <p:sldId id="256" r:id="rId7"/>
    <p:sldId id="292" r:id="rId8"/>
    <p:sldId id="320" r:id="rId9"/>
    <p:sldId id="321" r:id="rId10"/>
    <p:sldId id="308" r:id="rId11"/>
    <p:sldId id="309" r:id="rId12"/>
    <p:sldId id="310" r:id="rId13"/>
    <p:sldId id="311" r:id="rId14"/>
    <p:sldId id="313" r:id="rId15"/>
    <p:sldId id="312" r:id="rId16"/>
    <p:sldId id="294" r:id="rId17"/>
    <p:sldId id="316" r:id="rId18"/>
    <p:sldId id="317" r:id="rId19"/>
    <p:sldId id="322" r:id="rId20"/>
    <p:sldId id="323" r:id="rId21"/>
    <p:sldId id="299" r:id="rId22"/>
    <p:sldId id="300" r:id="rId23"/>
    <p:sldId id="305" r:id="rId24"/>
    <p:sldId id="314" r:id="rId25"/>
    <p:sldId id="302" r:id="rId26"/>
    <p:sldId id="315" r:id="rId27"/>
    <p:sldId id="304" r:id="rId28"/>
    <p:sldId id="303" r:id="rId29"/>
    <p:sldId id="327" r:id="rId30"/>
    <p:sldId id="325" r:id="rId31"/>
    <p:sldId id="328" r:id="rId32"/>
    <p:sldId id="329" r:id="rId33"/>
    <p:sldId id="330" r:id="rId34"/>
    <p:sldId id="331" r:id="rId35"/>
    <p:sldId id="333" r:id="rId36"/>
    <p:sldId id="332" r:id="rId37"/>
    <p:sldId id="280" r:id="rId38"/>
  </p:sldIdLst>
  <p:sldSz cx="9144000" cy="5143500" type="screen16x9"/>
  <p:notesSz cx="6858000" cy="9144000"/>
  <p:embeddedFontLst>
    <p:embeddedFont>
      <p:font typeface="Nixie One" panose="020B0604020202020204" charset="0"/>
      <p:regular r:id="rId40"/>
    </p:embeddedFont>
    <p:embeddedFont>
      <p:font typeface="Helvetica Neue" panose="020B0604020202020204" charset="0"/>
      <p:regular r:id="rId41"/>
      <p:bold r:id="rId42"/>
      <p:italic r:id="rId43"/>
      <p:boldItalic r:id="rId44"/>
    </p:embeddedFont>
    <p:embeddedFont>
      <p:font typeface="Muli" panose="020B0604020202020204" charset="0"/>
      <p:regular r:id="rId45"/>
      <p:bold r:id="rId46"/>
      <p:italic r:id="rId47"/>
      <p:boldItalic r:id="rId48"/>
    </p:embeddedFont>
    <p:embeddedFont>
      <p:font typeface="Gadugi" panose="020B0502040204020203" pitchFamily="3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n Brochet" initials="MB" lastIdx="1" clrIdx="0">
    <p:extLst>
      <p:ext uri="{19B8F6BF-5375-455C-9EA6-DF929625EA0E}">
        <p15:presenceInfo xmlns:p15="http://schemas.microsoft.com/office/powerpoint/2012/main" userId="S::marion.brochet@etu.unilim.fr::0da37aaa-d02c-4049-9004-fff81d8647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2BA"/>
    <a:srgbClr val="0E293C"/>
    <a:srgbClr val="DA82C3"/>
    <a:srgbClr val="D17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B4F180-94E6-4CBA-BD69-E5312AFEC463}">
  <a:tblStyle styleId="{6BB4F180-94E6-4CBA-BD69-E5312AFEC4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84" autoAdjust="0"/>
  </p:normalViewPr>
  <p:slideViewPr>
    <p:cSldViewPr snapToGrid="0">
      <p:cViewPr varScale="1">
        <p:scale>
          <a:sx n="96" d="100"/>
          <a:sy n="96"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0T18:05:22.492"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r.wikipedia.org/wiki/Architecture"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fr.wikipedia.org/wiki/Christopher_Alexander" TargetMode="External"/><Relationship Id="rId4" Type="http://schemas.openxmlformats.org/officeDocument/2006/relationships/hyperlink" Target="https://fr.wikipedia.org/wiki/Urbanism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852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298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96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94509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73421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240087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58821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319662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Donc nous c’est le pattern adapter. Son but est de convertir l’interface d’une classe existante en l’interface attendue par des clients afin qu’ils puissent travailler ensemble. Il s’agit de conférer à une classe existante une nouvelle interface pour répondre aux besoins des clients. </a:t>
            </a:r>
          </a:p>
          <a:p>
            <a:endParaRPr lang="fr-FR" dirty="0"/>
          </a:p>
        </p:txBody>
      </p:sp>
    </p:spTree>
    <p:extLst>
      <p:ext uri="{BB962C8B-B14F-4D97-AF65-F5344CB8AC3E}">
        <p14:creationId xmlns:p14="http://schemas.microsoft.com/office/powerpoint/2010/main" val="1611846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sz="1100" b="0" i="0" u="none" strike="noStrike" cap="none" dirty="0">
                <a:solidFill>
                  <a:srgbClr val="000000"/>
                </a:solidFill>
                <a:effectLst/>
                <a:latin typeface="Arial"/>
                <a:ea typeface="Arial"/>
                <a:cs typeface="Arial"/>
                <a:sym typeface="Arial"/>
              </a:rPr>
              <a:t>Bonjour à tous, nous allons donc vous présenter le pattern Adapter.</a:t>
            </a:r>
          </a:p>
          <a:p>
            <a:pPr marL="139700" indent="0">
              <a:buNone/>
            </a:pPr>
            <a:r>
              <a:rPr lang="fr-FR" sz="1100" b="0" i="0" u="none" strike="noStrike" cap="none" dirty="0">
                <a:solidFill>
                  <a:srgbClr val="000000"/>
                </a:solidFill>
                <a:effectLst/>
                <a:latin typeface="Arial"/>
                <a:ea typeface="Arial"/>
                <a:cs typeface="Arial"/>
                <a:sym typeface="Arial"/>
              </a:rPr>
              <a:t>Nous allons tout d’abord vous faire une petite présentation sur l’histoire des patterns, puis nous vous présenterons une petite modélisation pour introduire le pattern. Nous généraliserons avec le diagramme de classe de notre pattern. Nous ferons le lien avec les principes Solid, enfin nous finirons avec un petit live </a:t>
            </a:r>
            <a:r>
              <a:rPr lang="fr-FR" sz="1100" b="0" i="0" u="none" strike="noStrike" cap="none" dirty="0" err="1">
                <a:solidFill>
                  <a:srgbClr val="000000"/>
                </a:solidFill>
                <a:effectLst/>
                <a:latin typeface="Arial"/>
                <a:ea typeface="Arial"/>
                <a:cs typeface="Arial"/>
                <a:sym typeface="Arial"/>
              </a:rPr>
              <a:t>coding</a:t>
            </a:r>
            <a:r>
              <a:rPr lang="fr-FR" sz="1100" b="0" i="0" u="none" strike="noStrike" cap="none" dirty="0">
                <a:solidFill>
                  <a:srgbClr val="000000"/>
                </a:solidFill>
                <a:effectLst/>
                <a:latin typeface="Arial"/>
                <a:ea typeface="Arial"/>
                <a:cs typeface="Arial"/>
                <a:sym typeface="Arial"/>
              </a:rPr>
              <a:t> ou live code ? </a:t>
            </a:r>
          </a:p>
          <a:p>
            <a:endParaRPr lang="fr-FR" dirty="0"/>
          </a:p>
        </p:txBody>
      </p:sp>
    </p:spTree>
    <p:extLst>
      <p:ext uri="{BB962C8B-B14F-4D97-AF65-F5344CB8AC3E}">
        <p14:creationId xmlns:p14="http://schemas.microsoft.com/office/powerpoint/2010/main" val="223067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sz="1100" b="0" i="0" u="none" strike="noStrike" cap="none" dirty="0">
                <a:solidFill>
                  <a:srgbClr val="000000"/>
                </a:solidFill>
                <a:effectLst/>
                <a:latin typeface="Arial"/>
                <a:ea typeface="Arial"/>
                <a:cs typeface="Arial"/>
                <a:sym typeface="Arial"/>
              </a:rPr>
              <a:t>En plus clair, pour nous, c’est aussi un moyen d’atteindre un objectif. C’est un schéma d’objet qui forme une solution à un problème connu et fréquent. </a:t>
            </a:r>
          </a:p>
          <a:p>
            <a:pPr marL="139700" indent="0">
              <a:buNone/>
            </a:pPr>
            <a:r>
              <a:rPr lang="fr-FR" sz="1100" b="0" i="0" u="none" strike="noStrike" cap="none" dirty="0">
                <a:solidFill>
                  <a:srgbClr val="000000"/>
                </a:solidFill>
                <a:effectLst/>
                <a:latin typeface="Arial"/>
                <a:ea typeface="Arial"/>
                <a:cs typeface="Arial"/>
                <a:sym typeface="Arial"/>
              </a:rPr>
              <a:t>Par exemple, quand on exerce un métier à un moment donnée on va rencontrer un problème et on va chercher à le résoudre. Et peut-être que par la suite on re rencontrera se problème dans un contexte différent et donc on va forcément mettre en place une méthode que l’on appliquera à chaque fois pour arriver à nos fins. Donc cette méthode on va la standardiser et peut-être même la donnée à nos collègues et c’est comme ça que sont apparu les design pattern. </a:t>
            </a:r>
          </a:p>
          <a:p>
            <a:pPr marL="139700" indent="0">
              <a:buNone/>
            </a:pPr>
            <a:r>
              <a:rPr lang="fr-FR" sz="1100" b="0" i="0" u="none" strike="noStrike" cap="none" dirty="0">
                <a:solidFill>
                  <a:srgbClr val="000000"/>
                </a:solidFill>
                <a:effectLst/>
                <a:latin typeface="Arial"/>
                <a:ea typeface="Arial"/>
                <a:cs typeface="Arial"/>
                <a:sym typeface="Arial"/>
              </a:rPr>
              <a:t>Donc en informatique, ils permettent d’accélérer le processus de développement, d’anticiper des problématiques et d’améliorer la lisibilité du code en fournissant une standardisation. Les patterns sont basés sur les bonnes pratiques.</a:t>
            </a:r>
          </a:p>
          <a:p>
            <a:endParaRPr lang="fr-FR" dirty="0"/>
          </a:p>
        </p:txBody>
      </p:sp>
    </p:spTree>
    <p:extLst>
      <p:ext uri="{BB962C8B-B14F-4D97-AF65-F5344CB8AC3E}">
        <p14:creationId xmlns:p14="http://schemas.microsoft.com/office/powerpoint/2010/main" val="154967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100" b="0" i="0" u="none" strike="noStrike" cap="none" dirty="0">
                <a:solidFill>
                  <a:srgbClr val="000000"/>
                </a:solidFill>
                <a:effectLst/>
                <a:latin typeface="Arial"/>
                <a:ea typeface="Arial"/>
                <a:cs typeface="Arial"/>
                <a:sym typeface="Arial"/>
              </a:rPr>
              <a:t>La première fois que l’on a entendu parler des Design Pattern c’est en 1977 avec un livre nommé A Pattern </a:t>
            </a:r>
            <a:r>
              <a:rPr lang="fr-FR" sz="1100" b="0" i="0" u="none" strike="noStrike" cap="none" dirty="0" err="1">
                <a:solidFill>
                  <a:srgbClr val="000000"/>
                </a:solidFill>
                <a:effectLst/>
                <a:latin typeface="Arial"/>
                <a:ea typeface="Arial"/>
                <a:cs typeface="Arial"/>
                <a:sym typeface="Arial"/>
              </a:rPr>
              <a:t>Language</a:t>
            </a:r>
            <a:r>
              <a:rPr lang="fr-FR" sz="1100" b="0" i="0" u="none" strike="noStrike" cap="none" dirty="0">
                <a:solidFill>
                  <a:srgbClr val="000000"/>
                </a:solidFill>
                <a:effectLst/>
                <a:latin typeface="Arial"/>
                <a:ea typeface="Arial"/>
                <a:cs typeface="Arial"/>
                <a:sym typeface="Arial"/>
              </a:rPr>
              <a:t>, un essai sur l'</a:t>
            </a:r>
            <a:r>
              <a:rPr lang="fr-FR" sz="1100" b="0" i="0" u="none" strike="noStrike" cap="none" dirty="0">
                <a:solidFill>
                  <a:srgbClr val="000000"/>
                </a:solidFill>
                <a:effectLst/>
                <a:latin typeface="Arial"/>
                <a:ea typeface="Arial"/>
                <a:cs typeface="Arial"/>
                <a:sym typeface="Arial"/>
                <a:hlinkClick r:id="rId3"/>
              </a:rPr>
              <a:t>architecture</a:t>
            </a:r>
            <a:r>
              <a:rPr lang="fr-FR" sz="1100" b="0" i="0" u="none" strike="noStrike" cap="none" dirty="0">
                <a:solidFill>
                  <a:srgbClr val="000000"/>
                </a:solidFill>
                <a:effectLst/>
                <a:latin typeface="Arial"/>
                <a:ea typeface="Arial"/>
                <a:cs typeface="Arial"/>
                <a:sym typeface="Arial"/>
              </a:rPr>
              <a:t> et l'</a:t>
            </a:r>
            <a:r>
              <a:rPr lang="fr-FR" sz="1100" b="0" i="0" u="none" strike="noStrike" cap="none" dirty="0">
                <a:solidFill>
                  <a:srgbClr val="000000"/>
                </a:solidFill>
                <a:effectLst/>
                <a:latin typeface="Arial"/>
                <a:ea typeface="Arial"/>
                <a:cs typeface="Arial"/>
                <a:sym typeface="Arial"/>
                <a:hlinkClick r:id="rId4"/>
              </a:rPr>
              <a:t>urbanisme</a:t>
            </a:r>
            <a:r>
              <a:rPr lang="fr-FR" sz="1100" b="0" i="0" u="none" strike="noStrike" cap="none" dirty="0">
                <a:solidFill>
                  <a:srgbClr val="000000"/>
                </a:solidFill>
                <a:effectLst/>
                <a:latin typeface="Arial"/>
                <a:ea typeface="Arial"/>
                <a:cs typeface="Arial"/>
                <a:sym typeface="Arial"/>
              </a:rPr>
              <a:t> écrit par</a:t>
            </a:r>
            <a:r>
              <a:rPr lang="fr-FR" sz="1100" b="0" i="0" u="none" strike="noStrike" cap="none" dirty="0">
                <a:solidFill>
                  <a:srgbClr val="000000"/>
                </a:solidFill>
                <a:effectLst/>
                <a:latin typeface="Arial"/>
                <a:ea typeface="Arial"/>
                <a:cs typeface="Arial"/>
                <a:sym typeface="Arial"/>
                <a:hlinkClick r:id="rId5"/>
              </a:rPr>
              <a:t> Christopher Alexander</a:t>
            </a:r>
            <a:r>
              <a:rPr lang="fr-FR" sz="1100" b="0" i="0" u="none" strike="noStrike" cap="none" dirty="0">
                <a:solidFill>
                  <a:srgbClr val="000000"/>
                </a:solidFill>
                <a:effectLst/>
                <a:latin typeface="Arial"/>
                <a:ea typeface="Arial"/>
                <a:cs typeface="Arial"/>
                <a:sym typeface="Arial"/>
              </a:rPr>
              <a:t>, Sara Ishikawa et Murray </a:t>
            </a:r>
            <a:r>
              <a:rPr lang="fr-FR" sz="1100" b="0" i="0" u="none" strike="noStrike" cap="none" dirty="0" err="1">
                <a:solidFill>
                  <a:srgbClr val="000000"/>
                </a:solidFill>
                <a:effectLst/>
                <a:latin typeface="Arial"/>
                <a:ea typeface="Arial"/>
                <a:cs typeface="Arial"/>
                <a:sym typeface="Arial"/>
              </a:rPr>
              <a:t>Silverstein</a:t>
            </a:r>
            <a:r>
              <a:rPr lang="fr-FR" sz="1100" b="0" i="0" u="none" strike="noStrike" cap="none" dirty="0">
                <a:solidFill>
                  <a:srgbClr val="000000"/>
                </a:solidFill>
                <a:effectLst/>
                <a:latin typeface="Arial"/>
                <a:ea typeface="Arial"/>
                <a:cs typeface="Arial"/>
                <a:sym typeface="Arial"/>
              </a:rPr>
              <a:t>. Ensuite, c’est Kent Beck et Ward Cunningham qui les ont associés à la programmation fin 1980. Les design pattern ont vraiment été popularisé en 1994 dans le livre du nom en français “Design patterns - Catalogue des modèles de conception réutilisables” créé par le “</a:t>
            </a:r>
            <a:r>
              <a:rPr lang="fr-FR" sz="1100" b="0" i="0" u="none" strike="noStrike" cap="none" dirty="0" err="1">
                <a:solidFill>
                  <a:srgbClr val="000000"/>
                </a:solidFill>
                <a:effectLst/>
                <a:latin typeface="Arial"/>
                <a:ea typeface="Arial"/>
                <a:cs typeface="Arial"/>
                <a:sym typeface="Arial"/>
              </a:rPr>
              <a:t>GoF</a:t>
            </a:r>
            <a:r>
              <a:rPr lang="fr-FR" sz="1100" b="0" i="0" u="none" strike="noStrike" cap="none" dirty="0">
                <a:solidFill>
                  <a:srgbClr val="000000"/>
                </a:solidFill>
                <a:effectLst/>
                <a:latin typeface="Arial"/>
                <a:ea typeface="Arial"/>
                <a:cs typeface="Arial"/>
                <a:sym typeface="Arial"/>
              </a:rPr>
              <a:t>” c’est-à-dire le Gang of Four qui est constituée de Erich Gamma, Richard </a:t>
            </a:r>
            <a:r>
              <a:rPr lang="fr-FR" sz="1100" b="0" i="0" u="none" strike="noStrike" cap="none" dirty="0" err="1">
                <a:solidFill>
                  <a:srgbClr val="000000"/>
                </a:solidFill>
                <a:effectLst/>
                <a:latin typeface="Arial"/>
                <a:ea typeface="Arial"/>
                <a:cs typeface="Arial"/>
                <a:sym typeface="Arial"/>
              </a:rPr>
              <a:t>Helm</a:t>
            </a:r>
            <a:r>
              <a:rPr lang="fr-FR" sz="1100" b="0" i="0" u="none" strike="noStrike" cap="none" dirty="0">
                <a:solidFill>
                  <a:srgbClr val="000000"/>
                </a:solidFill>
                <a:effectLst/>
                <a:latin typeface="Arial"/>
                <a:ea typeface="Arial"/>
                <a:cs typeface="Arial"/>
                <a:sym typeface="Arial"/>
              </a:rPr>
              <a:t>, Ralph Johnson et John </a:t>
            </a:r>
            <a:r>
              <a:rPr lang="fr-FR" sz="1100" b="0" i="0" u="none" strike="noStrike" cap="none" dirty="0" err="1">
                <a:solidFill>
                  <a:srgbClr val="000000"/>
                </a:solidFill>
                <a:effectLst/>
                <a:latin typeface="Arial"/>
                <a:ea typeface="Arial"/>
                <a:cs typeface="Arial"/>
                <a:sym typeface="Arial"/>
              </a:rPr>
              <a:t>Vlissides</a:t>
            </a:r>
            <a:r>
              <a:rPr lang="fr-FR" sz="1100" b="0" i="0" u="none" strike="noStrike" cap="none" dirty="0">
                <a:solidFill>
                  <a:srgbClr val="000000"/>
                </a:solidFill>
                <a:effectLst/>
                <a:latin typeface="Arial"/>
                <a:ea typeface="Arial"/>
                <a:cs typeface="Arial"/>
                <a:sym typeface="Arial"/>
              </a:rPr>
              <a:t>. </a:t>
            </a:r>
          </a:p>
          <a:p>
            <a:endParaRPr lang="fr-FR" dirty="0"/>
          </a:p>
        </p:txBody>
      </p:sp>
    </p:spTree>
    <p:extLst>
      <p:ext uri="{BB962C8B-B14F-4D97-AF65-F5344CB8AC3E}">
        <p14:creationId xmlns:p14="http://schemas.microsoft.com/office/powerpoint/2010/main" val="1711025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fontAlgn="base"/>
            <a:r>
              <a:rPr lang="fr-FR" sz="1100" b="0" i="0" u="none" strike="noStrike" cap="none" dirty="0">
                <a:solidFill>
                  <a:srgbClr val="000000"/>
                </a:solidFill>
                <a:effectLst/>
                <a:latin typeface="Arial"/>
                <a:ea typeface="Arial"/>
                <a:cs typeface="Arial"/>
                <a:sym typeface="Arial"/>
              </a:rPr>
              <a:t>Les patterns de création, qui déterminent comment faire l'instanciation et la configuration des classes et des objets. </a:t>
            </a:r>
          </a:p>
          <a:p>
            <a:pPr lvl="0" fontAlgn="base"/>
            <a:r>
              <a:rPr lang="fr-FR" sz="1100" b="0" i="0" u="none" strike="noStrike" cap="none" dirty="0">
                <a:solidFill>
                  <a:srgbClr val="000000"/>
                </a:solidFill>
                <a:effectLst/>
                <a:latin typeface="Arial"/>
                <a:ea typeface="Arial"/>
                <a:cs typeface="Arial"/>
                <a:sym typeface="Arial"/>
              </a:rPr>
              <a:t>Les patterns de comportement fournissent des solutions pour organiser des objets afin qu’ils collaborent entre eux. </a:t>
            </a:r>
          </a:p>
          <a:p>
            <a:pPr lvl="0" fontAlgn="base"/>
            <a:r>
              <a:rPr lang="fr-FR" sz="1100" b="0" i="0" u="none" strike="noStrike" cap="none" dirty="0">
                <a:solidFill>
                  <a:srgbClr val="000000"/>
                </a:solidFill>
                <a:effectLst/>
                <a:latin typeface="Arial"/>
                <a:ea typeface="Arial"/>
                <a:cs typeface="Arial"/>
                <a:sym typeface="Arial"/>
              </a:rPr>
              <a:t>Les patterns de structuration qui permettent de résoudre des problèmes liés à la structuration des classes et de leur interface. </a:t>
            </a:r>
          </a:p>
          <a:p>
            <a:r>
              <a:rPr lang="fr-FR" sz="1100" b="0" i="0" u="none" strike="noStrike" cap="none" dirty="0">
                <a:solidFill>
                  <a:srgbClr val="000000"/>
                </a:solidFill>
                <a:effectLst/>
                <a:latin typeface="Arial"/>
                <a:ea typeface="Arial"/>
                <a:cs typeface="Arial"/>
                <a:sym typeface="Arial"/>
              </a:rPr>
              <a:t>Il existe 7 patterns de structuration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100" b="0" i="0" u="none" strike="noStrike" cap="none" dirty="0">
                <a:solidFill>
                  <a:srgbClr val="000000"/>
                </a:solidFill>
                <a:effectLst/>
                <a:latin typeface="Arial"/>
                <a:ea typeface="Arial"/>
                <a:cs typeface="Arial"/>
                <a:sym typeface="Arial"/>
              </a:rPr>
              <a:t>Nous avons choisi comme problématique pour ce pattern : Comment faire interagir des objets incompatibles entre eux ?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Donc nous c’est le pattern adapter. Son but est de convertir l’interface d’une classe existante en l’interface attendue par des clients afin qu’ils puissent travailler ensemble. Il s’agit de conférer à une classe existante une nouvelle interface pour répondre aux besoins des clients. </a:t>
            </a:r>
          </a:p>
          <a:p>
            <a:endParaRPr lang="fr-FR" dirty="0"/>
          </a:p>
        </p:txBody>
      </p:sp>
    </p:spTree>
    <p:extLst>
      <p:ext uri="{BB962C8B-B14F-4D97-AF65-F5344CB8AC3E}">
        <p14:creationId xmlns:p14="http://schemas.microsoft.com/office/powerpoint/2010/main" val="4288979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225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020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2F386-10C5-4DCE-BEF1-9F21D253254B}"/>
              </a:ext>
            </a:extLst>
          </p:cNvPr>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id="{23B69B11-FB33-4B55-B623-A3745D6A801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448A3D1-9462-48C3-BD80-17476ECAAD0F}"/>
              </a:ext>
            </a:extLst>
          </p:cNvPr>
          <p:cNvSpPr>
            <a:spLocks noGrp="1"/>
          </p:cNvSpPr>
          <p:nvPr>
            <p:ph type="dt" sz="half" idx="10"/>
          </p:nvPr>
        </p:nvSpPr>
        <p:spPr/>
        <p:txBody>
          <a:bodyPr/>
          <a:lstStyle/>
          <a:p>
            <a:fld id="{D65432FD-E97C-4BB3-B624-F946E4930813}" type="datetimeFigureOut">
              <a:rPr lang="fr-FR" smtClean="0"/>
              <a:t>10/12/2019</a:t>
            </a:fld>
            <a:endParaRPr lang="fr-FR"/>
          </a:p>
        </p:txBody>
      </p:sp>
      <p:sp>
        <p:nvSpPr>
          <p:cNvPr id="5" name="Espace réservé du pied de page 4">
            <a:extLst>
              <a:ext uri="{FF2B5EF4-FFF2-40B4-BE49-F238E27FC236}">
                <a16:creationId xmlns:a16="http://schemas.microsoft.com/office/drawing/2014/main" id="{E66FE1E6-1B00-4A71-8418-E416D6C73ED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538BFF-6FAA-41CB-B159-0CDBD10C4027}"/>
              </a:ext>
            </a:extLst>
          </p:cNvPr>
          <p:cNvSpPr>
            <a:spLocks noGrp="1"/>
          </p:cNvSpPr>
          <p:nvPr>
            <p:ph type="sldNum" sz="quarter" idx="12"/>
          </p:nvPr>
        </p:nvSpPr>
        <p:spPr/>
        <p:txBody>
          <a:bodyPr/>
          <a:lstStyle/>
          <a:p>
            <a:fld id="{5E4C9CAA-390C-45AB-9023-4FC15BD30B12}" type="slidenum">
              <a:rPr lang="fr-FR" smtClean="0"/>
              <a:t>‹N°›</a:t>
            </a:fld>
            <a:endParaRPr lang="fr-FR"/>
          </a:p>
        </p:txBody>
      </p:sp>
    </p:spTree>
    <p:extLst>
      <p:ext uri="{BB962C8B-B14F-4D97-AF65-F5344CB8AC3E}">
        <p14:creationId xmlns:p14="http://schemas.microsoft.com/office/powerpoint/2010/main" val="2133852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58"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ourcemaking.com/design_patterns/adapter" TargetMode="External"/><Relationship Id="rId7" Type="http://schemas.openxmlformats.org/officeDocument/2006/relationships/hyperlink" Target="https://www.youtube.com/watch?v=qG286LQM6BU" TargetMode="External"/><Relationship Id="rId2" Type="http://schemas.openxmlformats.org/officeDocument/2006/relationships/hyperlink" Target="https://refactoring.guru/design-patterns/adapter" TargetMode="External"/><Relationship Id="rId1" Type="http://schemas.openxmlformats.org/officeDocument/2006/relationships/slideLayout" Target="../slideLayouts/slideLayout5.xml"/><Relationship Id="rId6" Type="http://schemas.openxmlformats.org/officeDocument/2006/relationships/hyperlink" Target="https://www.youtube.com/channel/UCwRXb5dUK4cvsHbx-rGzSgw" TargetMode="External"/><Relationship Id="rId5" Type="http://schemas.openxmlformats.org/officeDocument/2006/relationships/hyperlink" Target="https://www.youtube.com/watch?v=2PKQtcJjYvc" TargetMode="External"/><Relationship Id="rId4" Type="http://schemas.openxmlformats.org/officeDocument/2006/relationships/hyperlink" Target="https://www.youtube.com/channel/UCbF-4yQQAWw-UnuCd2Azfz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0" y="2097700"/>
            <a:ext cx="9143999"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2000" dirty="0"/>
              <a:t>ADAPTER</a:t>
            </a:r>
            <a:endParaRPr sz="12000" dirty="0"/>
          </a:p>
        </p:txBody>
      </p:sp>
      <p:sp>
        <p:nvSpPr>
          <p:cNvPr id="352" name="Google Shape;352;p13"/>
          <p:cNvSpPr txBox="1">
            <a:spLocks noGrp="1"/>
          </p:cNvSpPr>
          <p:nvPr>
            <p:ph type="body" idx="4294967295"/>
          </p:nvPr>
        </p:nvSpPr>
        <p:spPr>
          <a:xfrm>
            <a:off x="4862732" y="2824081"/>
            <a:ext cx="4562100" cy="8668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3600" b="1" dirty="0"/>
              <a:t>Design Pattern</a:t>
            </a:r>
            <a:endParaRPr dirty="0"/>
          </a:p>
          <a:p>
            <a:pPr marL="0" lvl="0" indent="0" algn="l" rtl="0">
              <a:spcBef>
                <a:spcPts val="600"/>
              </a:spcBef>
              <a:spcAft>
                <a:spcPts val="0"/>
              </a:spcAft>
              <a:buNone/>
            </a:pPr>
            <a:endParaRPr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a:t>
            </a:fld>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3730A8-14E5-4B17-B7D9-18128366975F}"/>
              </a:ext>
            </a:extLst>
          </p:cNvPr>
          <p:cNvSpPr/>
          <p:nvPr/>
        </p:nvSpPr>
        <p:spPr>
          <a:xfrm>
            <a:off x="5780773" y="3416233"/>
            <a:ext cx="1722009" cy="8064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10</a:t>
            </a:fld>
            <a:endParaRPr lang="fr-FR"/>
          </a:p>
        </p:txBody>
      </p:sp>
      <p:sp>
        <p:nvSpPr>
          <p:cNvPr id="3" name="ZoneTexte 2">
            <a:extLst>
              <a:ext uri="{FF2B5EF4-FFF2-40B4-BE49-F238E27FC236}">
                <a16:creationId xmlns:a16="http://schemas.microsoft.com/office/drawing/2014/main" id="{439531C6-F42B-4868-9816-415BCF205FD2}"/>
              </a:ext>
            </a:extLst>
          </p:cNvPr>
          <p:cNvSpPr txBox="1"/>
          <p:nvPr/>
        </p:nvSpPr>
        <p:spPr>
          <a:xfrm>
            <a:off x="110128" y="1569363"/>
            <a:ext cx="3797764" cy="461665"/>
          </a:xfrm>
          <a:prstGeom prst="rect">
            <a:avLst/>
          </a:prstGeom>
          <a:noFill/>
        </p:spPr>
        <p:txBody>
          <a:bodyPr wrap="square" rtlCol="0">
            <a:spAutoFit/>
          </a:bodyPr>
          <a:lstStyle/>
          <a:p>
            <a:r>
              <a:rPr lang="fr-FR" sz="1200" dirty="0">
                <a:solidFill>
                  <a:schemeClr val="bg1"/>
                </a:solidFill>
              </a:rPr>
              <a:t>Point A                                                           Point B</a:t>
            </a:r>
          </a:p>
          <a:p>
            <a:r>
              <a:rPr lang="fr-FR" sz="1200" dirty="0">
                <a:solidFill>
                  <a:schemeClr val="bg1"/>
                </a:solidFill>
              </a:rPr>
              <a:t>    x                                                                      </a:t>
            </a:r>
            <a:r>
              <a:rPr lang="fr-FR" sz="1200" dirty="0" err="1">
                <a:solidFill>
                  <a:schemeClr val="bg1"/>
                </a:solidFill>
              </a:rPr>
              <a:t>x</a:t>
            </a:r>
            <a:r>
              <a:rPr lang="fr-FR" sz="1200" dirty="0">
                <a:solidFill>
                  <a:schemeClr val="bg1"/>
                </a:solidFill>
              </a:rPr>
              <a:t>  </a:t>
            </a:r>
          </a:p>
        </p:txBody>
      </p:sp>
      <p:sp>
        <p:nvSpPr>
          <p:cNvPr id="19" name="ZoneTexte 18">
            <a:extLst>
              <a:ext uri="{FF2B5EF4-FFF2-40B4-BE49-F238E27FC236}">
                <a16:creationId xmlns:a16="http://schemas.microsoft.com/office/drawing/2014/main" id="{E6E40262-18F5-4452-9228-3603CB91AED3}"/>
              </a:ext>
            </a:extLst>
          </p:cNvPr>
          <p:cNvSpPr txBox="1"/>
          <p:nvPr/>
        </p:nvSpPr>
        <p:spPr>
          <a:xfrm>
            <a:off x="3316089" y="869930"/>
            <a:ext cx="2390567" cy="400110"/>
          </a:xfrm>
          <a:prstGeom prst="rect">
            <a:avLst/>
          </a:prstGeom>
          <a:noFill/>
        </p:spPr>
        <p:txBody>
          <a:bodyPr wrap="square" rtlCol="0">
            <a:spAutoFit/>
          </a:bodyPr>
          <a:lstStyle/>
          <a:p>
            <a:r>
              <a:rPr lang="fr-FR" sz="2000" dirty="0">
                <a:solidFill>
                  <a:srgbClr val="00E1C6"/>
                </a:solidFill>
                <a:latin typeface="Muli"/>
                <a:ea typeface="Muli"/>
                <a:cs typeface="Muli"/>
              </a:rPr>
              <a:t>Dessiner une ligne</a:t>
            </a:r>
            <a:endParaRPr lang="fr-FR" sz="2000" dirty="0">
              <a:solidFill>
                <a:schemeClr val="bg1"/>
              </a:solidFill>
            </a:endParaRPr>
          </a:p>
        </p:txBody>
      </p:sp>
      <p:sp>
        <p:nvSpPr>
          <p:cNvPr id="20" name="ZoneTexte 19">
            <a:extLst>
              <a:ext uri="{FF2B5EF4-FFF2-40B4-BE49-F238E27FC236}">
                <a16:creationId xmlns:a16="http://schemas.microsoft.com/office/drawing/2014/main" id="{254280C3-C0CA-4884-8E54-7E268A885FDA}"/>
              </a:ext>
            </a:extLst>
          </p:cNvPr>
          <p:cNvSpPr txBox="1"/>
          <p:nvPr/>
        </p:nvSpPr>
        <p:spPr>
          <a:xfrm>
            <a:off x="5196595" y="1569362"/>
            <a:ext cx="5953612" cy="461665"/>
          </a:xfrm>
          <a:prstGeom prst="rect">
            <a:avLst/>
          </a:prstGeom>
          <a:noFill/>
        </p:spPr>
        <p:txBody>
          <a:bodyPr wrap="square" rtlCol="0">
            <a:spAutoFit/>
          </a:bodyPr>
          <a:lstStyle/>
          <a:p>
            <a:r>
              <a:rPr lang="fr-FR" sz="1200" dirty="0">
                <a:solidFill>
                  <a:schemeClr val="bg1"/>
                </a:solidFill>
              </a:rPr>
              <a:t>Point A                                                           Point B</a:t>
            </a:r>
          </a:p>
          <a:p>
            <a:r>
              <a:rPr lang="fr-FR" sz="1200" dirty="0">
                <a:solidFill>
                  <a:schemeClr val="bg1"/>
                </a:solidFill>
              </a:rPr>
              <a:t>    x                                                                      </a:t>
            </a:r>
            <a:r>
              <a:rPr lang="fr-FR" sz="1200" dirty="0" err="1">
                <a:solidFill>
                  <a:schemeClr val="bg1"/>
                </a:solidFill>
              </a:rPr>
              <a:t>x</a:t>
            </a:r>
            <a:r>
              <a:rPr lang="fr-FR" sz="1200" dirty="0">
                <a:solidFill>
                  <a:schemeClr val="bg1"/>
                </a:solidFill>
              </a:rPr>
              <a:t>  </a:t>
            </a:r>
          </a:p>
        </p:txBody>
      </p:sp>
      <p:cxnSp>
        <p:nvCxnSpPr>
          <p:cNvPr id="7" name="Connecteur droit 6">
            <a:extLst>
              <a:ext uri="{FF2B5EF4-FFF2-40B4-BE49-F238E27FC236}">
                <a16:creationId xmlns:a16="http://schemas.microsoft.com/office/drawing/2014/main" id="{833AC40B-C600-4EC1-811D-39F69C11FD25}"/>
              </a:ext>
            </a:extLst>
          </p:cNvPr>
          <p:cNvCxnSpPr>
            <a:cxnSpLocks/>
          </p:cNvCxnSpPr>
          <p:nvPr/>
        </p:nvCxnSpPr>
        <p:spPr>
          <a:xfrm>
            <a:off x="5506423" y="1913885"/>
            <a:ext cx="3057547" cy="10449"/>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28" name="ZoneTexte 27">
            <a:extLst>
              <a:ext uri="{FF2B5EF4-FFF2-40B4-BE49-F238E27FC236}">
                <a16:creationId xmlns:a16="http://schemas.microsoft.com/office/drawing/2014/main" id="{A2635F99-60E7-4F26-83F2-D9F09432296F}"/>
              </a:ext>
            </a:extLst>
          </p:cNvPr>
          <p:cNvSpPr txBox="1"/>
          <p:nvPr/>
        </p:nvSpPr>
        <p:spPr>
          <a:xfrm>
            <a:off x="562257" y="3847403"/>
            <a:ext cx="846052" cy="523220"/>
          </a:xfrm>
          <a:prstGeom prst="rect">
            <a:avLst/>
          </a:prstGeom>
          <a:noFill/>
        </p:spPr>
        <p:txBody>
          <a:bodyPr wrap="square" rtlCol="0">
            <a:spAutoFit/>
          </a:bodyPr>
          <a:lstStyle/>
          <a:p>
            <a:r>
              <a:rPr lang="fr-FR" dirty="0">
                <a:solidFill>
                  <a:schemeClr val="bg1"/>
                </a:solidFill>
              </a:rPr>
              <a:t>Origine</a:t>
            </a:r>
          </a:p>
          <a:p>
            <a:r>
              <a:rPr lang="fr-FR" dirty="0">
                <a:solidFill>
                  <a:schemeClr val="bg1"/>
                </a:solidFill>
              </a:rPr>
              <a:t>     x                               </a:t>
            </a:r>
          </a:p>
        </p:txBody>
      </p:sp>
      <p:sp>
        <p:nvSpPr>
          <p:cNvPr id="29" name="ZoneTexte 28">
            <a:extLst>
              <a:ext uri="{FF2B5EF4-FFF2-40B4-BE49-F238E27FC236}">
                <a16:creationId xmlns:a16="http://schemas.microsoft.com/office/drawing/2014/main" id="{0DAAE7F4-44EB-42C3-A8A5-68F38864E03B}"/>
              </a:ext>
            </a:extLst>
          </p:cNvPr>
          <p:cNvSpPr txBox="1"/>
          <p:nvPr/>
        </p:nvSpPr>
        <p:spPr>
          <a:xfrm>
            <a:off x="2189918" y="3889580"/>
            <a:ext cx="846052" cy="523220"/>
          </a:xfrm>
          <a:prstGeom prst="rect">
            <a:avLst/>
          </a:prstGeom>
          <a:noFill/>
        </p:spPr>
        <p:txBody>
          <a:bodyPr wrap="square" rtlCol="0">
            <a:spAutoFit/>
          </a:bodyPr>
          <a:lstStyle/>
          <a:p>
            <a:r>
              <a:rPr lang="fr-FR" dirty="0">
                <a:solidFill>
                  <a:schemeClr val="bg1"/>
                </a:solidFill>
              </a:rPr>
              <a:t>Origine</a:t>
            </a:r>
          </a:p>
          <a:p>
            <a:r>
              <a:rPr lang="fr-FR" dirty="0">
                <a:solidFill>
                  <a:schemeClr val="bg1"/>
                </a:solidFill>
              </a:rPr>
              <a:t>     x                               </a:t>
            </a:r>
          </a:p>
        </p:txBody>
      </p:sp>
      <p:cxnSp>
        <p:nvCxnSpPr>
          <p:cNvPr id="30" name="Connecteur droit 29">
            <a:extLst>
              <a:ext uri="{FF2B5EF4-FFF2-40B4-BE49-F238E27FC236}">
                <a16:creationId xmlns:a16="http://schemas.microsoft.com/office/drawing/2014/main" id="{5354C2F4-9F57-4299-9D75-F362977AA3F4}"/>
              </a:ext>
            </a:extLst>
          </p:cNvPr>
          <p:cNvCxnSpPr>
            <a:cxnSpLocks/>
          </p:cNvCxnSpPr>
          <p:nvPr/>
        </p:nvCxnSpPr>
        <p:spPr>
          <a:xfrm>
            <a:off x="2563687" y="4264907"/>
            <a:ext cx="166756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32" name="ZoneTexte 31">
            <a:extLst>
              <a:ext uri="{FF2B5EF4-FFF2-40B4-BE49-F238E27FC236}">
                <a16:creationId xmlns:a16="http://schemas.microsoft.com/office/drawing/2014/main" id="{6534C0E9-13CD-4A01-83D1-4C5ADA755892}"/>
              </a:ext>
            </a:extLst>
          </p:cNvPr>
          <p:cNvSpPr txBox="1"/>
          <p:nvPr/>
        </p:nvSpPr>
        <p:spPr>
          <a:xfrm>
            <a:off x="4996485" y="3841446"/>
            <a:ext cx="948921" cy="523220"/>
          </a:xfrm>
          <a:prstGeom prst="rect">
            <a:avLst/>
          </a:prstGeom>
          <a:noFill/>
        </p:spPr>
        <p:txBody>
          <a:bodyPr wrap="square" rtlCol="0">
            <a:spAutoFit/>
          </a:bodyPr>
          <a:lstStyle/>
          <a:p>
            <a:r>
              <a:rPr lang="fr-FR" dirty="0">
                <a:solidFill>
                  <a:schemeClr val="bg1"/>
                </a:solidFill>
              </a:rPr>
              <a:t>Origine</a:t>
            </a:r>
          </a:p>
          <a:p>
            <a:r>
              <a:rPr lang="fr-FR" dirty="0">
                <a:solidFill>
                  <a:schemeClr val="bg1"/>
                </a:solidFill>
              </a:rPr>
              <a:t>             x                               </a:t>
            </a:r>
          </a:p>
        </p:txBody>
      </p:sp>
      <p:sp>
        <p:nvSpPr>
          <p:cNvPr id="34" name="ZoneTexte 33">
            <a:extLst>
              <a:ext uri="{FF2B5EF4-FFF2-40B4-BE49-F238E27FC236}">
                <a16:creationId xmlns:a16="http://schemas.microsoft.com/office/drawing/2014/main" id="{F8524A6E-51C8-43E3-97AD-463443D19919}"/>
              </a:ext>
            </a:extLst>
          </p:cNvPr>
          <p:cNvSpPr txBox="1"/>
          <p:nvPr/>
        </p:nvSpPr>
        <p:spPr>
          <a:xfrm>
            <a:off x="6172338" y="4210778"/>
            <a:ext cx="1108583" cy="307777"/>
          </a:xfrm>
          <a:prstGeom prst="rect">
            <a:avLst/>
          </a:prstGeom>
          <a:noFill/>
        </p:spPr>
        <p:txBody>
          <a:bodyPr wrap="square" rtlCol="0">
            <a:spAutoFit/>
          </a:bodyPr>
          <a:lstStyle/>
          <a:p>
            <a:r>
              <a:rPr lang="fr-FR" dirty="0">
                <a:solidFill>
                  <a:schemeClr val="bg1"/>
                </a:solidFill>
              </a:rPr>
              <a:t>Longueur</a:t>
            </a:r>
          </a:p>
        </p:txBody>
      </p:sp>
      <p:sp>
        <p:nvSpPr>
          <p:cNvPr id="35" name="ZoneTexte 34">
            <a:extLst>
              <a:ext uri="{FF2B5EF4-FFF2-40B4-BE49-F238E27FC236}">
                <a16:creationId xmlns:a16="http://schemas.microsoft.com/office/drawing/2014/main" id="{23CC69B8-B2D4-4796-AE92-768B85928DE3}"/>
              </a:ext>
            </a:extLst>
          </p:cNvPr>
          <p:cNvSpPr txBox="1"/>
          <p:nvPr/>
        </p:nvSpPr>
        <p:spPr>
          <a:xfrm>
            <a:off x="7492810" y="3665592"/>
            <a:ext cx="1108583" cy="307777"/>
          </a:xfrm>
          <a:prstGeom prst="rect">
            <a:avLst/>
          </a:prstGeom>
          <a:noFill/>
        </p:spPr>
        <p:txBody>
          <a:bodyPr wrap="square" rtlCol="0">
            <a:spAutoFit/>
          </a:bodyPr>
          <a:lstStyle/>
          <a:p>
            <a:r>
              <a:rPr lang="fr-FR" dirty="0">
                <a:solidFill>
                  <a:schemeClr val="bg1"/>
                </a:solidFill>
              </a:rPr>
              <a:t>Hauteur</a:t>
            </a:r>
          </a:p>
        </p:txBody>
      </p:sp>
      <p:sp>
        <p:nvSpPr>
          <p:cNvPr id="36" name="ZoneTexte 35">
            <a:extLst>
              <a:ext uri="{FF2B5EF4-FFF2-40B4-BE49-F238E27FC236}">
                <a16:creationId xmlns:a16="http://schemas.microsoft.com/office/drawing/2014/main" id="{7B7961F4-F0F5-4B7B-A3AA-B1504C7673E0}"/>
              </a:ext>
            </a:extLst>
          </p:cNvPr>
          <p:cNvSpPr txBox="1"/>
          <p:nvPr/>
        </p:nvSpPr>
        <p:spPr>
          <a:xfrm>
            <a:off x="3202934" y="2761939"/>
            <a:ext cx="2804385" cy="400110"/>
          </a:xfrm>
          <a:prstGeom prst="rect">
            <a:avLst/>
          </a:prstGeom>
          <a:noFill/>
        </p:spPr>
        <p:txBody>
          <a:bodyPr wrap="square" rtlCol="0">
            <a:spAutoFit/>
          </a:bodyPr>
          <a:lstStyle/>
          <a:p>
            <a:r>
              <a:rPr lang="fr-FR" sz="2000" dirty="0">
                <a:solidFill>
                  <a:srgbClr val="00E1C6"/>
                </a:solidFill>
                <a:latin typeface="Muli"/>
                <a:ea typeface="Muli"/>
                <a:cs typeface="Muli"/>
              </a:rPr>
              <a:t>Dessiner un rectangle</a:t>
            </a:r>
            <a:endParaRPr lang="fr-FR" sz="2000" dirty="0">
              <a:solidFill>
                <a:schemeClr val="bg1"/>
              </a:solidFill>
            </a:endParaRPr>
          </a:p>
        </p:txBody>
      </p:sp>
      <p:sp>
        <p:nvSpPr>
          <p:cNvPr id="37" name="ZoneTexte 36">
            <a:extLst>
              <a:ext uri="{FF2B5EF4-FFF2-40B4-BE49-F238E27FC236}">
                <a16:creationId xmlns:a16="http://schemas.microsoft.com/office/drawing/2014/main" id="{AFA58659-EC2D-49AF-A80E-C80E3A55F2E4}"/>
              </a:ext>
            </a:extLst>
          </p:cNvPr>
          <p:cNvSpPr txBox="1"/>
          <p:nvPr/>
        </p:nvSpPr>
        <p:spPr>
          <a:xfrm>
            <a:off x="5112491" y="2287723"/>
            <a:ext cx="4485439" cy="261610"/>
          </a:xfrm>
          <a:prstGeom prst="rect">
            <a:avLst/>
          </a:prstGeom>
          <a:noFill/>
        </p:spPr>
        <p:txBody>
          <a:bodyPr wrap="square" rtlCol="0">
            <a:spAutoFit/>
          </a:bodyPr>
          <a:lstStyle/>
          <a:p>
            <a:r>
              <a:rPr lang="fr-FR" sz="1100" dirty="0">
                <a:solidFill>
                  <a:schemeClr val="bg1"/>
                </a:solidFill>
              </a:rPr>
              <a:t>*Un point à 2 coordonnées abscisse et ordonnée dans un plan</a:t>
            </a:r>
          </a:p>
        </p:txBody>
      </p:sp>
      <p:sp>
        <p:nvSpPr>
          <p:cNvPr id="42" name="ZoneTexte 41">
            <a:extLst>
              <a:ext uri="{FF2B5EF4-FFF2-40B4-BE49-F238E27FC236}">
                <a16:creationId xmlns:a16="http://schemas.microsoft.com/office/drawing/2014/main" id="{6F43283F-28AD-4B31-B188-9D60921133F8}"/>
              </a:ext>
            </a:extLst>
          </p:cNvPr>
          <p:cNvSpPr txBox="1"/>
          <p:nvPr/>
        </p:nvSpPr>
        <p:spPr>
          <a:xfrm>
            <a:off x="2843178" y="4273570"/>
            <a:ext cx="1108583" cy="307777"/>
          </a:xfrm>
          <a:prstGeom prst="rect">
            <a:avLst/>
          </a:prstGeom>
          <a:noFill/>
        </p:spPr>
        <p:txBody>
          <a:bodyPr wrap="square" rtlCol="0">
            <a:spAutoFit/>
          </a:bodyPr>
          <a:lstStyle/>
          <a:p>
            <a:r>
              <a:rPr lang="fr-FR" dirty="0">
                <a:solidFill>
                  <a:schemeClr val="bg1"/>
                </a:solidFill>
              </a:rPr>
              <a:t>Longueur</a:t>
            </a:r>
          </a:p>
        </p:txBody>
      </p:sp>
      <p:cxnSp>
        <p:nvCxnSpPr>
          <p:cNvPr id="43" name="Connecteur droit 42">
            <a:extLst>
              <a:ext uri="{FF2B5EF4-FFF2-40B4-BE49-F238E27FC236}">
                <a16:creationId xmlns:a16="http://schemas.microsoft.com/office/drawing/2014/main" id="{172615E0-B4F8-4F48-A3F3-149DAFE313A8}"/>
              </a:ext>
            </a:extLst>
          </p:cNvPr>
          <p:cNvCxnSpPr>
            <a:cxnSpLocks/>
          </p:cNvCxnSpPr>
          <p:nvPr/>
        </p:nvCxnSpPr>
        <p:spPr>
          <a:xfrm>
            <a:off x="5825243" y="4222730"/>
            <a:ext cx="1677539"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21" name="Ellipse 13">
            <a:extLst>
              <a:ext uri="{FF2B5EF4-FFF2-40B4-BE49-F238E27FC236}">
                <a16:creationId xmlns:a16="http://schemas.microsoft.com/office/drawing/2014/main" id="{FC44B313-44C1-40E4-B2BD-984A1D1EDFB6}"/>
              </a:ext>
            </a:extLst>
          </p:cNvPr>
          <p:cNvSpPr/>
          <p:nvPr/>
        </p:nvSpPr>
        <p:spPr>
          <a:xfrm>
            <a:off x="2225278" y="223794"/>
            <a:ext cx="5055643"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19BBD5"/>
                </a:solidFill>
                <a:latin typeface="Nixie One"/>
                <a:sym typeface="Nixie One"/>
              </a:rPr>
              <a:t>Modélisation</a:t>
            </a:r>
          </a:p>
        </p:txBody>
      </p:sp>
    </p:spTree>
    <p:extLst>
      <p:ext uri="{BB962C8B-B14F-4D97-AF65-F5344CB8AC3E}">
        <p14:creationId xmlns:p14="http://schemas.microsoft.com/office/powerpoint/2010/main" val="694653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500"/>
                                        <p:tgtEl>
                                          <p:spTgt spid="4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childTnLst>
                          </p:cTn>
                        </p:par>
                        <p:par>
                          <p:cTn id="58" fill="hold">
                            <p:stCondLst>
                              <p:cond delay="1000"/>
                            </p:stCondLst>
                            <p:childTnLst>
                              <p:par>
                                <p:cTn id="59" presetID="22" presetClass="entr" presetSubtype="4"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down)">
                                      <p:cBhvr>
                                        <p:cTn id="61" dur="500"/>
                                        <p:tgtEl>
                                          <p:spTgt spid="1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down)">
                                      <p:cBhvr>
                                        <p:cTn id="6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9" grpId="0"/>
      <p:bldP spid="20" grpId="0"/>
      <p:bldP spid="28" grpId="0"/>
      <p:bldP spid="29" grpId="0"/>
      <p:bldP spid="32" grpId="0"/>
      <p:bldP spid="34" grpId="0"/>
      <p:bldP spid="35" grpId="0"/>
      <p:bldP spid="36" grpId="0"/>
      <p:bldP spid="37"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11</a:t>
            </a:fld>
            <a:endParaRPr lang="fr-FR"/>
          </a:p>
        </p:txBody>
      </p:sp>
      <p:pic>
        <p:nvPicPr>
          <p:cNvPr id="5" name="Image 4">
            <a:extLst>
              <a:ext uri="{FF2B5EF4-FFF2-40B4-BE49-F238E27FC236}">
                <a16:creationId xmlns:a16="http://schemas.microsoft.com/office/drawing/2014/main" id="{25B9741F-9220-489B-AF0B-A963A02943A7}"/>
              </a:ext>
            </a:extLst>
          </p:cNvPr>
          <p:cNvPicPr>
            <a:picLocks noChangeAspect="1"/>
          </p:cNvPicPr>
          <p:nvPr/>
        </p:nvPicPr>
        <p:blipFill rotWithShape="1">
          <a:blip r:embed="rId2"/>
          <a:srcRect l="3276" t="13635" r="6596" b="13978"/>
          <a:stretch/>
        </p:blipFill>
        <p:spPr>
          <a:xfrm>
            <a:off x="1802372" y="1450581"/>
            <a:ext cx="1947980" cy="1255364"/>
          </a:xfrm>
          <a:prstGeom prst="rect">
            <a:avLst/>
          </a:prstGeom>
        </p:spPr>
      </p:pic>
      <p:pic>
        <p:nvPicPr>
          <p:cNvPr id="8" name="Image 7">
            <a:extLst>
              <a:ext uri="{FF2B5EF4-FFF2-40B4-BE49-F238E27FC236}">
                <a16:creationId xmlns:a16="http://schemas.microsoft.com/office/drawing/2014/main" id="{6BC21D0F-367D-49BF-B44F-5A80877FCFA7}"/>
              </a:ext>
            </a:extLst>
          </p:cNvPr>
          <p:cNvPicPr>
            <a:picLocks noChangeAspect="1"/>
          </p:cNvPicPr>
          <p:nvPr/>
        </p:nvPicPr>
        <p:blipFill rotWithShape="1">
          <a:blip r:embed="rId3"/>
          <a:srcRect l="5489" t="7065" r="7271" b="11591"/>
          <a:stretch/>
        </p:blipFill>
        <p:spPr>
          <a:xfrm>
            <a:off x="5815619" y="1450581"/>
            <a:ext cx="1939682" cy="1255363"/>
          </a:xfrm>
          <a:prstGeom prst="rect">
            <a:avLst/>
          </a:prstGeom>
        </p:spPr>
      </p:pic>
      <p:pic>
        <p:nvPicPr>
          <p:cNvPr id="10" name="Image 9">
            <a:extLst>
              <a:ext uri="{FF2B5EF4-FFF2-40B4-BE49-F238E27FC236}">
                <a16:creationId xmlns:a16="http://schemas.microsoft.com/office/drawing/2014/main" id="{2E9E63F9-31CD-4C0F-9421-AB1A46168700}"/>
              </a:ext>
            </a:extLst>
          </p:cNvPr>
          <p:cNvPicPr>
            <a:picLocks noChangeAspect="1"/>
          </p:cNvPicPr>
          <p:nvPr/>
        </p:nvPicPr>
        <p:blipFill rotWithShape="1">
          <a:blip r:embed="rId4"/>
          <a:srcRect l="33169" t="3367" r="35714" b="62229"/>
          <a:stretch/>
        </p:blipFill>
        <p:spPr>
          <a:xfrm>
            <a:off x="3040514" y="2969760"/>
            <a:ext cx="1929210" cy="1662277"/>
          </a:xfrm>
          <a:prstGeom prst="rect">
            <a:avLst/>
          </a:prstGeom>
        </p:spPr>
      </p:pic>
      <p:sp>
        <p:nvSpPr>
          <p:cNvPr id="11" name="ZoneTexte 10">
            <a:extLst>
              <a:ext uri="{FF2B5EF4-FFF2-40B4-BE49-F238E27FC236}">
                <a16:creationId xmlns:a16="http://schemas.microsoft.com/office/drawing/2014/main" id="{33930D54-C673-4EFD-BFEF-0ABAD5D69BD4}"/>
              </a:ext>
            </a:extLst>
          </p:cNvPr>
          <p:cNvSpPr txBox="1"/>
          <p:nvPr/>
        </p:nvSpPr>
        <p:spPr>
          <a:xfrm>
            <a:off x="5983137" y="3446956"/>
            <a:ext cx="1604645" cy="707886"/>
          </a:xfrm>
          <a:prstGeom prst="rect">
            <a:avLst/>
          </a:prstGeom>
          <a:noFill/>
        </p:spPr>
        <p:txBody>
          <a:bodyPr wrap="square" rtlCol="0">
            <a:spAutoFit/>
          </a:bodyPr>
          <a:lstStyle/>
          <a:p>
            <a:r>
              <a:rPr lang="fr-FR" sz="4000" dirty="0">
                <a:solidFill>
                  <a:schemeClr val="bg1"/>
                </a:solidFill>
              </a:rPr>
              <a:t>OCP</a:t>
            </a:r>
          </a:p>
        </p:txBody>
      </p:sp>
      <p:cxnSp>
        <p:nvCxnSpPr>
          <p:cNvPr id="15" name="Connecteur droit 14">
            <a:extLst>
              <a:ext uri="{FF2B5EF4-FFF2-40B4-BE49-F238E27FC236}">
                <a16:creationId xmlns:a16="http://schemas.microsoft.com/office/drawing/2014/main" id="{6894D24E-9D65-42EB-95AA-9380227E4BBC}"/>
              </a:ext>
            </a:extLst>
          </p:cNvPr>
          <p:cNvCxnSpPr>
            <a:cxnSpLocks/>
          </p:cNvCxnSpPr>
          <p:nvPr/>
        </p:nvCxnSpPr>
        <p:spPr>
          <a:xfrm>
            <a:off x="5885520" y="3800899"/>
            <a:ext cx="1455031"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9" name="Ellipse 13">
            <a:extLst>
              <a:ext uri="{FF2B5EF4-FFF2-40B4-BE49-F238E27FC236}">
                <a16:creationId xmlns:a16="http://schemas.microsoft.com/office/drawing/2014/main" id="{312A5C72-0F62-4EE9-A6E3-067C8E4A5608}"/>
              </a:ext>
            </a:extLst>
          </p:cNvPr>
          <p:cNvSpPr/>
          <p:nvPr/>
        </p:nvSpPr>
        <p:spPr>
          <a:xfrm>
            <a:off x="2225278" y="223794"/>
            <a:ext cx="5055643"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19BBD5"/>
                </a:solidFill>
                <a:latin typeface="Nixie One"/>
                <a:sym typeface="Nixie One"/>
              </a:rPr>
              <a:t>Modélisation</a:t>
            </a:r>
          </a:p>
        </p:txBody>
      </p:sp>
    </p:spTree>
    <p:extLst>
      <p:ext uri="{BB962C8B-B14F-4D97-AF65-F5344CB8AC3E}">
        <p14:creationId xmlns:p14="http://schemas.microsoft.com/office/powerpoint/2010/main" val="1352511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par>
                          <p:cTn id="21" fill="hold">
                            <p:stCondLst>
                              <p:cond delay="0"/>
                            </p:stCondLst>
                            <p:childTnLst>
                              <p:par>
                                <p:cTn id="22" presetID="6" presetClass="emph" presetSubtype="0" fill="hold" nodeType="afterEffect">
                                  <p:stCondLst>
                                    <p:cond delay="0"/>
                                  </p:stCondLst>
                                  <p:childTnLst>
                                    <p:animScale>
                                      <p:cBhvr>
                                        <p:cTn id="23" dur="2000" fill="hold"/>
                                        <p:tgtEl>
                                          <p:spTgt spid="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12</a:t>
            </a:fld>
            <a:endParaRPr lang="fr-FR"/>
          </a:p>
        </p:txBody>
      </p:sp>
      <p:pic>
        <p:nvPicPr>
          <p:cNvPr id="5" name="Image 4">
            <a:extLst>
              <a:ext uri="{FF2B5EF4-FFF2-40B4-BE49-F238E27FC236}">
                <a16:creationId xmlns:a16="http://schemas.microsoft.com/office/drawing/2014/main" id="{6CE020A1-68D7-4D1E-93A4-D37A817B7037}"/>
              </a:ext>
            </a:extLst>
          </p:cNvPr>
          <p:cNvPicPr>
            <a:picLocks noChangeAspect="1"/>
          </p:cNvPicPr>
          <p:nvPr/>
        </p:nvPicPr>
        <p:blipFill rotWithShape="1">
          <a:blip r:embed="rId2"/>
          <a:srcRect l="7353" t="2337" r="11160" b="18335"/>
          <a:stretch/>
        </p:blipFill>
        <p:spPr>
          <a:xfrm>
            <a:off x="1127983" y="2172734"/>
            <a:ext cx="1768730" cy="1132318"/>
          </a:xfrm>
          <a:prstGeom prst="rect">
            <a:avLst/>
          </a:prstGeom>
        </p:spPr>
      </p:pic>
      <p:pic>
        <p:nvPicPr>
          <p:cNvPr id="8" name="Image 7">
            <a:extLst>
              <a:ext uri="{FF2B5EF4-FFF2-40B4-BE49-F238E27FC236}">
                <a16:creationId xmlns:a16="http://schemas.microsoft.com/office/drawing/2014/main" id="{B132CCDC-7FB6-4A2A-8198-31924F69ADE9}"/>
              </a:ext>
            </a:extLst>
          </p:cNvPr>
          <p:cNvPicPr>
            <a:picLocks noChangeAspect="1"/>
          </p:cNvPicPr>
          <p:nvPr/>
        </p:nvPicPr>
        <p:blipFill rotWithShape="1">
          <a:blip r:embed="rId3"/>
          <a:srcRect l="8123" t="15101" r="5707" b="7051"/>
          <a:stretch/>
        </p:blipFill>
        <p:spPr>
          <a:xfrm>
            <a:off x="5226931" y="2172735"/>
            <a:ext cx="2202869" cy="1132318"/>
          </a:xfrm>
          <a:prstGeom prst="rect">
            <a:avLst/>
          </a:prstGeom>
        </p:spPr>
      </p:pic>
      <p:sp>
        <p:nvSpPr>
          <p:cNvPr id="6" name="Ellipse 13">
            <a:extLst>
              <a:ext uri="{FF2B5EF4-FFF2-40B4-BE49-F238E27FC236}">
                <a16:creationId xmlns:a16="http://schemas.microsoft.com/office/drawing/2014/main" id="{EB9BCE7D-ABF9-431C-A5AA-096A34194F1B}"/>
              </a:ext>
            </a:extLst>
          </p:cNvPr>
          <p:cNvSpPr/>
          <p:nvPr/>
        </p:nvSpPr>
        <p:spPr>
          <a:xfrm>
            <a:off x="2316729" y="492611"/>
            <a:ext cx="5113071"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19BBD5"/>
                </a:solidFill>
                <a:latin typeface="Nixie One"/>
                <a:sym typeface="Nixie One"/>
              </a:rPr>
              <a:t>Modélisation alternative</a:t>
            </a:r>
          </a:p>
        </p:txBody>
      </p:sp>
    </p:spTree>
    <p:extLst>
      <p:ext uri="{BB962C8B-B14F-4D97-AF65-F5344CB8AC3E}">
        <p14:creationId xmlns:p14="http://schemas.microsoft.com/office/powerpoint/2010/main" val="97748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13</a:t>
            </a:fld>
            <a:endParaRPr lang="fr-FR"/>
          </a:p>
        </p:txBody>
      </p:sp>
      <p:pic>
        <p:nvPicPr>
          <p:cNvPr id="4" name="Image 3">
            <a:extLst>
              <a:ext uri="{FF2B5EF4-FFF2-40B4-BE49-F238E27FC236}">
                <a16:creationId xmlns:a16="http://schemas.microsoft.com/office/drawing/2014/main" id="{DF48F994-CC71-4E78-86F9-B1AF6587982C}"/>
              </a:ext>
            </a:extLst>
          </p:cNvPr>
          <p:cNvPicPr>
            <a:picLocks noChangeAspect="1"/>
          </p:cNvPicPr>
          <p:nvPr/>
        </p:nvPicPr>
        <p:blipFill>
          <a:blip r:embed="rId2"/>
          <a:stretch>
            <a:fillRect/>
          </a:stretch>
        </p:blipFill>
        <p:spPr>
          <a:xfrm>
            <a:off x="4283736" y="874255"/>
            <a:ext cx="3648584" cy="3734321"/>
          </a:xfrm>
          <a:prstGeom prst="rect">
            <a:avLst/>
          </a:prstGeom>
        </p:spPr>
      </p:pic>
      <p:pic>
        <p:nvPicPr>
          <p:cNvPr id="7" name="Image 6">
            <a:extLst>
              <a:ext uri="{FF2B5EF4-FFF2-40B4-BE49-F238E27FC236}">
                <a16:creationId xmlns:a16="http://schemas.microsoft.com/office/drawing/2014/main" id="{4FE73592-2D3A-4C3E-8B1E-8BFDC1FB9B09}"/>
              </a:ext>
            </a:extLst>
          </p:cNvPr>
          <p:cNvPicPr>
            <a:picLocks noChangeAspect="1"/>
          </p:cNvPicPr>
          <p:nvPr/>
        </p:nvPicPr>
        <p:blipFill rotWithShape="1">
          <a:blip r:embed="rId3"/>
          <a:srcRect l="2354" t="6626" r="7441" b="10415"/>
          <a:stretch/>
        </p:blipFill>
        <p:spPr>
          <a:xfrm>
            <a:off x="929029" y="3723437"/>
            <a:ext cx="1426465" cy="885139"/>
          </a:xfrm>
          <a:prstGeom prst="rect">
            <a:avLst/>
          </a:prstGeom>
        </p:spPr>
      </p:pic>
      <p:pic>
        <p:nvPicPr>
          <p:cNvPr id="10" name="Image 9">
            <a:extLst>
              <a:ext uri="{FF2B5EF4-FFF2-40B4-BE49-F238E27FC236}">
                <a16:creationId xmlns:a16="http://schemas.microsoft.com/office/drawing/2014/main" id="{00C6A212-3A25-461A-AF5A-011189393159}"/>
              </a:ext>
            </a:extLst>
          </p:cNvPr>
          <p:cNvPicPr>
            <a:picLocks noChangeAspect="1"/>
          </p:cNvPicPr>
          <p:nvPr/>
        </p:nvPicPr>
        <p:blipFill>
          <a:blip r:embed="rId4"/>
          <a:stretch>
            <a:fillRect/>
          </a:stretch>
        </p:blipFill>
        <p:spPr>
          <a:xfrm>
            <a:off x="929029" y="1197440"/>
            <a:ext cx="3167483" cy="3411136"/>
          </a:xfrm>
          <a:prstGeom prst="rect">
            <a:avLst/>
          </a:prstGeom>
        </p:spPr>
      </p:pic>
      <p:sp>
        <p:nvSpPr>
          <p:cNvPr id="8" name="Ellipse 13">
            <a:extLst>
              <a:ext uri="{FF2B5EF4-FFF2-40B4-BE49-F238E27FC236}">
                <a16:creationId xmlns:a16="http://schemas.microsoft.com/office/drawing/2014/main" id="{DA6E4F21-B9FF-4207-BD1C-1EE743472193}"/>
              </a:ext>
            </a:extLst>
          </p:cNvPr>
          <p:cNvSpPr/>
          <p:nvPr/>
        </p:nvSpPr>
        <p:spPr>
          <a:xfrm>
            <a:off x="766868" y="226887"/>
            <a:ext cx="9141061"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19BBD5"/>
                </a:solidFill>
                <a:latin typeface="Nixie One"/>
                <a:sym typeface="Nixie One"/>
              </a:rPr>
              <a:t>Modélisation alternative</a:t>
            </a:r>
          </a:p>
        </p:txBody>
      </p:sp>
    </p:spTree>
    <p:extLst>
      <p:ext uri="{BB962C8B-B14F-4D97-AF65-F5344CB8AC3E}">
        <p14:creationId xmlns:p14="http://schemas.microsoft.com/office/powerpoint/2010/main" val="3048705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gtEl>
                                      </p:cBhvr>
                                      <p:by x="50000" y="50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14</a:t>
            </a:fld>
            <a:endParaRPr lang="fr-FR"/>
          </a:p>
        </p:txBody>
      </p:sp>
      <p:pic>
        <p:nvPicPr>
          <p:cNvPr id="12" name="Image 11">
            <a:extLst>
              <a:ext uri="{FF2B5EF4-FFF2-40B4-BE49-F238E27FC236}">
                <a16:creationId xmlns:a16="http://schemas.microsoft.com/office/drawing/2014/main" id="{629231EC-E510-4CA3-B80D-E8C664EC2043}"/>
              </a:ext>
            </a:extLst>
          </p:cNvPr>
          <p:cNvPicPr>
            <a:picLocks noChangeAspect="1"/>
          </p:cNvPicPr>
          <p:nvPr/>
        </p:nvPicPr>
        <p:blipFill>
          <a:blip r:embed="rId2"/>
          <a:stretch>
            <a:fillRect/>
          </a:stretch>
        </p:blipFill>
        <p:spPr>
          <a:xfrm>
            <a:off x="1664389" y="889256"/>
            <a:ext cx="5925377" cy="3896269"/>
          </a:xfrm>
          <a:prstGeom prst="rect">
            <a:avLst/>
          </a:prstGeom>
        </p:spPr>
      </p:pic>
      <p:sp>
        <p:nvSpPr>
          <p:cNvPr id="5" name="Ellipse 13">
            <a:extLst>
              <a:ext uri="{FF2B5EF4-FFF2-40B4-BE49-F238E27FC236}">
                <a16:creationId xmlns:a16="http://schemas.microsoft.com/office/drawing/2014/main" id="{0002E6E6-79EA-44D4-951B-55FCC9BCCE24}"/>
              </a:ext>
            </a:extLst>
          </p:cNvPr>
          <p:cNvSpPr/>
          <p:nvPr/>
        </p:nvSpPr>
        <p:spPr>
          <a:xfrm>
            <a:off x="766868" y="226887"/>
            <a:ext cx="9141061"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19BBD5"/>
                </a:solidFill>
                <a:latin typeface="Nixie One"/>
                <a:sym typeface="Nixie One"/>
              </a:rPr>
              <a:t>Modélisation alternative</a:t>
            </a:r>
          </a:p>
        </p:txBody>
      </p:sp>
    </p:spTree>
    <p:extLst>
      <p:ext uri="{BB962C8B-B14F-4D97-AF65-F5344CB8AC3E}">
        <p14:creationId xmlns:p14="http://schemas.microsoft.com/office/powerpoint/2010/main" val="25151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15</a:t>
            </a:fld>
            <a:endParaRPr lang="fr-FR"/>
          </a:p>
        </p:txBody>
      </p:sp>
      <p:pic>
        <p:nvPicPr>
          <p:cNvPr id="5" name="Image 4">
            <a:extLst>
              <a:ext uri="{FF2B5EF4-FFF2-40B4-BE49-F238E27FC236}">
                <a16:creationId xmlns:a16="http://schemas.microsoft.com/office/drawing/2014/main" id="{EFE984E9-8F01-49DB-8276-5D29AD7EAC20}"/>
              </a:ext>
            </a:extLst>
          </p:cNvPr>
          <p:cNvPicPr>
            <a:picLocks noChangeAspect="1"/>
          </p:cNvPicPr>
          <p:nvPr/>
        </p:nvPicPr>
        <p:blipFill>
          <a:blip r:embed="rId2"/>
          <a:stretch>
            <a:fillRect/>
          </a:stretch>
        </p:blipFill>
        <p:spPr>
          <a:xfrm>
            <a:off x="2324266" y="899316"/>
            <a:ext cx="4495465" cy="3982560"/>
          </a:xfrm>
          <a:prstGeom prst="rect">
            <a:avLst/>
          </a:prstGeom>
        </p:spPr>
      </p:pic>
      <p:sp>
        <p:nvSpPr>
          <p:cNvPr id="11" name="ZoneTexte 10">
            <a:extLst>
              <a:ext uri="{FF2B5EF4-FFF2-40B4-BE49-F238E27FC236}">
                <a16:creationId xmlns:a16="http://schemas.microsoft.com/office/drawing/2014/main" id="{6758F115-6253-4C0E-A1FC-C9CF8BDAAEBB}"/>
              </a:ext>
            </a:extLst>
          </p:cNvPr>
          <p:cNvSpPr txBox="1"/>
          <p:nvPr/>
        </p:nvSpPr>
        <p:spPr>
          <a:xfrm>
            <a:off x="287907" y="2177800"/>
            <a:ext cx="2174659" cy="1323439"/>
          </a:xfrm>
          <a:prstGeom prst="rect">
            <a:avLst/>
          </a:prstGeom>
          <a:noFill/>
        </p:spPr>
        <p:txBody>
          <a:bodyPr wrap="square" rtlCol="0">
            <a:spAutoFit/>
          </a:bodyPr>
          <a:lstStyle/>
          <a:p>
            <a:r>
              <a:rPr lang="fr-FR" sz="4000" dirty="0">
                <a:solidFill>
                  <a:schemeClr val="bg1"/>
                </a:solidFill>
              </a:rPr>
              <a:t>OCP </a:t>
            </a:r>
            <a:r>
              <a:rPr lang="fr-FR" sz="4000" dirty="0">
                <a:solidFill>
                  <a:srgbClr val="00B050"/>
                </a:solidFill>
              </a:rPr>
              <a:t>✔</a:t>
            </a:r>
            <a:endParaRPr lang="fr-FR" sz="6000" b="1" dirty="0">
              <a:solidFill>
                <a:srgbClr val="00B050"/>
              </a:solidFill>
              <a:latin typeface="Muli"/>
              <a:ea typeface="Muli"/>
              <a:cs typeface="Muli"/>
            </a:endParaRPr>
          </a:p>
          <a:p>
            <a:endParaRPr lang="fr-FR" sz="4000" dirty="0">
              <a:solidFill>
                <a:schemeClr val="bg1"/>
              </a:solidFill>
            </a:endParaRPr>
          </a:p>
        </p:txBody>
      </p:sp>
      <p:sp>
        <p:nvSpPr>
          <p:cNvPr id="14" name="Ellipse 13">
            <a:extLst>
              <a:ext uri="{FF2B5EF4-FFF2-40B4-BE49-F238E27FC236}">
                <a16:creationId xmlns:a16="http://schemas.microsoft.com/office/drawing/2014/main" id="{25300916-9E7C-495F-A0D9-F6F17C05D7AF}"/>
              </a:ext>
            </a:extLst>
          </p:cNvPr>
          <p:cNvSpPr/>
          <p:nvPr/>
        </p:nvSpPr>
        <p:spPr>
          <a:xfrm>
            <a:off x="6648829" y="1962687"/>
            <a:ext cx="3037599"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00E1C6"/>
                </a:solidFill>
                <a:latin typeface="Muli"/>
                <a:ea typeface="Muli"/>
                <a:cs typeface="Muli"/>
              </a:rPr>
              <a:t>Pattern Adapter</a:t>
            </a:r>
            <a:endParaRPr lang="fr-FR" sz="1600" dirty="0">
              <a:solidFill>
                <a:srgbClr val="00E1C6"/>
              </a:solidFill>
              <a:latin typeface="Muli"/>
              <a:ea typeface="Muli"/>
              <a:cs typeface="Muli"/>
            </a:endParaRPr>
          </a:p>
        </p:txBody>
      </p:sp>
      <p:sp>
        <p:nvSpPr>
          <p:cNvPr id="9" name="Flèche : droite 8">
            <a:extLst>
              <a:ext uri="{FF2B5EF4-FFF2-40B4-BE49-F238E27FC236}">
                <a16:creationId xmlns:a16="http://schemas.microsoft.com/office/drawing/2014/main" id="{ADE9BFF4-3739-4B92-8D50-BEF2BC3AA65B}"/>
              </a:ext>
            </a:extLst>
          </p:cNvPr>
          <p:cNvSpPr/>
          <p:nvPr/>
        </p:nvSpPr>
        <p:spPr>
          <a:xfrm>
            <a:off x="6453971" y="1907137"/>
            <a:ext cx="731520" cy="541325"/>
          </a:xfrm>
          <a:prstGeom prst="rightArrow">
            <a:avLst/>
          </a:prstGeom>
          <a:solidFill>
            <a:srgbClr val="00E1C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13">
            <a:extLst>
              <a:ext uri="{FF2B5EF4-FFF2-40B4-BE49-F238E27FC236}">
                <a16:creationId xmlns:a16="http://schemas.microsoft.com/office/drawing/2014/main" id="{F41967AF-88BE-4165-B6E5-AA5F45E93716}"/>
              </a:ext>
            </a:extLst>
          </p:cNvPr>
          <p:cNvSpPr/>
          <p:nvPr/>
        </p:nvSpPr>
        <p:spPr>
          <a:xfrm>
            <a:off x="766868" y="226887"/>
            <a:ext cx="9141061"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19BBD5"/>
                </a:solidFill>
                <a:latin typeface="Nixie One"/>
                <a:sym typeface="Nixie One"/>
              </a:rPr>
              <a:t>Modélisation alternative</a:t>
            </a:r>
          </a:p>
        </p:txBody>
      </p:sp>
    </p:spTree>
    <p:extLst>
      <p:ext uri="{BB962C8B-B14F-4D97-AF65-F5344CB8AC3E}">
        <p14:creationId xmlns:p14="http://schemas.microsoft.com/office/powerpoint/2010/main" val="1303167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5" name="Google Shape;430;p22">
            <a:extLst>
              <a:ext uri="{FF2B5EF4-FFF2-40B4-BE49-F238E27FC236}">
                <a16:creationId xmlns:a16="http://schemas.microsoft.com/office/drawing/2014/main" id="{E62839F7-FD12-4282-B036-1CFA1C69C169}"/>
              </a:ext>
            </a:extLst>
          </p:cNvPr>
          <p:cNvSpPr txBox="1">
            <a:spLocks/>
          </p:cNvSpPr>
          <p:nvPr/>
        </p:nvSpPr>
        <p:spPr>
          <a:xfrm>
            <a:off x="2191873" y="746451"/>
            <a:ext cx="7535334"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fr-FR" sz="4800" dirty="0"/>
              <a:t>Diagramme de classe</a:t>
            </a:r>
          </a:p>
        </p:txBody>
      </p:sp>
      <p:pic>
        <p:nvPicPr>
          <p:cNvPr id="1026" name="Picture 2">
            <a:extLst>
              <a:ext uri="{FF2B5EF4-FFF2-40B4-BE49-F238E27FC236}">
                <a16:creationId xmlns:a16="http://schemas.microsoft.com/office/drawing/2014/main" id="{DB9249AB-837C-4D1C-90FF-59DEE3AAF7C8}"/>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1873" y="1508925"/>
            <a:ext cx="5943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006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6B1EA3D-9637-4282-AEBA-1CA2CD3CFAD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62418" y="1938725"/>
            <a:ext cx="5715000" cy="2286000"/>
          </a:xfrm>
          <a:prstGeom prst="rect">
            <a:avLst/>
          </a:prstGeom>
          <a:ln w="2286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6F23740E-8C67-4FAE-B04E-2A16621D8ABE}"/>
              </a:ext>
            </a:extLst>
          </p:cNvPr>
          <p:cNvSpPr>
            <a:spLocks noGrp="1"/>
          </p:cNvSpPr>
          <p:nvPr>
            <p:ph type="title"/>
          </p:nvPr>
        </p:nvSpPr>
        <p:spPr>
          <a:xfrm>
            <a:off x="2247768" y="710243"/>
            <a:ext cx="4944300" cy="645300"/>
          </a:xfrm>
        </p:spPr>
        <p:txBody>
          <a:bodyPr/>
          <a:lstStyle/>
          <a:p>
            <a:r>
              <a:rPr lang="fr-FR" sz="3200" dirty="0"/>
              <a:t>Comment fonctionne le pattern adapter ?</a:t>
            </a:r>
          </a:p>
        </p:txBody>
      </p:sp>
      <p:sp>
        <p:nvSpPr>
          <p:cNvPr id="6" name="Espace réservé du numéro de diapositive 5">
            <a:extLst>
              <a:ext uri="{FF2B5EF4-FFF2-40B4-BE49-F238E27FC236}">
                <a16:creationId xmlns:a16="http://schemas.microsoft.com/office/drawing/2014/main" id="{03DDB902-5BBE-407D-82E4-D40F95299C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17</a:t>
            </a:fld>
            <a:endParaRPr lang="fr-FR"/>
          </a:p>
        </p:txBody>
      </p:sp>
      <p:sp>
        <p:nvSpPr>
          <p:cNvPr id="7" name="ZoneTexte 6">
            <a:extLst>
              <a:ext uri="{FF2B5EF4-FFF2-40B4-BE49-F238E27FC236}">
                <a16:creationId xmlns:a16="http://schemas.microsoft.com/office/drawing/2014/main" id="{56980DD7-25EA-4020-82EF-10EEF08240D6}"/>
              </a:ext>
            </a:extLst>
          </p:cNvPr>
          <p:cNvSpPr txBox="1"/>
          <p:nvPr/>
        </p:nvSpPr>
        <p:spPr>
          <a:xfrm>
            <a:off x="403412" y="2383229"/>
            <a:ext cx="1559858" cy="769441"/>
          </a:xfrm>
          <a:prstGeom prst="rect">
            <a:avLst/>
          </a:prstGeom>
          <a:solidFill>
            <a:schemeClr val="bg1"/>
          </a:solidFill>
          <a:ln w="38100">
            <a:solidFill>
              <a:srgbClr val="00B0F0"/>
            </a:solidFill>
          </a:ln>
        </p:spPr>
        <p:txBody>
          <a:bodyPr wrap="square" rtlCol="0">
            <a:spAutoFit/>
          </a:bodyPr>
          <a:lstStyle/>
          <a:p>
            <a:pPr algn="ctr"/>
            <a:r>
              <a:rPr lang="fr-FR" sz="1100" dirty="0">
                <a:solidFill>
                  <a:srgbClr val="00B0F0"/>
                </a:solidFill>
              </a:rPr>
              <a:t>La classe client: partie du programme qui va interagir avec la classe adaptée</a:t>
            </a:r>
          </a:p>
        </p:txBody>
      </p:sp>
      <p:sp>
        <p:nvSpPr>
          <p:cNvPr id="9" name="ZoneTexte 8">
            <a:extLst>
              <a:ext uri="{FF2B5EF4-FFF2-40B4-BE49-F238E27FC236}">
                <a16:creationId xmlns:a16="http://schemas.microsoft.com/office/drawing/2014/main" id="{0089A136-A98E-4AA6-B7AC-5F523CB495C9}"/>
              </a:ext>
            </a:extLst>
          </p:cNvPr>
          <p:cNvSpPr txBox="1"/>
          <p:nvPr/>
        </p:nvSpPr>
        <p:spPr>
          <a:xfrm>
            <a:off x="5555876" y="1479580"/>
            <a:ext cx="2066365" cy="769441"/>
          </a:xfrm>
          <a:prstGeom prst="rect">
            <a:avLst/>
          </a:prstGeom>
          <a:solidFill>
            <a:schemeClr val="bg1"/>
          </a:solidFill>
          <a:ln w="38100">
            <a:solidFill>
              <a:srgbClr val="00B0F0"/>
            </a:solidFill>
          </a:ln>
        </p:spPr>
        <p:txBody>
          <a:bodyPr wrap="square" rtlCol="0">
            <a:spAutoFit/>
          </a:bodyPr>
          <a:lstStyle/>
          <a:p>
            <a:pPr algn="ctr"/>
            <a:r>
              <a:rPr lang="fr-FR" sz="1100" dirty="0">
                <a:solidFill>
                  <a:srgbClr val="00B0F0"/>
                </a:solidFill>
              </a:rPr>
              <a:t>L’interface Target :</a:t>
            </a:r>
          </a:p>
          <a:p>
            <a:pPr algn="ctr"/>
            <a:r>
              <a:rPr lang="fr-FR" sz="1100" dirty="0">
                <a:solidFill>
                  <a:srgbClr val="00B0F0"/>
                </a:solidFill>
              </a:rPr>
              <a:t>défini le comportement que les objets doivent suivre pour interagir avec la classe client</a:t>
            </a:r>
          </a:p>
        </p:txBody>
      </p:sp>
      <p:sp>
        <p:nvSpPr>
          <p:cNvPr id="12" name="ZoneTexte 11">
            <a:extLst>
              <a:ext uri="{FF2B5EF4-FFF2-40B4-BE49-F238E27FC236}">
                <a16:creationId xmlns:a16="http://schemas.microsoft.com/office/drawing/2014/main" id="{7F29BD8B-7E93-48D6-AC06-670609B098A1}"/>
              </a:ext>
            </a:extLst>
          </p:cNvPr>
          <p:cNvSpPr txBox="1"/>
          <p:nvPr/>
        </p:nvSpPr>
        <p:spPr>
          <a:xfrm>
            <a:off x="6022041" y="4207743"/>
            <a:ext cx="2848667" cy="600164"/>
          </a:xfrm>
          <a:prstGeom prst="rect">
            <a:avLst/>
          </a:prstGeom>
          <a:solidFill>
            <a:schemeClr val="bg1"/>
          </a:solidFill>
          <a:ln w="38100">
            <a:solidFill>
              <a:srgbClr val="00B0F0"/>
            </a:solidFill>
          </a:ln>
        </p:spPr>
        <p:txBody>
          <a:bodyPr wrap="square" rtlCol="0">
            <a:spAutoFit/>
          </a:bodyPr>
          <a:lstStyle/>
          <a:p>
            <a:pPr algn="ctr"/>
            <a:r>
              <a:rPr lang="fr-FR" sz="1100" dirty="0">
                <a:solidFill>
                  <a:srgbClr val="00B0F0"/>
                </a:solidFill>
              </a:rPr>
              <a:t>La classe </a:t>
            </a:r>
            <a:r>
              <a:rPr lang="fr-FR" sz="1100" dirty="0" err="1">
                <a:solidFill>
                  <a:srgbClr val="00B0F0"/>
                </a:solidFill>
              </a:rPr>
              <a:t>Adaptee</a:t>
            </a:r>
            <a:r>
              <a:rPr lang="fr-FR" sz="1100" dirty="0">
                <a:solidFill>
                  <a:srgbClr val="00B0F0"/>
                </a:solidFill>
              </a:rPr>
              <a:t> :</a:t>
            </a:r>
          </a:p>
          <a:p>
            <a:pPr algn="ctr"/>
            <a:r>
              <a:rPr lang="fr-FR" sz="1100" dirty="0">
                <a:solidFill>
                  <a:srgbClr val="00B0F0"/>
                </a:solidFill>
              </a:rPr>
              <a:t>Doit être mise en relation avec la classe Client sans implémenter l’interface Target</a:t>
            </a:r>
          </a:p>
        </p:txBody>
      </p:sp>
      <p:sp>
        <p:nvSpPr>
          <p:cNvPr id="8" name="Rectangle 7">
            <a:extLst>
              <a:ext uri="{FF2B5EF4-FFF2-40B4-BE49-F238E27FC236}">
                <a16:creationId xmlns:a16="http://schemas.microsoft.com/office/drawing/2014/main" id="{2298B537-5750-437E-A7AC-6426A8701F7E}"/>
              </a:ext>
            </a:extLst>
          </p:cNvPr>
          <p:cNvSpPr/>
          <p:nvPr/>
        </p:nvSpPr>
        <p:spPr>
          <a:xfrm>
            <a:off x="1963270" y="3408830"/>
            <a:ext cx="1976717" cy="741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D490DF27-4A87-49B4-A144-6931CFAC780E}"/>
              </a:ext>
            </a:extLst>
          </p:cNvPr>
          <p:cNvSpPr/>
          <p:nvPr/>
        </p:nvSpPr>
        <p:spPr>
          <a:xfrm>
            <a:off x="4780430" y="2938445"/>
            <a:ext cx="699246" cy="3465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88D8164-512C-447F-B6A9-640825BFC25A}"/>
              </a:ext>
            </a:extLst>
          </p:cNvPr>
          <p:cNvSpPr txBox="1"/>
          <p:nvPr/>
        </p:nvSpPr>
        <p:spPr>
          <a:xfrm>
            <a:off x="1019538" y="3680934"/>
            <a:ext cx="2848667" cy="769441"/>
          </a:xfrm>
          <a:prstGeom prst="rect">
            <a:avLst/>
          </a:prstGeom>
          <a:solidFill>
            <a:schemeClr val="bg1"/>
          </a:solidFill>
          <a:ln w="38100">
            <a:solidFill>
              <a:srgbClr val="00B0F0"/>
            </a:solidFill>
          </a:ln>
        </p:spPr>
        <p:txBody>
          <a:bodyPr wrap="square" rtlCol="0">
            <a:spAutoFit/>
          </a:bodyPr>
          <a:lstStyle/>
          <a:p>
            <a:pPr algn="ctr"/>
            <a:r>
              <a:rPr lang="fr-FR" sz="1100" dirty="0">
                <a:solidFill>
                  <a:srgbClr val="00B0F0"/>
                </a:solidFill>
              </a:rPr>
              <a:t>La classe </a:t>
            </a:r>
            <a:r>
              <a:rPr lang="fr-FR" sz="1100" dirty="0" err="1">
                <a:solidFill>
                  <a:srgbClr val="00B0F0"/>
                </a:solidFill>
              </a:rPr>
              <a:t>Adaptor</a:t>
            </a:r>
            <a:r>
              <a:rPr lang="fr-FR" sz="1100" dirty="0">
                <a:solidFill>
                  <a:srgbClr val="00B0F0"/>
                </a:solidFill>
              </a:rPr>
              <a:t> :</a:t>
            </a:r>
          </a:p>
          <a:p>
            <a:pPr algn="ctr"/>
            <a:r>
              <a:rPr lang="fr-FR" sz="1100" dirty="0">
                <a:solidFill>
                  <a:srgbClr val="00B0F0"/>
                </a:solidFill>
              </a:rPr>
              <a:t>- Fait le lien entre la Target et l’</a:t>
            </a:r>
            <a:r>
              <a:rPr lang="fr-FR" sz="1100" dirty="0" err="1">
                <a:solidFill>
                  <a:srgbClr val="00B0F0"/>
                </a:solidFill>
              </a:rPr>
              <a:t>Adaptee</a:t>
            </a:r>
            <a:endParaRPr lang="fr-FR" sz="1100" dirty="0">
              <a:solidFill>
                <a:srgbClr val="00B0F0"/>
              </a:solidFill>
            </a:endParaRPr>
          </a:p>
          <a:p>
            <a:pPr algn="ctr"/>
            <a:r>
              <a:rPr lang="fr-FR" sz="1100" dirty="0">
                <a:solidFill>
                  <a:srgbClr val="00B0F0"/>
                </a:solidFill>
              </a:rPr>
              <a:t>- elle </a:t>
            </a:r>
            <a:r>
              <a:rPr lang="fr-FR" sz="1100" dirty="0" err="1">
                <a:solidFill>
                  <a:srgbClr val="00B0F0"/>
                </a:solidFill>
              </a:rPr>
              <a:t>implemente</a:t>
            </a:r>
            <a:r>
              <a:rPr lang="fr-FR" sz="1100" dirty="0">
                <a:solidFill>
                  <a:srgbClr val="00B0F0"/>
                </a:solidFill>
              </a:rPr>
              <a:t> l’interface Target</a:t>
            </a:r>
          </a:p>
          <a:p>
            <a:pPr algn="ctr"/>
            <a:r>
              <a:rPr lang="fr-FR" sz="1100" dirty="0">
                <a:solidFill>
                  <a:srgbClr val="00B0F0"/>
                </a:solidFill>
              </a:rPr>
              <a:t>- Contient l’</a:t>
            </a:r>
            <a:r>
              <a:rPr lang="fr-FR" sz="1100" dirty="0" err="1">
                <a:solidFill>
                  <a:srgbClr val="00B0F0"/>
                </a:solidFill>
              </a:rPr>
              <a:t>adaptee</a:t>
            </a:r>
            <a:r>
              <a:rPr lang="fr-FR" sz="1100" dirty="0">
                <a:solidFill>
                  <a:srgbClr val="00B0F0"/>
                </a:solidFill>
              </a:rPr>
              <a:t> en tant qu’attribut</a:t>
            </a:r>
          </a:p>
        </p:txBody>
      </p:sp>
    </p:spTree>
    <p:extLst>
      <p:ext uri="{BB962C8B-B14F-4D97-AF65-F5344CB8AC3E}">
        <p14:creationId xmlns:p14="http://schemas.microsoft.com/office/powerpoint/2010/main" val="4291204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4" name="Google Shape;430;p22">
            <a:extLst>
              <a:ext uri="{FF2B5EF4-FFF2-40B4-BE49-F238E27FC236}">
                <a16:creationId xmlns:a16="http://schemas.microsoft.com/office/drawing/2014/main" id="{9F7C75FD-2E9F-4351-9643-47FBB149B36B}"/>
              </a:ext>
            </a:extLst>
          </p:cNvPr>
          <p:cNvSpPr txBox="1">
            <a:spLocks/>
          </p:cNvSpPr>
          <p:nvPr/>
        </p:nvSpPr>
        <p:spPr>
          <a:xfrm>
            <a:off x="1936030" y="4231690"/>
            <a:ext cx="5550969"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fr-FR" sz="6000" dirty="0"/>
              <a:t>S</a:t>
            </a:r>
          </a:p>
          <a:p>
            <a:r>
              <a:rPr lang="fr-FR" sz="6000" dirty="0"/>
              <a:t>O</a:t>
            </a:r>
          </a:p>
          <a:p>
            <a:r>
              <a:rPr lang="fr-FR" sz="6000" dirty="0"/>
              <a:t>L</a:t>
            </a:r>
          </a:p>
          <a:p>
            <a:r>
              <a:rPr lang="fr-FR" sz="6000" dirty="0"/>
              <a:t>I</a:t>
            </a:r>
          </a:p>
          <a:p>
            <a:r>
              <a:rPr lang="fr-FR" sz="6000" dirty="0"/>
              <a:t>D</a:t>
            </a:r>
          </a:p>
        </p:txBody>
      </p:sp>
      <p:sp>
        <p:nvSpPr>
          <p:cNvPr id="3" name="ZoneTexte 2">
            <a:extLst>
              <a:ext uri="{FF2B5EF4-FFF2-40B4-BE49-F238E27FC236}">
                <a16:creationId xmlns:a16="http://schemas.microsoft.com/office/drawing/2014/main" id="{1C2D9608-5188-4A1C-9A42-3AD9309318E8}"/>
              </a:ext>
            </a:extLst>
          </p:cNvPr>
          <p:cNvSpPr txBox="1"/>
          <p:nvPr/>
        </p:nvSpPr>
        <p:spPr>
          <a:xfrm>
            <a:off x="2507877" y="596161"/>
            <a:ext cx="4979122" cy="461665"/>
          </a:xfrm>
          <a:prstGeom prst="rect">
            <a:avLst/>
          </a:prstGeom>
          <a:noFill/>
        </p:spPr>
        <p:txBody>
          <a:bodyPr wrap="square" rtlCol="0">
            <a:spAutoFit/>
          </a:bodyPr>
          <a:lstStyle/>
          <a:p>
            <a:r>
              <a:rPr lang="fr-FR" sz="2400" dirty="0" err="1">
                <a:solidFill>
                  <a:schemeClr val="accent1"/>
                </a:solidFill>
                <a:latin typeface="Nixie One" panose="020B0604020202020204" charset="0"/>
              </a:rPr>
              <a:t>ingle</a:t>
            </a:r>
            <a:r>
              <a:rPr lang="fr-FR" sz="2400" dirty="0">
                <a:solidFill>
                  <a:schemeClr val="accent1"/>
                </a:solidFill>
                <a:latin typeface="Nixie One" panose="020B0604020202020204" charset="0"/>
              </a:rPr>
              <a:t> </a:t>
            </a:r>
            <a:r>
              <a:rPr lang="fr-FR" sz="2400" b="1" dirty="0" err="1">
                <a:solidFill>
                  <a:srgbClr val="00B0F0"/>
                </a:solidFill>
                <a:latin typeface="Nixie One" panose="020B0604020202020204" charset="0"/>
              </a:rPr>
              <a:t>R</a:t>
            </a:r>
            <a:r>
              <a:rPr lang="fr-FR" sz="2400" dirty="0" err="1">
                <a:solidFill>
                  <a:schemeClr val="accent1"/>
                </a:solidFill>
                <a:latin typeface="Nixie One" panose="020B0604020202020204" charset="0"/>
              </a:rPr>
              <a:t>esponsability</a:t>
            </a:r>
            <a:r>
              <a:rPr lang="fr-FR" sz="2400" dirty="0">
                <a:solidFill>
                  <a:schemeClr val="accent1"/>
                </a:solidFill>
                <a:latin typeface="Nixie One" panose="020B0604020202020204" charset="0"/>
              </a:rPr>
              <a:t> </a:t>
            </a:r>
            <a:r>
              <a:rPr lang="fr-FR" sz="2400" b="1" dirty="0" err="1">
                <a:solidFill>
                  <a:srgbClr val="00B0F0"/>
                </a:solidFill>
                <a:latin typeface="Nixie One" panose="020B0604020202020204" charset="0"/>
              </a:rPr>
              <a:t>P</a:t>
            </a:r>
            <a:r>
              <a:rPr lang="fr-FR" sz="2400" dirty="0" err="1">
                <a:solidFill>
                  <a:schemeClr val="accent1"/>
                </a:solidFill>
                <a:latin typeface="Nixie One" panose="020B0604020202020204" charset="0"/>
              </a:rPr>
              <a:t>rinciple</a:t>
            </a:r>
            <a:endParaRPr lang="fr-FR" sz="2400" dirty="0">
              <a:solidFill>
                <a:schemeClr val="accent1"/>
              </a:solidFill>
              <a:latin typeface="Nixie One" panose="020B0604020202020204" charset="0"/>
            </a:endParaRPr>
          </a:p>
        </p:txBody>
      </p:sp>
      <p:sp>
        <p:nvSpPr>
          <p:cNvPr id="6" name="ZoneTexte 5">
            <a:extLst>
              <a:ext uri="{FF2B5EF4-FFF2-40B4-BE49-F238E27FC236}">
                <a16:creationId xmlns:a16="http://schemas.microsoft.com/office/drawing/2014/main" id="{9D8CD3C7-AD5C-416B-82DB-F953B3A8E500}"/>
              </a:ext>
            </a:extLst>
          </p:cNvPr>
          <p:cNvSpPr txBox="1"/>
          <p:nvPr/>
        </p:nvSpPr>
        <p:spPr>
          <a:xfrm>
            <a:off x="2507877" y="1488149"/>
            <a:ext cx="4979122" cy="461665"/>
          </a:xfrm>
          <a:prstGeom prst="rect">
            <a:avLst/>
          </a:prstGeom>
          <a:noFill/>
        </p:spPr>
        <p:txBody>
          <a:bodyPr wrap="square" rtlCol="0">
            <a:spAutoFit/>
          </a:bodyPr>
          <a:lstStyle/>
          <a:p>
            <a:r>
              <a:rPr lang="fr-FR" sz="2400" dirty="0" err="1">
                <a:solidFill>
                  <a:schemeClr val="accent1"/>
                </a:solidFill>
                <a:latin typeface="Nixie One" panose="020B0604020202020204" charset="0"/>
              </a:rPr>
              <a:t>pen</a:t>
            </a:r>
            <a:r>
              <a:rPr lang="fr-FR" sz="2400" dirty="0">
                <a:solidFill>
                  <a:schemeClr val="accent1"/>
                </a:solidFill>
                <a:latin typeface="Nixie One" panose="020B0604020202020204" charset="0"/>
              </a:rPr>
              <a:t> </a:t>
            </a:r>
            <a:r>
              <a:rPr lang="fr-FR" sz="2400" b="1" dirty="0" err="1">
                <a:solidFill>
                  <a:srgbClr val="00B0F0"/>
                </a:solidFill>
                <a:latin typeface="Nixie One" panose="020B0604020202020204" charset="0"/>
              </a:rPr>
              <a:t>C</a:t>
            </a:r>
            <a:r>
              <a:rPr lang="fr-FR" sz="2400" dirty="0" err="1">
                <a:solidFill>
                  <a:schemeClr val="accent1"/>
                </a:solidFill>
                <a:latin typeface="Nixie One" panose="020B0604020202020204" charset="0"/>
              </a:rPr>
              <a:t>losed</a:t>
            </a:r>
            <a:r>
              <a:rPr lang="fr-FR" sz="2400" dirty="0">
                <a:solidFill>
                  <a:schemeClr val="accent1"/>
                </a:solidFill>
                <a:latin typeface="Nixie One" panose="020B0604020202020204" charset="0"/>
              </a:rPr>
              <a:t> </a:t>
            </a:r>
            <a:r>
              <a:rPr lang="fr-FR" sz="2400" b="1" dirty="0" err="1">
                <a:solidFill>
                  <a:srgbClr val="00B0F0"/>
                </a:solidFill>
                <a:latin typeface="Nixie One" panose="020B0604020202020204" charset="0"/>
              </a:rPr>
              <a:t>P</a:t>
            </a:r>
            <a:r>
              <a:rPr lang="fr-FR" sz="2400" dirty="0" err="1">
                <a:solidFill>
                  <a:schemeClr val="accent1"/>
                </a:solidFill>
                <a:latin typeface="Nixie One" panose="020B0604020202020204" charset="0"/>
              </a:rPr>
              <a:t>rinciple</a:t>
            </a:r>
            <a:endParaRPr lang="fr-FR" sz="2400" dirty="0">
              <a:solidFill>
                <a:schemeClr val="accent1"/>
              </a:solidFill>
              <a:latin typeface="Nixie One" panose="020B0604020202020204" charset="0"/>
            </a:endParaRPr>
          </a:p>
        </p:txBody>
      </p:sp>
      <p:sp>
        <p:nvSpPr>
          <p:cNvPr id="7" name="ZoneTexte 6">
            <a:extLst>
              <a:ext uri="{FF2B5EF4-FFF2-40B4-BE49-F238E27FC236}">
                <a16:creationId xmlns:a16="http://schemas.microsoft.com/office/drawing/2014/main" id="{BD06225A-8ECE-4ADB-8693-3C2BE143556D}"/>
              </a:ext>
            </a:extLst>
          </p:cNvPr>
          <p:cNvSpPr txBox="1"/>
          <p:nvPr/>
        </p:nvSpPr>
        <p:spPr>
          <a:xfrm>
            <a:off x="2447365" y="2398254"/>
            <a:ext cx="4979122" cy="461665"/>
          </a:xfrm>
          <a:prstGeom prst="rect">
            <a:avLst/>
          </a:prstGeom>
          <a:noFill/>
        </p:spPr>
        <p:txBody>
          <a:bodyPr wrap="square" rtlCol="0">
            <a:spAutoFit/>
          </a:bodyPr>
          <a:lstStyle/>
          <a:p>
            <a:r>
              <a:rPr lang="fr-FR" sz="2400" dirty="0" err="1">
                <a:solidFill>
                  <a:schemeClr val="accent1"/>
                </a:solidFill>
                <a:latin typeface="Nixie One" panose="020B0604020202020204" charset="0"/>
              </a:rPr>
              <a:t>iskov</a:t>
            </a:r>
            <a:r>
              <a:rPr lang="fr-FR" sz="2400" dirty="0">
                <a:solidFill>
                  <a:schemeClr val="accent1"/>
                </a:solidFill>
                <a:latin typeface="Nixie One" panose="020B0604020202020204" charset="0"/>
              </a:rPr>
              <a:t> </a:t>
            </a:r>
            <a:r>
              <a:rPr lang="fr-FR" sz="2400" b="1" dirty="0">
                <a:solidFill>
                  <a:srgbClr val="00B0F0"/>
                </a:solidFill>
                <a:latin typeface="Nixie One" panose="020B0604020202020204" charset="0"/>
              </a:rPr>
              <a:t>S</a:t>
            </a:r>
            <a:r>
              <a:rPr lang="fr-FR" sz="2400" dirty="0">
                <a:solidFill>
                  <a:schemeClr val="accent1"/>
                </a:solidFill>
                <a:latin typeface="Nixie One" panose="020B0604020202020204" charset="0"/>
              </a:rPr>
              <a:t>ubstitution </a:t>
            </a:r>
            <a:r>
              <a:rPr lang="fr-FR" sz="2400" b="1" dirty="0" err="1">
                <a:solidFill>
                  <a:srgbClr val="00B0F0"/>
                </a:solidFill>
                <a:latin typeface="Nixie One" panose="020B0604020202020204" charset="0"/>
              </a:rPr>
              <a:t>P</a:t>
            </a:r>
            <a:r>
              <a:rPr lang="fr-FR" sz="2400" dirty="0" err="1">
                <a:solidFill>
                  <a:schemeClr val="accent1"/>
                </a:solidFill>
                <a:latin typeface="Nixie One" panose="020B0604020202020204" charset="0"/>
              </a:rPr>
              <a:t>rinciple</a:t>
            </a:r>
            <a:endParaRPr lang="fr-FR" sz="2400" dirty="0">
              <a:solidFill>
                <a:schemeClr val="accent1"/>
              </a:solidFill>
              <a:latin typeface="Nixie One" panose="020B0604020202020204" charset="0"/>
            </a:endParaRPr>
          </a:p>
        </p:txBody>
      </p:sp>
      <p:sp>
        <p:nvSpPr>
          <p:cNvPr id="8" name="ZoneTexte 7">
            <a:extLst>
              <a:ext uri="{FF2B5EF4-FFF2-40B4-BE49-F238E27FC236}">
                <a16:creationId xmlns:a16="http://schemas.microsoft.com/office/drawing/2014/main" id="{4609787B-22EF-45DE-8E52-EC2DAB7AAB5A}"/>
              </a:ext>
            </a:extLst>
          </p:cNvPr>
          <p:cNvSpPr txBox="1"/>
          <p:nvPr/>
        </p:nvSpPr>
        <p:spPr>
          <a:xfrm>
            <a:off x="2221953" y="3333140"/>
            <a:ext cx="4979122" cy="461665"/>
          </a:xfrm>
          <a:prstGeom prst="rect">
            <a:avLst/>
          </a:prstGeom>
          <a:noFill/>
        </p:spPr>
        <p:txBody>
          <a:bodyPr wrap="square" rtlCol="0">
            <a:spAutoFit/>
          </a:bodyPr>
          <a:lstStyle/>
          <a:p>
            <a:r>
              <a:rPr lang="fr-FR" sz="2400" dirty="0" err="1">
                <a:solidFill>
                  <a:schemeClr val="accent1"/>
                </a:solidFill>
                <a:latin typeface="Nixie One" panose="020B0604020202020204" charset="0"/>
              </a:rPr>
              <a:t>nterface</a:t>
            </a:r>
            <a:r>
              <a:rPr lang="fr-FR" sz="2400" dirty="0">
                <a:solidFill>
                  <a:schemeClr val="accent1"/>
                </a:solidFill>
                <a:latin typeface="Nixie One" panose="020B0604020202020204" charset="0"/>
              </a:rPr>
              <a:t> </a:t>
            </a:r>
            <a:r>
              <a:rPr lang="fr-FR" sz="2400" b="1" dirty="0" err="1">
                <a:solidFill>
                  <a:srgbClr val="00B0F0"/>
                </a:solidFill>
                <a:latin typeface="Nixie One" panose="020B0604020202020204" charset="0"/>
              </a:rPr>
              <a:t>S</a:t>
            </a:r>
            <a:r>
              <a:rPr lang="fr-FR" sz="2400" dirty="0" err="1">
                <a:solidFill>
                  <a:schemeClr val="accent1"/>
                </a:solidFill>
                <a:latin typeface="Nixie One" panose="020B0604020202020204" charset="0"/>
              </a:rPr>
              <a:t>egregation</a:t>
            </a:r>
            <a:r>
              <a:rPr lang="fr-FR" sz="2400" dirty="0">
                <a:solidFill>
                  <a:schemeClr val="accent1"/>
                </a:solidFill>
                <a:latin typeface="Nixie One" panose="020B0604020202020204" charset="0"/>
              </a:rPr>
              <a:t> </a:t>
            </a:r>
            <a:r>
              <a:rPr lang="fr-FR" sz="2400" b="1" dirty="0" err="1">
                <a:solidFill>
                  <a:srgbClr val="00B0F0"/>
                </a:solidFill>
                <a:latin typeface="Nixie One" panose="020B0604020202020204" charset="0"/>
              </a:rPr>
              <a:t>P</a:t>
            </a:r>
            <a:r>
              <a:rPr lang="fr-FR" sz="2400" dirty="0" err="1">
                <a:solidFill>
                  <a:schemeClr val="accent1"/>
                </a:solidFill>
                <a:latin typeface="Nixie One" panose="020B0604020202020204" charset="0"/>
              </a:rPr>
              <a:t>rinciple</a:t>
            </a:r>
            <a:endParaRPr lang="fr-FR" sz="2400" dirty="0">
              <a:solidFill>
                <a:schemeClr val="accent1"/>
              </a:solidFill>
              <a:latin typeface="Nixie One" panose="020B0604020202020204" charset="0"/>
            </a:endParaRPr>
          </a:p>
        </p:txBody>
      </p:sp>
      <p:sp>
        <p:nvSpPr>
          <p:cNvPr id="9" name="ZoneTexte 8">
            <a:extLst>
              <a:ext uri="{FF2B5EF4-FFF2-40B4-BE49-F238E27FC236}">
                <a16:creationId xmlns:a16="http://schemas.microsoft.com/office/drawing/2014/main" id="{D6C24BE4-D4C3-41FF-8CDB-56EF5A86F561}"/>
              </a:ext>
            </a:extLst>
          </p:cNvPr>
          <p:cNvSpPr txBox="1"/>
          <p:nvPr/>
        </p:nvSpPr>
        <p:spPr>
          <a:xfrm>
            <a:off x="2447365" y="4200347"/>
            <a:ext cx="4979122" cy="461665"/>
          </a:xfrm>
          <a:prstGeom prst="rect">
            <a:avLst/>
          </a:prstGeom>
          <a:noFill/>
        </p:spPr>
        <p:txBody>
          <a:bodyPr wrap="square" rtlCol="0">
            <a:spAutoFit/>
          </a:bodyPr>
          <a:lstStyle/>
          <a:p>
            <a:r>
              <a:rPr lang="fr-FR" sz="2400" dirty="0" err="1">
                <a:solidFill>
                  <a:schemeClr val="accent1"/>
                </a:solidFill>
                <a:latin typeface="Nixie One" panose="020B0604020202020204" charset="0"/>
              </a:rPr>
              <a:t>ependancy</a:t>
            </a:r>
            <a:r>
              <a:rPr lang="fr-FR" sz="2400" dirty="0">
                <a:solidFill>
                  <a:schemeClr val="accent1"/>
                </a:solidFill>
                <a:latin typeface="Nixie One" panose="020B0604020202020204" charset="0"/>
              </a:rPr>
              <a:t> </a:t>
            </a:r>
            <a:r>
              <a:rPr lang="fr-FR" sz="2400" b="1" dirty="0">
                <a:solidFill>
                  <a:srgbClr val="00B0F0"/>
                </a:solidFill>
                <a:latin typeface="Nixie One" panose="020B0604020202020204" charset="0"/>
              </a:rPr>
              <a:t>I</a:t>
            </a:r>
            <a:r>
              <a:rPr lang="fr-FR" sz="2400" dirty="0">
                <a:solidFill>
                  <a:schemeClr val="accent1"/>
                </a:solidFill>
                <a:latin typeface="Nixie One" panose="020B0604020202020204" charset="0"/>
              </a:rPr>
              <a:t>nversion </a:t>
            </a:r>
            <a:r>
              <a:rPr lang="fr-FR" sz="2400" b="1" dirty="0" err="1">
                <a:solidFill>
                  <a:srgbClr val="00B0F0"/>
                </a:solidFill>
                <a:latin typeface="Nixie One" panose="020B0604020202020204" charset="0"/>
              </a:rPr>
              <a:t>P</a:t>
            </a:r>
            <a:r>
              <a:rPr lang="fr-FR" sz="2400" dirty="0" err="1">
                <a:solidFill>
                  <a:schemeClr val="accent1"/>
                </a:solidFill>
                <a:latin typeface="Nixie One" panose="020B0604020202020204" charset="0"/>
              </a:rPr>
              <a:t>rinciple</a:t>
            </a:r>
            <a:endParaRPr lang="fr-FR" sz="2400" dirty="0">
              <a:solidFill>
                <a:schemeClr val="accent1"/>
              </a:solidFill>
              <a:latin typeface="Nixie One" panose="020B0604020202020204" charset="0"/>
            </a:endParaRPr>
          </a:p>
        </p:txBody>
      </p:sp>
    </p:spTree>
    <p:extLst>
      <p:ext uri="{BB962C8B-B14F-4D97-AF65-F5344CB8AC3E}">
        <p14:creationId xmlns:p14="http://schemas.microsoft.com/office/powerpoint/2010/main" val="984643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5">
            <a:extLst>
              <a:ext uri="{FF2B5EF4-FFF2-40B4-BE49-F238E27FC236}">
                <a16:creationId xmlns:a16="http://schemas.microsoft.com/office/drawing/2014/main" id="{D5424BB5-61EC-4CD7-9AA7-FC78ACDF5D30}"/>
              </a:ext>
            </a:extLst>
          </p:cNvPr>
          <p:cNvSpPr>
            <a:spLocks noGrp="1"/>
          </p:cNvSpPr>
          <p:nvPr>
            <p:ph type="sldNum" idx="12"/>
          </p:nvPr>
        </p:nvSpPr>
        <p:spPr>
          <a:xfrm>
            <a:off x="13557" y="4785525"/>
            <a:ext cx="548700" cy="357900"/>
          </a:xfrm>
        </p:spPr>
        <p:txBody>
          <a:bodyPr/>
          <a:lstStyle/>
          <a:p>
            <a:pPr marL="0" lvl="0" indent="0" algn="l" rtl="0">
              <a:spcBef>
                <a:spcPts val="0"/>
              </a:spcBef>
              <a:spcAft>
                <a:spcPts val="0"/>
              </a:spcAft>
              <a:buNone/>
            </a:pPr>
            <a:fld id="{00000000-1234-1234-1234-123412341234}" type="slidenum">
              <a:rPr lang="fr-FR" smtClean="0"/>
              <a:t>19</a:t>
            </a:fld>
            <a:endParaRPr lang="fr-FR"/>
          </a:p>
        </p:txBody>
      </p:sp>
      <p:pic>
        <p:nvPicPr>
          <p:cNvPr id="3" name="Picture 4">
            <a:extLst>
              <a:ext uri="{FF2B5EF4-FFF2-40B4-BE49-F238E27FC236}">
                <a16:creationId xmlns:a16="http://schemas.microsoft.com/office/drawing/2014/main" id="{53FF6542-B1D3-4968-A94B-1AA1B480637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4708" y="1489262"/>
            <a:ext cx="5715000" cy="2286000"/>
          </a:xfrm>
          <a:prstGeom prst="rect">
            <a:avLst/>
          </a:prstGeom>
          <a:ln w="2286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7AD7D11-EC8F-45DD-A758-148EC0DE0DF2}"/>
              </a:ext>
            </a:extLst>
          </p:cNvPr>
          <p:cNvSpPr/>
          <p:nvPr/>
        </p:nvSpPr>
        <p:spPr>
          <a:xfrm>
            <a:off x="752287" y="2942833"/>
            <a:ext cx="1976717" cy="741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08A248A8-F56B-4154-983D-4C752051C2B1}"/>
              </a:ext>
            </a:extLst>
          </p:cNvPr>
          <p:cNvSpPr/>
          <p:nvPr/>
        </p:nvSpPr>
        <p:spPr>
          <a:xfrm>
            <a:off x="3562723" y="2465724"/>
            <a:ext cx="699246" cy="3465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27FF5846-5F9F-4F1B-8990-2E9ADDCA08DE}"/>
              </a:ext>
            </a:extLst>
          </p:cNvPr>
          <p:cNvSpPr txBox="1"/>
          <p:nvPr/>
        </p:nvSpPr>
        <p:spPr>
          <a:xfrm>
            <a:off x="6976786" y="2110043"/>
            <a:ext cx="2487706" cy="307777"/>
          </a:xfrm>
          <a:prstGeom prst="rect">
            <a:avLst/>
          </a:prstGeom>
          <a:noFill/>
        </p:spPr>
        <p:txBody>
          <a:bodyPr wrap="square" rtlCol="0">
            <a:spAutoFit/>
          </a:bodyPr>
          <a:lstStyle/>
          <a:p>
            <a:r>
              <a:rPr lang="fr-FR" dirty="0">
                <a:solidFill>
                  <a:srgbClr val="00B0F0"/>
                </a:solidFill>
              </a:rPr>
              <a:t>OCP </a:t>
            </a:r>
            <a:r>
              <a:rPr lang="fr-FR" dirty="0"/>
              <a:t> </a:t>
            </a:r>
          </a:p>
        </p:txBody>
      </p:sp>
      <p:pic>
        <p:nvPicPr>
          <p:cNvPr id="7" name="Graphique 6" descr="Coche">
            <a:extLst>
              <a:ext uri="{FF2B5EF4-FFF2-40B4-BE49-F238E27FC236}">
                <a16:creationId xmlns:a16="http://schemas.microsoft.com/office/drawing/2014/main" id="{1DC1F7AA-D84D-4E93-831F-261FB78525B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522143" y="2122692"/>
            <a:ext cx="307777" cy="307777"/>
          </a:xfrm>
          <a:prstGeom prst="rect">
            <a:avLst/>
          </a:prstGeom>
        </p:spPr>
      </p:pic>
      <p:sp>
        <p:nvSpPr>
          <p:cNvPr id="9" name="ZoneTexte 8">
            <a:extLst>
              <a:ext uri="{FF2B5EF4-FFF2-40B4-BE49-F238E27FC236}">
                <a16:creationId xmlns:a16="http://schemas.microsoft.com/office/drawing/2014/main" id="{07B2E112-C067-4BCF-A7F4-2CF094C8A343}"/>
              </a:ext>
            </a:extLst>
          </p:cNvPr>
          <p:cNvSpPr txBox="1"/>
          <p:nvPr/>
        </p:nvSpPr>
        <p:spPr>
          <a:xfrm>
            <a:off x="6976786" y="1594246"/>
            <a:ext cx="2487706" cy="307777"/>
          </a:xfrm>
          <a:prstGeom prst="rect">
            <a:avLst/>
          </a:prstGeom>
          <a:noFill/>
        </p:spPr>
        <p:txBody>
          <a:bodyPr wrap="square" rtlCol="0">
            <a:spAutoFit/>
          </a:bodyPr>
          <a:lstStyle/>
          <a:p>
            <a:r>
              <a:rPr lang="fr-FR" dirty="0">
                <a:solidFill>
                  <a:srgbClr val="00B0F0"/>
                </a:solidFill>
              </a:rPr>
              <a:t>SRP </a:t>
            </a:r>
            <a:r>
              <a:rPr lang="fr-FR" dirty="0"/>
              <a:t> </a:t>
            </a:r>
          </a:p>
        </p:txBody>
      </p:sp>
      <p:pic>
        <p:nvPicPr>
          <p:cNvPr id="10" name="Graphique 9" descr="Coche">
            <a:extLst>
              <a:ext uri="{FF2B5EF4-FFF2-40B4-BE49-F238E27FC236}">
                <a16:creationId xmlns:a16="http://schemas.microsoft.com/office/drawing/2014/main" id="{44054992-CBC2-4271-B064-2AACA5D0B5D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522143" y="1606895"/>
            <a:ext cx="307777" cy="307777"/>
          </a:xfrm>
          <a:prstGeom prst="rect">
            <a:avLst/>
          </a:prstGeom>
        </p:spPr>
      </p:pic>
      <p:sp>
        <p:nvSpPr>
          <p:cNvPr id="12" name="ZoneTexte 11">
            <a:extLst>
              <a:ext uri="{FF2B5EF4-FFF2-40B4-BE49-F238E27FC236}">
                <a16:creationId xmlns:a16="http://schemas.microsoft.com/office/drawing/2014/main" id="{1E3EF6FE-91E4-4F59-BBA4-1E5F0A7004B3}"/>
              </a:ext>
            </a:extLst>
          </p:cNvPr>
          <p:cNvSpPr txBox="1"/>
          <p:nvPr/>
        </p:nvSpPr>
        <p:spPr>
          <a:xfrm>
            <a:off x="6976786" y="2625840"/>
            <a:ext cx="2487706" cy="307777"/>
          </a:xfrm>
          <a:prstGeom prst="rect">
            <a:avLst/>
          </a:prstGeom>
          <a:noFill/>
        </p:spPr>
        <p:txBody>
          <a:bodyPr wrap="square" rtlCol="0">
            <a:spAutoFit/>
          </a:bodyPr>
          <a:lstStyle/>
          <a:p>
            <a:r>
              <a:rPr lang="fr-FR" dirty="0">
                <a:solidFill>
                  <a:srgbClr val="00B0F0"/>
                </a:solidFill>
              </a:rPr>
              <a:t>ISP </a:t>
            </a:r>
            <a:r>
              <a:rPr lang="fr-FR" dirty="0"/>
              <a:t> </a:t>
            </a:r>
          </a:p>
        </p:txBody>
      </p:sp>
      <p:pic>
        <p:nvPicPr>
          <p:cNvPr id="13" name="Graphique 12" descr="Coche">
            <a:extLst>
              <a:ext uri="{FF2B5EF4-FFF2-40B4-BE49-F238E27FC236}">
                <a16:creationId xmlns:a16="http://schemas.microsoft.com/office/drawing/2014/main" id="{63DFE603-8DA5-4F3B-8B19-EF0583B0D70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522143" y="2614915"/>
            <a:ext cx="307777" cy="307777"/>
          </a:xfrm>
          <a:prstGeom prst="rect">
            <a:avLst/>
          </a:prstGeom>
        </p:spPr>
      </p:pic>
      <p:sp>
        <p:nvSpPr>
          <p:cNvPr id="16" name="Titre 1">
            <a:extLst>
              <a:ext uri="{FF2B5EF4-FFF2-40B4-BE49-F238E27FC236}">
                <a16:creationId xmlns:a16="http://schemas.microsoft.com/office/drawing/2014/main" id="{C92072CF-BF39-4180-AF0F-7BBEF576288C}"/>
              </a:ext>
            </a:extLst>
          </p:cNvPr>
          <p:cNvSpPr txBox="1">
            <a:spLocks/>
          </p:cNvSpPr>
          <p:nvPr/>
        </p:nvSpPr>
        <p:spPr>
          <a:xfrm>
            <a:off x="2032486" y="203598"/>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000"/>
              <a:buFont typeface="Nixie One"/>
              <a:buNone/>
              <a:defRPr sz="45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fr-FR" sz="3200" dirty="0"/>
              <a:t>Les principes SOLID</a:t>
            </a:r>
          </a:p>
        </p:txBody>
      </p:sp>
    </p:spTree>
    <p:extLst>
      <p:ext uri="{BB962C8B-B14F-4D97-AF65-F5344CB8AC3E}">
        <p14:creationId xmlns:p14="http://schemas.microsoft.com/office/powerpoint/2010/main" val="449143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568C72B-0DD9-4ED1-B37D-7C551461DCF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2</a:t>
            </a:fld>
            <a:endParaRPr lang="fr-FR"/>
          </a:p>
        </p:txBody>
      </p:sp>
      <p:sp>
        <p:nvSpPr>
          <p:cNvPr id="3" name="Google Shape;344;p12">
            <a:extLst>
              <a:ext uri="{FF2B5EF4-FFF2-40B4-BE49-F238E27FC236}">
                <a16:creationId xmlns:a16="http://schemas.microsoft.com/office/drawing/2014/main" id="{60D4F1E4-C01A-4354-9262-3435B395ED27}"/>
              </a:ext>
            </a:extLst>
          </p:cNvPr>
          <p:cNvSpPr txBox="1"/>
          <p:nvPr/>
        </p:nvSpPr>
        <p:spPr>
          <a:xfrm>
            <a:off x="2012836" y="904199"/>
            <a:ext cx="6716638" cy="46289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fr-FR" sz="4000" b="1" dirty="0">
                <a:solidFill>
                  <a:schemeClr val="accent4">
                    <a:lumMod val="75000"/>
                  </a:schemeClr>
                </a:solidFill>
                <a:latin typeface="Gadugi" panose="020B0502040204020203" pitchFamily="34" charset="0"/>
                <a:ea typeface="Gadugi" panose="020B0502040204020203" pitchFamily="34" charset="0"/>
                <a:cs typeface="Muli"/>
                <a:sym typeface="Muli"/>
              </a:rPr>
              <a:t>1. </a:t>
            </a:r>
            <a:r>
              <a:rPr lang="fr-FR" sz="4000" b="1" dirty="0">
                <a:solidFill>
                  <a:srgbClr val="00E1C6"/>
                </a:solidFill>
                <a:latin typeface="Gadugi" panose="020B0502040204020203" pitchFamily="34" charset="0"/>
                <a:ea typeface="Gadugi" panose="020B0502040204020203" pitchFamily="34" charset="0"/>
                <a:cs typeface="Muli"/>
                <a:sym typeface="Muli"/>
              </a:rPr>
              <a:t> </a:t>
            </a:r>
            <a:r>
              <a:rPr lang="fr-FR" sz="2800" b="1" dirty="0">
                <a:solidFill>
                  <a:srgbClr val="00E1C6"/>
                </a:solidFill>
                <a:latin typeface="Muli"/>
                <a:ea typeface="Muli"/>
                <a:cs typeface="Muli"/>
                <a:sym typeface="Muli"/>
              </a:rPr>
              <a:t>Introduction aux patterns</a:t>
            </a:r>
          </a:p>
          <a:p>
            <a:pPr marL="0" lvl="0" indent="0" algn="l" rtl="0">
              <a:spcBef>
                <a:spcPts val="600"/>
              </a:spcBef>
              <a:spcAft>
                <a:spcPts val="0"/>
              </a:spcAft>
              <a:buNone/>
            </a:pPr>
            <a:endParaRPr sz="2800" dirty="0">
              <a:solidFill>
                <a:srgbClr val="00E1C6"/>
              </a:solidFill>
              <a:latin typeface="Muli"/>
              <a:ea typeface="Muli"/>
              <a:cs typeface="Muli"/>
              <a:sym typeface="Muli"/>
            </a:endParaRPr>
          </a:p>
        </p:txBody>
      </p:sp>
      <p:sp>
        <p:nvSpPr>
          <p:cNvPr id="5" name="Google Shape;344;p12">
            <a:extLst>
              <a:ext uri="{FF2B5EF4-FFF2-40B4-BE49-F238E27FC236}">
                <a16:creationId xmlns:a16="http://schemas.microsoft.com/office/drawing/2014/main" id="{35E36EC5-6804-4339-A9A7-147FC74B1133}"/>
              </a:ext>
            </a:extLst>
          </p:cNvPr>
          <p:cNvSpPr txBox="1"/>
          <p:nvPr/>
        </p:nvSpPr>
        <p:spPr>
          <a:xfrm>
            <a:off x="2012836" y="1729460"/>
            <a:ext cx="6716638" cy="462894"/>
          </a:xfrm>
          <a:prstGeom prst="rect">
            <a:avLst/>
          </a:prstGeom>
          <a:noFill/>
          <a:ln>
            <a:noFill/>
          </a:ln>
        </p:spPr>
        <p:txBody>
          <a:bodyPr spcFirstLastPara="1" wrap="square" lIns="91425" tIns="91425" rIns="91425" bIns="91425" anchor="t" anchorCtr="0">
            <a:noAutofit/>
          </a:bodyPr>
          <a:lstStyle/>
          <a:p>
            <a:pPr lvl="0">
              <a:spcBef>
                <a:spcPts val="600"/>
              </a:spcBef>
            </a:pPr>
            <a:r>
              <a:rPr lang="fr-FR" sz="4000" b="1" dirty="0">
                <a:solidFill>
                  <a:schemeClr val="accent4">
                    <a:lumMod val="75000"/>
                  </a:schemeClr>
                </a:solidFill>
                <a:latin typeface="Gadugi" panose="020B0502040204020203" pitchFamily="34" charset="0"/>
                <a:ea typeface="Gadugi" panose="020B0502040204020203" pitchFamily="34" charset="0"/>
                <a:cs typeface="Muli"/>
                <a:sym typeface="Muli"/>
              </a:rPr>
              <a:t>2.</a:t>
            </a:r>
            <a:r>
              <a:rPr lang="fr-FR" sz="4000" b="1" dirty="0">
                <a:solidFill>
                  <a:srgbClr val="00E1C6"/>
                </a:solidFill>
                <a:latin typeface="Muli"/>
                <a:ea typeface="Muli"/>
                <a:cs typeface="Muli"/>
                <a:sym typeface="Muli"/>
              </a:rPr>
              <a:t> </a:t>
            </a:r>
            <a:r>
              <a:rPr lang="fr-FR" sz="2800" b="1" dirty="0">
                <a:solidFill>
                  <a:srgbClr val="00E1C6"/>
                </a:solidFill>
                <a:latin typeface="Muli"/>
                <a:ea typeface="Muli"/>
                <a:cs typeface="Muli"/>
                <a:sym typeface="Muli"/>
              </a:rPr>
              <a:t>Modélisation d’un problème</a:t>
            </a:r>
          </a:p>
          <a:p>
            <a:pPr marL="0" lvl="0" indent="0" algn="l" rtl="0">
              <a:spcBef>
                <a:spcPts val="600"/>
              </a:spcBef>
              <a:spcAft>
                <a:spcPts val="0"/>
              </a:spcAft>
              <a:buNone/>
            </a:pPr>
            <a:endParaRPr sz="2800" dirty="0">
              <a:solidFill>
                <a:srgbClr val="00E1C6"/>
              </a:solidFill>
              <a:latin typeface="Muli"/>
              <a:ea typeface="Muli"/>
              <a:cs typeface="Muli"/>
              <a:sym typeface="Muli"/>
            </a:endParaRPr>
          </a:p>
        </p:txBody>
      </p:sp>
      <p:sp>
        <p:nvSpPr>
          <p:cNvPr id="6" name="Google Shape;344;p12">
            <a:extLst>
              <a:ext uri="{FF2B5EF4-FFF2-40B4-BE49-F238E27FC236}">
                <a16:creationId xmlns:a16="http://schemas.microsoft.com/office/drawing/2014/main" id="{E7BEAAF5-5C78-4B7C-9BC3-0EB55ED66E1D}"/>
              </a:ext>
            </a:extLst>
          </p:cNvPr>
          <p:cNvSpPr txBox="1"/>
          <p:nvPr/>
        </p:nvSpPr>
        <p:spPr>
          <a:xfrm>
            <a:off x="2012836" y="2491100"/>
            <a:ext cx="6716638" cy="462894"/>
          </a:xfrm>
          <a:prstGeom prst="rect">
            <a:avLst/>
          </a:prstGeom>
          <a:noFill/>
          <a:ln>
            <a:noFill/>
          </a:ln>
        </p:spPr>
        <p:txBody>
          <a:bodyPr spcFirstLastPara="1" wrap="square" lIns="91425" tIns="91425" rIns="91425" bIns="91425" anchor="t" anchorCtr="0">
            <a:noAutofit/>
          </a:bodyPr>
          <a:lstStyle/>
          <a:p>
            <a:pPr lvl="0">
              <a:spcBef>
                <a:spcPts val="600"/>
              </a:spcBef>
            </a:pPr>
            <a:r>
              <a:rPr lang="fr-FR" sz="4000" b="1" dirty="0">
                <a:solidFill>
                  <a:schemeClr val="accent4">
                    <a:lumMod val="75000"/>
                  </a:schemeClr>
                </a:solidFill>
                <a:latin typeface="Gadugi" panose="020B0502040204020203" pitchFamily="34" charset="0"/>
                <a:ea typeface="Gadugi" panose="020B0502040204020203" pitchFamily="34" charset="0"/>
                <a:cs typeface="Muli"/>
                <a:sym typeface="Muli"/>
              </a:rPr>
              <a:t>3.</a:t>
            </a:r>
            <a:r>
              <a:rPr lang="fr-FR" sz="2800" b="1" dirty="0">
                <a:solidFill>
                  <a:srgbClr val="00E1C6"/>
                </a:solidFill>
                <a:latin typeface="Muli"/>
                <a:ea typeface="Muli"/>
                <a:cs typeface="Muli"/>
                <a:sym typeface="Muli"/>
              </a:rPr>
              <a:t> </a:t>
            </a:r>
            <a:r>
              <a:rPr lang="fr-FR" sz="2800" b="1" dirty="0" smtClean="0">
                <a:solidFill>
                  <a:srgbClr val="00E1C6"/>
                </a:solidFill>
                <a:latin typeface="Muli"/>
                <a:ea typeface="Muli"/>
                <a:cs typeface="Muli"/>
                <a:sym typeface="Muli"/>
              </a:rPr>
              <a:t>Description du </a:t>
            </a:r>
            <a:r>
              <a:rPr lang="fr-FR" sz="2800" b="1" dirty="0">
                <a:solidFill>
                  <a:srgbClr val="00E1C6"/>
                </a:solidFill>
                <a:latin typeface="Muli"/>
                <a:ea typeface="Muli"/>
                <a:cs typeface="Muli"/>
                <a:sym typeface="Muli"/>
              </a:rPr>
              <a:t>pattern</a:t>
            </a:r>
          </a:p>
          <a:p>
            <a:pPr marL="0" lvl="0" indent="0" algn="l" rtl="0">
              <a:spcBef>
                <a:spcPts val="600"/>
              </a:spcBef>
              <a:spcAft>
                <a:spcPts val="0"/>
              </a:spcAft>
              <a:buNone/>
            </a:pPr>
            <a:endParaRPr sz="2800" dirty="0">
              <a:solidFill>
                <a:srgbClr val="00E1C6"/>
              </a:solidFill>
              <a:latin typeface="Muli"/>
              <a:ea typeface="Muli"/>
              <a:cs typeface="Muli"/>
              <a:sym typeface="Muli"/>
            </a:endParaRPr>
          </a:p>
        </p:txBody>
      </p:sp>
      <p:sp>
        <p:nvSpPr>
          <p:cNvPr id="8" name="Google Shape;344;p12">
            <a:extLst>
              <a:ext uri="{FF2B5EF4-FFF2-40B4-BE49-F238E27FC236}">
                <a16:creationId xmlns:a16="http://schemas.microsoft.com/office/drawing/2014/main" id="{EA778F5E-32F2-460A-BE24-BED05ACB4D69}"/>
              </a:ext>
            </a:extLst>
          </p:cNvPr>
          <p:cNvSpPr txBox="1"/>
          <p:nvPr/>
        </p:nvSpPr>
        <p:spPr>
          <a:xfrm>
            <a:off x="2012836" y="3252740"/>
            <a:ext cx="6716638" cy="462894"/>
          </a:xfrm>
          <a:prstGeom prst="rect">
            <a:avLst/>
          </a:prstGeom>
          <a:noFill/>
          <a:ln>
            <a:noFill/>
          </a:ln>
        </p:spPr>
        <p:txBody>
          <a:bodyPr spcFirstLastPara="1" wrap="square" lIns="91425" tIns="91425" rIns="91425" bIns="91425" anchor="t" anchorCtr="0">
            <a:noAutofit/>
          </a:bodyPr>
          <a:lstStyle/>
          <a:p>
            <a:pPr lvl="0">
              <a:spcBef>
                <a:spcPts val="600"/>
              </a:spcBef>
            </a:pPr>
            <a:r>
              <a:rPr lang="fr-FR" sz="4000" b="1" dirty="0">
                <a:solidFill>
                  <a:schemeClr val="accent4">
                    <a:lumMod val="75000"/>
                  </a:schemeClr>
                </a:solidFill>
                <a:latin typeface="Gadugi" panose="020B0502040204020203" pitchFamily="34" charset="0"/>
                <a:ea typeface="Gadugi" panose="020B0502040204020203" pitchFamily="34" charset="0"/>
                <a:cs typeface="Muli"/>
                <a:sym typeface="Muli"/>
              </a:rPr>
              <a:t>4</a:t>
            </a:r>
            <a:r>
              <a:rPr lang="fr-FR" sz="4000" b="1" dirty="0" smtClean="0">
                <a:solidFill>
                  <a:schemeClr val="accent4">
                    <a:lumMod val="75000"/>
                  </a:schemeClr>
                </a:solidFill>
                <a:latin typeface="Gadugi" panose="020B0502040204020203" pitchFamily="34" charset="0"/>
                <a:ea typeface="Gadugi" panose="020B0502040204020203" pitchFamily="34" charset="0"/>
                <a:cs typeface="Muli"/>
                <a:sym typeface="Muli"/>
              </a:rPr>
              <a:t>.</a:t>
            </a:r>
            <a:r>
              <a:rPr lang="fr-FR" sz="4000" b="1" dirty="0" smtClean="0">
                <a:solidFill>
                  <a:srgbClr val="00E1C6"/>
                </a:solidFill>
                <a:latin typeface="Muli"/>
                <a:ea typeface="Muli"/>
                <a:cs typeface="Muli"/>
                <a:sym typeface="Muli"/>
              </a:rPr>
              <a:t> </a:t>
            </a:r>
            <a:r>
              <a:rPr lang="fr-FR" sz="2800" b="1" dirty="0" smtClean="0">
                <a:solidFill>
                  <a:srgbClr val="00E1C6"/>
                </a:solidFill>
                <a:latin typeface="Muli"/>
                <a:ea typeface="Muli"/>
                <a:cs typeface="Muli"/>
                <a:sym typeface="Muli"/>
              </a:rPr>
              <a:t>Exemple de code</a:t>
            </a:r>
            <a:endParaRPr lang="fr-FR" sz="2800" b="1" dirty="0" smtClean="0">
              <a:solidFill>
                <a:srgbClr val="00E1C6"/>
              </a:solidFill>
              <a:latin typeface="Muli"/>
              <a:ea typeface="Muli"/>
              <a:cs typeface="Muli"/>
              <a:sym typeface="Muli"/>
            </a:endParaRPr>
          </a:p>
          <a:p>
            <a:pPr marL="0" lvl="0" indent="0" algn="l" rtl="0">
              <a:spcBef>
                <a:spcPts val="600"/>
              </a:spcBef>
              <a:spcAft>
                <a:spcPts val="0"/>
              </a:spcAft>
              <a:buNone/>
            </a:pPr>
            <a:endParaRPr sz="2800" dirty="0">
              <a:solidFill>
                <a:srgbClr val="00E1C6"/>
              </a:solidFill>
              <a:latin typeface="Muli"/>
              <a:ea typeface="Muli"/>
              <a:cs typeface="Muli"/>
              <a:sym typeface="Muli"/>
            </a:endParaRPr>
          </a:p>
        </p:txBody>
      </p:sp>
    </p:spTree>
    <p:extLst>
      <p:ext uri="{BB962C8B-B14F-4D97-AF65-F5344CB8AC3E}">
        <p14:creationId xmlns:p14="http://schemas.microsoft.com/office/powerpoint/2010/main" val="28232092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439;p23">
            <a:extLst>
              <a:ext uri="{FF2B5EF4-FFF2-40B4-BE49-F238E27FC236}">
                <a16:creationId xmlns:a16="http://schemas.microsoft.com/office/drawing/2014/main" id="{DA94E9CF-7687-4031-A59C-F01157AE82C4}"/>
              </a:ext>
            </a:extLst>
          </p:cNvPr>
          <p:cNvGraphicFramePr/>
          <p:nvPr>
            <p:extLst>
              <p:ext uri="{D42A27DB-BD31-4B8C-83A1-F6EECF244321}">
                <p14:modId xmlns:p14="http://schemas.microsoft.com/office/powerpoint/2010/main" val="3123406645"/>
              </p:ext>
            </p:extLst>
          </p:nvPr>
        </p:nvGraphicFramePr>
        <p:xfrm>
          <a:off x="1842550" y="1229830"/>
          <a:ext cx="5458900" cy="3718520"/>
        </p:xfrm>
        <a:graphic>
          <a:graphicData uri="http://schemas.openxmlformats.org/drawingml/2006/table">
            <a:tbl>
              <a:tblPr>
                <a:noFill/>
                <a:tableStyleId>{6BB4F180-94E6-4CBA-BD69-E5312AFEC463}</a:tableStyleId>
              </a:tblPr>
              <a:tblGrid>
                <a:gridCol w="2729450">
                  <a:extLst>
                    <a:ext uri="{9D8B030D-6E8A-4147-A177-3AD203B41FA5}">
                      <a16:colId xmlns:a16="http://schemas.microsoft.com/office/drawing/2014/main" val="20001"/>
                    </a:ext>
                  </a:extLst>
                </a:gridCol>
                <a:gridCol w="2729450">
                  <a:extLst>
                    <a:ext uri="{9D8B030D-6E8A-4147-A177-3AD203B41FA5}">
                      <a16:colId xmlns:a16="http://schemas.microsoft.com/office/drawing/2014/main" val="20002"/>
                    </a:ext>
                  </a:extLst>
                </a:gridCol>
              </a:tblGrid>
              <a:tr h="542348">
                <a:tc>
                  <a:txBody>
                    <a:bodyPr/>
                    <a:lstStyle/>
                    <a:p>
                      <a:pPr marL="0" lvl="0" indent="0" algn="ctr" rtl="0">
                        <a:spcBef>
                          <a:spcPts val="0"/>
                        </a:spcBef>
                        <a:spcAft>
                          <a:spcPts val="0"/>
                        </a:spcAft>
                        <a:buNone/>
                      </a:pPr>
                      <a:r>
                        <a:rPr lang="fr-FR" sz="2800" dirty="0">
                          <a:solidFill>
                            <a:schemeClr val="accent1">
                              <a:lumMod val="60000"/>
                              <a:lumOff val="40000"/>
                            </a:schemeClr>
                          </a:solidFill>
                          <a:latin typeface="Muli"/>
                          <a:ea typeface="Muli"/>
                          <a:cs typeface="Muli"/>
                          <a:sym typeface="Muli"/>
                        </a:rPr>
                        <a:t>Avantages</a:t>
                      </a:r>
                      <a:endParaRPr sz="2800" dirty="0">
                        <a:solidFill>
                          <a:schemeClr val="accent1">
                            <a:lumMod val="60000"/>
                            <a:lumOff val="40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sz="2800" dirty="0">
                          <a:solidFill>
                            <a:schemeClr val="accent1">
                              <a:lumMod val="60000"/>
                              <a:lumOff val="40000"/>
                            </a:schemeClr>
                          </a:solidFill>
                          <a:latin typeface="Muli"/>
                          <a:ea typeface="Muli"/>
                          <a:cs typeface="Muli"/>
                          <a:sym typeface="Muli"/>
                        </a:rPr>
                        <a:t>Inconvénients</a:t>
                      </a:r>
                      <a:endParaRPr sz="2800" dirty="0">
                        <a:solidFill>
                          <a:schemeClr val="accent1">
                            <a:lumMod val="60000"/>
                            <a:lumOff val="40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a16="http://schemas.microsoft.com/office/drawing/2014/main" val="10000"/>
                  </a:ext>
                </a:extLst>
              </a:tr>
              <a:tr h="923465">
                <a:tc>
                  <a:txBody>
                    <a:bodyPr/>
                    <a:lstStyle/>
                    <a:p>
                      <a:pPr marL="0" lvl="0" indent="0" algn="ctr" rtl="0">
                        <a:spcBef>
                          <a:spcPts val="0"/>
                        </a:spcBef>
                        <a:spcAft>
                          <a:spcPts val="0"/>
                        </a:spcAft>
                        <a:buNone/>
                      </a:pPr>
                      <a:r>
                        <a:rPr lang="fr-FR" sz="1800" dirty="0">
                          <a:solidFill>
                            <a:srgbClr val="FFFFFF"/>
                          </a:solidFill>
                          <a:latin typeface="Muli"/>
                          <a:ea typeface="Muli"/>
                          <a:cs typeface="Muli"/>
                          <a:sym typeface="Muli"/>
                        </a:rPr>
                        <a:t>Permet de réduire le nombre de classes vides</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fr-FR" sz="1800" dirty="0">
                          <a:solidFill>
                            <a:srgbClr val="FFFFFF"/>
                          </a:solidFill>
                          <a:latin typeface="Muli"/>
                          <a:ea typeface="Muli"/>
                          <a:cs typeface="Muli"/>
                          <a:sym typeface="Muli"/>
                        </a:rPr>
                        <a:t>Augmente fortement la complexité du programme si trop utilisé</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1"/>
                  </a:ext>
                </a:extLst>
              </a:tr>
              <a:tr h="923465">
                <a:tc>
                  <a:txBody>
                    <a:bodyPr/>
                    <a:lstStyle/>
                    <a:p>
                      <a:pPr marL="0" lvl="0" indent="0" algn="ctr" rtl="0">
                        <a:spcBef>
                          <a:spcPts val="0"/>
                        </a:spcBef>
                        <a:spcAft>
                          <a:spcPts val="0"/>
                        </a:spcAft>
                        <a:buNone/>
                      </a:pPr>
                      <a:r>
                        <a:rPr lang="fr-FR" sz="1800" dirty="0">
                          <a:solidFill>
                            <a:srgbClr val="FFFFFF"/>
                          </a:solidFill>
                          <a:latin typeface="Muli"/>
                          <a:ea typeface="Muli"/>
                          <a:cs typeface="Muli"/>
                          <a:sym typeface="Muli"/>
                        </a:rPr>
                        <a:t>Empêcher la redondance des méthodes</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sz="1800" dirty="0">
                          <a:solidFill>
                            <a:srgbClr val="FFFFFF"/>
                          </a:solidFill>
                          <a:latin typeface="Muli"/>
                          <a:ea typeface="Muli"/>
                          <a:cs typeface="Muli"/>
                          <a:sym typeface="Muli"/>
                        </a:rPr>
                        <a:t>Impossible d’avoir plusieurs adapteurs sur une même classe</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a16="http://schemas.microsoft.com/office/drawing/2014/main" val="10002"/>
                  </a:ext>
                </a:extLst>
              </a:tr>
              <a:tr h="923465">
                <a:tc>
                  <a:txBody>
                    <a:bodyPr/>
                    <a:lstStyle/>
                    <a:p>
                      <a:pPr marL="0" lvl="0" indent="0" algn="ctr" rtl="0">
                        <a:spcBef>
                          <a:spcPts val="0"/>
                        </a:spcBef>
                        <a:spcAft>
                          <a:spcPts val="0"/>
                        </a:spcAft>
                        <a:buNone/>
                      </a:pPr>
                      <a:r>
                        <a:rPr lang="fr-FR" sz="1800" dirty="0">
                          <a:solidFill>
                            <a:srgbClr val="FFFFFF"/>
                          </a:solidFill>
                          <a:latin typeface="Muli"/>
                          <a:ea typeface="Muli"/>
                          <a:cs typeface="Muli"/>
                          <a:sym typeface="Muli"/>
                        </a:rPr>
                        <a:t>Améliorer la lisibilité et la logique métier du code</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extLst>
                  <a:ext uri="{0D108BD9-81ED-4DB2-BD59-A6C34878D82A}">
                    <a16:rowId xmlns:a16="http://schemas.microsoft.com/office/drawing/2014/main" val="10003"/>
                  </a:ext>
                </a:extLst>
              </a:tr>
            </a:tbl>
          </a:graphicData>
        </a:graphic>
      </p:graphicFrame>
      <p:sp>
        <p:nvSpPr>
          <p:cNvPr id="3" name="Google Shape;438;p23">
            <a:extLst>
              <a:ext uri="{FF2B5EF4-FFF2-40B4-BE49-F238E27FC236}">
                <a16:creationId xmlns:a16="http://schemas.microsoft.com/office/drawing/2014/main" id="{180964D4-5256-4960-9841-34CC74A31169}"/>
              </a:ext>
            </a:extLst>
          </p:cNvPr>
          <p:cNvSpPr txBox="1">
            <a:spLocks/>
          </p:cNvSpPr>
          <p:nvPr/>
        </p:nvSpPr>
        <p:spPr>
          <a:xfrm>
            <a:off x="1512693" y="195150"/>
            <a:ext cx="7150043" cy="64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fr-FR" dirty="0"/>
              <a:t>Avantages et inconvénients</a:t>
            </a:r>
          </a:p>
        </p:txBody>
      </p:sp>
    </p:spTree>
    <p:extLst>
      <p:ext uri="{BB962C8B-B14F-4D97-AF65-F5344CB8AC3E}">
        <p14:creationId xmlns:p14="http://schemas.microsoft.com/office/powerpoint/2010/main" val="67100570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21</a:t>
            </a:fld>
            <a:endParaRPr lang="fr-FR"/>
          </a:p>
        </p:txBody>
      </p:sp>
      <p:pic>
        <p:nvPicPr>
          <p:cNvPr id="1026" name="Picture 2">
            <a:extLst>
              <a:ext uri="{FF2B5EF4-FFF2-40B4-BE49-F238E27FC236}">
                <a16:creationId xmlns:a16="http://schemas.microsoft.com/office/drawing/2014/main" id="{DA6E7F11-1695-7E4D-9CCE-89BAE5BD2246}"/>
              </a:ext>
            </a:extLst>
          </p:cNvPr>
          <p:cNvPicPr>
            <a:picLocks noChangeAspect="1" noChangeArrowheads="1"/>
          </p:cNvPicPr>
          <p:nvPr/>
        </p:nvPicPr>
        <p:blipFill>
          <a:blip r:embed="rId2">
            <a:duotone>
              <a:srgbClr val="57A7B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42879" y="2224444"/>
            <a:ext cx="3138311" cy="1730095"/>
          </a:xfrm>
          <a:prstGeom prst="rect">
            <a:avLst/>
          </a:prstGeom>
          <a:solidFill>
            <a:schemeClr val="tx2"/>
          </a:solidFill>
        </p:spPr>
      </p:pic>
      <p:sp>
        <p:nvSpPr>
          <p:cNvPr id="5" name="Ellipse 13">
            <a:extLst>
              <a:ext uri="{FF2B5EF4-FFF2-40B4-BE49-F238E27FC236}">
                <a16:creationId xmlns:a16="http://schemas.microsoft.com/office/drawing/2014/main" id="{D0530C22-2174-AB45-A355-C841103FE25A}"/>
              </a:ext>
            </a:extLst>
          </p:cNvPr>
          <p:cNvSpPr/>
          <p:nvPr/>
        </p:nvSpPr>
        <p:spPr>
          <a:xfrm>
            <a:off x="2225279" y="2846605"/>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19BBD5"/>
                </a:solidFill>
                <a:latin typeface="Nixie One"/>
                <a:ea typeface="Nixie One"/>
                <a:cs typeface="Nixie One"/>
              </a:rPr>
              <a:t>VS</a:t>
            </a:r>
          </a:p>
        </p:txBody>
      </p:sp>
      <p:sp>
        <p:nvSpPr>
          <p:cNvPr id="6" name="Ellipse 13">
            <a:extLst>
              <a:ext uri="{FF2B5EF4-FFF2-40B4-BE49-F238E27FC236}">
                <a16:creationId xmlns:a16="http://schemas.microsoft.com/office/drawing/2014/main" id="{CB59E348-D449-3447-BD46-E67AE4BD46A1}"/>
              </a:ext>
            </a:extLst>
          </p:cNvPr>
          <p:cNvSpPr/>
          <p:nvPr/>
        </p:nvSpPr>
        <p:spPr>
          <a:xfrm>
            <a:off x="4389288" y="1546372"/>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Nixie One"/>
                <a:ea typeface="Nixie One"/>
                <a:cs typeface="Nixie One"/>
              </a:rPr>
              <a:t>Pattern</a:t>
            </a:r>
            <a:r>
              <a:rPr lang="fr-FR" sz="2800" b="1" dirty="0">
                <a:solidFill>
                  <a:schemeClr val="bg1"/>
                </a:solidFill>
                <a:latin typeface="Muli"/>
                <a:ea typeface="Muli"/>
                <a:cs typeface="Muli"/>
              </a:rPr>
              <a:t> </a:t>
            </a:r>
            <a:r>
              <a:rPr lang="fr-FR" sz="2800" dirty="0">
                <a:solidFill>
                  <a:schemeClr val="bg1"/>
                </a:solidFill>
                <a:latin typeface="Nixie One"/>
                <a:ea typeface="Nixie One"/>
                <a:cs typeface="Nixie One"/>
              </a:rPr>
              <a:t>Façade</a:t>
            </a:r>
          </a:p>
        </p:txBody>
      </p:sp>
      <p:pic>
        <p:nvPicPr>
          <p:cNvPr id="11" name="Picture 10" descr="A screenshot of a cell phone&#10;&#10;Description automatically generated">
            <a:extLst>
              <a:ext uri="{FF2B5EF4-FFF2-40B4-BE49-F238E27FC236}">
                <a16:creationId xmlns:a16="http://schemas.microsoft.com/office/drawing/2014/main" id="{0C76EC64-9AB7-8246-A7FC-1B006281A571}"/>
              </a:ext>
            </a:extLst>
          </p:cNvPr>
          <p:cNvPicPr>
            <a:picLocks noChangeAspect="1"/>
          </p:cNvPicPr>
          <p:nvPr/>
        </p:nvPicPr>
        <p:blipFill>
          <a:blip r:embed="rId3">
            <a:duotone>
              <a:schemeClr val="accent4">
                <a:shade val="45000"/>
                <a:satMod val="135000"/>
              </a:schemeClr>
              <a:prstClr val="white"/>
            </a:duotone>
          </a:blip>
          <a:stretch>
            <a:fillRect/>
          </a:stretch>
        </p:blipFill>
        <p:spPr>
          <a:xfrm>
            <a:off x="5262812" y="2184254"/>
            <a:ext cx="2946400" cy="1854200"/>
          </a:xfrm>
          <a:prstGeom prst="rect">
            <a:avLst/>
          </a:prstGeom>
          <a:solidFill>
            <a:schemeClr val="tx2"/>
          </a:solidFill>
        </p:spPr>
      </p:pic>
      <p:sp>
        <p:nvSpPr>
          <p:cNvPr id="13" name="Ellipse 13">
            <a:extLst>
              <a:ext uri="{FF2B5EF4-FFF2-40B4-BE49-F238E27FC236}">
                <a16:creationId xmlns:a16="http://schemas.microsoft.com/office/drawing/2014/main" id="{5F69E43D-402E-E548-9EB6-27B0782EEECD}"/>
              </a:ext>
            </a:extLst>
          </p:cNvPr>
          <p:cNvSpPr/>
          <p:nvPr/>
        </p:nvSpPr>
        <p:spPr>
          <a:xfrm>
            <a:off x="-34688" y="1546371"/>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Nixie One"/>
                <a:ea typeface="Nixie One"/>
                <a:cs typeface="Nixie One"/>
                <a:sym typeface="Nixie One"/>
              </a:rPr>
              <a:t>Pattern</a:t>
            </a:r>
            <a:r>
              <a:rPr lang="fr-FR" sz="2800" b="1" dirty="0">
                <a:solidFill>
                  <a:schemeClr val="bg1"/>
                </a:solidFill>
                <a:latin typeface="Muli"/>
                <a:ea typeface="Muli"/>
                <a:cs typeface="Muli"/>
              </a:rPr>
              <a:t> </a:t>
            </a:r>
            <a:r>
              <a:rPr lang="fr-FR" sz="2800" dirty="0">
                <a:solidFill>
                  <a:schemeClr val="bg1"/>
                </a:solidFill>
                <a:latin typeface="Nixie One"/>
                <a:ea typeface="Nixie One"/>
                <a:cs typeface="Nixie One"/>
                <a:sym typeface="Nixie One"/>
              </a:rPr>
              <a:t>Adapter</a:t>
            </a:r>
          </a:p>
        </p:txBody>
      </p:sp>
      <p:sp>
        <p:nvSpPr>
          <p:cNvPr id="8" name="Google Shape;438;p23">
            <a:extLst>
              <a:ext uri="{FF2B5EF4-FFF2-40B4-BE49-F238E27FC236}">
                <a16:creationId xmlns:a16="http://schemas.microsoft.com/office/drawing/2014/main" id="{98F3E3C2-D4CD-484F-859E-EA0E9738B9AA}"/>
              </a:ext>
            </a:extLst>
          </p:cNvPr>
          <p:cNvSpPr txBox="1">
            <a:spLocks/>
          </p:cNvSpPr>
          <p:nvPr/>
        </p:nvSpPr>
        <p:spPr>
          <a:xfrm>
            <a:off x="3034195" y="194997"/>
            <a:ext cx="7150043" cy="64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fr-FR" dirty="0"/>
              <a:t>Comparaison</a:t>
            </a:r>
          </a:p>
        </p:txBody>
      </p:sp>
    </p:spTree>
    <p:extLst>
      <p:ext uri="{BB962C8B-B14F-4D97-AF65-F5344CB8AC3E}">
        <p14:creationId xmlns:p14="http://schemas.microsoft.com/office/powerpoint/2010/main" val="4183162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22</a:t>
            </a:fld>
            <a:endParaRPr lang="fr-FR"/>
          </a:p>
        </p:txBody>
      </p:sp>
      <p:pic>
        <p:nvPicPr>
          <p:cNvPr id="1026" name="Picture 2">
            <a:extLst>
              <a:ext uri="{FF2B5EF4-FFF2-40B4-BE49-F238E27FC236}">
                <a16:creationId xmlns:a16="http://schemas.microsoft.com/office/drawing/2014/main" id="{DA6E7F11-1695-7E4D-9CCE-89BAE5BD2246}"/>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23589" y="789484"/>
            <a:ext cx="3138311" cy="1730095"/>
          </a:xfrm>
          <a:prstGeom prst="rect">
            <a:avLst/>
          </a:prstGeom>
          <a:solidFill>
            <a:schemeClr val="tx2"/>
          </a:solidFill>
        </p:spPr>
      </p:pic>
      <p:pic>
        <p:nvPicPr>
          <p:cNvPr id="4" name="Picture 3" descr="A screenshot of a computer screen&#10;&#10;Description automatically generated">
            <a:extLst>
              <a:ext uri="{FF2B5EF4-FFF2-40B4-BE49-F238E27FC236}">
                <a16:creationId xmlns:a16="http://schemas.microsoft.com/office/drawing/2014/main" id="{D02DE763-9490-C246-B037-2AE2623612D1}"/>
              </a:ext>
            </a:extLst>
          </p:cNvPr>
          <p:cNvPicPr>
            <a:picLocks noChangeAspect="1"/>
          </p:cNvPicPr>
          <p:nvPr/>
        </p:nvPicPr>
        <p:blipFill>
          <a:blip r:embed="rId3">
            <a:duotone>
              <a:schemeClr val="accent4">
                <a:shade val="45000"/>
                <a:satMod val="135000"/>
              </a:schemeClr>
              <a:prstClr val="white"/>
            </a:duotone>
          </a:blip>
          <a:stretch>
            <a:fillRect/>
          </a:stretch>
        </p:blipFill>
        <p:spPr>
          <a:xfrm>
            <a:off x="187591" y="2507176"/>
            <a:ext cx="4758432" cy="2480459"/>
          </a:xfrm>
          <a:prstGeom prst="rect">
            <a:avLst/>
          </a:prstGeom>
          <a:solidFill>
            <a:schemeClr val="tx2"/>
          </a:solidFill>
        </p:spPr>
      </p:pic>
      <p:sp>
        <p:nvSpPr>
          <p:cNvPr id="8" name="Ellipse 13">
            <a:extLst>
              <a:ext uri="{FF2B5EF4-FFF2-40B4-BE49-F238E27FC236}">
                <a16:creationId xmlns:a16="http://schemas.microsoft.com/office/drawing/2014/main" id="{8BB86F1A-FA81-43A3-B344-E6E4D46DC96E}"/>
              </a:ext>
            </a:extLst>
          </p:cNvPr>
          <p:cNvSpPr/>
          <p:nvPr/>
        </p:nvSpPr>
        <p:spPr>
          <a:xfrm>
            <a:off x="4946023" y="155865"/>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Nixie One"/>
                <a:ea typeface="Nixie One"/>
                <a:cs typeface="Nixie One"/>
                <a:sym typeface="Nixie One"/>
              </a:rPr>
              <a:t>Pattern</a:t>
            </a:r>
            <a:r>
              <a:rPr lang="fr-FR" sz="2800" b="1" dirty="0">
                <a:solidFill>
                  <a:schemeClr val="bg1"/>
                </a:solidFill>
                <a:latin typeface="Muli"/>
                <a:ea typeface="Muli"/>
                <a:cs typeface="Muli"/>
              </a:rPr>
              <a:t> </a:t>
            </a:r>
            <a:r>
              <a:rPr lang="fr-FR" sz="2800" dirty="0">
                <a:solidFill>
                  <a:schemeClr val="bg1"/>
                </a:solidFill>
                <a:latin typeface="Nixie One"/>
                <a:ea typeface="Nixie One"/>
                <a:cs typeface="Nixie One"/>
                <a:sym typeface="Nixie One"/>
              </a:rPr>
              <a:t>Adapter</a:t>
            </a:r>
          </a:p>
        </p:txBody>
      </p:sp>
      <p:sp>
        <p:nvSpPr>
          <p:cNvPr id="9" name="Ellipse 13">
            <a:extLst>
              <a:ext uri="{FF2B5EF4-FFF2-40B4-BE49-F238E27FC236}">
                <a16:creationId xmlns:a16="http://schemas.microsoft.com/office/drawing/2014/main" id="{167F1C89-C39A-41B9-B141-ABBD3278F013}"/>
              </a:ext>
            </a:extLst>
          </p:cNvPr>
          <p:cNvSpPr/>
          <p:nvPr/>
        </p:nvSpPr>
        <p:spPr>
          <a:xfrm>
            <a:off x="2723025" y="1858617"/>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19BBD5"/>
                </a:solidFill>
                <a:latin typeface="Nixie One"/>
                <a:ea typeface="Nixie One"/>
                <a:cs typeface="Nixie One"/>
              </a:rPr>
              <a:t>VS</a:t>
            </a:r>
          </a:p>
        </p:txBody>
      </p:sp>
      <p:sp>
        <p:nvSpPr>
          <p:cNvPr id="10" name="Ellipse 13">
            <a:extLst>
              <a:ext uri="{FF2B5EF4-FFF2-40B4-BE49-F238E27FC236}">
                <a16:creationId xmlns:a16="http://schemas.microsoft.com/office/drawing/2014/main" id="{CB569826-243D-4140-A20B-7F78E38823C8}"/>
              </a:ext>
            </a:extLst>
          </p:cNvPr>
          <p:cNvSpPr/>
          <p:nvPr/>
        </p:nvSpPr>
        <p:spPr>
          <a:xfrm>
            <a:off x="-339605" y="1830093"/>
            <a:ext cx="5380837"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Nixie One"/>
                <a:ea typeface="Nixie One"/>
                <a:cs typeface="Nixie One"/>
                <a:sym typeface="Nixie One"/>
              </a:rPr>
              <a:t>Pattern</a:t>
            </a:r>
            <a:r>
              <a:rPr lang="fr-FR" sz="2800" b="1" dirty="0">
                <a:solidFill>
                  <a:schemeClr val="bg1"/>
                </a:solidFill>
                <a:latin typeface="Muli"/>
                <a:ea typeface="Muli"/>
                <a:cs typeface="Muli"/>
              </a:rPr>
              <a:t> </a:t>
            </a:r>
            <a:r>
              <a:rPr lang="fr-FR" sz="2800" dirty="0" err="1">
                <a:solidFill>
                  <a:schemeClr val="bg1"/>
                </a:solidFill>
                <a:latin typeface="Nixie One"/>
                <a:ea typeface="Nixie One"/>
                <a:cs typeface="Nixie One"/>
                <a:sym typeface="Nixie One"/>
              </a:rPr>
              <a:t>Decorator</a:t>
            </a:r>
            <a:endParaRPr lang="fr-FR" sz="2800" dirty="0">
              <a:solidFill>
                <a:schemeClr val="bg1"/>
              </a:solidFill>
              <a:latin typeface="Nixie One"/>
              <a:ea typeface="Nixie One"/>
              <a:cs typeface="Nixie One"/>
              <a:sym typeface="Nixie One"/>
            </a:endParaRPr>
          </a:p>
        </p:txBody>
      </p:sp>
    </p:spTree>
    <p:extLst>
      <p:ext uri="{BB962C8B-B14F-4D97-AF65-F5344CB8AC3E}">
        <p14:creationId xmlns:p14="http://schemas.microsoft.com/office/powerpoint/2010/main" val="164604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23</a:t>
            </a:fld>
            <a:endParaRPr lang="fr-FR"/>
          </a:p>
        </p:txBody>
      </p:sp>
      <p:pic>
        <p:nvPicPr>
          <p:cNvPr id="1026" name="Picture 2">
            <a:extLst>
              <a:ext uri="{FF2B5EF4-FFF2-40B4-BE49-F238E27FC236}">
                <a16:creationId xmlns:a16="http://schemas.microsoft.com/office/drawing/2014/main" id="{DA6E7F11-1695-7E4D-9CCE-89BAE5BD2246}"/>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23589" y="789484"/>
            <a:ext cx="3138311" cy="1730095"/>
          </a:xfrm>
          <a:prstGeom prst="rect">
            <a:avLst/>
          </a:prstGeom>
          <a:solidFill>
            <a:schemeClr val="tx2"/>
          </a:solidFill>
        </p:spPr>
      </p:pic>
      <p:pic>
        <p:nvPicPr>
          <p:cNvPr id="7" name="Picture 6" descr="A picture containing drawing&#10;&#10;Description automatically generated">
            <a:extLst>
              <a:ext uri="{FF2B5EF4-FFF2-40B4-BE49-F238E27FC236}">
                <a16:creationId xmlns:a16="http://schemas.microsoft.com/office/drawing/2014/main" id="{50510C47-8A04-7745-BC70-5C6F23073BBF}"/>
              </a:ext>
            </a:extLst>
          </p:cNvPr>
          <p:cNvPicPr>
            <a:picLocks noChangeAspect="1"/>
          </p:cNvPicPr>
          <p:nvPr/>
        </p:nvPicPr>
        <p:blipFill>
          <a:blip r:embed="rId3">
            <a:duotone>
              <a:schemeClr val="accent4">
                <a:shade val="45000"/>
                <a:satMod val="135000"/>
              </a:schemeClr>
              <a:prstClr val="white"/>
            </a:duotone>
          </a:blip>
          <a:stretch>
            <a:fillRect/>
          </a:stretch>
        </p:blipFill>
        <p:spPr>
          <a:xfrm>
            <a:off x="855700" y="2732525"/>
            <a:ext cx="3229710" cy="1689806"/>
          </a:xfrm>
          <a:prstGeom prst="rect">
            <a:avLst/>
          </a:prstGeom>
          <a:solidFill>
            <a:schemeClr val="tx2"/>
          </a:solidFill>
        </p:spPr>
      </p:pic>
      <p:sp>
        <p:nvSpPr>
          <p:cNvPr id="8" name="Ellipse 13">
            <a:extLst>
              <a:ext uri="{FF2B5EF4-FFF2-40B4-BE49-F238E27FC236}">
                <a16:creationId xmlns:a16="http://schemas.microsoft.com/office/drawing/2014/main" id="{5FB5B028-35B1-4E45-9C46-8FE270D9110F}"/>
              </a:ext>
            </a:extLst>
          </p:cNvPr>
          <p:cNvSpPr/>
          <p:nvPr/>
        </p:nvSpPr>
        <p:spPr>
          <a:xfrm>
            <a:off x="4946023" y="155865"/>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Nixie One"/>
                <a:ea typeface="Nixie One"/>
                <a:cs typeface="Nixie One"/>
                <a:sym typeface="Nixie One"/>
              </a:rPr>
              <a:t>Pattern</a:t>
            </a:r>
            <a:r>
              <a:rPr lang="fr-FR" sz="2800" b="1" dirty="0">
                <a:solidFill>
                  <a:schemeClr val="bg1"/>
                </a:solidFill>
                <a:latin typeface="Muli"/>
                <a:ea typeface="Muli"/>
                <a:cs typeface="Muli"/>
              </a:rPr>
              <a:t> </a:t>
            </a:r>
            <a:r>
              <a:rPr lang="fr-FR" sz="2800" dirty="0">
                <a:solidFill>
                  <a:schemeClr val="bg1"/>
                </a:solidFill>
                <a:latin typeface="Nixie One"/>
                <a:ea typeface="Nixie One"/>
                <a:cs typeface="Nixie One"/>
                <a:sym typeface="Nixie One"/>
              </a:rPr>
              <a:t>Adapter</a:t>
            </a:r>
          </a:p>
        </p:txBody>
      </p:sp>
      <p:sp>
        <p:nvSpPr>
          <p:cNvPr id="9" name="Ellipse 13">
            <a:extLst>
              <a:ext uri="{FF2B5EF4-FFF2-40B4-BE49-F238E27FC236}">
                <a16:creationId xmlns:a16="http://schemas.microsoft.com/office/drawing/2014/main" id="{AB7B5C48-BDFA-4E01-8151-186ADFF16063}"/>
              </a:ext>
            </a:extLst>
          </p:cNvPr>
          <p:cNvSpPr/>
          <p:nvPr/>
        </p:nvSpPr>
        <p:spPr>
          <a:xfrm>
            <a:off x="2566807" y="2066375"/>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19BBD5"/>
                </a:solidFill>
                <a:latin typeface="Nixie One"/>
                <a:ea typeface="Nixie One"/>
                <a:cs typeface="Nixie One"/>
              </a:rPr>
              <a:t>VS</a:t>
            </a:r>
          </a:p>
        </p:txBody>
      </p:sp>
      <p:sp>
        <p:nvSpPr>
          <p:cNvPr id="10" name="Ellipse 13">
            <a:extLst>
              <a:ext uri="{FF2B5EF4-FFF2-40B4-BE49-F238E27FC236}">
                <a16:creationId xmlns:a16="http://schemas.microsoft.com/office/drawing/2014/main" id="{94C2A753-6243-4154-B2EC-847510576ABC}"/>
              </a:ext>
            </a:extLst>
          </p:cNvPr>
          <p:cNvSpPr/>
          <p:nvPr/>
        </p:nvSpPr>
        <p:spPr>
          <a:xfrm>
            <a:off x="123833" y="2085975"/>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latin typeface="Nixie One"/>
                <a:ea typeface="Nixie One"/>
                <a:cs typeface="Nixie One"/>
                <a:sym typeface="Nixie One"/>
              </a:rPr>
              <a:t>Pattern</a:t>
            </a:r>
            <a:r>
              <a:rPr lang="fr-FR" sz="2800" b="1" dirty="0">
                <a:solidFill>
                  <a:schemeClr val="bg1"/>
                </a:solidFill>
                <a:latin typeface="Muli"/>
                <a:ea typeface="Muli"/>
                <a:cs typeface="Muli"/>
              </a:rPr>
              <a:t> </a:t>
            </a:r>
            <a:r>
              <a:rPr lang="fr-FR" sz="2800" dirty="0">
                <a:solidFill>
                  <a:schemeClr val="bg1"/>
                </a:solidFill>
                <a:latin typeface="Nixie One"/>
                <a:ea typeface="Nixie One"/>
                <a:cs typeface="Nixie One"/>
                <a:sym typeface="Nixie One"/>
              </a:rPr>
              <a:t>State</a:t>
            </a:r>
          </a:p>
        </p:txBody>
      </p:sp>
    </p:spTree>
    <p:extLst>
      <p:ext uri="{BB962C8B-B14F-4D97-AF65-F5344CB8AC3E}">
        <p14:creationId xmlns:p14="http://schemas.microsoft.com/office/powerpoint/2010/main" val="2256047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0" y="1991850"/>
            <a:ext cx="9144000" cy="1159800"/>
          </a:xfrm>
          <a:prstGeom prst="rect">
            <a:avLst/>
          </a:prstGeom>
        </p:spPr>
        <p:txBody>
          <a:bodyPr spcFirstLastPara="1" wrap="square" lIns="91425" tIns="91425" rIns="91425" bIns="91425" anchor="ctr" anchorCtr="0">
            <a:noAutofit/>
          </a:bodyPr>
          <a:lstStyle/>
          <a:p>
            <a:pPr lvl="0"/>
            <a:r>
              <a:rPr lang="fr-FR" sz="6000" dirty="0"/>
              <a:t>Exemple</a:t>
            </a:r>
            <a:endParaRPr sz="6000" dirty="0"/>
          </a:p>
        </p:txBody>
      </p:sp>
    </p:spTree>
    <p:extLst>
      <p:ext uri="{BB962C8B-B14F-4D97-AF65-F5344CB8AC3E}">
        <p14:creationId xmlns:p14="http://schemas.microsoft.com/office/powerpoint/2010/main" val="23657794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pic>
        <p:nvPicPr>
          <p:cNvPr id="4" name="Picture 3">
            <a:extLst>
              <a:ext uri="{FF2B5EF4-FFF2-40B4-BE49-F238E27FC236}">
                <a16:creationId xmlns:a16="http://schemas.microsoft.com/office/drawing/2014/main" id="{E5403C7B-B45B-F54F-831E-2F512F10AFD2}"/>
              </a:ext>
            </a:extLst>
          </p:cNvPr>
          <p:cNvPicPr>
            <a:picLocks noChangeAspect="1"/>
          </p:cNvPicPr>
          <p:nvPr/>
        </p:nvPicPr>
        <p:blipFill>
          <a:blip r:embed="rId3"/>
          <a:stretch>
            <a:fillRect/>
          </a:stretch>
        </p:blipFill>
        <p:spPr>
          <a:xfrm>
            <a:off x="4327813" y="850899"/>
            <a:ext cx="1943100" cy="1003300"/>
          </a:xfrm>
          <a:prstGeom prst="rect">
            <a:avLst/>
          </a:prstGeom>
        </p:spPr>
      </p:pic>
      <p:pic>
        <p:nvPicPr>
          <p:cNvPr id="6" name="Picture 5" descr="A computer sitting on top of a table&#10;&#10;Description automatically generated">
            <a:extLst>
              <a:ext uri="{FF2B5EF4-FFF2-40B4-BE49-F238E27FC236}">
                <a16:creationId xmlns:a16="http://schemas.microsoft.com/office/drawing/2014/main" id="{D9A0B3F0-4207-6940-A983-AFE20DD629D4}"/>
              </a:ext>
            </a:extLst>
          </p:cNvPr>
          <p:cNvPicPr>
            <a:picLocks noChangeAspect="1"/>
          </p:cNvPicPr>
          <p:nvPr/>
        </p:nvPicPr>
        <p:blipFill>
          <a:blip r:embed="rId4"/>
          <a:stretch>
            <a:fillRect/>
          </a:stretch>
        </p:blipFill>
        <p:spPr>
          <a:xfrm>
            <a:off x="1637155" y="2139331"/>
            <a:ext cx="3175000" cy="1905000"/>
          </a:xfrm>
          <a:prstGeom prst="rect">
            <a:avLst/>
          </a:prstGeom>
        </p:spPr>
      </p:pic>
      <p:pic>
        <p:nvPicPr>
          <p:cNvPr id="8" name="Picture 7" descr="An open computer sitting on top of a table&#10;&#10;Description automatically generated">
            <a:extLst>
              <a:ext uri="{FF2B5EF4-FFF2-40B4-BE49-F238E27FC236}">
                <a16:creationId xmlns:a16="http://schemas.microsoft.com/office/drawing/2014/main" id="{6752B883-290F-4145-A300-AB165E46E276}"/>
              </a:ext>
            </a:extLst>
          </p:cNvPr>
          <p:cNvPicPr>
            <a:picLocks noChangeAspect="1"/>
          </p:cNvPicPr>
          <p:nvPr/>
        </p:nvPicPr>
        <p:blipFill>
          <a:blip r:embed="rId5"/>
          <a:stretch>
            <a:fillRect/>
          </a:stretch>
        </p:blipFill>
        <p:spPr>
          <a:xfrm>
            <a:off x="6042313" y="2139331"/>
            <a:ext cx="2217882" cy="1907379"/>
          </a:xfrm>
          <a:prstGeom prst="rect">
            <a:avLst/>
          </a:prstGeom>
        </p:spPr>
      </p:pic>
      <p:pic>
        <p:nvPicPr>
          <p:cNvPr id="12" name="Picture 11" descr="A picture containing black&#10;&#10;Description automatically generated">
            <a:extLst>
              <a:ext uri="{FF2B5EF4-FFF2-40B4-BE49-F238E27FC236}">
                <a16:creationId xmlns:a16="http://schemas.microsoft.com/office/drawing/2014/main" id="{AADBB54A-D4BD-F34C-B58C-DD9A0FD6578C}"/>
              </a:ext>
            </a:extLst>
          </p:cNvPr>
          <p:cNvPicPr>
            <a:picLocks noChangeAspect="1"/>
          </p:cNvPicPr>
          <p:nvPr/>
        </p:nvPicPr>
        <p:blipFill>
          <a:blip r:embed="rId6"/>
          <a:stretch>
            <a:fillRect/>
          </a:stretch>
        </p:blipFill>
        <p:spPr>
          <a:xfrm rot="-2640000">
            <a:off x="3471089" y="1769089"/>
            <a:ext cx="1603016" cy="1603016"/>
          </a:xfrm>
          <a:prstGeom prst="rect">
            <a:avLst/>
          </a:prstGeom>
        </p:spPr>
      </p:pic>
      <p:sp>
        <p:nvSpPr>
          <p:cNvPr id="16" name="Google Shape;337;p11">
            <a:extLst>
              <a:ext uri="{FF2B5EF4-FFF2-40B4-BE49-F238E27FC236}">
                <a16:creationId xmlns:a16="http://schemas.microsoft.com/office/drawing/2014/main" id="{E5E14062-0B3B-0547-917C-6C411CFEDC14}"/>
              </a:ext>
            </a:extLst>
          </p:cNvPr>
          <p:cNvSpPr txBox="1">
            <a:spLocks/>
          </p:cNvSpPr>
          <p:nvPr/>
        </p:nvSpPr>
        <p:spPr>
          <a:xfrm>
            <a:off x="3543442" y="1437266"/>
            <a:ext cx="1139256" cy="115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4000" dirty="0"/>
              <a:t>?</a:t>
            </a:r>
          </a:p>
        </p:txBody>
      </p:sp>
      <p:pic>
        <p:nvPicPr>
          <p:cNvPr id="17" name="Picture 16" descr="A picture containing black&#10;&#10;Description automatically generated">
            <a:extLst>
              <a:ext uri="{FF2B5EF4-FFF2-40B4-BE49-F238E27FC236}">
                <a16:creationId xmlns:a16="http://schemas.microsoft.com/office/drawing/2014/main" id="{7F3607D9-DC2F-9340-87E7-F83351BBF74E}"/>
              </a:ext>
            </a:extLst>
          </p:cNvPr>
          <p:cNvPicPr>
            <a:picLocks noChangeAspect="1"/>
          </p:cNvPicPr>
          <p:nvPr/>
        </p:nvPicPr>
        <p:blipFill>
          <a:blip r:embed="rId6"/>
          <a:stretch>
            <a:fillRect/>
          </a:stretch>
        </p:blipFill>
        <p:spPr>
          <a:xfrm rot="-5760000">
            <a:off x="5697447" y="1769089"/>
            <a:ext cx="1603016" cy="1603016"/>
          </a:xfrm>
          <a:prstGeom prst="rect">
            <a:avLst/>
          </a:prstGeom>
        </p:spPr>
      </p:pic>
      <p:sp>
        <p:nvSpPr>
          <p:cNvPr id="18" name="Google Shape;337;p11">
            <a:extLst>
              <a:ext uri="{FF2B5EF4-FFF2-40B4-BE49-F238E27FC236}">
                <a16:creationId xmlns:a16="http://schemas.microsoft.com/office/drawing/2014/main" id="{4A4C8606-CC57-5C48-9C93-6B02251E4881}"/>
              </a:ext>
            </a:extLst>
          </p:cNvPr>
          <p:cNvSpPr txBox="1">
            <a:spLocks/>
          </p:cNvSpPr>
          <p:nvPr/>
        </p:nvSpPr>
        <p:spPr>
          <a:xfrm>
            <a:off x="5268793" y="2199163"/>
            <a:ext cx="1139256" cy="115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sz="4000" dirty="0"/>
          </a:p>
        </p:txBody>
      </p:sp>
      <p:pic>
        <p:nvPicPr>
          <p:cNvPr id="19" name="Graphic 18" descr="Tick">
            <a:extLst>
              <a:ext uri="{FF2B5EF4-FFF2-40B4-BE49-F238E27FC236}">
                <a16:creationId xmlns:a16="http://schemas.microsoft.com/office/drawing/2014/main" id="{F9566F2D-9553-2F4C-9E11-191BB299727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405928" y="2571750"/>
            <a:ext cx="600303" cy="600303"/>
          </a:xfrm>
          <a:prstGeom prst="rect">
            <a:avLst/>
          </a:prstGeom>
        </p:spPr>
      </p:pic>
      <p:sp>
        <p:nvSpPr>
          <p:cNvPr id="22" name="Google Shape;337;p11">
            <a:extLst>
              <a:ext uri="{FF2B5EF4-FFF2-40B4-BE49-F238E27FC236}">
                <a16:creationId xmlns:a16="http://schemas.microsoft.com/office/drawing/2014/main" id="{BB2583DF-4428-0A40-BB7C-58AB137D7920}"/>
              </a:ext>
            </a:extLst>
          </p:cNvPr>
          <p:cNvSpPr txBox="1">
            <a:spLocks/>
          </p:cNvSpPr>
          <p:nvPr/>
        </p:nvSpPr>
        <p:spPr>
          <a:xfrm>
            <a:off x="5734773" y="3799851"/>
            <a:ext cx="2832962" cy="115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3600" dirty="0">
                <a:solidFill>
                  <a:schemeClr val="bg1"/>
                </a:solidFill>
                <a:latin typeface="Nixie One" panose="02000503080000020004" pitchFamily="2" charset="0"/>
              </a:rPr>
              <a:t>Ordinateur VGA</a:t>
            </a:r>
          </a:p>
        </p:txBody>
      </p:sp>
      <p:sp>
        <p:nvSpPr>
          <p:cNvPr id="23" name="Google Shape;337;p11">
            <a:extLst>
              <a:ext uri="{FF2B5EF4-FFF2-40B4-BE49-F238E27FC236}">
                <a16:creationId xmlns:a16="http://schemas.microsoft.com/office/drawing/2014/main" id="{E82DF457-10AB-014F-81B2-B23D2B20B734}"/>
              </a:ext>
            </a:extLst>
          </p:cNvPr>
          <p:cNvSpPr txBox="1">
            <a:spLocks/>
          </p:cNvSpPr>
          <p:nvPr/>
        </p:nvSpPr>
        <p:spPr>
          <a:xfrm>
            <a:off x="1722785" y="3799851"/>
            <a:ext cx="2832962" cy="115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3600" dirty="0">
                <a:solidFill>
                  <a:schemeClr val="bg1"/>
                </a:solidFill>
                <a:latin typeface="Nixie One" panose="02000503080000020004" pitchFamily="2" charset="0"/>
              </a:rPr>
              <a:t>Ordinateur HDMI</a:t>
            </a:r>
          </a:p>
        </p:txBody>
      </p:sp>
    </p:spTree>
    <p:extLst>
      <p:ext uri="{BB962C8B-B14F-4D97-AF65-F5344CB8AC3E}">
        <p14:creationId xmlns:p14="http://schemas.microsoft.com/office/powerpoint/2010/main" val="246464628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09BB509-454D-D54A-B34C-8C2A367BE8FE}"/>
              </a:ext>
            </a:extLst>
          </p:cNvPr>
          <p:cNvSpPr/>
          <p:nvPr/>
        </p:nvSpPr>
        <p:spPr>
          <a:xfrm>
            <a:off x="1903927" y="2397080"/>
            <a:ext cx="5181600" cy="21507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26</a:t>
            </a:fld>
            <a:endParaRPr lang="fr-FR"/>
          </a:p>
        </p:txBody>
      </p:sp>
      <p:sp>
        <p:nvSpPr>
          <p:cNvPr id="9" name="Google Shape;430;p22">
            <a:extLst>
              <a:ext uri="{FF2B5EF4-FFF2-40B4-BE49-F238E27FC236}">
                <a16:creationId xmlns:a16="http://schemas.microsoft.com/office/drawing/2014/main" id="{FF70BCB9-0581-9C4E-A907-2E6400D08362}"/>
              </a:ext>
            </a:extLst>
          </p:cNvPr>
          <p:cNvSpPr txBox="1">
            <a:spLocks/>
          </p:cNvSpPr>
          <p:nvPr/>
        </p:nvSpPr>
        <p:spPr>
          <a:xfrm>
            <a:off x="2540061" y="399497"/>
            <a:ext cx="4384432"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fr-FR" sz="4800" dirty="0"/>
              <a:t>Le problème</a:t>
            </a:r>
          </a:p>
        </p:txBody>
      </p:sp>
      <p:pic>
        <p:nvPicPr>
          <p:cNvPr id="7" name="Picture 6" descr="A screenshot of a cell phone&#10;&#10;Description automatically generated">
            <a:extLst>
              <a:ext uri="{FF2B5EF4-FFF2-40B4-BE49-F238E27FC236}">
                <a16:creationId xmlns:a16="http://schemas.microsoft.com/office/drawing/2014/main" id="{C2576D05-C83A-7849-AF70-35F554187835}"/>
              </a:ext>
            </a:extLst>
          </p:cNvPr>
          <p:cNvPicPr>
            <a:picLocks noChangeAspect="1"/>
          </p:cNvPicPr>
          <p:nvPr/>
        </p:nvPicPr>
        <p:blipFill>
          <a:blip r:embed="rId2">
            <a:duotone>
              <a:schemeClr val="accent4">
                <a:shade val="45000"/>
                <a:satMod val="135000"/>
              </a:schemeClr>
              <a:prstClr val="white"/>
            </a:duotone>
          </a:blip>
          <a:stretch>
            <a:fillRect/>
          </a:stretch>
        </p:blipFill>
        <p:spPr>
          <a:xfrm>
            <a:off x="1903927" y="1368380"/>
            <a:ext cx="5181600" cy="10287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B696E73-2ED1-B04B-988F-C29DC73169DD}"/>
              </a:ext>
            </a:extLst>
          </p:cNvPr>
          <p:cNvPicPr>
            <a:picLocks noChangeAspect="1"/>
          </p:cNvPicPr>
          <p:nvPr/>
        </p:nvPicPr>
        <p:blipFill>
          <a:blip r:embed="rId3">
            <a:duotone>
              <a:schemeClr val="accent4">
                <a:shade val="45000"/>
                <a:satMod val="135000"/>
              </a:schemeClr>
              <a:prstClr val="white"/>
            </a:duotone>
          </a:blip>
          <a:stretch>
            <a:fillRect/>
          </a:stretch>
        </p:blipFill>
        <p:spPr>
          <a:xfrm>
            <a:off x="2891011" y="2526316"/>
            <a:ext cx="977900" cy="1892300"/>
          </a:xfrm>
          <a:prstGeom prst="rect">
            <a:avLst/>
          </a:prstGeom>
        </p:spPr>
      </p:pic>
      <p:cxnSp>
        <p:nvCxnSpPr>
          <p:cNvPr id="13" name="Straight Arrow Connector 12">
            <a:extLst>
              <a:ext uri="{FF2B5EF4-FFF2-40B4-BE49-F238E27FC236}">
                <a16:creationId xmlns:a16="http://schemas.microsoft.com/office/drawing/2014/main" id="{060A2000-75E4-2441-8A1D-B3374C78EE9C}"/>
              </a:ext>
            </a:extLst>
          </p:cNvPr>
          <p:cNvCxnSpPr/>
          <p:nvPr/>
        </p:nvCxnSpPr>
        <p:spPr>
          <a:xfrm>
            <a:off x="2215166" y="2298879"/>
            <a:ext cx="521595" cy="399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4541D06-F725-9D46-83C6-22C35921DF34}"/>
              </a:ext>
            </a:extLst>
          </p:cNvPr>
          <p:cNvSpPr txBox="1"/>
          <p:nvPr/>
        </p:nvSpPr>
        <p:spPr>
          <a:xfrm>
            <a:off x="2540061" y="2642436"/>
            <a:ext cx="341290" cy="307777"/>
          </a:xfrm>
          <a:prstGeom prst="rect">
            <a:avLst/>
          </a:prstGeom>
          <a:noFill/>
        </p:spPr>
        <p:txBody>
          <a:bodyPr wrap="square" rtlCol="0">
            <a:spAutoFit/>
          </a:bodyPr>
          <a:lstStyle/>
          <a:p>
            <a:r>
              <a:rPr lang="fr-FR" dirty="0"/>
              <a:t>?</a:t>
            </a:r>
          </a:p>
        </p:txBody>
      </p:sp>
    </p:spTree>
    <p:extLst>
      <p:ext uri="{BB962C8B-B14F-4D97-AF65-F5344CB8AC3E}">
        <p14:creationId xmlns:p14="http://schemas.microsoft.com/office/powerpoint/2010/main" val="192662244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27</a:t>
            </a:fld>
            <a:endParaRPr lang="fr-FR"/>
          </a:p>
        </p:txBody>
      </p:sp>
      <p:pic>
        <p:nvPicPr>
          <p:cNvPr id="9" name="Picture 8" descr="A screenshot of a cell phone&#10;&#10;Description automatically generated">
            <a:extLst>
              <a:ext uri="{FF2B5EF4-FFF2-40B4-BE49-F238E27FC236}">
                <a16:creationId xmlns:a16="http://schemas.microsoft.com/office/drawing/2014/main" id="{040F93E4-9702-EF4B-BC9D-5132A2AC74CA}"/>
              </a:ext>
            </a:extLst>
          </p:cNvPr>
          <p:cNvPicPr>
            <a:picLocks noChangeAspect="1"/>
          </p:cNvPicPr>
          <p:nvPr/>
        </p:nvPicPr>
        <p:blipFill>
          <a:blip r:embed="rId2">
            <a:duotone>
              <a:schemeClr val="accent4">
                <a:shade val="45000"/>
                <a:satMod val="135000"/>
              </a:schemeClr>
              <a:prstClr val="white"/>
            </a:duotone>
          </a:blip>
          <a:stretch>
            <a:fillRect/>
          </a:stretch>
        </p:blipFill>
        <p:spPr>
          <a:xfrm>
            <a:off x="1951573" y="1400698"/>
            <a:ext cx="5240848" cy="3563777"/>
          </a:xfrm>
          <a:prstGeom prst="rect">
            <a:avLst/>
          </a:prstGeom>
        </p:spPr>
      </p:pic>
      <p:sp>
        <p:nvSpPr>
          <p:cNvPr id="5" name="Google Shape;430;p22">
            <a:extLst>
              <a:ext uri="{FF2B5EF4-FFF2-40B4-BE49-F238E27FC236}">
                <a16:creationId xmlns:a16="http://schemas.microsoft.com/office/drawing/2014/main" id="{0EF303CB-9FD3-4391-A467-059A37300791}"/>
              </a:ext>
            </a:extLst>
          </p:cNvPr>
          <p:cNvSpPr txBox="1">
            <a:spLocks/>
          </p:cNvSpPr>
          <p:nvPr/>
        </p:nvSpPr>
        <p:spPr>
          <a:xfrm>
            <a:off x="1744929" y="518766"/>
            <a:ext cx="7094269"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fr-FR" sz="4800" dirty="0"/>
              <a:t>Diagramme de Classe</a:t>
            </a:r>
          </a:p>
        </p:txBody>
      </p:sp>
    </p:spTree>
    <p:extLst>
      <p:ext uri="{BB962C8B-B14F-4D97-AF65-F5344CB8AC3E}">
        <p14:creationId xmlns:p14="http://schemas.microsoft.com/office/powerpoint/2010/main" val="2916477533"/>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7;p11">
            <a:extLst>
              <a:ext uri="{FF2B5EF4-FFF2-40B4-BE49-F238E27FC236}">
                <a16:creationId xmlns:a16="http://schemas.microsoft.com/office/drawing/2014/main" id="{B347CFF8-7BB2-2E40-9754-68DE92A1C86B}"/>
              </a:ext>
            </a:extLst>
          </p:cNvPr>
          <p:cNvSpPr txBox="1">
            <a:spLocks noGrp="1"/>
          </p:cNvSpPr>
          <p:nvPr>
            <p:ph type="ctrTitle"/>
          </p:nvPr>
        </p:nvSpPr>
        <p:spPr>
          <a:xfrm>
            <a:off x="2260231" y="1991850"/>
            <a:ext cx="6671733" cy="1159800"/>
          </a:xfrm>
          <a:prstGeom prst="rect">
            <a:avLst/>
          </a:prstGeom>
        </p:spPr>
        <p:txBody>
          <a:bodyPr spcFirstLastPara="1" wrap="square" lIns="91425" tIns="91425" rIns="91425" bIns="91425" anchor="ctr" anchorCtr="0">
            <a:noAutofit/>
          </a:bodyPr>
          <a:lstStyle/>
          <a:p>
            <a:pPr lvl="0" algn="ctr"/>
            <a:r>
              <a:rPr lang="fr-FR" sz="6000" dirty="0"/>
              <a:t>Regardons </a:t>
            </a:r>
            <a:br>
              <a:rPr lang="fr-FR" sz="6000" dirty="0"/>
            </a:br>
            <a:r>
              <a:rPr lang="fr-FR" sz="6000" dirty="0"/>
              <a:t>le code maintenant !</a:t>
            </a:r>
            <a:endParaRPr sz="6000" dirty="0"/>
          </a:p>
        </p:txBody>
      </p:sp>
    </p:spTree>
    <p:extLst>
      <p:ext uri="{BB962C8B-B14F-4D97-AF65-F5344CB8AC3E}">
        <p14:creationId xmlns:p14="http://schemas.microsoft.com/office/powerpoint/2010/main" val="163902818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114A834-1B1F-4402-8AA4-1F6FB92C75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t>29</a:t>
            </a:fld>
            <a:endParaRPr lang="fr-FR"/>
          </a:p>
        </p:txBody>
      </p:sp>
      <p:sp>
        <p:nvSpPr>
          <p:cNvPr id="9" name="Ellipse 13">
            <a:extLst>
              <a:ext uri="{FF2B5EF4-FFF2-40B4-BE49-F238E27FC236}">
                <a16:creationId xmlns:a16="http://schemas.microsoft.com/office/drawing/2014/main" id="{312A5C72-0F62-4EE9-A6E3-067C8E4A5608}"/>
              </a:ext>
            </a:extLst>
          </p:cNvPr>
          <p:cNvSpPr/>
          <p:nvPr/>
        </p:nvSpPr>
        <p:spPr>
          <a:xfrm>
            <a:off x="2225278" y="223794"/>
            <a:ext cx="5055643"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19BBD5"/>
                </a:solidFill>
                <a:latin typeface="Nixie One"/>
                <a:sym typeface="Nixie One"/>
              </a:rPr>
              <a:t>Sitographie</a:t>
            </a:r>
          </a:p>
        </p:txBody>
      </p:sp>
      <p:sp>
        <p:nvSpPr>
          <p:cNvPr id="3" name="ZoneTexte 2">
            <a:extLst>
              <a:ext uri="{FF2B5EF4-FFF2-40B4-BE49-F238E27FC236}">
                <a16:creationId xmlns:a16="http://schemas.microsoft.com/office/drawing/2014/main" id="{BCDDA871-40C3-441D-B669-4ACB9C338F71}"/>
              </a:ext>
            </a:extLst>
          </p:cNvPr>
          <p:cNvSpPr txBox="1"/>
          <p:nvPr/>
        </p:nvSpPr>
        <p:spPr>
          <a:xfrm>
            <a:off x="1699200" y="972000"/>
            <a:ext cx="7041600" cy="4062651"/>
          </a:xfrm>
          <a:prstGeom prst="rect">
            <a:avLst/>
          </a:prstGeom>
          <a:noFill/>
        </p:spPr>
        <p:txBody>
          <a:bodyPr wrap="square" rtlCol="0">
            <a:spAutoFit/>
          </a:bodyPr>
          <a:lstStyle/>
          <a:p>
            <a:r>
              <a:rPr lang="fr-FR" sz="1800" b="1" u="sng" dirty="0">
                <a:solidFill>
                  <a:srgbClr val="17A2BA"/>
                </a:solidFill>
                <a:latin typeface="Nixie One" panose="020B0604020202020204" charset="0"/>
              </a:rPr>
              <a:t>Livre : </a:t>
            </a:r>
          </a:p>
          <a:p>
            <a:endParaRPr lang="fr-FR" dirty="0">
              <a:solidFill>
                <a:schemeClr val="bg1"/>
              </a:solidFill>
              <a:latin typeface="Nixie One" panose="020B0604020202020204" charset="0"/>
            </a:endParaRPr>
          </a:p>
          <a:p>
            <a:pPr fontAlgn="base"/>
            <a:r>
              <a:rPr lang="fr-FR" dirty="0">
                <a:solidFill>
                  <a:schemeClr val="bg1"/>
                </a:solidFill>
                <a:latin typeface="Nixie One" panose="020B0604020202020204" charset="0"/>
              </a:rPr>
              <a:t>Les Design Patterns en Java de Steven John </a:t>
            </a:r>
            <a:r>
              <a:rPr lang="fr-FR" dirty="0" err="1">
                <a:solidFill>
                  <a:schemeClr val="bg1"/>
                </a:solidFill>
                <a:latin typeface="Nixie One" panose="020B0604020202020204" charset="0"/>
              </a:rPr>
              <a:t>Metsker</a:t>
            </a:r>
            <a:r>
              <a:rPr lang="fr-FR" dirty="0">
                <a:solidFill>
                  <a:schemeClr val="bg1"/>
                </a:solidFill>
                <a:latin typeface="Nixie One" panose="020B0604020202020204" charset="0"/>
              </a:rPr>
              <a:t> et William C. Wake</a:t>
            </a:r>
          </a:p>
          <a:p>
            <a:r>
              <a:rPr lang="fr-FR" sz="1800" b="1" u="sng" dirty="0">
                <a:solidFill>
                  <a:schemeClr val="bg1"/>
                </a:solidFill>
                <a:latin typeface="Nixie One" panose="020B0604020202020204" charset="0"/>
              </a:rPr>
              <a:t/>
            </a:r>
            <a:br>
              <a:rPr lang="fr-FR" sz="1800" b="1" u="sng" dirty="0">
                <a:solidFill>
                  <a:schemeClr val="bg1"/>
                </a:solidFill>
                <a:latin typeface="Nixie One" panose="020B0604020202020204" charset="0"/>
              </a:rPr>
            </a:br>
            <a:r>
              <a:rPr lang="fr-FR" sz="1800" b="1" u="sng" dirty="0">
                <a:solidFill>
                  <a:srgbClr val="17A2BA"/>
                </a:solidFill>
                <a:latin typeface="Nixie One" panose="020B0604020202020204" charset="0"/>
              </a:rPr>
              <a:t>Site Web :</a:t>
            </a:r>
          </a:p>
          <a:p>
            <a:endParaRPr lang="fr-FR" dirty="0">
              <a:solidFill>
                <a:schemeClr val="bg1"/>
              </a:solidFill>
              <a:latin typeface="Nixie One" panose="020B0604020202020204" charset="0"/>
            </a:endParaRPr>
          </a:p>
          <a:p>
            <a:pPr fontAlgn="base"/>
            <a:r>
              <a:rPr lang="fr-FR" i="1" dirty="0">
                <a:solidFill>
                  <a:schemeClr val="bg1"/>
                </a:solidFill>
                <a:latin typeface="Nixie One" panose="020B0604020202020204" charset="0"/>
                <a:hlinkClick r:id="rId2">
                  <a:extLst>
                    <a:ext uri="{A12FA001-AC4F-418D-AE19-62706E023703}">
                      <ahyp:hlinkClr xmlns:ahyp="http://schemas.microsoft.com/office/drawing/2018/hyperlinkcolor" xmlns="" val="tx"/>
                    </a:ext>
                  </a:extLst>
                </a:hlinkClick>
              </a:rPr>
              <a:t>https://refactoring.guru/design-patterns/adapter</a:t>
            </a:r>
            <a:endParaRPr lang="fr-FR" i="1" dirty="0">
              <a:solidFill>
                <a:schemeClr val="bg1"/>
              </a:solidFill>
              <a:latin typeface="Nixie One" panose="020B0604020202020204" charset="0"/>
            </a:endParaRPr>
          </a:p>
          <a:p>
            <a:pPr fontAlgn="base"/>
            <a:r>
              <a:rPr lang="fr-FR" i="1" dirty="0">
                <a:solidFill>
                  <a:schemeClr val="bg1"/>
                </a:solidFill>
                <a:latin typeface="Nixie One" panose="020B0604020202020204" charset="0"/>
                <a:hlinkClick r:id="rId3">
                  <a:extLst>
                    <a:ext uri="{A12FA001-AC4F-418D-AE19-62706E023703}">
                      <ahyp:hlinkClr xmlns:ahyp="http://schemas.microsoft.com/office/drawing/2018/hyperlinkcolor" xmlns="" val="tx"/>
                    </a:ext>
                  </a:extLst>
                </a:hlinkClick>
              </a:rPr>
              <a:t>https://sourcemaking.com/design_patterns/adapter</a:t>
            </a:r>
            <a:endParaRPr lang="fr-FR" i="1" dirty="0">
              <a:solidFill>
                <a:schemeClr val="bg1"/>
              </a:solidFill>
              <a:latin typeface="Nixie One" panose="020B0604020202020204" charset="0"/>
            </a:endParaRPr>
          </a:p>
          <a:p>
            <a:r>
              <a:rPr lang="fr-FR" sz="1800" b="1" u="sng" dirty="0">
                <a:solidFill>
                  <a:schemeClr val="bg1"/>
                </a:solidFill>
                <a:latin typeface="Nixie One" panose="020B0604020202020204" charset="0"/>
              </a:rPr>
              <a:t/>
            </a:r>
            <a:br>
              <a:rPr lang="fr-FR" sz="1800" b="1" u="sng" dirty="0">
                <a:solidFill>
                  <a:schemeClr val="bg1"/>
                </a:solidFill>
                <a:latin typeface="Nixie One" panose="020B0604020202020204" charset="0"/>
              </a:rPr>
            </a:br>
            <a:r>
              <a:rPr lang="fr-FR" sz="1800" b="1" u="sng" dirty="0">
                <a:solidFill>
                  <a:srgbClr val="17A2BA"/>
                </a:solidFill>
                <a:latin typeface="Nixie One" panose="020B0604020202020204" charset="0"/>
              </a:rPr>
              <a:t>Vidéo :</a:t>
            </a:r>
          </a:p>
          <a:p>
            <a:pPr fontAlgn="base"/>
            <a:r>
              <a:rPr lang="fr-FR" dirty="0">
                <a:solidFill>
                  <a:schemeClr val="bg1"/>
                </a:solidFill>
                <a:latin typeface="Nixie One" panose="020B0604020202020204" charset="0"/>
              </a:rPr>
              <a:t/>
            </a:r>
            <a:br>
              <a:rPr lang="fr-FR" dirty="0">
                <a:solidFill>
                  <a:schemeClr val="bg1"/>
                </a:solidFill>
                <a:latin typeface="Nixie One" panose="020B0604020202020204" charset="0"/>
              </a:rPr>
            </a:br>
            <a:r>
              <a:rPr lang="fr-FR" dirty="0">
                <a:solidFill>
                  <a:schemeClr val="bg1"/>
                </a:solidFill>
                <a:latin typeface="Nixie One" panose="020B0604020202020204" charset="0"/>
              </a:rPr>
              <a:t>Vidéo de </a:t>
            </a:r>
            <a:r>
              <a:rPr lang="fr-FR" dirty="0">
                <a:solidFill>
                  <a:schemeClr val="bg1"/>
                </a:solidFill>
                <a:latin typeface="Nixie One" panose="020B0604020202020204" charset="0"/>
                <a:hlinkClick r:id="rId4">
                  <a:extLst>
                    <a:ext uri="{A12FA001-AC4F-418D-AE19-62706E023703}">
                      <ahyp:hlinkClr xmlns:ahyp="http://schemas.microsoft.com/office/drawing/2018/hyperlinkcolor" xmlns="" val="tx"/>
                    </a:ext>
                  </a:extLst>
                </a:hlinkClick>
              </a:rPr>
              <a:t>Christopher </a:t>
            </a:r>
            <a:r>
              <a:rPr lang="fr-FR" dirty="0" err="1">
                <a:solidFill>
                  <a:schemeClr val="bg1"/>
                </a:solidFill>
                <a:latin typeface="Nixie One" panose="020B0604020202020204" charset="0"/>
                <a:hlinkClick r:id="rId4">
                  <a:extLst>
                    <a:ext uri="{A12FA001-AC4F-418D-AE19-62706E023703}">
                      <ahyp:hlinkClr xmlns:ahyp="http://schemas.microsoft.com/office/drawing/2018/hyperlinkcolor" xmlns="" val="tx"/>
                    </a:ext>
                  </a:extLst>
                </a:hlinkClick>
              </a:rPr>
              <a:t>Okhravi</a:t>
            </a:r>
            <a:r>
              <a:rPr lang="fr-FR" dirty="0">
                <a:solidFill>
                  <a:schemeClr val="bg1"/>
                </a:solidFill>
                <a:latin typeface="Nixie One" panose="020B0604020202020204" charset="0"/>
              </a:rPr>
              <a:t> : </a:t>
            </a:r>
            <a:r>
              <a:rPr lang="fr-FR" b="1" dirty="0">
                <a:solidFill>
                  <a:schemeClr val="bg1"/>
                </a:solidFill>
                <a:latin typeface="Nixie One" panose="020B0604020202020204" charset="0"/>
              </a:rPr>
              <a:t>Adapter Pattern – Design Patterns</a:t>
            </a:r>
            <a:r>
              <a:rPr lang="fr-FR" dirty="0">
                <a:solidFill>
                  <a:schemeClr val="bg1"/>
                </a:solidFill>
                <a:latin typeface="Nixie One" panose="020B0604020202020204" charset="0"/>
              </a:rPr>
              <a:t> : </a:t>
            </a:r>
            <a:r>
              <a:rPr lang="fr-FR" i="1" dirty="0">
                <a:solidFill>
                  <a:schemeClr val="bg1"/>
                </a:solidFill>
                <a:latin typeface="Nixie One" panose="020B0604020202020204" charset="0"/>
                <a:hlinkClick r:id="rId5">
                  <a:extLst>
                    <a:ext uri="{A12FA001-AC4F-418D-AE19-62706E023703}">
                      <ahyp:hlinkClr xmlns:ahyp="http://schemas.microsoft.com/office/drawing/2018/hyperlinkcolor" xmlns="" val="tx"/>
                    </a:ext>
                  </a:extLst>
                </a:hlinkClick>
              </a:rPr>
              <a:t>https://www.youtube.com/watch?v=2PKQtcJjYvc</a:t>
            </a:r>
            <a:endParaRPr lang="fr-FR" i="1" dirty="0">
              <a:solidFill>
                <a:schemeClr val="bg1"/>
              </a:solidFill>
              <a:latin typeface="Nixie One" panose="020B0604020202020204" charset="0"/>
            </a:endParaRPr>
          </a:p>
          <a:p>
            <a:pPr fontAlgn="base"/>
            <a:endParaRPr lang="fr-FR" dirty="0">
              <a:solidFill>
                <a:schemeClr val="bg1"/>
              </a:solidFill>
              <a:latin typeface="Nixie One" panose="020B0604020202020204" charset="0"/>
            </a:endParaRPr>
          </a:p>
          <a:p>
            <a:pPr fontAlgn="base"/>
            <a:r>
              <a:rPr lang="fr-FR" dirty="0">
                <a:solidFill>
                  <a:schemeClr val="bg1"/>
                </a:solidFill>
                <a:latin typeface="Nixie One" panose="020B0604020202020204" charset="0"/>
              </a:rPr>
              <a:t>Vidéo de </a:t>
            </a:r>
            <a:r>
              <a:rPr lang="fr-FR" dirty="0">
                <a:solidFill>
                  <a:schemeClr val="bg1"/>
                </a:solidFill>
                <a:latin typeface="Nixie One" panose="020B0604020202020204" charset="0"/>
                <a:hlinkClick r:id="rId6">
                  <a:extLst>
                    <a:ext uri="{A12FA001-AC4F-418D-AE19-62706E023703}">
                      <ahyp:hlinkClr xmlns:ahyp="http://schemas.microsoft.com/office/drawing/2018/hyperlinkcolor" xmlns="" val="tx"/>
                    </a:ext>
                  </a:extLst>
                </a:hlinkClick>
              </a:rPr>
              <a:t>Derek </a:t>
            </a:r>
            <a:r>
              <a:rPr lang="fr-FR" dirty="0" err="1">
                <a:solidFill>
                  <a:schemeClr val="bg1"/>
                </a:solidFill>
                <a:latin typeface="Nixie One" panose="020B0604020202020204" charset="0"/>
                <a:hlinkClick r:id="rId6">
                  <a:extLst>
                    <a:ext uri="{A12FA001-AC4F-418D-AE19-62706E023703}">
                      <ahyp:hlinkClr xmlns:ahyp="http://schemas.microsoft.com/office/drawing/2018/hyperlinkcolor" xmlns="" val="tx"/>
                    </a:ext>
                  </a:extLst>
                </a:hlinkClick>
              </a:rPr>
              <a:t>Banas</a:t>
            </a:r>
            <a:r>
              <a:rPr lang="fr-FR" dirty="0">
                <a:solidFill>
                  <a:schemeClr val="bg1"/>
                </a:solidFill>
                <a:latin typeface="Nixie One" panose="020B0604020202020204" charset="0"/>
              </a:rPr>
              <a:t> : </a:t>
            </a:r>
            <a:r>
              <a:rPr lang="fr-FR" b="1" dirty="0">
                <a:solidFill>
                  <a:schemeClr val="bg1"/>
                </a:solidFill>
                <a:latin typeface="Nixie One" panose="020B0604020202020204" charset="0"/>
              </a:rPr>
              <a:t>Adapter Pattern Design</a:t>
            </a:r>
            <a:r>
              <a:rPr lang="fr-FR" dirty="0">
                <a:solidFill>
                  <a:schemeClr val="bg1"/>
                </a:solidFill>
                <a:latin typeface="Nixie One" panose="020B0604020202020204" charset="0"/>
              </a:rPr>
              <a:t> : </a:t>
            </a:r>
            <a:r>
              <a:rPr lang="fr-FR" i="1" dirty="0">
                <a:solidFill>
                  <a:schemeClr val="bg1"/>
                </a:solidFill>
                <a:latin typeface="Nixie One" panose="020B0604020202020204" charset="0"/>
                <a:hlinkClick r:id="rId7">
                  <a:extLst>
                    <a:ext uri="{A12FA001-AC4F-418D-AE19-62706E023703}">
                      <ahyp:hlinkClr xmlns:ahyp="http://schemas.microsoft.com/office/drawing/2018/hyperlinkcolor" xmlns="" val="tx"/>
                    </a:ext>
                  </a:extLst>
                </a:hlinkClick>
              </a:rPr>
              <a:t>https://www.youtube.com/watch?v=qG286LQM6BU</a:t>
            </a:r>
            <a:endParaRPr lang="fr-FR" dirty="0">
              <a:solidFill>
                <a:schemeClr val="bg1"/>
              </a:solidFill>
              <a:latin typeface="Nixie One" panose="020B0604020202020204" charset="0"/>
            </a:endParaRPr>
          </a:p>
          <a:p>
            <a:endParaRPr lang="fr-FR" dirty="0">
              <a:solidFill>
                <a:schemeClr val="bg1"/>
              </a:solidFill>
              <a:latin typeface="Nixie One" panose="020B0604020202020204" charset="0"/>
            </a:endParaRPr>
          </a:p>
        </p:txBody>
      </p:sp>
    </p:spTree>
    <p:extLst>
      <p:ext uri="{BB962C8B-B14F-4D97-AF65-F5344CB8AC3E}">
        <p14:creationId xmlns:p14="http://schemas.microsoft.com/office/powerpoint/2010/main" val="281104584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2;p13">
            <a:extLst>
              <a:ext uri="{FF2B5EF4-FFF2-40B4-BE49-F238E27FC236}">
                <a16:creationId xmlns:a16="http://schemas.microsoft.com/office/drawing/2014/main" id="{68C6A6EC-4CA7-472D-BBE3-6F83421474BF}"/>
              </a:ext>
            </a:extLst>
          </p:cNvPr>
          <p:cNvSpPr txBox="1">
            <a:spLocks/>
          </p:cNvSpPr>
          <p:nvPr/>
        </p:nvSpPr>
        <p:spPr>
          <a:xfrm>
            <a:off x="0" y="-9203"/>
            <a:ext cx="9144000" cy="8668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ctr">
              <a:buFont typeface="Muli"/>
              <a:buNone/>
            </a:pPr>
            <a:r>
              <a:rPr lang="fr-FR" sz="4000" dirty="0">
                <a:solidFill>
                  <a:srgbClr val="19BBD5"/>
                </a:solidFill>
                <a:latin typeface="Nixie One"/>
                <a:ea typeface="Nixie One"/>
                <a:cs typeface="Nixie One"/>
                <a:sym typeface="Nixie One"/>
              </a:rPr>
              <a:t>Qu’est ce qu’un Design Pattern ?</a:t>
            </a:r>
          </a:p>
          <a:p>
            <a:pPr marL="0" indent="0" algn="ctr">
              <a:buFont typeface="Muli"/>
              <a:buNone/>
            </a:pPr>
            <a:endParaRPr lang="fr-FR" dirty="0"/>
          </a:p>
        </p:txBody>
      </p:sp>
      <p:sp>
        <p:nvSpPr>
          <p:cNvPr id="9" name="Ellipse 8">
            <a:extLst>
              <a:ext uri="{FF2B5EF4-FFF2-40B4-BE49-F238E27FC236}">
                <a16:creationId xmlns:a16="http://schemas.microsoft.com/office/drawing/2014/main" id="{36819B38-CD07-490B-8843-7836B67421A9}"/>
              </a:ext>
            </a:extLst>
          </p:cNvPr>
          <p:cNvSpPr/>
          <p:nvPr/>
        </p:nvSpPr>
        <p:spPr>
          <a:xfrm>
            <a:off x="325503" y="2762970"/>
            <a:ext cx="1631885" cy="7572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Problème</a:t>
            </a:r>
            <a:endParaRPr lang="fr-FR" dirty="0"/>
          </a:p>
        </p:txBody>
      </p:sp>
      <p:sp>
        <p:nvSpPr>
          <p:cNvPr id="10" name="Ellipse 9">
            <a:extLst>
              <a:ext uri="{FF2B5EF4-FFF2-40B4-BE49-F238E27FC236}">
                <a16:creationId xmlns:a16="http://schemas.microsoft.com/office/drawing/2014/main" id="{ED79CC19-97B3-4819-B33C-68BF9C152F27}"/>
              </a:ext>
            </a:extLst>
          </p:cNvPr>
          <p:cNvSpPr/>
          <p:nvPr/>
        </p:nvSpPr>
        <p:spPr>
          <a:xfrm>
            <a:off x="7297341" y="2762970"/>
            <a:ext cx="1553765" cy="7572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Solution</a:t>
            </a:r>
            <a:endParaRPr lang="fr-FR" dirty="0"/>
          </a:p>
        </p:txBody>
      </p:sp>
      <p:cxnSp>
        <p:nvCxnSpPr>
          <p:cNvPr id="11" name="Connecteur droit 10">
            <a:extLst>
              <a:ext uri="{FF2B5EF4-FFF2-40B4-BE49-F238E27FC236}">
                <a16:creationId xmlns:a16="http://schemas.microsoft.com/office/drawing/2014/main" id="{5B54D14C-4636-43CA-97AE-4098E8F39A45}"/>
              </a:ext>
            </a:extLst>
          </p:cNvPr>
          <p:cNvCxnSpPr>
            <a:cxnSpLocks/>
            <a:stCxn id="9" idx="6"/>
            <a:endCxn id="10" idx="2"/>
          </p:cNvCxnSpPr>
          <p:nvPr/>
        </p:nvCxnSpPr>
        <p:spPr>
          <a:xfrm>
            <a:off x="1957388" y="3141585"/>
            <a:ext cx="5339953"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0FFD2873-8408-4BF9-A3AF-5905C23725D4}"/>
              </a:ext>
            </a:extLst>
          </p:cNvPr>
          <p:cNvSpPr/>
          <p:nvPr/>
        </p:nvSpPr>
        <p:spPr>
          <a:xfrm>
            <a:off x="2225277" y="2539385"/>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E1C6"/>
                </a:solidFill>
                <a:latin typeface="Muli"/>
                <a:ea typeface="Muli"/>
                <a:cs typeface="Muli"/>
              </a:rPr>
              <a:t>Design Pattern</a:t>
            </a:r>
          </a:p>
        </p:txBody>
      </p:sp>
      <p:cxnSp>
        <p:nvCxnSpPr>
          <p:cNvPr id="16" name="Connecteur droit avec flèche 15">
            <a:extLst>
              <a:ext uri="{FF2B5EF4-FFF2-40B4-BE49-F238E27FC236}">
                <a16:creationId xmlns:a16="http://schemas.microsoft.com/office/drawing/2014/main" id="{E78CB35C-567D-43C5-B101-A881B5F40781}"/>
              </a:ext>
            </a:extLst>
          </p:cNvPr>
          <p:cNvCxnSpPr/>
          <p:nvPr/>
        </p:nvCxnSpPr>
        <p:spPr>
          <a:xfrm>
            <a:off x="5351858" y="3049711"/>
            <a:ext cx="42862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E2BE7F5-FC12-4156-95FC-59EB32B75153}"/>
              </a:ext>
            </a:extLst>
          </p:cNvPr>
          <p:cNvCxnSpPr/>
          <p:nvPr/>
        </p:nvCxnSpPr>
        <p:spPr>
          <a:xfrm>
            <a:off x="3356370" y="3049711"/>
            <a:ext cx="42862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9" name="Image 28" descr="Une image contenant signe, dessin&#10;&#10;Description générée automatiquement">
            <a:extLst>
              <a:ext uri="{FF2B5EF4-FFF2-40B4-BE49-F238E27FC236}">
                <a16:creationId xmlns:a16="http://schemas.microsoft.com/office/drawing/2014/main" id="{7AF95252-515E-4448-9E01-4478D303063B}"/>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4000" b="90000" l="9901" r="89901">
                        <a14:foregroundMark x1="45743" y1="28500" x2="53663" y2="31000"/>
                        <a14:foregroundMark x1="57822" y1="37500" x2="45941" y2="36500"/>
                        <a14:foregroundMark x1="45941" y1="36500" x2="54455" y2="52500"/>
                        <a14:foregroundMark x1="54455" y1="52500" x2="59010" y2="50500"/>
                        <a14:foregroundMark x1="55050" y1="68500" x2="44356" y2="59500"/>
                        <a14:foregroundMark x1="44356" y1="59500" x2="49703" y2="46500"/>
                        <a14:foregroundMark x1="43960" y1="35500" x2="43960" y2="35500"/>
                        <a14:foregroundMark x1="41980" y1="45000" x2="48911" y2="50000"/>
                        <a14:foregroundMark x1="43960" y1="30000" x2="41188" y2="61500"/>
                        <a14:foregroundMark x1="55446" y1="25500" x2="58416" y2="50500"/>
                        <a14:foregroundMark x1="58416" y1="50500" x2="59604" y2="54500"/>
                        <a14:foregroundMark x1="59604" y1="54500" x2="50495" y2="66000"/>
                        <a14:foregroundMark x1="50495" y1="66000" x2="47129" y2="76000"/>
                        <a14:foregroundMark x1="32277" y1="57000" x2="32277" y2="49500"/>
                        <a14:foregroundMark x1="50891" y1="4500" x2="50891" y2="4500"/>
                        <a14:foregroundMark x1="50891" y1="4500" x2="50891" y2="4500"/>
                        <a14:foregroundMark x1="49315" y1="6582" x2="52079" y2="6000"/>
                        <a14:foregroundMark x1="47327" y1="7000" x2="47688" y2="6924"/>
                        <a14:foregroundMark x1="46887" y1="4000" x2="46535" y2="4000"/>
                        <a14:foregroundMark x1="53267" y1="4000" x2="48608" y2="4000"/>
                        <a14:foregroundMark x1="54257" y1="6500" x2="52277" y2="4500"/>
                        <a14:backgroundMark x1="53267" y1="98000" x2="51881" y2="98000"/>
                        <a14:backgroundMark x1="45941" y1="97500" x2="54455" y2="97500"/>
                        <a14:backgroundMark x1="49703" y1="8000" x2="48119" y2="8500"/>
                        <a14:backgroundMark x1="50099" y1="7500" x2="50099" y2="7500"/>
                        <a14:backgroundMark x1="49505" y1="7500" x2="49505" y2="7500"/>
                        <a14:backgroundMark x1="48911" y1="7500" x2="48911" y2="7500"/>
                        <a14:backgroundMark x1="50693" y1="7500" x2="50693" y2="7500"/>
                        <a14:backgroundMark x1="47129" y1="9000" x2="47129" y2="9000"/>
                        <a14:backgroundMark x1="47525" y1="8000" x2="47525" y2="8000"/>
                        <a14:backgroundMark x1="47129" y1="8000" x2="47129" y2="8000"/>
                      </a14:backgroundRemoval>
                    </a14:imgEffect>
                  </a14:imgLayer>
                </a14:imgProps>
              </a:ext>
            </a:extLst>
          </a:blip>
          <a:stretch>
            <a:fillRect/>
          </a:stretch>
        </p:blipFill>
        <p:spPr>
          <a:xfrm>
            <a:off x="2873877" y="3561411"/>
            <a:ext cx="3396243" cy="1345047"/>
          </a:xfrm>
          <a:prstGeom prst="rect">
            <a:avLst/>
          </a:prstGeom>
        </p:spPr>
      </p:pic>
      <p:sp>
        <p:nvSpPr>
          <p:cNvPr id="2" name="ZoneTexte 1">
            <a:extLst>
              <a:ext uri="{FF2B5EF4-FFF2-40B4-BE49-F238E27FC236}">
                <a16:creationId xmlns:a16="http://schemas.microsoft.com/office/drawing/2014/main" id="{ABF8F591-9935-415E-A5DA-F48C4F023DD7}"/>
              </a:ext>
            </a:extLst>
          </p:cNvPr>
          <p:cNvSpPr txBox="1"/>
          <p:nvPr/>
        </p:nvSpPr>
        <p:spPr>
          <a:xfrm>
            <a:off x="0" y="1341350"/>
            <a:ext cx="9144000" cy="707886"/>
          </a:xfrm>
          <a:prstGeom prst="rect">
            <a:avLst/>
          </a:prstGeom>
          <a:noFill/>
        </p:spPr>
        <p:txBody>
          <a:bodyPr wrap="square" rtlCol="0">
            <a:spAutoFit/>
          </a:bodyPr>
          <a:lstStyle/>
          <a:p>
            <a:pPr algn="ctr"/>
            <a:r>
              <a:rPr lang="fr-FR" sz="2000" b="1" dirty="0">
                <a:solidFill>
                  <a:schemeClr val="bg1">
                    <a:lumMod val="65000"/>
                  </a:schemeClr>
                </a:solidFill>
                <a:latin typeface="Gadugi" panose="020B0502040204020203" pitchFamily="34" charset="0"/>
                <a:ea typeface="Gadugi" panose="020B0502040204020203" pitchFamily="34" charset="0"/>
              </a:rPr>
              <a:t>« C’est un modèle spécifique représentant d'une façon schématique la structure d'un comportement individuel. »</a:t>
            </a:r>
          </a:p>
        </p:txBody>
      </p:sp>
    </p:spTree>
    <p:extLst>
      <p:ext uri="{BB962C8B-B14F-4D97-AF65-F5344CB8AC3E}">
        <p14:creationId xmlns:p14="http://schemas.microsoft.com/office/powerpoint/2010/main" val="1509179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0" y="1991850"/>
            <a:ext cx="9144000" cy="1159800"/>
          </a:xfrm>
          <a:prstGeom prst="rect">
            <a:avLst/>
          </a:prstGeom>
        </p:spPr>
        <p:txBody>
          <a:bodyPr spcFirstLastPara="1" wrap="square" lIns="91425" tIns="91425" rIns="91425" bIns="91425" anchor="ctr" anchorCtr="0">
            <a:noAutofit/>
          </a:bodyPr>
          <a:lstStyle/>
          <a:p>
            <a:pPr lvl="0"/>
            <a:r>
              <a:rPr lang="fr-FR" sz="6000" dirty="0"/>
              <a:t>QCM</a:t>
            </a:r>
            <a:endParaRPr sz="6000" dirty="0"/>
          </a:p>
        </p:txBody>
      </p:sp>
      <p:sp>
        <p:nvSpPr>
          <p:cNvPr id="2" name="ZoneTexte 1"/>
          <p:cNvSpPr txBox="1"/>
          <p:nvPr/>
        </p:nvSpPr>
        <p:spPr>
          <a:xfrm>
            <a:off x="3518451" y="2920817"/>
            <a:ext cx="2693505" cy="461665"/>
          </a:xfrm>
          <a:prstGeom prst="rect">
            <a:avLst/>
          </a:prstGeom>
          <a:noFill/>
        </p:spPr>
        <p:txBody>
          <a:bodyPr wrap="square" rtlCol="0">
            <a:spAutoFit/>
          </a:bodyPr>
          <a:lstStyle/>
          <a:p>
            <a:r>
              <a:rPr lang="fr-FR" sz="2400" dirty="0">
                <a:solidFill>
                  <a:schemeClr val="bg1"/>
                </a:solidFill>
                <a:latin typeface="+mj-lt"/>
              </a:rPr>
              <a:t>shorturl.at/qG126</a:t>
            </a:r>
          </a:p>
        </p:txBody>
      </p:sp>
    </p:spTree>
    <p:extLst>
      <p:ext uri="{BB962C8B-B14F-4D97-AF65-F5344CB8AC3E}">
        <p14:creationId xmlns:p14="http://schemas.microsoft.com/office/powerpoint/2010/main" val="228854775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430;p22">
            <a:extLst>
              <a:ext uri="{FF2B5EF4-FFF2-40B4-BE49-F238E27FC236}">
                <a16:creationId xmlns:a16="http://schemas.microsoft.com/office/drawing/2014/main" id="{483B1138-A1B2-4DD0-B26A-8101F79F5ADF}"/>
              </a:ext>
            </a:extLst>
          </p:cNvPr>
          <p:cNvSpPr txBox="1">
            <a:spLocks/>
          </p:cNvSpPr>
          <p:nvPr/>
        </p:nvSpPr>
        <p:spPr>
          <a:xfrm>
            <a:off x="0" y="0"/>
            <a:ext cx="9144000" cy="331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fr-FR" sz="3600" dirty="0"/>
              <a:t>Quels principes SOLID le pattern ADAPTER respecte ?</a:t>
            </a:r>
          </a:p>
        </p:txBody>
      </p:sp>
    </p:spTree>
    <p:extLst>
      <p:ext uri="{BB962C8B-B14F-4D97-AF65-F5344CB8AC3E}">
        <p14:creationId xmlns:p14="http://schemas.microsoft.com/office/powerpoint/2010/main" val="3699498553"/>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430;p22">
            <a:extLst>
              <a:ext uri="{FF2B5EF4-FFF2-40B4-BE49-F238E27FC236}">
                <a16:creationId xmlns:a16="http://schemas.microsoft.com/office/drawing/2014/main" id="{483B1138-A1B2-4DD0-B26A-8101F79F5ADF}"/>
              </a:ext>
            </a:extLst>
          </p:cNvPr>
          <p:cNvSpPr txBox="1">
            <a:spLocks/>
          </p:cNvSpPr>
          <p:nvPr/>
        </p:nvSpPr>
        <p:spPr>
          <a:xfrm>
            <a:off x="0" y="0"/>
            <a:ext cx="9144000" cy="3340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fr-FR" sz="3600" dirty="0"/>
              <a:t>Lequel de ces éléments est une interface ?</a:t>
            </a:r>
          </a:p>
        </p:txBody>
      </p:sp>
    </p:spTree>
    <p:extLst>
      <p:ext uri="{BB962C8B-B14F-4D97-AF65-F5344CB8AC3E}">
        <p14:creationId xmlns:p14="http://schemas.microsoft.com/office/powerpoint/2010/main" val="58973938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430;p22">
            <a:extLst>
              <a:ext uri="{FF2B5EF4-FFF2-40B4-BE49-F238E27FC236}">
                <a16:creationId xmlns:a16="http://schemas.microsoft.com/office/drawing/2014/main" id="{483B1138-A1B2-4DD0-B26A-8101F79F5ADF}"/>
              </a:ext>
            </a:extLst>
          </p:cNvPr>
          <p:cNvSpPr txBox="1">
            <a:spLocks/>
          </p:cNvSpPr>
          <p:nvPr/>
        </p:nvSpPr>
        <p:spPr>
          <a:xfrm>
            <a:off x="0" y="0"/>
            <a:ext cx="9144000" cy="331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fr-FR" sz="3600" dirty="0"/>
              <a:t>A quelle classification appartient le pattern Adapter ?</a:t>
            </a:r>
          </a:p>
        </p:txBody>
      </p:sp>
    </p:spTree>
    <p:extLst>
      <p:ext uri="{BB962C8B-B14F-4D97-AF65-F5344CB8AC3E}">
        <p14:creationId xmlns:p14="http://schemas.microsoft.com/office/powerpoint/2010/main" val="52526645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430;p22">
            <a:extLst>
              <a:ext uri="{FF2B5EF4-FFF2-40B4-BE49-F238E27FC236}">
                <a16:creationId xmlns:a16="http://schemas.microsoft.com/office/drawing/2014/main" id="{483B1138-A1B2-4DD0-B26A-8101F79F5ADF}"/>
              </a:ext>
            </a:extLst>
          </p:cNvPr>
          <p:cNvSpPr txBox="1">
            <a:spLocks/>
          </p:cNvSpPr>
          <p:nvPr/>
        </p:nvSpPr>
        <p:spPr>
          <a:xfrm>
            <a:off x="0" y="0"/>
            <a:ext cx="9144000" cy="331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fr-FR" sz="3600" dirty="0"/>
              <a:t>En quoi peut-on rapprocher le pattern Façade avec le pattern Adapter ?</a:t>
            </a:r>
          </a:p>
        </p:txBody>
      </p:sp>
    </p:spTree>
    <p:extLst>
      <p:ext uri="{BB962C8B-B14F-4D97-AF65-F5344CB8AC3E}">
        <p14:creationId xmlns:p14="http://schemas.microsoft.com/office/powerpoint/2010/main" val="266838358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430;p22">
            <a:extLst>
              <a:ext uri="{FF2B5EF4-FFF2-40B4-BE49-F238E27FC236}">
                <a16:creationId xmlns:a16="http://schemas.microsoft.com/office/drawing/2014/main" id="{483B1138-A1B2-4DD0-B26A-8101F79F5ADF}"/>
              </a:ext>
            </a:extLst>
          </p:cNvPr>
          <p:cNvSpPr txBox="1">
            <a:spLocks/>
          </p:cNvSpPr>
          <p:nvPr/>
        </p:nvSpPr>
        <p:spPr>
          <a:xfrm>
            <a:off x="0" y="0"/>
            <a:ext cx="9144000" cy="331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fr-FR" sz="3600" dirty="0"/>
              <a:t>Quel est l’inconvénient majeur du pattern Adapter ?</a:t>
            </a:r>
          </a:p>
        </p:txBody>
      </p:sp>
    </p:spTree>
    <p:extLst>
      <p:ext uri="{BB962C8B-B14F-4D97-AF65-F5344CB8AC3E}">
        <p14:creationId xmlns:p14="http://schemas.microsoft.com/office/powerpoint/2010/main" val="357725428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430;p22">
            <a:extLst>
              <a:ext uri="{FF2B5EF4-FFF2-40B4-BE49-F238E27FC236}">
                <a16:creationId xmlns:a16="http://schemas.microsoft.com/office/drawing/2014/main" id="{483B1138-A1B2-4DD0-B26A-8101F79F5ADF}"/>
              </a:ext>
            </a:extLst>
          </p:cNvPr>
          <p:cNvSpPr txBox="1">
            <a:spLocks/>
          </p:cNvSpPr>
          <p:nvPr/>
        </p:nvSpPr>
        <p:spPr>
          <a:xfrm>
            <a:off x="0" y="0"/>
            <a:ext cx="9144000" cy="331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endParaRPr lang="fr-FR" sz="3600" dirty="0"/>
          </a:p>
          <a:p>
            <a:pPr algn="ctr"/>
            <a:r>
              <a:rPr lang="fr-FR" sz="3600" dirty="0"/>
              <a:t>Bonus :</a:t>
            </a:r>
          </a:p>
          <a:p>
            <a:pPr algn="ctr"/>
            <a:r>
              <a:rPr lang="fr-FR" sz="3600" dirty="0"/>
              <a:t>Où peut-on acheter un Adaptateur HDMI/VGA SOLID</a:t>
            </a:r>
          </a:p>
          <a:p>
            <a:pPr algn="ctr"/>
            <a:r>
              <a:rPr lang="fr-FR" sz="3600" dirty="0"/>
              <a:t>selon Monsieur </a:t>
            </a:r>
            <a:r>
              <a:rPr lang="fr-FR" sz="3600" dirty="0" err="1"/>
              <a:t>Chastagner</a:t>
            </a:r>
            <a:r>
              <a:rPr lang="fr-FR" sz="3600" dirty="0"/>
              <a:t> ?</a:t>
            </a:r>
          </a:p>
        </p:txBody>
      </p:sp>
    </p:spTree>
    <p:extLst>
      <p:ext uri="{BB962C8B-B14F-4D97-AF65-F5344CB8AC3E}">
        <p14:creationId xmlns:p14="http://schemas.microsoft.com/office/powerpoint/2010/main" val="253775093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052950" y="2887922"/>
            <a:ext cx="568114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8000" dirty="0"/>
              <a:t>Merci pour votre attention </a:t>
            </a:r>
            <a:r>
              <a:rPr lang="en" sz="8000" dirty="0"/>
              <a:t>!</a:t>
            </a:r>
            <a:endParaRPr sz="8000" dirty="0"/>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4;p12">
            <a:extLst>
              <a:ext uri="{FF2B5EF4-FFF2-40B4-BE49-F238E27FC236}">
                <a16:creationId xmlns:a16="http://schemas.microsoft.com/office/drawing/2014/main" id="{BF6087BB-1E58-4D3A-847B-3F5B502A33C6}"/>
              </a:ext>
            </a:extLst>
          </p:cNvPr>
          <p:cNvSpPr txBox="1"/>
          <p:nvPr/>
        </p:nvSpPr>
        <p:spPr>
          <a:xfrm>
            <a:off x="2512709" y="502194"/>
            <a:ext cx="3330900" cy="46289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fr-FR" sz="3200" b="1" dirty="0">
                <a:solidFill>
                  <a:srgbClr val="00E1C6"/>
                </a:solidFill>
                <a:latin typeface="Muli"/>
                <a:ea typeface="Muli"/>
                <a:cs typeface="Muli"/>
                <a:sym typeface="Muli"/>
              </a:rPr>
              <a:t>1977</a:t>
            </a:r>
            <a:endParaRPr sz="3200" dirty="0">
              <a:solidFill>
                <a:srgbClr val="00E1C6"/>
              </a:solidFill>
              <a:latin typeface="Muli"/>
              <a:ea typeface="Muli"/>
              <a:cs typeface="Muli"/>
              <a:sym typeface="Muli"/>
            </a:endParaRPr>
          </a:p>
        </p:txBody>
      </p:sp>
      <p:sp>
        <p:nvSpPr>
          <p:cNvPr id="5" name="Google Shape;344;p12">
            <a:extLst>
              <a:ext uri="{FF2B5EF4-FFF2-40B4-BE49-F238E27FC236}">
                <a16:creationId xmlns:a16="http://schemas.microsoft.com/office/drawing/2014/main" id="{E6C03660-0C1C-43D2-8EAE-D340441929EB}"/>
              </a:ext>
            </a:extLst>
          </p:cNvPr>
          <p:cNvSpPr txBox="1"/>
          <p:nvPr/>
        </p:nvSpPr>
        <p:spPr>
          <a:xfrm>
            <a:off x="2512709" y="2205613"/>
            <a:ext cx="3330900" cy="46289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fr-FR" sz="3200" b="1" dirty="0">
                <a:solidFill>
                  <a:srgbClr val="00E1C6"/>
                </a:solidFill>
                <a:latin typeface="Muli"/>
                <a:ea typeface="Muli"/>
                <a:cs typeface="Muli"/>
                <a:sym typeface="Muli"/>
              </a:rPr>
              <a:t>1987</a:t>
            </a:r>
            <a:endParaRPr sz="3200" dirty="0">
              <a:solidFill>
                <a:srgbClr val="00E1C6"/>
              </a:solidFill>
              <a:latin typeface="Muli"/>
              <a:ea typeface="Muli"/>
              <a:cs typeface="Muli"/>
              <a:sym typeface="Muli"/>
            </a:endParaRPr>
          </a:p>
        </p:txBody>
      </p:sp>
      <p:sp>
        <p:nvSpPr>
          <p:cNvPr id="6" name="Google Shape;344;p12">
            <a:extLst>
              <a:ext uri="{FF2B5EF4-FFF2-40B4-BE49-F238E27FC236}">
                <a16:creationId xmlns:a16="http://schemas.microsoft.com/office/drawing/2014/main" id="{1EE842C0-DE6B-4B4E-A4D6-D724D6A3B106}"/>
              </a:ext>
            </a:extLst>
          </p:cNvPr>
          <p:cNvSpPr txBox="1"/>
          <p:nvPr/>
        </p:nvSpPr>
        <p:spPr>
          <a:xfrm>
            <a:off x="2512709" y="3709129"/>
            <a:ext cx="3330900" cy="46289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fr-FR" sz="3200" b="1" dirty="0">
                <a:solidFill>
                  <a:srgbClr val="00E1C6"/>
                </a:solidFill>
                <a:latin typeface="Muli"/>
                <a:ea typeface="Muli"/>
                <a:cs typeface="Muli"/>
                <a:sym typeface="Muli"/>
              </a:rPr>
              <a:t>1994</a:t>
            </a:r>
            <a:endParaRPr sz="3200" dirty="0">
              <a:solidFill>
                <a:srgbClr val="00E1C6"/>
              </a:solidFill>
              <a:latin typeface="Muli"/>
              <a:ea typeface="Muli"/>
              <a:cs typeface="Muli"/>
              <a:sym typeface="Muli"/>
            </a:endParaRPr>
          </a:p>
        </p:txBody>
      </p:sp>
      <p:sp>
        <p:nvSpPr>
          <p:cNvPr id="7" name="Rectangle 6">
            <a:extLst>
              <a:ext uri="{FF2B5EF4-FFF2-40B4-BE49-F238E27FC236}">
                <a16:creationId xmlns:a16="http://schemas.microsoft.com/office/drawing/2014/main" id="{09D1612E-7183-480C-B2C1-05C882FA86F0}"/>
              </a:ext>
            </a:extLst>
          </p:cNvPr>
          <p:cNvSpPr/>
          <p:nvPr/>
        </p:nvSpPr>
        <p:spPr>
          <a:xfrm>
            <a:off x="3681024" y="628637"/>
            <a:ext cx="4084773" cy="584775"/>
          </a:xfrm>
          <a:prstGeom prst="rect">
            <a:avLst/>
          </a:prstGeom>
        </p:spPr>
        <p:txBody>
          <a:bodyPr wrap="none">
            <a:spAutoFit/>
          </a:bodyPr>
          <a:lstStyle/>
          <a:p>
            <a:r>
              <a:rPr lang="fr-FR" sz="3200" dirty="0">
                <a:solidFill>
                  <a:schemeClr val="bg1"/>
                </a:solidFill>
                <a:latin typeface="Muli" panose="020B0604020202020204" charset="0"/>
              </a:rPr>
              <a:t>A Pattern </a:t>
            </a:r>
            <a:r>
              <a:rPr lang="fr-FR" sz="3200" dirty="0" err="1">
                <a:solidFill>
                  <a:schemeClr val="bg1"/>
                </a:solidFill>
                <a:latin typeface="Muli" panose="020B0604020202020204" charset="0"/>
              </a:rPr>
              <a:t>Language</a:t>
            </a:r>
            <a:r>
              <a:rPr lang="fr-FR" sz="1800" dirty="0">
                <a:solidFill>
                  <a:schemeClr val="bg1"/>
                </a:solidFill>
                <a:latin typeface="Muli" panose="020B0604020202020204" charset="0"/>
              </a:rPr>
              <a:t> </a:t>
            </a:r>
          </a:p>
        </p:txBody>
      </p:sp>
      <p:sp>
        <p:nvSpPr>
          <p:cNvPr id="8" name="Rectangle 7">
            <a:extLst>
              <a:ext uri="{FF2B5EF4-FFF2-40B4-BE49-F238E27FC236}">
                <a16:creationId xmlns:a16="http://schemas.microsoft.com/office/drawing/2014/main" id="{3758CBBC-9EAB-43CA-A9D7-B1A8497D6852}"/>
              </a:ext>
            </a:extLst>
          </p:cNvPr>
          <p:cNvSpPr/>
          <p:nvPr/>
        </p:nvSpPr>
        <p:spPr>
          <a:xfrm>
            <a:off x="2512709" y="1165363"/>
            <a:ext cx="8143875" cy="369332"/>
          </a:xfrm>
          <a:prstGeom prst="rect">
            <a:avLst/>
          </a:prstGeom>
        </p:spPr>
        <p:txBody>
          <a:bodyPr wrap="square">
            <a:spAutoFit/>
          </a:bodyPr>
          <a:lstStyle/>
          <a:p>
            <a:r>
              <a:rPr lang="fr-FR" sz="1800" i="1" dirty="0">
                <a:solidFill>
                  <a:schemeClr val="bg1">
                    <a:lumMod val="50000"/>
                  </a:schemeClr>
                </a:solidFill>
                <a:latin typeface="Muli" panose="020B0604020202020204" charset="0"/>
              </a:rPr>
              <a:t>Christopher Alexander, Sara Ishikawa et Murray </a:t>
            </a:r>
            <a:r>
              <a:rPr lang="fr-FR" sz="1800" i="1" dirty="0" err="1">
                <a:solidFill>
                  <a:schemeClr val="bg1">
                    <a:lumMod val="50000"/>
                  </a:schemeClr>
                </a:solidFill>
                <a:latin typeface="Muli" panose="020B0604020202020204" charset="0"/>
              </a:rPr>
              <a:t>Silverstein</a:t>
            </a:r>
            <a:endParaRPr lang="fr-FR" sz="1800" i="1" dirty="0">
              <a:solidFill>
                <a:schemeClr val="bg1">
                  <a:lumMod val="50000"/>
                </a:schemeClr>
              </a:solidFill>
              <a:latin typeface="Muli" panose="020B0604020202020204" charset="0"/>
            </a:endParaRPr>
          </a:p>
        </p:txBody>
      </p:sp>
      <p:sp>
        <p:nvSpPr>
          <p:cNvPr id="9" name="Rectangle 8">
            <a:extLst>
              <a:ext uri="{FF2B5EF4-FFF2-40B4-BE49-F238E27FC236}">
                <a16:creationId xmlns:a16="http://schemas.microsoft.com/office/drawing/2014/main" id="{E8624BAC-EC8B-4BF4-B415-CE36D75C4FF0}"/>
              </a:ext>
            </a:extLst>
          </p:cNvPr>
          <p:cNvSpPr/>
          <p:nvPr/>
        </p:nvSpPr>
        <p:spPr>
          <a:xfrm>
            <a:off x="3613891" y="2322939"/>
            <a:ext cx="5614037" cy="523220"/>
          </a:xfrm>
          <a:prstGeom prst="rect">
            <a:avLst/>
          </a:prstGeom>
        </p:spPr>
        <p:txBody>
          <a:bodyPr wrap="none">
            <a:spAutoFit/>
          </a:bodyPr>
          <a:lstStyle/>
          <a:p>
            <a:r>
              <a:rPr lang="en-US" sz="2800" dirty="0">
                <a:solidFill>
                  <a:schemeClr val="bg1"/>
                </a:solidFill>
                <a:latin typeface="Muli" panose="020B0604020202020204" charset="0"/>
              </a:rPr>
              <a:t>Kent Beck et Ward Cunningham </a:t>
            </a:r>
            <a:endParaRPr lang="fr-FR" sz="2800" dirty="0">
              <a:solidFill>
                <a:schemeClr val="bg1"/>
              </a:solidFill>
              <a:latin typeface="Muli" panose="020B0604020202020204" charset="0"/>
            </a:endParaRPr>
          </a:p>
        </p:txBody>
      </p:sp>
      <p:sp>
        <p:nvSpPr>
          <p:cNvPr id="12" name="Rectangle 11">
            <a:extLst>
              <a:ext uri="{FF2B5EF4-FFF2-40B4-BE49-F238E27FC236}">
                <a16:creationId xmlns:a16="http://schemas.microsoft.com/office/drawing/2014/main" id="{F3A0BC17-6E11-422C-BD7B-3B6E4A3E82C2}"/>
              </a:ext>
            </a:extLst>
          </p:cNvPr>
          <p:cNvSpPr/>
          <p:nvPr/>
        </p:nvSpPr>
        <p:spPr>
          <a:xfrm>
            <a:off x="2512708" y="4305397"/>
            <a:ext cx="8143875" cy="369332"/>
          </a:xfrm>
          <a:prstGeom prst="rect">
            <a:avLst/>
          </a:prstGeom>
        </p:spPr>
        <p:txBody>
          <a:bodyPr wrap="square">
            <a:spAutoFit/>
          </a:bodyPr>
          <a:lstStyle/>
          <a:p>
            <a:r>
              <a:rPr lang="fr-FR" sz="1800" i="1" dirty="0">
                <a:solidFill>
                  <a:schemeClr val="bg1">
                    <a:lumMod val="50000"/>
                  </a:schemeClr>
                </a:solidFill>
                <a:latin typeface="Muli" panose="020B0604020202020204" charset="0"/>
              </a:rPr>
              <a:t>Erich Gamma, Richard </a:t>
            </a:r>
            <a:r>
              <a:rPr lang="fr-FR" sz="1800" i="1" dirty="0" err="1">
                <a:solidFill>
                  <a:schemeClr val="bg1">
                    <a:lumMod val="50000"/>
                  </a:schemeClr>
                </a:solidFill>
                <a:latin typeface="Muli" panose="020B0604020202020204" charset="0"/>
              </a:rPr>
              <a:t>Helm</a:t>
            </a:r>
            <a:r>
              <a:rPr lang="fr-FR" sz="1800" i="1" dirty="0">
                <a:solidFill>
                  <a:schemeClr val="bg1">
                    <a:lumMod val="50000"/>
                  </a:schemeClr>
                </a:solidFill>
                <a:latin typeface="Muli" panose="020B0604020202020204" charset="0"/>
              </a:rPr>
              <a:t>, Ralph Johnson et John </a:t>
            </a:r>
            <a:r>
              <a:rPr lang="fr-FR" sz="1800" i="1" dirty="0" err="1">
                <a:solidFill>
                  <a:schemeClr val="bg1">
                    <a:lumMod val="50000"/>
                  </a:schemeClr>
                </a:solidFill>
                <a:latin typeface="Muli" panose="020B0604020202020204" charset="0"/>
              </a:rPr>
              <a:t>Vlissides</a:t>
            </a:r>
            <a:r>
              <a:rPr lang="fr-FR" sz="1800" i="1" dirty="0">
                <a:solidFill>
                  <a:schemeClr val="bg1">
                    <a:lumMod val="50000"/>
                  </a:schemeClr>
                </a:solidFill>
                <a:latin typeface="Muli" panose="020B0604020202020204" charset="0"/>
              </a:rPr>
              <a:t>.</a:t>
            </a:r>
          </a:p>
        </p:txBody>
      </p:sp>
      <p:sp>
        <p:nvSpPr>
          <p:cNvPr id="13" name="Rectangle 12">
            <a:extLst>
              <a:ext uri="{FF2B5EF4-FFF2-40B4-BE49-F238E27FC236}">
                <a16:creationId xmlns:a16="http://schemas.microsoft.com/office/drawing/2014/main" id="{9A9B6E5B-44C1-44A0-BBFA-15DA7C362E34}"/>
              </a:ext>
            </a:extLst>
          </p:cNvPr>
          <p:cNvSpPr/>
          <p:nvPr/>
        </p:nvSpPr>
        <p:spPr>
          <a:xfrm>
            <a:off x="3634578" y="3819324"/>
            <a:ext cx="949299" cy="584775"/>
          </a:xfrm>
          <a:prstGeom prst="rect">
            <a:avLst/>
          </a:prstGeom>
        </p:spPr>
        <p:txBody>
          <a:bodyPr wrap="none">
            <a:spAutoFit/>
          </a:bodyPr>
          <a:lstStyle/>
          <a:p>
            <a:r>
              <a:rPr lang="en-US" sz="3200" dirty="0">
                <a:solidFill>
                  <a:schemeClr val="bg1"/>
                </a:solidFill>
                <a:latin typeface="Muli" panose="020B0604020202020204" charset="0"/>
              </a:rPr>
              <a:t>GoF</a:t>
            </a:r>
            <a:endParaRPr lang="fr-FR" sz="3200" dirty="0">
              <a:solidFill>
                <a:schemeClr val="bg1"/>
              </a:solidFill>
              <a:latin typeface="Muli" panose="020B0604020202020204" charset="0"/>
            </a:endParaRPr>
          </a:p>
        </p:txBody>
      </p:sp>
      <p:pic>
        <p:nvPicPr>
          <p:cNvPr id="15" name="Image 14" descr="Une image contenant capture d’écran&#10;&#10;Description générée automatiquement">
            <a:extLst>
              <a:ext uri="{FF2B5EF4-FFF2-40B4-BE49-F238E27FC236}">
                <a16:creationId xmlns:a16="http://schemas.microsoft.com/office/drawing/2014/main" id="{4C0D9942-D7A8-4CB8-B736-C377472602CD}"/>
              </a:ext>
            </a:extLst>
          </p:cNvPr>
          <p:cNvPicPr>
            <a:picLocks noChangeAspect="1"/>
          </p:cNvPicPr>
          <p:nvPr/>
        </p:nvPicPr>
        <p:blipFill>
          <a:blip r:embed="rId3">
            <a:duotone>
              <a:prstClr val="black"/>
              <a:schemeClr val="tx2">
                <a:tint val="45000"/>
                <a:satMod val="400000"/>
              </a:schemeClr>
            </a:duotone>
          </a:blip>
          <a:stretch>
            <a:fillRect/>
          </a:stretch>
        </p:blipFill>
        <p:spPr>
          <a:xfrm>
            <a:off x="6816852" y="2804603"/>
            <a:ext cx="1193292" cy="1500794"/>
          </a:xfrm>
          <a:prstGeom prst="rect">
            <a:avLst/>
          </a:prstGeom>
        </p:spPr>
      </p:pic>
    </p:spTree>
    <p:extLst>
      <p:ext uri="{BB962C8B-B14F-4D97-AF65-F5344CB8AC3E}">
        <p14:creationId xmlns:p14="http://schemas.microsoft.com/office/powerpoint/2010/main" val="1058411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60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110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110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120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nodeType="withEffect">
                                  <p:stCondLst>
                                    <p:cond delay="120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2"/>
          <p:cNvSpPr/>
          <p:nvPr/>
        </p:nvSpPr>
        <p:spPr>
          <a:xfrm>
            <a:off x="2661486" y="2247606"/>
            <a:ext cx="3335516" cy="1993315"/>
          </a:xfrm>
          <a:prstGeom prst="hexagon">
            <a:avLst>
              <a:gd name="adj" fmla="val 29110"/>
              <a:gd name="vf" fmla="val 115470"/>
            </a:avLst>
          </a:prstGeom>
          <a:solidFill>
            <a:srgbClr val="18476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rgbClr val="C6DAEC"/>
                </a:solidFill>
                <a:latin typeface="Muli"/>
                <a:ea typeface="Muli"/>
                <a:cs typeface="Muli"/>
                <a:sym typeface="Muli"/>
              </a:rPr>
              <a:t>Comportement</a:t>
            </a:r>
            <a:endParaRPr sz="2400" b="1" dirty="0">
              <a:solidFill>
                <a:srgbClr val="C6DAEC"/>
              </a:solidFill>
              <a:latin typeface="Muli"/>
              <a:ea typeface="Muli"/>
              <a:cs typeface="Muli"/>
              <a:sym typeface="Muli"/>
            </a:endParaRPr>
          </a:p>
        </p:txBody>
      </p:sp>
      <p:sp>
        <p:nvSpPr>
          <p:cNvPr id="430" name="Google Shape;430;p22"/>
          <p:cNvSpPr txBox="1">
            <a:spLocks noGrp="1"/>
          </p:cNvSpPr>
          <p:nvPr>
            <p:ph type="title" idx="4294967295"/>
          </p:nvPr>
        </p:nvSpPr>
        <p:spPr>
          <a:xfrm>
            <a:off x="4026583" y="729235"/>
            <a:ext cx="4944300" cy="6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a:t>Classification des Design Pattern</a:t>
            </a:r>
            <a:endParaRPr dirty="0"/>
          </a:p>
        </p:txBody>
      </p:sp>
      <p:sp>
        <p:nvSpPr>
          <p:cNvPr id="431" name="Google Shape;431;p22"/>
          <p:cNvSpPr/>
          <p:nvPr/>
        </p:nvSpPr>
        <p:spPr>
          <a:xfrm>
            <a:off x="287907" y="2247605"/>
            <a:ext cx="2859093" cy="1993315"/>
          </a:xfrm>
          <a:prstGeom prst="hexagon">
            <a:avLst>
              <a:gd name="adj" fmla="val 29110"/>
              <a:gd name="vf" fmla="val 115470"/>
            </a:avLst>
          </a:prstGeom>
          <a:noFill/>
          <a:ln w="2857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solidFill>
                  <a:srgbClr val="C6DAEC"/>
                </a:solidFill>
                <a:latin typeface="Muli"/>
                <a:ea typeface="Muli"/>
                <a:cs typeface="Muli"/>
                <a:sym typeface="Muli"/>
              </a:rPr>
              <a:t>Création</a:t>
            </a:r>
            <a:endParaRPr sz="2400" dirty="0">
              <a:solidFill>
                <a:srgbClr val="C6DAEC"/>
              </a:solidFill>
              <a:latin typeface="Muli"/>
              <a:ea typeface="Muli"/>
              <a:cs typeface="Muli"/>
              <a:sym typeface="Muli"/>
            </a:endParaRPr>
          </a:p>
        </p:txBody>
      </p:sp>
      <p:sp>
        <p:nvSpPr>
          <p:cNvPr id="432" name="Google Shape;432;p22"/>
          <p:cNvSpPr/>
          <p:nvPr/>
        </p:nvSpPr>
        <p:spPr>
          <a:xfrm>
            <a:off x="5520579" y="2247605"/>
            <a:ext cx="2929738" cy="1993315"/>
          </a:xfrm>
          <a:prstGeom prst="hexagon">
            <a:avLst>
              <a:gd name="adj" fmla="val 29110"/>
              <a:gd name="vf" fmla="val 115470"/>
            </a:avLst>
          </a:prstGeom>
          <a:noFill/>
          <a:ln w="2857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solidFill>
                  <a:srgbClr val="C6DAEC"/>
                </a:solidFill>
                <a:latin typeface="Muli"/>
                <a:ea typeface="Muli"/>
                <a:cs typeface="Muli"/>
                <a:sym typeface="Muli"/>
              </a:rPr>
              <a:t>Structuration</a:t>
            </a:r>
            <a:endParaRPr sz="2400" dirty="0">
              <a:solidFill>
                <a:srgbClr val="C6DAEC"/>
              </a:solidFill>
              <a:latin typeface="Muli"/>
              <a:ea typeface="Muli"/>
              <a:cs typeface="Muli"/>
              <a:sym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1"/>
                                        </p:tgtEl>
                                        <p:attrNameLst>
                                          <p:attrName>style.visibility</p:attrName>
                                        </p:attrNameLst>
                                      </p:cBhvr>
                                      <p:to>
                                        <p:strVal val="visible"/>
                                      </p:to>
                                    </p:set>
                                    <p:animEffect transition="in" filter="fade">
                                      <p:cBhvr>
                                        <p:cTn id="7" dur="500"/>
                                        <p:tgtEl>
                                          <p:spTgt spid="4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9"/>
                                        </p:tgtEl>
                                        <p:attrNameLst>
                                          <p:attrName>style.visibility</p:attrName>
                                        </p:attrNameLst>
                                      </p:cBhvr>
                                      <p:to>
                                        <p:strVal val="visible"/>
                                      </p:to>
                                    </p:set>
                                    <p:animEffect transition="in" filter="fade">
                                      <p:cBhvr>
                                        <p:cTn id="12" dur="500"/>
                                        <p:tgtEl>
                                          <p:spTgt spid="4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432"/>
                                        </p:tgtEl>
                                        <p:attrNameLst>
                                          <p:attrName>style.visibility</p:attrName>
                                        </p:attrNameLst>
                                      </p:cBhvr>
                                      <p:to>
                                        <p:strVal val="visible"/>
                                      </p:to>
                                    </p:set>
                                    <p:animEffect transition="in" filter="fade">
                                      <p:cBhvr>
                                        <p:cTn id="17" dur="500"/>
                                        <p:tgtEl>
                                          <p:spTgt spid="432"/>
                                        </p:tgtEl>
                                      </p:cBhvr>
                                    </p:animEffect>
                                  </p:childTnLst>
                                </p:cTn>
                              </p:par>
                            </p:childTnLst>
                          </p:cTn>
                        </p:par>
                      </p:childTnLst>
                    </p:cTn>
                  </p:par>
                  <p:par>
                    <p:cTn id="18" fill="hold">
                      <p:stCondLst>
                        <p:cond delay="indefinite"/>
                      </p:stCondLst>
                      <p:childTnLst>
                        <p:par>
                          <p:cTn id="19" fill="hold">
                            <p:stCondLst>
                              <p:cond delay="0"/>
                            </p:stCondLst>
                            <p:childTnLst>
                              <p:par>
                                <p:cTn id="20" presetID="34" presetClass="emph" presetSubtype="0" fill="hold" grpId="1" nodeType="clickEffect">
                                  <p:stCondLst>
                                    <p:cond delay="0"/>
                                  </p:stCondLst>
                                  <p:iterate type="lt">
                                    <p:tmPct val="10000"/>
                                  </p:iterate>
                                  <p:childTnLst>
                                    <p:animMotion origin="layout" path="M 0.0 0.0 L 0.0 -0.07213" pathEditMode="relative" ptsTypes="">
                                      <p:cBhvr>
                                        <p:cTn id="21" dur="250" accel="50000" decel="50000" autoRev="1" fill="hold">
                                          <p:stCondLst>
                                            <p:cond delay="0"/>
                                          </p:stCondLst>
                                        </p:cTn>
                                        <p:tgtEl>
                                          <p:spTgt spid="432"/>
                                        </p:tgtEl>
                                        <p:attrNameLst>
                                          <p:attrName>ppt_x</p:attrName>
                                          <p:attrName>ppt_y</p:attrName>
                                        </p:attrNameLst>
                                      </p:cBhvr>
                                    </p:animMotion>
                                    <p:animRot by="1500000">
                                      <p:cBhvr>
                                        <p:cTn id="22" dur="125" fill="hold">
                                          <p:stCondLst>
                                            <p:cond delay="0"/>
                                          </p:stCondLst>
                                        </p:cTn>
                                        <p:tgtEl>
                                          <p:spTgt spid="432"/>
                                        </p:tgtEl>
                                        <p:attrNameLst>
                                          <p:attrName>r</p:attrName>
                                        </p:attrNameLst>
                                      </p:cBhvr>
                                    </p:animRot>
                                    <p:animRot by="-1500000">
                                      <p:cBhvr>
                                        <p:cTn id="23" dur="125" fill="hold">
                                          <p:stCondLst>
                                            <p:cond delay="125"/>
                                          </p:stCondLst>
                                        </p:cTn>
                                        <p:tgtEl>
                                          <p:spTgt spid="432"/>
                                        </p:tgtEl>
                                        <p:attrNameLst>
                                          <p:attrName>r</p:attrName>
                                        </p:attrNameLst>
                                      </p:cBhvr>
                                    </p:animRot>
                                    <p:animRot by="-1500000">
                                      <p:cBhvr>
                                        <p:cTn id="24" dur="125" fill="hold">
                                          <p:stCondLst>
                                            <p:cond delay="250"/>
                                          </p:stCondLst>
                                        </p:cTn>
                                        <p:tgtEl>
                                          <p:spTgt spid="432"/>
                                        </p:tgtEl>
                                        <p:attrNameLst>
                                          <p:attrName>r</p:attrName>
                                        </p:attrNameLst>
                                      </p:cBhvr>
                                    </p:animRot>
                                    <p:animRot by="1500000">
                                      <p:cBhvr>
                                        <p:cTn id="25" dur="125" fill="hold">
                                          <p:stCondLst>
                                            <p:cond delay="375"/>
                                          </p:stCondLst>
                                        </p:cTn>
                                        <p:tgtEl>
                                          <p:spTgt spid="4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 grpId="0" animBg="1"/>
      <p:bldP spid="431" grpId="0" animBg="1"/>
      <p:bldP spid="432" grpId="0" animBg="1"/>
      <p:bldP spid="43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0" y="1991825"/>
            <a:ext cx="9144000" cy="1159800"/>
          </a:xfrm>
          <a:prstGeom prst="rect">
            <a:avLst/>
          </a:prstGeom>
        </p:spPr>
        <p:txBody>
          <a:bodyPr spcFirstLastPara="1" wrap="square" lIns="91425" tIns="91425" rIns="91425" bIns="91425" anchor="ctr" anchorCtr="0">
            <a:noAutofit/>
          </a:bodyPr>
          <a:lstStyle/>
          <a:p>
            <a:pPr lvl="0"/>
            <a:r>
              <a:rPr lang="fr-FR" sz="4000" dirty="0"/>
              <a:t>Comment faire interagir des objets incompatibles entre eux ?</a:t>
            </a:r>
            <a:endParaRPr sz="4000"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
        <p:cNvGrpSpPr/>
        <p:nvPr/>
      </p:nvGrpSpPr>
      <p:grpSpPr>
        <a:xfrm>
          <a:off x="0" y="0"/>
          <a:ext cx="0" cy="0"/>
          <a:chOff x="0" y="0"/>
          <a:chExt cx="0" cy="0"/>
        </a:xfrm>
      </p:grpSpPr>
      <p:pic>
        <p:nvPicPr>
          <p:cNvPr id="3" name="Image 2" descr="Une image contenant noir, photo, vieux, assis&#10;&#10;Description générée automatiquement">
            <a:extLst>
              <a:ext uri="{FF2B5EF4-FFF2-40B4-BE49-F238E27FC236}">
                <a16:creationId xmlns:a16="http://schemas.microsoft.com/office/drawing/2014/main" id="{1C3FD3ED-7F7E-415B-8FE0-61F24E33218E}"/>
              </a:ext>
            </a:extLst>
          </p:cNvPr>
          <p:cNvPicPr>
            <a:picLocks noChangeAspect="1"/>
          </p:cNvPicPr>
          <p:nvPr/>
        </p:nvPicPr>
        <p:blipFill>
          <a:blip r:embed="rId4">
            <a:duotone>
              <a:schemeClr val="accent1">
                <a:shade val="45000"/>
                <a:satMod val="135000"/>
              </a:schemeClr>
              <a:prstClr val="white"/>
            </a:duotone>
          </a:blip>
          <a:stretch>
            <a:fillRect/>
          </a:stretch>
        </p:blipFill>
        <p:spPr>
          <a:xfrm>
            <a:off x="4895194" y="2343150"/>
            <a:ext cx="4370202" cy="2731376"/>
          </a:xfrm>
          <a:prstGeom prst="rect">
            <a:avLst/>
          </a:prstGeom>
        </p:spPr>
      </p:pic>
      <p:sp>
        <p:nvSpPr>
          <p:cNvPr id="15" name="Google Shape;430;p22">
            <a:extLst>
              <a:ext uri="{FF2B5EF4-FFF2-40B4-BE49-F238E27FC236}">
                <a16:creationId xmlns:a16="http://schemas.microsoft.com/office/drawing/2014/main" id="{483B1138-A1B2-4DD0-B26A-8101F79F5ADF}"/>
              </a:ext>
            </a:extLst>
          </p:cNvPr>
          <p:cNvSpPr txBox="1">
            <a:spLocks/>
          </p:cNvSpPr>
          <p:nvPr/>
        </p:nvSpPr>
        <p:spPr>
          <a:xfrm>
            <a:off x="234976" y="2343150"/>
            <a:ext cx="5550969"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fr-FR" sz="9600" dirty="0"/>
              <a:t>Pattern Adapter</a:t>
            </a:r>
          </a:p>
        </p:txBody>
      </p:sp>
    </p:spTree>
    <p:extLst>
      <p:ext uri="{BB962C8B-B14F-4D97-AF65-F5344CB8AC3E}">
        <p14:creationId xmlns:p14="http://schemas.microsoft.com/office/powerpoint/2010/main" val="2053642955"/>
      </p:ext>
    </p:extLst>
  </p:cSld>
  <p:clrMapOvr>
    <a:overrideClrMapping bg1="lt1" tx1="dk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09E3325-731E-4B73-97BE-28547C12C705}"/>
              </a:ext>
            </a:extLst>
          </p:cNvPr>
          <p:cNvPicPr>
            <a:picLocks noChangeAspect="1"/>
          </p:cNvPicPr>
          <p:nvPr/>
        </p:nvPicPr>
        <p:blipFill>
          <a:blip r:embed="rId2"/>
          <a:stretch>
            <a:fillRect/>
          </a:stretch>
        </p:blipFill>
        <p:spPr>
          <a:xfrm>
            <a:off x="3400634" y="3292140"/>
            <a:ext cx="2342734" cy="1440781"/>
          </a:xfrm>
          <a:prstGeom prst="rect">
            <a:avLst/>
          </a:prstGeom>
        </p:spPr>
      </p:pic>
      <p:sp>
        <p:nvSpPr>
          <p:cNvPr id="3" name="Ellipse 13">
            <a:extLst>
              <a:ext uri="{FF2B5EF4-FFF2-40B4-BE49-F238E27FC236}">
                <a16:creationId xmlns:a16="http://schemas.microsoft.com/office/drawing/2014/main" id="{9EB8237D-3F44-4EB9-A6EC-549E44D8A13A}"/>
              </a:ext>
            </a:extLst>
          </p:cNvPr>
          <p:cNvSpPr/>
          <p:nvPr/>
        </p:nvSpPr>
        <p:spPr>
          <a:xfrm>
            <a:off x="2225278" y="181201"/>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19BBD5"/>
                </a:solidFill>
                <a:latin typeface="Nixie One"/>
                <a:sym typeface="Nixie One"/>
              </a:rPr>
              <a:t>Principe</a:t>
            </a:r>
          </a:p>
        </p:txBody>
      </p:sp>
      <p:pic>
        <p:nvPicPr>
          <p:cNvPr id="4" name="Image 3">
            <a:extLst>
              <a:ext uri="{FF2B5EF4-FFF2-40B4-BE49-F238E27FC236}">
                <a16:creationId xmlns:a16="http://schemas.microsoft.com/office/drawing/2014/main" id="{525F5B30-29D1-4709-8487-9617121CDEB8}"/>
              </a:ext>
            </a:extLst>
          </p:cNvPr>
          <p:cNvPicPr>
            <a:picLocks noChangeAspect="1"/>
          </p:cNvPicPr>
          <p:nvPr/>
        </p:nvPicPr>
        <p:blipFill>
          <a:blip r:embed="rId3"/>
          <a:stretch>
            <a:fillRect/>
          </a:stretch>
        </p:blipFill>
        <p:spPr>
          <a:xfrm>
            <a:off x="1204086" y="638635"/>
            <a:ext cx="1172018" cy="1212433"/>
          </a:xfrm>
          <a:prstGeom prst="rect">
            <a:avLst/>
          </a:prstGeom>
        </p:spPr>
      </p:pic>
      <p:pic>
        <p:nvPicPr>
          <p:cNvPr id="5" name="Image 4">
            <a:extLst>
              <a:ext uri="{FF2B5EF4-FFF2-40B4-BE49-F238E27FC236}">
                <a16:creationId xmlns:a16="http://schemas.microsoft.com/office/drawing/2014/main" id="{C1CBCACE-B041-4E56-850E-C8AC9C306575}"/>
              </a:ext>
            </a:extLst>
          </p:cNvPr>
          <p:cNvPicPr>
            <a:picLocks noChangeAspect="1"/>
          </p:cNvPicPr>
          <p:nvPr/>
        </p:nvPicPr>
        <p:blipFill>
          <a:blip r:embed="rId4"/>
          <a:stretch>
            <a:fillRect/>
          </a:stretch>
        </p:blipFill>
        <p:spPr>
          <a:xfrm>
            <a:off x="6829144" y="650708"/>
            <a:ext cx="1172019" cy="1172019"/>
          </a:xfrm>
          <a:prstGeom prst="rect">
            <a:avLst/>
          </a:prstGeom>
        </p:spPr>
      </p:pic>
      <p:pic>
        <p:nvPicPr>
          <p:cNvPr id="6" name="Image 5">
            <a:extLst>
              <a:ext uri="{FF2B5EF4-FFF2-40B4-BE49-F238E27FC236}">
                <a16:creationId xmlns:a16="http://schemas.microsoft.com/office/drawing/2014/main" id="{2E21BB26-BDB4-4E36-AAFC-40CB4B320D8C}"/>
              </a:ext>
            </a:extLst>
          </p:cNvPr>
          <p:cNvPicPr>
            <a:picLocks noChangeAspect="1"/>
          </p:cNvPicPr>
          <p:nvPr/>
        </p:nvPicPr>
        <p:blipFill>
          <a:blip r:embed="rId5"/>
          <a:stretch>
            <a:fillRect/>
          </a:stretch>
        </p:blipFill>
        <p:spPr>
          <a:xfrm>
            <a:off x="618729" y="1851359"/>
            <a:ext cx="2342733" cy="1440781"/>
          </a:xfrm>
          <a:prstGeom prst="rect">
            <a:avLst/>
          </a:prstGeom>
        </p:spPr>
      </p:pic>
      <p:pic>
        <p:nvPicPr>
          <p:cNvPr id="7" name="Image 6">
            <a:extLst>
              <a:ext uri="{FF2B5EF4-FFF2-40B4-BE49-F238E27FC236}">
                <a16:creationId xmlns:a16="http://schemas.microsoft.com/office/drawing/2014/main" id="{5506CFAE-D860-420D-BF0E-302F249F637D}"/>
              </a:ext>
            </a:extLst>
          </p:cNvPr>
          <p:cNvPicPr>
            <a:picLocks noChangeAspect="1"/>
          </p:cNvPicPr>
          <p:nvPr/>
        </p:nvPicPr>
        <p:blipFill>
          <a:blip r:embed="rId2"/>
          <a:stretch>
            <a:fillRect/>
          </a:stretch>
        </p:blipFill>
        <p:spPr>
          <a:xfrm>
            <a:off x="6182540" y="1879993"/>
            <a:ext cx="2342734" cy="1440781"/>
          </a:xfrm>
          <a:prstGeom prst="rect">
            <a:avLst/>
          </a:prstGeom>
        </p:spPr>
      </p:pic>
      <p:pic>
        <p:nvPicPr>
          <p:cNvPr id="8" name="Image 7">
            <a:extLst>
              <a:ext uri="{FF2B5EF4-FFF2-40B4-BE49-F238E27FC236}">
                <a16:creationId xmlns:a16="http://schemas.microsoft.com/office/drawing/2014/main" id="{DCF45CFB-B7E0-48AA-AD14-87253396E3D2}"/>
              </a:ext>
            </a:extLst>
          </p:cNvPr>
          <p:cNvPicPr>
            <a:picLocks noChangeAspect="1"/>
          </p:cNvPicPr>
          <p:nvPr/>
        </p:nvPicPr>
        <p:blipFill>
          <a:blip r:embed="rId3"/>
          <a:stretch>
            <a:fillRect/>
          </a:stretch>
        </p:blipFill>
        <p:spPr>
          <a:xfrm>
            <a:off x="4015964" y="1842171"/>
            <a:ext cx="1172018" cy="1212433"/>
          </a:xfrm>
          <a:prstGeom prst="rect">
            <a:avLst/>
          </a:prstGeom>
        </p:spPr>
      </p:pic>
    </p:spTree>
    <p:extLst>
      <p:ext uri="{BB962C8B-B14F-4D97-AF65-F5344CB8AC3E}">
        <p14:creationId xmlns:p14="http://schemas.microsoft.com/office/powerpoint/2010/main" val="1680105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F4F0C90-1B2E-4321-9D05-3F495B7ABA65}"/>
              </a:ext>
            </a:extLst>
          </p:cNvPr>
          <p:cNvPicPr>
            <a:picLocks noChangeAspect="1"/>
          </p:cNvPicPr>
          <p:nvPr/>
        </p:nvPicPr>
        <p:blipFill>
          <a:blip r:embed="rId2"/>
          <a:stretch>
            <a:fillRect/>
          </a:stretch>
        </p:blipFill>
        <p:spPr>
          <a:xfrm>
            <a:off x="1967003" y="2267569"/>
            <a:ext cx="1033672" cy="635708"/>
          </a:xfrm>
          <a:prstGeom prst="rect">
            <a:avLst/>
          </a:prstGeom>
        </p:spPr>
      </p:pic>
      <p:pic>
        <p:nvPicPr>
          <p:cNvPr id="5" name="Image 4">
            <a:extLst>
              <a:ext uri="{FF2B5EF4-FFF2-40B4-BE49-F238E27FC236}">
                <a16:creationId xmlns:a16="http://schemas.microsoft.com/office/drawing/2014/main" id="{AED06185-21F9-46F3-BF94-BB142BCBB3C4}"/>
              </a:ext>
            </a:extLst>
          </p:cNvPr>
          <p:cNvPicPr>
            <a:picLocks noChangeAspect="1"/>
          </p:cNvPicPr>
          <p:nvPr/>
        </p:nvPicPr>
        <p:blipFill>
          <a:blip r:embed="rId3"/>
          <a:stretch>
            <a:fillRect/>
          </a:stretch>
        </p:blipFill>
        <p:spPr>
          <a:xfrm>
            <a:off x="1222024" y="823340"/>
            <a:ext cx="517123" cy="534955"/>
          </a:xfrm>
          <a:prstGeom prst="rect">
            <a:avLst/>
          </a:prstGeom>
        </p:spPr>
      </p:pic>
      <p:pic>
        <p:nvPicPr>
          <p:cNvPr id="6" name="Image 5">
            <a:extLst>
              <a:ext uri="{FF2B5EF4-FFF2-40B4-BE49-F238E27FC236}">
                <a16:creationId xmlns:a16="http://schemas.microsoft.com/office/drawing/2014/main" id="{8183D974-7D6F-465B-96D4-BBA7850BCBF4}"/>
              </a:ext>
            </a:extLst>
          </p:cNvPr>
          <p:cNvPicPr>
            <a:picLocks noChangeAspect="1"/>
          </p:cNvPicPr>
          <p:nvPr/>
        </p:nvPicPr>
        <p:blipFill>
          <a:blip r:embed="rId4"/>
          <a:stretch>
            <a:fillRect/>
          </a:stretch>
        </p:blipFill>
        <p:spPr>
          <a:xfrm>
            <a:off x="3228532" y="898771"/>
            <a:ext cx="517124" cy="517124"/>
          </a:xfrm>
          <a:prstGeom prst="rect">
            <a:avLst/>
          </a:prstGeom>
        </p:spPr>
      </p:pic>
      <p:pic>
        <p:nvPicPr>
          <p:cNvPr id="7" name="Image 6">
            <a:extLst>
              <a:ext uri="{FF2B5EF4-FFF2-40B4-BE49-F238E27FC236}">
                <a16:creationId xmlns:a16="http://schemas.microsoft.com/office/drawing/2014/main" id="{9F4C6FD1-AD85-4400-BF45-1A74A54EC8D6}"/>
              </a:ext>
            </a:extLst>
          </p:cNvPr>
          <p:cNvPicPr>
            <a:picLocks noChangeAspect="1"/>
          </p:cNvPicPr>
          <p:nvPr/>
        </p:nvPicPr>
        <p:blipFill>
          <a:blip r:embed="rId5"/>
          <a:stretch>
            <a:fillRect/>
          </a:stretch>
        </p:blipFill>
        <p:spPr>
          <a:xfrm>
            <a:off x="963751" y="1495078"/>
            <a:ext cx="1033671" cy="635708"/>
          </a:xfrm>
          <a:prstGeom prst="rect">
            <a:avLst/>
          </a:prstGeom>
        </p:spPr>
      </p:pic>
      <p:pic>
        <p:nvPicPr>
          <p:cNvPr id="8" name="Image 7">
            <a:extLst>
              <a:ext uri="{FF2B5EF4-FFF2-40B4-BE49-F238E27FC236}">
                <a16:creationId xmlns:a16="http://schemas.microsoft.com/office/drawing/2014/main" id="{EB9FA12C-F1DE-49BC-9DB3-423CC4275F05}"/>
              </a:ext>
            </a:extLst>
          </p:cNvPr>
          <p:cNvPicPr>
            <a:picLocks noChangeAspect="1"/>
          </p:cNvPicPr>
          <p:nvPr/>
        </p:nvPicPr>
        <p:blipFill>
          <a:blip r:embed="rId2"/>
          <a:stretch>
            <a:fillRect/>
          </a:stretch>
        </p:blipFill>
        <p:spPr>
          <a:xfrm>
            <a:off x="2933372" y="1495078"/>
            <a:ext cx="1033672" cy="635708"/>
          </a:xfrm>
          <a:prstGeom prst="rect">
            <a:avLst/>
          </a:prstGeom>
        </p:spPr>
      </p:pic>
      <p:sp>
        <p:nvSpPr>
          <p:cNvPr id="9" name="Ellipse 13">
            <a:extLst>
              <a:ext uri="{FF2B5EF4-FFF2-40B4-BE49-F238E27FC236}">
                <a16:creationId xmlns:a16="http://schemas.microsoft.com/office/drawing/2014/main" id="{D32D9649-08D8-4D8F-9E93-A3D8B6354085}"/>
              </a:ext>
            </a:extLst>
          </p:cNvPr>
          <p:cNvSpPr/>
          <p:nvPr/>
        </p:nvSpPr>
        <p:spPr>
          <a:xfrm>
            <a:off x="1585380" y="1880558"/>
            <a:ext cx="448927" cy="2143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solidFill>
                  <a:srgbClr val="00B050"/>
                </a:solidFill>
              </a:rPr>
              <a:t>✔</a:t>
            </a:r>
            <a:endParaRPr lang="fr-FR" sz="3200" b="1" dirty="0">
              <a:solidFill>
                <a:srgbClr val="00B050"/>
              </a:solidFill>
              <a:latin typeface="Muli"/>
              <a:ea typeface="Muli"/>
              <a:cs typeface="Muli"/>
            </a:endParaRPr>
          </a:p>
        </p:txBody>
      </p:sp>
      <p:sp>
        <p:nvSpPr>
          <p:cNvPr id="10" name="Ellipse 13">
            <a:extLst>
              <a:ext uri="{FF2B5EF4-FFF2-40B4-BE49-F238E27FC236}">
                <a16:creationId xmlns:a16="http://schemas.microsoft.com/office/drawing/2014/main" id="{B4957F60-6DF1-440B-A8CB-0D767603C6D6}"/>
              </a:ext>
            </a:extLst>
          </p:cNvPr>
          <p:cNvSpPr/>
          <p:nvPr/>
        </p:nvSpPr>
        <p:spPr>
          <a:xfrm>
            <a:off x="1901859" y="2638335"/>
            <a:ext cx="448927" cy="2143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F0000"/>
                </a:solidFill>
              </a:rPr>
              <a:t>✗</a:t>
            </a:r>
            <a:endParaRPr lang="fr-FR" sz="23900" b="1" dirty="0">
              <a:solidFill>
                <a:srgbClr val="FF0000"/>
              </a:solidFill>
              <a:latin typeface="Muli"/>
              <a:ea typeface="Muli"/>
              <a:cs typeface="Muli"/>
            </a:endParaRPr>
          </a:p>
        </p:txBody>
      </p:sp>
      <p:pic>
        <p:nvPicPr>
          <p:cNvPr id="11" name="Image 10">
            <a:extLst>
              <a:ext uri="{FF2B5EF4-FFF2-40B4-BE49-F238E27FC236}">
                <a16:creationId xmlns:a16="http://schemas.microsoft.com/office/drawing/2014/main" id="{CA1FB873-C9AD-4303-AB3E-1701DABBFC79}"/>
              </a:ext>
            </a:extLst>
          </p:cNvPr>
          <p:cNvPicPr>
            <a:picLocks noChangeAspect="1"/>
          </p:cNvPicPr>
          <p:nvPr/>
        </p:nvPicPr>
        <p:blipFill>
          <a:blip r:embed="rId3"/>
          <a:stretch>
            <a:fillRect/>
          </a:stretch>
        </p:blipFill>
        <p:spPr>
          <a:xfrm>
            <a:off x="2225278" y="1410129"/>
            <a:ext cx="517123" cy="534955"/>
          </a:xfrm>
          <a:prstGeom prst="rect">
            <a:avLst/>
          </a:prstGeom>
        </p:spPr>
      </p:pic>
      <p:sp>
        <p:nvSpPr>
          <p:cNvPr id="12" name="Ellipse 13">
            <a:extLst>
              <a:ext uri="{FF2B5EF4-FFF2-40B4-BE49-F238E27FC236}">
                <a16:creationId xmlns:a16="http://schemas.microsoft.com/office/drawing/2014/main" id="{C053582E-9875-4A21-8193-6D08889B0FC6}"/>
              </a:ext>
            </a:extLst>
          </p:cNvPr>
          <p:cNvSpPr/>
          <p:nvPr/>
        </p:nvSpPr>
        <p:spPr>
          <a:xfrm>
            <a:off x="3610796" y="1916450"/>
            <a:ext cx="448927" cy="2143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solidFill>
                  <a:srgbClr val="00B050"/>
                </a:solidFill>
              </a:rPr>
              <a:t>✔</a:t>
            </a:r>
            <a:endParaRPr lang="fr-FR" sz="3200" b="1" dirty="0">
              <a:solidFill>
                <a:srgbClr val="00B050"/>
              </a:solidFill>
              <a:latin typeface="Muli"/>
              <a:ea typeface="Muli"/>
              <a:cs typeface="Muli"/>
            </a:endParaRPr>
          </a:p>
        </p:txBody>
      </p:sp>
      <p:cxnSp>
        <p:nvCxnSpPr>
          <p:cNvPr id="13" name="Connecteur droit avec flèche 12">
            <a:extLst>
              <a:ext uri="{FF2B5EF4-FFF2-40B4-BE49-F238E27FC236}">
                <a16:creationId xmlns:a16="http://schemas.microsoft.com/office/drawing/2014/main" id="{D7FE2935-2D1F-44A5-BD93-E0565C2C7A1C}"/>
              </a:ext>
            </a:extLst>
          </p:cNvPr>
          <p:cNvCxnSpPr>
            <a:cxnSpLocks/>
          </p:cNvCxnSpPr>
          <p:nvPr/>
        </p:nvCxnSpPr>
        <p:spPr>
          <a:xfrm>
            <a:off x="3745656" y="2267569"/>
            <a:ext cx="93981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26FBE6E1-CAB3-4363-A5EE-F451010286A9}"/>
              </a:ext>
            </a:extLst>
          </p:cNvPr>
          <p:cNvPicPr>
            <a:picLocks noChangeAspect="1"/>
          </p:cNvPicPr>
          <p:nvPr/>
        </p:nvPicPr>
        <p:blipFill>
          <a:blip r:embed="rId6"/>
          <a:stretch>
            <a:fillRect/>
          </a:stretch>
        </p:blipFill>
        <p:spPr>
          <a:xfrm>
            <a:off x="5155851" y="2415600"/>
            <a:ext cx="2666607" cy="1639963"/>
          </a:xfrm>
          <a:prstGeom prst="rect">
            <a:avLst/>
          </a:prstGeom>
        </p:spPr>
      </p:pic>
      <p:pic>
        <p:nvPicPr>
          <p:cNvPr id="15" name="Image 14">
            <a:extLst>
              <a:ext uri="{FF2B5EF4-FFF2-40B4-BE49-F238E27FC236}">
                <a16:creationId xmlns:a16="http://schemas.microsoft.com/office/drawing/2014/main" id="{0D7E78FE-5AE7-4DA6-A118-DA5910842627}"/>
              </a:ext>
            </a:extLst>
          </p:cNvPr>
          <p:cNvPicPr>
            <a:picLocks noChangeAspect="1"/>
          </p:cNvPicPr>
          <p:nvPr/>
        </p:nvPicPr>
        <p:blipFill>
          <a:blip r:embed="rId3"/>
          <a:stretch>
            <a:fillRect/>
          </a:stretch>
        </p:blipFill>
        <p:spPr>
          <a:xfrm>
            <a:off x="5849228" y="810183"/>
            <a:ext cx="1279851" cy="1323984"/>
          </a:xfrm>
          <a:prstGeom prst="rect">
            <a:avLst/>
          </a:prstGeom>
        </p:spPr>
      </p:pic>
      <p:sp>
        <p:nvSpPr>
          <p:cNvPr id="16" name="Ellipse 13">
            <a:extLst>
              <a:ext uri="{FF2B5EF4-FFF2-40B4-BE49-F238E27FC236}">
                <a16:creationId xmlns:a16="http://schemas.microsoft.com/office/drawing/2014/main" id="{B3CD92D7-B09F-4323-8328-3C5DB7E602CC}"/>
              </a:ext>
            </a:extLst>
          </p:cNvPr>
          <p:cNvSpPr/>
          <p:nvPr/>
        </p:nvSpPr>
        <p:spPr>
          <a:xfrm>
            <a:off x="7304274" y="3701571"/>
            <a:ext cx="448927" cy="2143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00B050"/>
                </a:solidFill>
              </a:rPr>
              <a:t>✔</a:t>
            </a:r>
            <a:endParaRPr lang="fr-FR" sz="5400" b="1" dirty="0">
              <a:solidFill>
                <a:srgbClr val="00B050"/>
              </a:solidFill>
              <a:latin typeface="Muli"/>
              <a:ea typeface="Muli"/>
              <a:cs typeface="Muli"/>
            </a:endParaRPr>
          </a:p>
        </p:txBody>
      </p:sp>
      <p:sp>
        <p:nvSpPr>
          <p:cNvPr id="17" name="Ellipse 13">
            <a:extLst>
              <a:ext uri="{FF2B5EF4-FFF2-40B4-BE49-F238E27FC236}">
                <a16:creationId xmlns:a16="http://schemas.microsoft.com/office/drawing/2014/main" id="{43A2E5BE-86DB-4819-9FEB-F86301C43268}"/>
              </a:ext>
            </a:extLst>
          </p:cNvPr>
          <p:cNvSpPr/>
          <p:nvPr/>
        </p:nvSpPr>
        <p:spPr>
          <a:xfrm>
            <a:off x="5674857" y="3495701"/>
            <a:ext cx="1954042" cy="2143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latin typeface="Muli"/>
                <a:ea typeface="Muli"/>
                <a:cs typeface="Muli"/>
              </a:rPr>
              <a:t>Pattern Adapter</a:t>
            </a:r>
            <a:endParaRPr lang="fr-FR" sz="1000" b="1" dirty="0">
              <a:solidFill>
                <a:schemeClr val="tx1"/>
              </a:solidFill>
              <a:latin typeface="Muli"/>
              <a:ea typeface="Muli"/>
              <a:cs typeface="Muli"/>
            </a:endParaRPr>
          </a:p>
        </p:txBody>
      </p:sp>
      <p:sp>
        <p:nvSpPr>
          <p:cNvPr id="18" name="Ellipse 13">
            <a:extLst>
              <a:ext uri="{FF2B5EF4-FFF2-40B4-BE49-F238E27FC236}">
                <a16:creationId xmlns:a16="http://schemas.microsoft.com/office/drawing/2014/main" id="{B782D206-FAA7-4E81-9269-9E4F8B987F9B}"/>
              </a:ext>
            </a:extLst>
          </p:cNvPr>
          <p:cNvSpPr/>
          <p:nvPr/>
        </p:nvSpPr>
        <p:spPr>
          <a:xfrm>
            <a:off x="2225278" y="238070"/>
            <a:ext cx="4693444" cy="4857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19BBD5"/>
                </a:solidFill>
                <a:latin typeface="Nixie One"/>
                <a:sym typeface="Nixie One"/>
              </a:rPr>
              <a:t>Principe</a:t>
            </a:r>
          </a:p>
        </p:txBody>
      </p:sp>
    </p:spTree>
    <p:extLst>
      <p:ext uri="{BB962C8B-B14F-4D97-AF65-F5344CB8AC3E}">
        <p14:creationId xmlns:p14="http://schemas.microsoft.com/office/powerpoint/2010/main" val="1302835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1502</TotalTime>
  <Words>759</Words>
  <Application>Microsoft Office PowerPoint</Application>
  <PresentationFormat>Affichage à l'écran (16:9)</PresentationFormat>
  <Paragraphs>166</Paragraphs>
  <Slides>37</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Nixie One</vt:lpstr>
      <vt:lpstr>Arial</vt:lpstr>
      <vt:lpstr>Helvetica Neue</vt:lpstr>
      <vt:lpstr>Muli</vt:lpstr>
      <vt:lpstr>Gadugi</vt:lpstr>
      <vt:lpstr>Imogen template</vt:lpstr>
      <vt:lpstr>ADAPTER</vt:lpstr>
      <vt:lpstr>Présentation PowerPoint</vt:lpstr>
      <vt:lpstr>Présentation PowerPoint</vt:lpstr>
      <vt:lpstr>Présentation PowerPoint</vt:lpstr>
      <vt:lpstr>Classification des Design Pattern</vt:lpstr>
      <vt:lpstr>Comment faire interagir des objets incompatibles entre eux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Comment fonctionne le pattern adapter ?</vt:lpstr>
      <vt:lpstr>Présentation PowerPoint</vt:lpstr>
      <vt:lpstr>Présentation PowerPoint</vt:lpstr>
      <vt:lpstr>Présentation PowerPoint</vt:lpstr>
      <vt:lpstr>Présentation PowerPoint</vt:lpstr>
      <vt:lpstr>Présentation PowerPoint</vt:lpstr>
      <vt:lpstr>Présentation PowerPoint</vt:lpstr>
      <vt:lpstr>Exemple</vt:lpstr>
      <vt:lpstr>Présentation PowerPoint</vt:lpstr>
      <vt:lpstr>Présentation PowerPoint</vt:lpstr>
      <vt:lpstr>Présentation PowerPoint</vt:lpstr>
      <vt:lpstr>Regardons  le code maintenant !</vt:lpstr>
      <vt:lpstr>Présentation PowerPoint</vt:lpstr>
      <vt:lpstr>QCM</vt:lpstr>
      <vt:lpstr>Présentation PowerPoint</vt:lpstr>
      <vt:lpstr>Présentation PowerPoint</vt:lpstr>
      <vt:lpstr>Présentation PowerPoint</vt:lpstr>
      <vt:lpstr>Présentation PowerPoint</vt:lpstr>
      <vt:lpstr>Présentation PowerPoint</vt:lpstr>
      <vt:lpstr>Présentation PowerPoint</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dc:title>
  <cp:lastModifiedBy>Valentin Jandard</cp:lastModifiedBy>
  <cp:revision>35</cp:revision>
  <dcterms:modified xsi:type="dcterms:W3CDTF">2019-12-10T18:35:07Z</dcterms:modified>
</cp:coreProperties>
</file>