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C4"/>
    <a:srgbClr val="034EA1"/>
    <a:srgbClr val="003189"/>
    <a:srgbClr val="4C4C4C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50F63-B349-4A91-9601-A97F7D32C3F7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16D6A-9E06-46D6-97BA-A1DAF8FE2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36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F615EBA-17C0-4DCE-A3BF-2FFC6D93B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5"/>
          </a:xfrm>
          <a:prstGeom prst="rect">
            <a:avLst/>
          </a:prstGeom>
        </p:spPr>
      </p:pic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D0D006AA-1E44-48A4-816A-697A4FBA1D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95195" y="0"/>
            <a:ext cx="7060112" cy="685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000D12-9D3F-4F2F-AA65-2289035D7C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4800" y="4617309"/>
            <a:ext cx="5308800" cy="1086200"/>
          </a:xfrm>
        </p:spPr>
        <p:txBody>
          <a:bodyPr anchor="b">
            <a:noAutofit/>
          </a:bodyPr>
          <a:lstStyle>
            <a:lvl1pPr algn="l">
              <a:defRPr sz="3300" cap="all" baseline="0">
                <a:solidFill>
                  <a:srgbClr val="007DC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TITRE</a:t>
            </a:r>
            <a:br>
              <a:rPr lang="fr-FR" dirty="0"/>
            </a:br>
            <a:r>
              <a:rPr lang="fr-FR" dirty="0" err="1"/>
              <a:t>PRésentation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17A5895-CA0B-40BB-8B47-E277C6ECC079}"/>
              </a:ext>
            </a:extLst>
          </p:cNvPr>
          <p:cNvCxnSpPr/>
          <p:nvPr userDrawn="1"/>
        </p:nvCxnSpPr>
        <p:spPr>
          <a:xfrm>
            <a:off x="636693" y="4555067"/>
            <a:ext cx="3931920" cy="0"/>
          </a:xfrm>
          <a:prstGeom prst="line">
            <a:avLst/>
          </a:prstGeom>
          <a:ln w="12700">
            <a:solidFill>
              <a:srgbClr val="007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AFF8C577-5DB8-4483-958F-A0EBEA7B8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90" y="3606800"/>
            <a:ext cx="1865666" cy="5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4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6B8AF-1C20-4864-B49D-DCA79BA3CE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0656" y="1729696"/>
            <a:ext cx="1459832" cy="592163"/>
          </a:xfrm>
          <a:prstGeom prst="rect">
            <a:avLst/>
          </a:prstGeom>
        </p:spPr>
        <p:txBody>
          <a:bodyPr anchor="b"/>
          <a:lstStyle>
            <a:lvl1pPr algn="l">
              <a:defRPr sz="2800" cap="all" baseline="0">
                <a:solidFill>
                  <a:srgbClr val="007DC4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AA8C8-84A7-49F2-85B5-4DBA084D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  <a:cs typeface="Calibri" panose="020F0502020204030204" pitchFamily="34" charset="0"/>
              </a:defRPr>
            </a:lvl1pPr>
          </a:lstStyle>
          <a:p>
            <a:fld id="{EDDF3D18-3E24-45CB-B800-586FD4F53DA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9429FE2-992D-4324-9480-44C84FE6E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3308" y="2579997"/>
            <a:ext cx="3698875" cy="116631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697DCCB-A276-4E17-9AF1-BD4776EE1F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308" y="3813592"/>
            <a:ext cx="3698875" cy="12620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E6716E9F-3411-4A53-B447-E56AF47D8C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54964" y="2765964"/>
            <a:ext cx="1180458" cy="5163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20%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81A08BF2-F7EA-4534-BAE5-5E6970427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7412" y="2765964"/>
            <a:ext cx="1180458" cy="5163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40%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593193D9-E94A-41B8-8E7E-5589EE8DBB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57973" y="2765964"/>
            <a:ext cx="1180458" cy="5163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60%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08C82F5D-F188-418D-85BB-6E45E51337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4964" y="3317552"/>
            <a:ext cx="1180458" cy="5163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4DA43F7-2FF6-4E6C-A491-C3F2FC24F3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97412" y="3317552"/>
            <a:ext cx="1180458" cy="5163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43ED49CE-7628-49D5-AB99-064141320A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57973" y="3317552"/>
            <a:ext cx="1180458" cy="5163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27287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6B8AF-1C20-4864-B49D-DCA79BA3CE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0656" y="1729696"/>
            <a:ext cx="1459832" cy="592163"/>
          </a:xfrm>
          <a:prstGeom prst="rect">
            <a:avLst/>
          </a:prstGeom>
        </p:spPr>
        <p:txBody>
          <a:bodyPr anchor="b"/>
          <a:lstStyle>
            <a:lvl1pPr algn="l">
              <a:defRPr sz="2800" cap="all" baseline="0">
                <a:solidFill>
                  <a:srgbClr val="007DC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AA8C8-84A7-49F2-85B5-4DBA084D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DDF3D18-3E24-45CB-B800-586FD4F53DA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9429FE2-992D-4324-9480-44C84FE6E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3308" y="2579996"/>
            <a:ext cx="8170692" cy="152400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697DCCB-A276-4E17-9AF1-BD4776EE1F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308" y="4403992"/>
            <a:ext cx="8170692" cy="12620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399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6B8AF-1C20-4864-B49D-DCA79BA3CE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0656" y="1434496"/>
            <a:ext cx="8312732" cy="592163"/>
          </a:xfrm>
          <a:prstGeom prst="rect">
            <a:avLst/>
          </a:prstGeom>
        </p:spPr>
        <p:txBody>
          <a:bodyPr anchor="b"/>
          <a:lstStyle>
            <a:lvl1pPr algn="l">
              <a:defRPr sz="2800" cap="all" baseline="0">
                <a:solidFill>
                  <a:srgbClr val="007DC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AA8C8-84A7-49F2-85B5-4DBA084D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DDF3D18-3E24-45CB-B800-586FD4F53DA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9429FE2-992D-4324-9480-44C84FE6E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3308" y="2284796"/>
            <a:ext cx="8170692" cy="152400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697DCCB-A276-4E17-9AF1-BD4776EE1F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308" y="4864792"/>
            <a:ext cx="8170692" cy="12620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B16B8D-931A-4B35-AB99-6F9B6196F5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2525" y="4154488"/>
            <a:ext cx="8170863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cap="all" baseline="0">
                <a:solidFill>
                  <a:srgbClr val="007DC4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5436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2621D8A0-8444-4552-B9E4-397A0456AA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250132"/>
            <a:ext cx="3743742" cy="7108132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6F0F19-B30A-4923-8562-A4088422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394" y="1301071"/>
            <a:ext cx="8675914" cy="365125"/>
          </a:xfrm>
          <a:prstGeom prst="rect">
            <a:avLst/>
          </a:prstGeom>
        </p:spPr>
        <p:txBody>
          <a:bodyPr/>
          <a:lstStyle>
            <a:lvl1pPr>
              <a:defRPr sz="2800" cap="all" baseline="0">
                <a:solidFill>
                  <a:srgbClr val="007DC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625B03-99C2-425F-869B-BC331292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89" y="2052637"/>
            <a:ext cx="4754115" cy="902834"/>
          </a:xfrm>
          <a:prstGeom prst="rect">
            <a:avLst/>
          </a:prstGeom>
        </p:spPr>
        <p:txBody>
          <a:bodyPr/>
          <a:lstStyle>
            <a:lvl1pPr marL="1714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6286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2pPr>
            <a:lvl3pPr marL="10858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3pPr>
            <a:lvl4pPr marL="15430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4pPr>
            <a:lvl5pPr marL="20002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C0395-89FF-44EC-9397-39CBDAB0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DDF3D18-3E24-45CB-B800-586FD4F53DA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9F2D357-8D4F-4BB1-A574-B4C3EAE044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81401" y="3341912"/>
            <a:ext cx="4307804" cy="902834"/>
          </a:xfrm>
          <a:prstGeom prst="rect">
            <a:avLst/>
          </a:prstGeom>
        </p:spPr>
        <p:txBody>
          <a:bodyPr/>
          <a:lstStyle>
            <a:lvl1pPr marL="1714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6286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2pPr>
            <a:lvl3pPr marL="10858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3pPr>
            <a:lvl4pPr marL="15430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4pPr>
            <a:lvl5pPr marL="20002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C09CF4D-4450-41CC-97ED-D94D3605FD3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088660" y="4667238"/>
            <a:ext cx="3800544" cy="902834"/>
          </a:xfrm>
          <a:prstGeom prst="rect">
            <a:avLst/>
          </a:prstGeom>
        </p:spPr>
        <p:txBody>
          <a:bodyPr/>
          <a:lstStyle>
            <a:lvl1pPr marL="1714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6286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2pPr>
            <a:lvl3pPr marL="10858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3pPr>
            <a:lvl4pPr marL="15430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4pPr>
            <a:lvl5pPr marL="2000250" indent="-171450" algn="l">
              <a:buSzPct val="120000"/>
              <a:buFontTx/>
              <a:buBlip>
                <a:blip r:embed="rId2"/>
              </a:buBlip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C52008F5-71E6-47EF-ABC3-11DE9A40357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606431" y="4677179"/>
            <a:ext cx="2722877" cy="4215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 algn="l">
              <a:buNone/>
              <a:defRPr sz="800">
                <a:solidFill>
                  <a:srgbClr val="4C4C4C"/>
                </a:solidFill>
                <a:latin typeface="Century Gothic" panose="020B0502020202020204" pitchFamily="34" charset="0"/>
              </a:defRPr>
            </a:lvl2pPr>
            <a:lvl3pPr marL="914400" indent="0" algn="l">
              <a:buNone/>
              <a:defRPr sz="800">
                <a:solidFill>
                  <a:srgbClr val="4C4C4C"/>
                </a:solidFill>
                <a:latin typeface="Century Gothic" panose="020B0502020202020204" pitchFamily="34" charset="0"/>
              </a:defRPr>
            </a:lvl3pPr>
            <a:lvl4pPr marL="1371600" indent="0" algn="l">
              <a:buNone/>
              <a:defRPr sz="800">
                <a:solidFill>
                  <a:srgbClr val="4C4C4C"/>
                </a:solidFill>
                <a:latin typeface="Century Gothic" panose="020B0502020202020204" pitchFamily="34" charset="0"/>
              </a:defRPr>
            </a:lvl4pPr>
            <a:lvl5pPr marL="1828800" indent="0" algn="l">
              <a:buNone/>
              <a:defRPr sz="800">
                <a:solidFill>
                  <a:srgbClr val="4C4C4C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Espace réservé du contenu 21">
            <a:extLst>
              <a:ext uri="{FF2B5EF4-FFF2-40B4-BE49-F238E27FC236}">
                <a16:creationId xmlns:a16="http://schemas.microsoft.com/office/drawing/2014/main" id="{C89A4FDB-2C67-4E33-AE25-F33E68A5D95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89913" y="1995488"/>
            <a:ext cx="3140075" cy="2514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Graph ou image</a:t>
            </a:r>
          </a:p>
        </p:txBody>
      </p:sp>
    </p:spTree>
    <p:extLst>
      <p:ext uri="{BB962C8B-B14F-4D97-AF65-F5344CB8AC3E}">
        <p14:creationId xmlns:p14="http://schemas.microsoft.com/office/powerpoint/2010/main" val="261548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6F867B78-2420-420C-930D-5F949CD34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041"/>
            <a:ext cx="12192000" cy="7211568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7B95776A-8372-4EA7-8C6D-B287346BE0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90" b="79469"/>
          <a:stretch/>
        </p:blipFill>
        <p:spPr>
          <a:xfrm>
            <a:off x="9889435" y="88981"/>
            <a:ext cx="2167110" cy="130249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195C0-976C-4D87-8459-5CC8884E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EDDF3D18-3E24-45CB-B800-586FD4F53DA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0C563F0-19C5-44F1-99A3-F31DD93C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784" y="4536761"/>
            <a:ext cx="3466430" cy="11477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l">
              <a:buNone/>
              <a:defRPr sz="105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914400" indent="0" algn="l">
              <a:buNone/>
              <a:defRPr sz="105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371600" indent="0" algn="l">
              <a:buNone/>
              <a:defRPr sz="105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1828800" indent="0" algn="l">
              <a:buNone/>
              <a:defRPr sz="105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EBBB6A-0E1D-426D-A180-4BD5F986FB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81541" y="4536761"/>
            <a:ext cx="3466430" cy="11477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l">
              <a:buNone/>
              <a:defRPr sz="105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914400" indent="0" algn="l">
              <a:buNone/>
              <a:defRPr sz="105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371600" indent="0" algn="l">
              <a:buNone/>
              <a:defRPr sz="105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1828800" indent="0" algn="l">
              <a:buNone/>
              <a:defRPr sz="105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7" name="AutoShape 3">
            <a:extLst>
              <a:ext uri="{FF2B5EF4-FFF2-40B4-BE49-F238E27FC236}">
                <a16:creationId xmlns:a16="http://schemas.microsoft.com/office/drawing/2014/main" id="{96813401-5F34-4823-892E-2C0AE4C3F173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2036763" y="1819275"/>
            <a:ext cx="81343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entury Gothic" panose="020B0502020202020204" pitchFamily="34" charset="0"/>
            </a:endParaRPr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EEC62257-F3A0-4E6C-919E-CC6139D320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79254" y="3697288"/>
            <a:ext cx="1916460" cy="687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6" name="Espace réservé du texte 43">
            <a:extLst>
              <a:ext uri="{FF2B5EF4-FFF2-40B4-BE49-F238E27FC236}">
                <a16:creationId xmlns:a16="http://schemas.microsoft.com/office/drawing/2014/main" id="{6FF1E31F-9295-4838-8A73-98119A679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4984" y="3697288"/>
            <a:ext cx="1892972" cy="687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7" name="Espace réservé du texte 43">
            <a:extLst>
              <a:ext uri="{FF2B5EF4-FFF2-40B4-BE49-F238E27FC236}">
                <a16:creationId xmlns:a16="http://schemas.microsoft.com/office/drawing/2014/main" id="{0A798369-32D3-43D7-9E75-E7977D0FD2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3772" y="3697288"/>
            <a:ext cx="1892972" cy="687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8" name="Espace réservé du texte 43">
            <a:extLst>
              <a:ext uri="{FF2B5EF4-FFF2-40B4-BE49-F238E27FC236}">
                <a16:creationId xmlns:a16="http://schemas.microsoft.com/office/drawing/2014/main" id="{76C8422C-F163-4B68-8BE3-57A3C8C9EF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48327" y="3697288"/>
            <a:ext cx="1892972" cy="687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5BF1E3A-F3BE-4268-8964-56A5EDDE5445}"/>
              </a:ext>
            </a:extLst>
          </p:cNvPr>
          <p:cNvCxnSpPr>
            <a:cxnSpLocks/>
            <a:stCxn id="18" idx="1"/>
          </p:cNvCxnSpPr>
          <p:nvPr userDrawn="1"/>
        </p:nvCxnSpPr>
        <p:spPr>
          <a:xfrm flipH="1">
            <a:off x="1153310" y="6435640"/>
            <a:ext cx="8518212" cy="88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E37EB67-7841-42F8-8CE1-CBAAC983C921}"/>
              </a:ext>
            </a:extLst>
          </p:cNvPr>
          <p:cNvSpPr txBox="1"/>
          <p:nvPr userDrawn="1"/>
        </p:nvSpPr>
        <p:spPr>
          <a:xfrm>
            <a:off x="9671522" y="6277421"/>
            <a:ext cx="785688" cy="31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DINSIC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B078C33-75AC-43AA-8DC7-7EC6FD31D3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10" y="6230344"/>
            <a:ext cx="988633" cy="2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6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ED36B-472F-45AE-AEEB-524B1B144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2470" y="989814"/>
            <a:ext cx="9342456" cy="518475"/>
          </a:xfrm>
          <a:prstGeom prst="rect">
            <a:avLst/>
          </a:prstGeom>
        </p:spPr>
        <p:txBody>
          <a:bodyPr/>
          <a:lstStyle>
            <a:lvl1pPr>
              <a:defRPr sz="2800" cap="all" baseline="0">
                <a:solidFill>
                  <a:srgbClr val="007DC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70CC2-0F3C-4857-8F8C-77DF1FC70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2467" y="4242062"/>
            <a:ext cx="2668571" cy="1925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CD90D5-61E4-45EB-AD82-0129BFDC4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29978" y="3951031"/>
            <a:ext cx="3718089" cy="1325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>
                <a:solidFill>
                  <a:srgbClr val="4C4C4C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1400">
                <a:solidFill>
                  <a:srgbClr val="4C4C4C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1400">
                <a:solidFill>
                  <a:srgbClr val="4C4C4C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1400">
                <a:solidFill>
                  <a:srgbClr val="4C4C4C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357A7A-ED2B-4182-BACC-E4829B1C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DDF3D18-3E24-45CB-B800-586FD4F53DA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12D4758-C5B1-474E-8230-E873E5DF2C3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99494" y="4242062"/>
            <a:ext cx="2668571" cy="1925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4" name="Espace réservé du contenu 3">
            <a:extLst>
              <a:ext uri="{FF2B5EF4-FFF2-40B4-BE49-F238E27FC236}">
                <a16:creationId xmlns:a16="http://schemas.microsoft.com/office/drawing/2014/main" id="{E6937E6A-BA91-43CB-8FCA-E2D2F5DDA7E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22788" y="2810246"/>
            <a:ext cx="918452" cy="4355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>
                <a:solidFill>
                  <a:srgbClr val="4C4C4C"/>
                </a:solidFill>
              </a:defRPr>
            </a:lvl2pPr>
            <a:lvl3pPr marL="914400" indent="0">
              <a:buNone/>
              <a:defRPr sz="1400">
                <a:solidFill>
                  <a:srgbClr val="4C4C4C"/>
                </a:solidFill>
              </a:defRPr>
            </a:lvl3pPr>
            <a:lvl4pPr marL="1371600" indent="0">
              <a:buNone/>
              <a:defRPr sz="1400">
                <a:solidFill>
                  <a:srgbClr val="4C4C4C"/>
                </a:solidFill>
              </a:defRPr>
            </a:lvl4pPr>
            <a:lvl5pPr marL="1828800" indent="0">
              <a:buNone/>
              <a:defRPr sz="14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20%</a:t>
            </a:r>
          </a:p>
        </p:txBody>
      </p:sp>
      <p:sp>
        <p:nvSpPr>
          <p:cNvPr id="95" name="Espace réservé du contenu 3">
            <a:extLst>
              <a:ext uri="{FF2B5EF4-FFF2-40B4-BE49-F238E27FC236}">
                <a16:creationId xmlns:a16="http://schemas.microsoft.com/office/drawing/2014/main" id="{B5E3FFD3-3E0A-4538-B5BA-769870E541F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624706" y="2810246"/>
            <a:ext cx="918452" cy="4355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>
                <a:solidFill>
                  <a:srgbClr val="4C4C4C"/>
                </a:solidFill>
              </a:defRPr>
            </a:lvl2pPr>
            <a:lvl3pPr marL="914400" indent="0">
              <a:buNone/>
              <a:defRPr sz="1400">
                <a:solidFill>
                  <a:srgbClr val="4C4C4C"/>
                </a:solidFill>
              </a:defRPr>
            </a:lvl3pPr>
            <a:lvl4pPr marL="1371600" indent="0">
              <a:buNone/>
              <a:defRPr sz="1400">
                <a:solidFill>
                  <a:srgbClr val="4C4C4C"/>
                </a:solidFill>
              </a:defRPr>
            </a:lvl4pPr>
            <a:lvl5pPr marL="1828800" indent="0">
              <a:buNone/>
              <a:defRPr sz="14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10%</a:t>
            </a:r>
          </a:p>
        </p:txBody>
      </p:sp>
      <p:sp>
        <p:nvSpPr>
          <p:cNvPr id="96" name="Espace réservé du contenu 3">
            <a:extLst>
              <a:ext uri="{FF2B5EF4-FFF2-40B4-BE49-F238E27FC236}">
                <a16:creationId xmlns:a16="http://schemas.microsoft.com/office/drawing/2014/main" id="{21A182E0-2827-47D2-8BDD-1057504B16D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109204" y="2737376"/>
            <a:ext cx="1267948" cy="4355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>
                <a:solidFill>
                  <a:srgbClr val="4C4C4C"/>
                </a:solidFill>
              </a:defRPr>
            </a:lvl2pPr>
            <a:lvl3pPr marL="914400" indent="0">
              <a:buNone/>
              <a:defRPr sz="1400">
                <a:solidFill>
                  <a:srgbClr val="4C4C4C"/>
                </a:solidFill>
              </a:defRPr>
            </a:lvl3pPr>
            <a:lvl4pPr marL="1371600" indent="0">
              <a:buNone/>
              <a:defRPr sz="1400">
                <a:solidFill>
                  <a:srgbClr val="4C4C4C"/>
                </a:solidFill>
              </a:defRPr>
            </a:lvl4pPr>
            <a:lvl5pPr marL="1828800" indent="0">
              <a:buNone/>
              <a:defRPr sz="14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CONS</a:t>
            </a:r>
          </a:p>
        </p:txBody>
      </p:sp>
      <p:sp>
        <p:nvSpPr>
          <p:cNvPr id="97" name="Espace réservé du contenu 3">
            <a:extLst>
              <a:ext uri="{FF2B5EF4-FFF2-40B4-BE49-F238E27FC236}">
                <a16:creationId xmlns:a16="http://schemas.microsoft.com/office/drawing/2014/main" id="{4B3EF56D-24AD-42DD-A2E6-99401A098996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390554" y="2737376"/>
            <a:ext cx="1267948" cy="4355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>
                <a:solidFill>
                  <a:srgbClr val="4C4C4C"/>
                </a:solidFill>
              </a:defRPr>
            </a:lvl2pPr>
            <a:lvl3pPr marL="914400" indent="0">
              <a:buNone/>
              <a:defRPr sz="1400">
                <a:solidFill>
                  <a:srgbClr val="4C4C4C"/>
                </a:solidFill>
              </a:defRPr>
            </a:lvl3pPr>
            <a:lvl4pPr marL="1371600" indent="0">
              <a:buNone/>
              <a:defRPr sz="1400">
                <a:solidFill>
                  <a:srgbClr val="4C4C4C"/>
                </a:solidFill>
              </a:defRPr>
            </a:lvl4pPr>
            <a:lvl5pPr marL="1828800" indent="0">
              <a:buNone/>
              <a:defRPr sz="14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PROS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F309AF-6269-4993-9C13-D23E8313637C}"/>
              </a:ext>
            </a:extLst>
          </p:cNvPr>
          <p:cNvCxnSpPr/>
          <p:nvPr userDrawn="1"/>
        </p:nvCxnSpPr>
        <p:spPr>
          <a:xfrm>
            <a:off x="4085439" y="2038525"/>
            <a:ext cx="0" cy="4129011"/>
          </a:xfrm>
          <a:prstGeom prst="line">
            <a:avLst/>
          </a:prstGeom>
          <a:ln w="3175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CB36242-E2C0-4730-9FB5-4E059EB6588B}"/>
              </a:ext>
            </a:extLst>
          </p:cNvPr>
          <p:cNvCxnSpPr/>
          <p:nvPr userDrawn="1"/>
        </p:nvCxnSpPr>
        <p:spPr>
          <a:xfrm>
            <a:off x="7491369" y="2038525"/>
            <a:ext cx="0" cy="4129011"/>
          </a:xfrm>
          <a:prstGeom prst="line">
            <a:avLst/>
          </a:prstGeom>
          <a:ln w="3175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4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058A-729E-406D-A4B6-25A41F4718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507" y="1022072"/>
            <a:ext cx="8740440" cy="677005"/>
          </a:xfrm>
          <a:prstGeom prst="rect">
            <a:avLst/>
          </a:prstGeom>
        </p:spPr>
        <p:txBody>
          <a:bodyPr/>
          <a:lstStyle>
            <a:lvl1pPr>
              <a:defRPr sz="2800" cap="all" baseline="0">
                <a:solidFill>
                  <a:srgbClr val="007DC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C37419-B248-452A-BAF1-2B14DA8F049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1347" y="2168640"/>
            <a:ext cx="2359358" cy="2495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at </a:t>
            </a:r>
            <a:r>
              <a:rPr lang="fr-FR" dirty="0" err="1"/>
              <a:t>ultricies</a:t>
            </a:r>
            <a:r>
              <a:rPr lang="fr-FR" dirty="0"/>
              <a:t> </a:t>
            </a:r>
            <a:r>
              <a:rPr lang="fr-FR" dirty="0" err="1"/>
              <a:t>justo</a:t>
            </a:r>
            <a:r>
              <a:rPr lang="fr-FR" dirty="0"/>
              <a:t>. </a:t>
            </a:r>
            <a:r>
              <a:rPr lang="fr-FR" dirty="0" err="1"/>
              <a:t>Nullam</a:t>
            </a:r>
            <a:r>
              <a:rPr lang="fr-FR" dirty="0"/>
              <a:t> at </a:t>
            </a:r>
            <a:r>
              <a:rPr lang="fr-FR" dirty="0" err="1"/>
              <a:t>velit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pretium. Sed </a:t>
            </a:r>
            <a:r>
              <a:rPr lang="fr-FR" dirty="0" err="1"/>
              <a:t>eget</a:t>
            </a:r>
            <a:r>
              <a:rPr lang="fr-FR" dirty="0"/>
              <a:t> </a:t>
            </a:r>
            <a:r>
              <a:rPr lang="fr-FR" dirty="0" err="1"/>
              <a:t>odio</a:t>
            </a:r>
            <a:r>
              <a:rPr lang="fr-FR" dirty="0"/>
              <a:t> </a:t>
            </a:r>
            <a:r>
              <a:rPr lang="fr-FR" dirty="0" err="1"/>
              <a:t>ultrices</a:t>
            </a:r>
            <a:r>
              <a:rPr lang="fr-FR" dirty="0"/>
              <a:t>, </a:t>
            </a:r>
            <a:r>
              <a:rPr lang="fr-FR" dirty="0" err="1"/>
              <a:t>ultricies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id, dictum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Quisque</a:t>
            </a:r>
            <a:r>
              <a:rPr lang="fr-FR" dirty="0"/>
              <a:t> </a:t>
            </a: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auctor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 eu </a:t>
            </a:r>
            <a:r>
              <a:rPr lang="fr-FR" dirty="0" err="1"/>
              <a:t>venenatis</a:t>
            </a:r>
            <a:r>
              <a:rPr lang="fr-FR" dirty="0"/>
              <a:t>. </a:t>
            </a:r>
            <a:r>
              <a:rPr lang="fr-FR" dirty="0" err="1"/>
              <a:t>Vestibulum</a:t>
            </a:r>
            <a:r>
              <a:rPr lang="fr-FR" dirty="0"/>
              <a:t> in diam massa.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B67F87-2894-47D5-B123-AA3F03F2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DDF3D18-3E24-45CB-B800-586FD4F53DA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FCADEA8-0524-4E61-9A9B-C139A8359247}"/>
              </a:ext>
            </a:extLst>
          </p:cNvPr>
          <p:cNvCxnSpPr>
            <a:cxnSpLocks/>
          </p:cNvCxnSpPr>
          <p:nvPr userDrawn="1"/>
        </p:nvCxnSpPr>
        <p:spPr>
          <a:xfrm>
            <a:off x="688786" y="2168640"/>
            <a:ext cx="0" cy="2495639"/>
          </a:xfrm>
          <a:prstGeom prst="line">
            <a:avLst/>
          </a:prstGeom>
          <a:ln w="3175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62A01948-CE41-4FB8-8CFE-2D02272EA63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422911" y="3294326"/>
            <a:ext cx="1653012" cy="6770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000" dirty="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Vestibulum</a:t>
            </a:r>
            <a:r>
              <a:rPr lang="fr-FR" dirty="0"/>
              <a:t> com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031DB8B3-B61A-42B3-9155-C1A8E49F7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422910" y="5147015"/>
            <a:ext cx="2166903" cy="6770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000" dirty="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Vestibulum</a:t>
            </a:r>
            <a:r>
              <a:rPr lang="fr-FR" dirty="0"/>
              <a:t> commodo massa in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placerat</a:t>
            </a:r>
            <a:r>
              <a:rPr lang="fr-FR" dirty="0"/>
              <a:t>, nec </a:t>
            </a:r>
            <a:r>
              <a:rPr lang="fr-FR" dirty="0" err="1"/>
              <a:t>luctus</a:t>
            </a:r>
            <a:r>
              <a:rPr lang="fr-FR" dirty="0"/>
              <a:t> </a:t>
            </a:r>
            <a:r>
              <a:rPr lang="fr-FR" dirty="0" err="1"/>
              <a:t>lorem</a:t>
            </a:r>
            <a:endParaRPr lang="fr-FR" dirty="0"/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3119F35A-4B8B-4BDC-9B4F-544BA356AB7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428353" y="4751614"/>
            <a:ext cx="2166903" cy="21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400" cap="all" baseline="0" dirty="0">
                <a:solidFill>
                  <a:srgbClr val="4C4C4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050">
                <a:solidFill>
                  <a:srgbClr val="4C4C4C"/>
                </a:solidFill>
              </a:defRPr>
            </a:lvl2pPr>
            <a:lvl3pPr marL="914400" indent="0">
              <a:buNone/>
              <a:defRPr sz="1050">
                <a:solidFill>
                  <a:srgbClr val="4C4C4C"/>
                </a:solidFill>
              </a:defRPr>
            </a:lvl3pPr>
            <a:lvl4pPr marL="1371600" indent="0">
              <a:buNone/>
              <a:defRPr sz="1050">
                <a:solidFill>
                  <a:srgbClr val="4C4C4C"/>
                </a:solidFill>
              </a:defRPr>
            </a:lvl4pPr>
            <a:lvl5pPr marL="1828800" indent="0">
              <a:buNone/>
              <a:defRPr sz="105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7" name="Espace réservé pour une image  26">
            <a:extLst>
              <a:ext uri="{FF2B5EF4-FFF2-40B4-BE49-F238E27FC236}">
                <a16:creationId xmlns:a16="http://schemas.microsoft.com/office/drawing/2014/main" id="{6FE3777A-DF0D-4A01-955F-262D436EDF6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29150" y="-236538"/>
            <a:ext cx="6758893" cy="70945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44" name="Espace réservé du contenu 43">
            <a:extLst>
              <a:ext uri="{FF2B5EF4-FFF2-40B4-BE49-F238E27FC236}">
                <a16:creationId xmlns:a16="http://schemas.microsoft.com/office/drawing/2014/main" id="{140847E5-CAA7-4B2B-8B43-C1E21AF0D4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62000" y="4886325"/>
            <a:ext cx="2359025" cy="94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Image ou graph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4790C8-F200-46F5-A4C0-57024B4722D7}"/>
              </a:ext>
            </a:extLst>
          </p:cNvPr>
          <p:cNvSpPr/>
          <p:nvPr userDrawn="1"/>
        </p:nvSpPr>
        <p:spPr>
          <a:xfrm>
            <a:off x="0" y="6145402"/>
            <a:ext cx="12191955" cy="71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4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880B48-7259-41DB-B670-2E675CC2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F39DFA-CE9E-4F43-8EC2-29C9F1D6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86ED6-191C-46F3-9BCD-43BE2D82F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3CB6-3C98-41CA-A6F6-DA5ACB07A09C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ACB62-777D-4679-9761-9B3A13FDB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929E05-1A17-4D5A-957F-B9339EC2B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82E8-413C-40DE-84DD-CEEC623947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1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E67C3F5-BC58-4AA6-BC37-29FB874D5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45"/>
          <a:stretch/>
        </p:blipFill>
        <p:spPr>
          <a:xfrm>
            <a:off x="0" y="-211414"/>
            <a:ext cx="12192000" cy="492653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F9CD3A-BA67-460B-B537-6A54C5FE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0656" y="726971"/>
            <a:ext cx="652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34EA1"/>
                </a:solidFill>
                <a:latin typeface="Century Gothic" panose="020B0502020202020204" pitchFamily="34" charset="0"/>
              </a:defRPr>
            </a:lvl1pPr>
          </a:lstStyle>
          <a:p>
            <a:fld id="{EDDF3D18-3E24-45CB-B800-586FD4F53DA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05BA33B-B12A-42C0-8D5F-FEB370A8E8AA}"/>
              </a:ext>
            </a:extLst>
          </p:cNvPr>
          <p:cNvCxnSpPr>
            <a:cxnSpLocks/>
            <a:stCxn id="11" idx="1"/>
          </p:cNvCxnSpPr>
          <p:nvPr userDrawn="1"/>
        </p:nvCxnSpPr>
        <p:spPr>
          <a:xfrm flipH="1">
            <a:off x="1153310" y="6435640"/>
            <a:ext cx="8518212" cy="886"/>
          </a:xfrm>
          <a:prstGeom prst="line">
            <a:avLst/>
          </a:prstGeom>
          <a:ln w="9525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8C8E663-6E92-490B-8884-ABB37E0F838F}"/>
              </a:ext>
            </a:extLst>
          </p:cNvPr>
          <p:cNvSpPr txBox="1"/>
          <p:nvPr userDrawn="1"/>
        </p:nvSpPr>
        <p:spPr>
          <a:xfrm>
            <a:off x="9671522" y="6277421"/>
            <a:ext cx="785688" cy="316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entury Gothic" panose="020B0502020202020204" pitchFamily="34" charset="0"/>
              </a:rPr>
              <a:t>DINSIC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4CAD96A-2ED0-46FC-BB7D-500C80BCCA6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10" y="6230344"/>
            <a:ext cx="988633" cy="287806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9B589DD-83FA-4125-B4B4-0DD0B55B5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-18987" t="11068" r="14659" b="-18985"/>
          <a:stretch/>
        </p:blipFill>
        <p:spPr>
          <a:xfrm flipH="1">
            <a:off x="0" y="-182880"/>
            <a:ext cx="2351800" cy="22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C8ACF173-832A-4093-954C-383FA8256D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94" y="59"/>
            <a:ext cx="7059046" cy="6857881"/>
          </a:xfr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2B9B3FFE-BE77-47A9-9E20-D59A9C74607E}"/>
              </a:ext>
            </a:extLst>
          </p:cNvPr>
          <p:cNvGrpSpPr/>
          <p:nvPr/>
        </p:nvGrpSpPr>
        <p:grpSpPr>
          <a:xfrm>
            <a:off x="4450319" y="-84964"/>
            <a:ext cx="7759702" cy="7025684"/>
            <a:chOff x="4450319" y="-84964"/>
            <a:chExt cx="7759702" cy="7025684"/>
          </a:xfrm>
        </p:grpSpPr>
        <p:sp>
          <p:nvSpPr>
            <p:cNvPr id="8" name="Triangle isocèle 13">
              <a:extLst>
                <a:ext uri="{FF2B5EF4-FFF2-40B4-BE49-F238E27FC236}">
                  <a16:creationId xmlns:a16="http://schemas.microsoft.com/office/drawing/2014/main" id="{69465D74-7015-4166-99AA-84D7502487E8}"/>
                </a:ext>
              </a:extLst>
            </p:cNvPr>
            <p:cNvSpPr/>
            <p:nvPr/>
          </p:nvSpPr>
          <p:spPr>
            <a:xfrm>
              <a:off x="4450319" y="-84964"/>
              <a:ext cx="2051486" cy="6977818"/>
            </a:xfrm>
            <a:custGeom>
              <a:avLst/>
              <a:gdLst>
                <a:gd name="connsiteX0" fmla="*/ 0 w 4047234"/>
                <a:gd name="connsiteY0" fmla="*/ 6908110 h 6908110"/>
                <a:gd name="connsiteX1" fmla="*/ 2023617 w 4047234"/>
                <a:gd name="connsiteY1" fmla="*/ 0 h 6908110"/>
                <a:gd name="connsiteX2" fmla="*/ 4047234 w 4047234"/>
                <a:gd name="connsiteY2" fmla="*/ 6908110 h 6908110"/>
                <a:gd name="connsiteX3" fmla="*/ 0 w 4047234"/>
                <a:gd name="connsiteY3" fmla="*/ 6908110 h 6908110"/>
                <a:gd name="connsiteX0" fmla="*/ 0 w 2061416"/>
                <a:gd name="connsiteY0" fmla="*/ 6917346 h 6917346"/>
                <a:gd name="connsiteX1" fmla="*/ 37799 w 2061416"/>
                <a:gd name="connsiteY1" fmla="*/ 0 h 6917346"/>
                <a:gd name="connsiteX2" fmla="*/ 2061416 w 2061416"/>
                <a:gd name="connsiteY2" fmla="*/ 6908110 h 6917346"/>
                <a:gd name="connsiteX3" fmla="*/ 0 w 2061416"/>
                <a:gd name="connsiteY3" fmla="*/ 6917346 h 6917346"/>
                <a:gd name="connsiteX0" fmla="*/ 0 w 2024470"/>
                <a:gd name="connsiteY0" fmla="*/ 6917346 h 6917346"/>
                <a:gd name="connsiteX1" fmla="*/ 853 w 2024470"/>
                <a:gd name="connsiteY1" fmla="*/ 0 h 6917346"/>
                <a:gd name="connsiteX2" fmla="*/ 2024470 w 2024470"/>
                <a:gd name="connsiteY2" fmla="*/ 6908110 h 6917346"/>
                <a:gd name="connsiteX3" fmla="*/ 0 w 2024470"/>
                <a:gd name="connsiteY3" fmla="*/ 6917346 h 6917346"/>
                <a:gd name="connsiteX0" fmla="*/ 26859 w 2023620"/>
                <a:gd name="connsiteY0" fmla="*/ 6917346 h 6917346"/>
                <a:gd name="connsiteX1" fmla="*/ 3 w 2023620"/>
                <a:gd name="connsiteY1" fmla="*/ 0 h 6917346"/>
                <a:gd name="connsiteX2" fmla="*/ 2023620 w 2023620"/>
                <a:gd name="connsiteY2" fmla="*/ 6908110 h 6917346"/>
                <a:gd name="connsiteX3" fmla="*/ 26859 w 2023620"/>
                <a:gd name="connsiteY3" fmla="*/ 6917346 h 6917346"/>
                <a:gd name="connsiteX0" fmla="*/ 0 w 2033707"/>
                <a:gd name="connsiteY0" fmla="*/ 6917346 h 6917346"/>
                <a:gd name="connsiteX1" fmla="*/ 10090 w 2033707"/>
                <a:gd name="connsiteY1" fmla="*/ 0 h 6917346"/>
                <a:gd name="connsiteX2" fmla="*/ 2033707 w 2033707"/>
                <a:gd name="connsiteY2" fmla="*/ 6908110 h 6917346"/>
                <a:gd name="connsiteX3" fmla="*/ 0 w 2033707"/>
                <a:gd name="connsiteY3" fmla="*/ 6917346 h 691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3707" h="6917346">
                  <a:moveTo>
                    <a:pt x="0" y="6917346"/>
                  </a:moveTo>
                  <a:cubicBezTo>
                    <a:pt x="284" y="4611564"/>
                    <a:pt x="9806" y="2305782"/>
                    <a:pt x="10090" y="0"/>
                  </a:cubicBezTo>
                  <a:lnTo>
                    <a:pt x="2033707" y="6908110"/>
                  </a:lnTo>
                  <a:lnTo>
                    <a:pt x="0" y="69173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riangle isocèle 15">
              <a:extLst>
                <a:ext uri="{FF2B5EF4-FFF2-40B4-BE49-F238E27FC236}">
                  <a16:creationId xmlns:a16="http://schemas.microsoft.com/office/drawing/2014/main" id="{BF7B9BF5-DCEA-4A61-8B2A-9A53A6486B68}"/>
                </a:ext>
              </a:extLst>
            </p:cNvPr>
            <p:cNvSpPr/>
            <p:nvPr/>
          </p:nvSpPr>
          <p:spPr>
            <a:xfrm flipV="1">
              <a:off x="9509341" y="-37099"/>
              <a:ext cx="2700680" cy="6977819"/>
            </a:xfrm>
            <a:custGeom>
              <a:avLst/>
              <a:gdLst>
                <a:gd name="connsiteX0" fmla="*/ 0 w 4047234"/>
                <a:gd name="connsiteY0" fmla="*/ 6908110 h 6908110"/>
                <a:gd name="connsiteX1" fmla="*/ 2023617 w 4047234"/>
                <a:gd name="connsiteY1" fmla="*/ 0 h 6908110"/>
                <a:gd name="connsiteX2" fmla="*/ 4047234 w 4047234"/>
                <a:gd name="connsiteY2" fmla="*/ 6908110 h 6908110"/>
                <a:gd name="connsiteX3" fmla="*/ 0 w 4047234"/>
                <a:gd name="connsiteY3" fmla="*/ 6908110 h 6908110"/>
                <a:gd name="connsiteX0" fmla="*/ 0 w 2199961"/>
                <a:gd name="connsiteY0" fmla="*/ 6908110 h 6908110"/>
                <a:gd name="connsiteX1" fmla="*/ 2023617 w 2199961"/>
                <a:gd name="connsiteY1" fmla="*/ 0 h 6908110"/>
                <a:gd name="connsiteX2" fmla="*/ 2199961 w 2199961"/>
                <a:gd name="connsiteY2" fmla="*/ 6908110 h 6908110"/>
                <a:gd name="connsiteX3" fmla="*/ 0 w 2199961"/>
                <a:gd name="connsiteY3" fmla="*/ 6908110 h 6908110"/>
                <a:gd name="connsiteX0" fmla="*/ 0 w 2024470"/>
                <a:gd name="connsiteY0" fmla="*/ 6908110 h 6908110"/>
                <a:gd name="connsiteX1" fmla="*/ 2023617 w 2024470"/>
                <a:gd name="connsiteY1" fmla="*/ 0 h 6908110"/>
                <a:gd name="connsiteX2" fmla="*/ 2024470 w 2024470"/>
                <a:gd name="connsiteY2" fmla="*/ 6908110 h 6908110"/>
                <a:gd name="connsiteX3" fmla="*/ 0 w 2024470"/>
                <a:gd name="connsiteY3" fmla="*/ 6908110 h 6908110"/>
                <a:gd name="connsiteX0" fmla="*/ 0 w 2646715"/>
                <a:gd name="connsiteY0" fmla="*/ 7688309 h 7688309"/>
                <a:gd name="connsiteX1" fmla="*/ 2023617 w 2646715"/>
                <a:gd name="connsiteY1" fmla="*/ 780199 h 7688309"/>
                <a:gd name="connsiteX2" fmla="*/ 2646715 w 2646715"/>
                <a:gd name="connsiteY2" fmla="*/ 866664 h 7688309"/>
                <a:gd name="connsiteX3" fmla="*/ 2024470 w 2646715"/>
                <a:gd name="connsiteY3" fmla="*/ 7688309 h 7688309"/>
                <a:gd name="connsiteX4" fmla="*/ 0 w 2646715"/>
                <a:gd name="connsiteY4" fmla="*/ 7688309 h 7688309"/>
                <a:gd name="connsiteX0" fmla="*/ 0 w 2646715"/>
                <a:gd name="connsiteY0" fmla="*/ 7361985 h 7361985"/>
                <a:gd name="connsiteX1" fmla="*/ 2023617 w 2646715"/>
                <a:gd name="connsiteY1" fmla="*/ 453875 h 7361985"/>
                <a:gd name="connsiteX2" fmla="*/ 2646715 w 2646715"/>
                <a:gd name="connsiteY2" fmla="*/ 540340 h 7361985"/>
                <a:gd name="connsiteX3" fmla="*/ 2024470 w 2646715"/>
                <a:gd name="connsiteY3" fmla="*/ 7361985 h 7361985"/>
                <a:gd name="connsiteX4" fmla="*/ 0 w 2646715"/>
                <a:gd name="connsiteY4" fmla="*/ 7361985 h 7361985"/>
                <a:gd name="connsiteX0" fmla="*/ 0 w 2646715"/>
                <a:gd name="connsiteY0" fmla="*/ 6909750 h 6909750"/>
                <a:gd name="connsiteX1" fmla="*/ 2023617 w 2646715"/>
                <a:gd name="connsiteY1" fmla="*/ 1640 h 6909750"/>
                <a:gd name="connsiteX2" fmla="*/ 2646715 w 2646715"/>
                <a:gd name="connsiteY2" fmla="*/ 88105 h 6909750"/>
                <a:gd name="connsiteX3" fmla="*/ 2024470 w 2646715"/>
                <a:gd name="connsiteY3" fmla="*/ 6909750 h 6909750"/>
                <a:gd name="connsiteX4" fmla="*/ 0 w 2646715"/>
                <a:gd name="connsiteY4" fmla="*/ 6909750 h 6909750"/>
                <a:gd name="connsiteX0" fmla="*/ 0 w 2637571"/>
                <a:gd name="connsiteY0" fmla="*/ 6917196 h 6917196"/>
                <a:gd name="connsiteX1" fmla="*/ 2023617 w 2637571"/>
                <a:gd name="connsiteY1" fmla="*/ 9086 h 6917196"/>
                <a:gd name="connsiteX2" fmla="*/ 2637571 w 2637571"/>
                <a:gd name="connsiteY2" fmla="*/ 40686 h 6917196"/>
                <a:gd name="connsiteX3" fmla="*/ 2024470 w 2637571"/>
                <a:gd name="connsiteY3" fmla="*/ 6917196 h 6917196"/>
                <a:gd name="connsiteX4" fmla="*/ 0 w 2637571"/>
                <a:gd name="connsiteY4" fmla="*/ 6917196 h 6917196"/>
                <a:gd name="connsiteX0" fmla="*/ 0 w 2814896"/>
                <a:gd name="connsiteY0" fmla="*/ 6917196 h 6917196"/>
                <a:gd name="connsiteX1" fmla="*/ 2023617 w 2814896"/>
                <a:gd name="connsiteY1" fmla="*/ 9086 h 6917196"/>
                <a:gd name="connsiteX2" fmla="*/ 2637571 w 2814896"/>
                <a:gd name="connsiteY2" fmla="*/ 40686 h 6917196"/>
                <a:gd name="connsiteX3" fmla="*/ 2673700 w 2814896"/>
                <a:gd name="connsiteY3" fmla="*/ 6880620 h 6917196"/>
                <a:gd name="connsiteX4" fmla="*/ 0 w 2814896"/>
                <a:gd name="connsiteY4" fmla="*/ 6917196 h 6917196"/>
                <a:gd name="connsiteX0" fmla="*/ 0 w 2673700"/>
                <a:gd name="connsiteY0" fmla="*/ 6917196 h 6917196"/>
                <a:gd name="connsiteX1" fmla="*/ 2023617 w 2673700"/>
                <a:gd name="connsiteY1" fmla="*/ 9086 h 6917196"/>
                <a:gd name="connsiteX2" fmla="*/ 2637571 w 2673700"/>
                <a:gd name="connsiteY2" fmla="*/ 40686 h 6917196"/>
                <a:gd name="connsiteX3" fmla="*/ 2673700 w 2673700"/>
                <a:gd name="connsiteY3" fmla="*/ 6880620 h 6917196"/>
                <a:gd name="connsiteX4" fmla="*/ 0 w 2673700"/>
                <a:gd name="connsiteY4" fmla="*/ 6917196 h 6917196"/>
                <a:gd name="connsiteX0" fmla="*/ 0 w 2673700"/>
                <a:gd name="connsiteY0" fmla="*/ 6908110 h 6908110"/>
                <a:gd name="connsiteX1" fmla="*/ 2023617 w 2673700"/>
                <a:gd name="connsiteY1" fmla="*/ 0 h 6908110"/>
                <a:gd name="connsiteX2" fmla="*/ 2637571 w 2673700"/>
                <a:gd name="connsiteY2" fmla="*/ 31600 h 6908110"/>
                <a:gd name="connsiteX3" fmla="*/ 2673700 w 2673700"/>
                <a:gd name="connsiteY3" fmla="*/ 6871534 h 6908110"/>
                <a:gd name="connsiteX4" fmla="*/ 0 w 2673700"/>
                <a:gd name="connsiteY4" fmla="*/ 6908110 h 690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700" h="6908110">
                  <a:moveTo>
                    <a:pt x="0" y="6908110"/>
                  </a:moveTo>
                  <a:lnTo>
                    <a:pt x="2023617" y="0"/>
                  </a:lnTo>
                  <a:cubicBezTo>
                    <a:pt x="2370248" y="16738"/>
                    <a:pt x="2637429" y="-22461"/>
                    <a:pt x="2637571" y="31600"/>
                  </a:cubicBezTo>
                  <a:cubicBezTo>
                    <a:pt x="2637713" y="1182952"/>
                    <a:pt x="2672855" y="6815119"/>
                    <a:pt x="2673700" y="6871534"/>
                  </a:cubicBezTo>
                  <a:lnTo>
                    <a:pt x="0" y="69081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29B92A6C-8365-4244-8FF8-06FAB4104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799" y="4617309"/>
            <a:ext cx="5957005" cy="1086200"/>
          </a:xfrm>
        </p:spPr>
        <p:txBody>
          <a:bodyPr/>
          <a:lstStyle/>
          <a:p>
            <a:r>
              <a:rPr lang="fr-FR" sz="3200" dirty="0"/>
              <a:t>ATELIER CADRAGE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F683C-2A6F-471C-A896-992E4E599A77}"/>
              </a:ext>
            </a:extLst>
          </p:cNvPr>
          <p:cNvSpPr/>
          <p:nvPr/>
        </p:nvSpPr>
        <p:spPr>
          <a:xfrm rot="18961273">
            <a:off x="10828934" y="6306473"/>
            <a:ext cx="1740294" cy="32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/>
              <a:t>BETA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7CE899-B628-447C-8FD4-F43D6E686E92}"/>
              </a:ext>
            </a:extLst>
          </p:cNvPr>
          <p:cNvSpPr/>
          <p:nvPr/>
        </p:nvSpPr>
        <p:spPr>
          <a:xfrm>
            <a:off x="949910" y="6111447"/>
            <a:ext cx="3271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i="1" dirty="0"/>
              <a:t>contact: consultation@etalab.gouv.fr</a:t>
            </a:r>
          </a:p>
        </p:txBody>
      </p:sp>
    </p:spTree>
    <p:extLst>
      <p:ext uri="{BB962C8B-B14F-4D97-AF65-F5344CB8AC3E}">
        <p14:creationId xmlns:p14="http://schemas.microsoft.com/office/powerpoint/2010/main" val="40702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6ADE597-B0A2-4DD5-A379-9A86F890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953" y="613451"/>
            <a:ext cx="9822094" cy="592163"/>
          </a:xfrm>
        </p:spPr>
        <p:txBody>
          <a:bodyPr/>
          <a:lstStyle/>
          <a:p>
            <a:r>
              <a:rPr lang="fr-FR" dirty="0"/>
              <a:t>PREPARER SA CONSULTATION</a:t>
            </a:r>
            <a:endParaRPr lang="fr-FR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B25C7A-310D-4078-B8BB-3B25DA238060}"/>
              </a:ext>
            </a:extLst>
          </p:cNvPr>
          <p:cNvSpPr/>
          <p:nvPr/>
        </p:nvSpPr>
        <p:spPr>
          <a:xfrm rot="18961273">
            <a:off x="10828934" y="6306473"/>
            <a:ext cx="1740294" cy="32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/>
              <a:t>BETA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7ACAE7-0D19-4269-9390-835B893946A5}"/>
              </a:ext>
            </a:extLst>
          </p:cNvPr>
          <p:cNvSpPr/>
          <p:nvPr/>
        </p:nvSpPr>
        <p:spPr>
          <a:xfrm>
            <a:off x="1050325" y="6499682"/>
            <a:ext cx="3693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/>
              <a:t>contact: arnaud.dechampsavin@data.gouv.fr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6CA98-7D35-4254-9043-CB983D2CF550}"/>
              </a:ext>
            </a:extLst>
          </p:cNvPr>
          <p:cNvSpPr/>
          <p:nvPr/>
        </p:nvSpPr>
        <p:spPr>
          <a:xfrm>
            <a:off x="2900516" y="1276274"/>
            <a:ext cx="86720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b="1" i="1" dirty="0"/>
              <a:t>S’assurer du portage politique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Inclure et mettre en avant les sponsors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Intégrer les acteurs en interne avant la consultation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Montrer des exemples inspirants et faire valider une consultation-test aux sponsors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200" b="1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b="1" i="1" dirty="0"/>
              <a:t>Définir les objectifs de la consultation (pour le citoyen et pour le politique)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Définir l’objectif de la consultation (Manifeste)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Définir l’utilisateur-cible (profil, habitude…)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Définir les enjeux et les risques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Définir la proposition de valeur et les règles du jeu pour le citoyen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Définir les critères de réussite de la consultation</a:t>
            </a:r>
          </a:p>
          <a:p>
            <a:pPr lvl="1"/>
            <a:endParaRPr lang="fr-FR" sz="12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b="1" i="1" dirty="0"/>
              <a:t>Le ou les outils de consultation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Choisir un outil numérique et le paramétrer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Définir les autres outils nécessaires : </a:t>
            </a:r>
            <a:r>
              <a:rPr lang="fr-FR" sz="1200" dirty="0"/>
              <a:t>landing page, ateliers présentiels, … pour atteindre l’objectif de la consultation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2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b="1" i="1" dirty="0"/>
              <a:t>Se préparer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Prestation via l’UGAP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Formation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Ateliers préparatoires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Recrutement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2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b="1" i="1" dirty="0"/>
              <a:t>Avoir un plan d’action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Définir un calendrier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i="1" dirty="0"/>
              <a:t>Définir un plan de communication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18E7B5-A7F8-4836-A017-458C3BED9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82"/>
          <a:stretch/>
        </p:blipFill>
        <p:spPr>
          <a:xfrm>
            <a:off x="210841" y="2640399"/>
            <a:ext cx="2767027" cy="23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8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6ADE597-B0A2-4DD5-A379-9A86F890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953" y="613451"/>
            <a:ext cx="9822094" cy="592163"/>
          </a:xfrm>
        </p:spPr>
        <p:txBody>
          <a:bodyPr/>
          <a:lstStyle/>
          <a:p>
            <a:r>
              <a:rPr lang="fr-FR" dirty="0"/>
              <a:t>Comparer LES 4 outils</a:t>
            </a:r>
            <a:endParaRPr lang="fr-FR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B25C7A-310D-4078-B8BB-3B25DA238060}"/>
              </a:ext>
            </a:extLst>
          </p:cNvPr>
          <p:cNvSpPr/>
          <p:nvPr/>
        </p:nvSpPr>
        <p:spPr>
          <a:xfrm rot="18961273">
            <a:off x="10828934" y="6306473"/>
            <a:ext cx="1740294" cy="32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/>
              <a:t>BETA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7ACAE7-0D19-4269-9390-835B893946A5}"/>
              </a:ext>
            </a:extLst>
          </p:cNvPr>
          <p:cNvSpPr/>
          <p:nvPr/>
        </p:nvSpPr>
        <p:spPr>
          <a:xfrm>
            <a:off x="1050325" y="6499682"/>
            <a:ext cx="3693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/>
              <a:t>contact: arnaud.dechampsavin@data.gouv.fr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EEFB83D0-EA60-42FB-AF69-67C17331F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36019"/>
              </p:ext>
            </p:extLst>
          </p:nvPr>
        </p:nvGraphicFramePr>
        <p:xfrm>
          <a:off x="775441" y="1301709"/>
          <a:ext cx="1092364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10">
                  <a:extLst>
                    <a:ext uri="{9D8B030D-6E8A-4147-A177-3AD203B41FA5}">
                      <a16:colId xmlns:a16="http://schemas.microsoft.com/office/drawing/2014/main" val="2942132761"/>
                    </a:ext>
                  </a:extLst>
                </a:gridCol>
                <a:gridCol w="2730910">
                  <a:extLst>
                    <a:ext uri="{9D8B030D-6E8A-4147-A177-3AD203B41FA5}">
                      <a16:colId xmlns:a16="http://schemas.microsoft.com/office/drawing/2014/main" val="922289368"/>
                    </a:ext>
                  </a:extLst>
                </a:gridCol>
                <a:gridCol w="2730910">
                  <a:extLst>
                    <a:ext uri="{9D8B030D-6E8A-4147-A177-3AD203B41FA5}">
                      <a16:colId xmlns:a16="http://schemas.microsoft.com/office/drawing/2014/main" val="2991647485"/>
                    </a:ext>
                  </a:extLst>
                </a:gridCol>
                <a:gridCol w="2730910">
                  <a:extLst>
                    <a:ext uri="{9D8B030D-6E8A-4147-A177-3AD203B41FA5}">
                      <a16:colId xmlns:a16="http://schemas.microsoft.com/office/drawing/2014/main" val="212999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Plateforme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Conclusions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83112"/>
                  </a:ext>
                </a:extLst>
              </a:tr>
              <a:tr h="40870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Democracy</a:t>
                      </a:r>
                      <a:r>
                        <a:rPr lang="fr-FR" dirty="0"/>
                        <a:t> 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Plateforme de base gratuite, facile à prendre en main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Possibilité de modifier le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Plateforme et fonctionnalités simples (vote, sondage, commentaires) et pas forcément très jolies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Pour des consultations simples, à organiser rapidement soi-même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Ou si on a une équipe de dev pour innover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224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 Collectif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Qualité de l’outil (user </a:t>
                      </a:r>
                      <a:r>
                        <a:rPr lang="fr-FR" sz="1100" dirty="0" err="1"/>
                        <a:t>friendly</a:t>
                      </a:r>
                      <a:r>
                        <a:rPr lang="fr-FR" sz="1100" dirty="0"/>
                        <a:t>) et des fonctionnalités de consultation (arguments pour/contre)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Intégration au processus de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6 applications (consultation, budget participatif, appel à projets, questionnaire, interpellation, boîte à idées)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Plateforme gratuite peu intuitive, non maîtrisable seul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Accompagnement payant nécessaire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Pour des consultations qu’on ne veut pas organiser soi-même, à fort enjeu d’image, avec un niveau « professionnel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Nova </a:t>
                      </a:r>
                      <a:r>
                        <a:rPr lang="fr-FR" dirty="0" err="1"/>
                        <a:t>Ideo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Cartographie des controverses, co-écriture, organisation de sous-groupes de travail, priorisation par le vote par jeton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Complexe et peu </a:t>
                      </a:r>
                      <a:r>
                        <a:rPr lang="fr-FR" sz="1100" i="1" dirty="0"/>
                        <a:t>user </a:t>
                      </a:r>
                      <a:r>
                        <a:rPr lang="fr-FR" sz="1100" i="1" dirty="0" err="1"/>
                        <a:t>friendly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Pour la co-écriture de texte, la discussion intellectuelle  et la recherche de consensus autour d’un sujet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59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Assembl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Qualité du processus de concertation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Intégration via la plateforme de l’ensemble du processus d’innovation territorial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Gestion des communautés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Complexe a paramétrer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Pour les concertations qui veulent vraiment produire de la connaissance, en lien avec le terrain, les projets &amp; associations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358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93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6ADE597-B0A2-4DD5-A379-9A86F890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953" y="613451"/>
            <a:ext cx="9822094" cy="592163"/>
          </a:xfrm>
        </p:spPr>
        <p:txBody>
          <a:bodyPr/>
          <a:lstStyle/>
          <a:p>
            <a:r>
              <a:rPr lang="fr-FR" dirty="0"/>
              <a:t>Comparer LES 4 outils</a:t>
            </a:r>
            <a:endParaRPr lang="fr-FR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B25C7A-310D-4078-B8BB-3B25DA238060}"/>
              </a:ext>
            </a:extLst>
          </p:cNvPr>
          <p:cNvSpPr/>
          <p:nvPr/>
        </p:nvSpPr>
        <p:spPr>
          <a:xfrm rot="18961273">
            <a:off x="10828934" y="6306473"/>
            <a:ext cx="1740294" cy="32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/>
              <a:t>BETA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7ACAE7-0D19-4269-9390-835B893946A5}"/>
              </a:ext>
            </a:extLst>
          </p:cNvPr>
          <p:cNvSpPr/>
          <p:nvPr/>
        </p:nvSpPr>
        <p:spPr>
          <a:xfrm>
            <a:off x="1050325" y="6499682"/>
            <a:ext cx="3693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/>
              <a:t>contact: arnaud.dechampsavin@data.gouv.fr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79CDD5-A0AE-490A-A649-153C648EBCA7}"/>
              </a:ext>
            </a:extLst>
          </p:cNvPr>
          <p:cNvCxnSpPr/>
          <p:nvPr/>
        </p:nvCxnSpPr>
        <p:spPr>
          <a:xfrm>
            <a:off x="6223819" y="1838632"/>
            <a:ext cx="0" cy="3909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F9964A3-7B14-4576-8F08-18B1C82F32BF}"/>
              </a:ext>
            </a:extLst>
          </p:cNvPr>
          <p:cNvCxnSpPr/>
          <p:nvPr/>
        </p:nvCxnSpPr>
        <p:spPr>
          <a:xfrm>
            <a:off x="2920180" y="3746090"/>
            <a:ext cx="660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900D8-A2CC-4018-A3AA-42C05171376E}"/>
              </a:ext>
            </a:extLst>
          </p:cNvPr>
          <p:cNvSpPr/>
          <p:nvPr/>
        </p:nvSpPr>
        <p:spPr>
          <a:xfrm>
            <a:off x="5309419" y="1226051"/>
            <a:ext cx="1828800" cy="59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DemocracyOS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B58B4-A622-4E25-AFBE-ECE88FC8C9FA}"/>
              </a:ext>
            </a:extLst>
          </p:cNvPr>
          <p:cNvSpPr/>
          <p:nvPr/>
        </p:nvSpPr>
        <p:spPr>
          <a:xfrm>
            <a:off x="5383161" y="5694423"/>
            <a:ext cx="1828800" cy="59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NovaIdeo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AB03A0-58E9-44F9-8BFE-CBD717EAFE08}"/>
              </a:ext>
            </a:extLst>
          </p:cNvPr>
          <p:cNvSpPr/>
          <p:nvPr/>
        </p:nvSpPr>
        <p:spPr>
          <a:xfrm>
            <a:off x="1091380" y="3429000"/>
            <a:ext cx="1828800" cy="59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Assembl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15162E-487C-400D-8CB9-8361718BFDD4}"/>
              </a:ext>
            </a:extLst>
          </p:cNvPr>
          <p:cNvSpPr/>
          <p:nvPr/>
        </p:nvSpPr>
        <p:spPr>
          <a:xfrm>
            <a:off x="9527458" y="3429000"/>
            <a:ext cx="1828800" cy="59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CapCollectif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FA2E1-F702-48F6-89D5-4D44A3F9E5F0}"/>
              </a:ext>
            </a:extLst>
          </p:cNvPr>
          <p:cNvSpPr/>
          <p:nvPr/>
        </p:nvSpPr>
        <p:spPr>
          <a:xfrm>
            <a:off x="7816645" y="1698437"/>
            <a:ext cx="1435503" cy="4125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Consultations de confirmation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245796-BE8D-4CE7-A537-32549F472374}"/>
              </a:ext>
            </a:extLst>
          </p:cNvPr>
          <p:cNvSpPr/>
          <p:nvPr/>
        </p:nvSpPr>
        <p:spPr>
          <a:xfrm>
            <a:off x="6799009" y="5054248"/>
            <a:ext cx="1435503" cy="4125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Co-écriture de texte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4216A8-4AEB-4ACF-9C92-F99D3B980113}"/>
              </a:ext>
            </a:extLst>
          </p:cNvPr>
          <p:cNvSpPr/>
          <p:nvPr/>
        </p:nvSpPr>
        <p:spPr>
          <a:xfrm>
            <a:off x="3165999" y="3799160"/>
            <a:ext cx="2037739" cy="7387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Processus long de recherche, d’idéation, de co-construction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2DF15F-244B-48B8-9C85-C7D29799364C}"/>
              </a:ext>
            </a:extLst>
          </p:cNvPr>
          <p:cNvSpPr/>
          <p:nvPr/>
        </p:nvSpPr>
        <p:spPr>
          <a:xfrm>
            <a:off x="7624925" y="5553802"/>
            <a:ext cx="1435503" cy="4125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Tracer les controverses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59947-D3F1-42EB-99C6-DEF13DCB5DF0}"/>
              </a:ext>
            </a:extLst>
          </p:cNvPr>
          <p:cNvSpPr/>
          <p:nvPr/>
        </p:nvSpPr>
        <p:spPr>
          <a:xfrm>
            <a:off x="7354536" y="2269968"/>
            <a:ext cx="1435503" cy="4125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Consultations simples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F498A1-85CB-40AE-A391-157A7E67F2C6}"/>
              </a:ext>
            </a:extLst>
          </p:cNvPr>
          <p:cNvSpPr/>
          <p:nvPr/>
        </p:nvSpPr>
        <p:spPr>
          <a:xfrm>
            <a:off x="7946933" y="3290023"/>
            <a:ext cx="1435503" cy="4125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Consultations « all </a:t>
            </a:r>
            <a:r>
              <a:rPr lang="fr-FR" sz="1200" dirty="0" err="1"/>
              <a:t>included</a:t>
            </a:r>
            <a:r>
              <a:rPr lang="fr-FR" sz="1200" dirty="0"/>
              <a:t> »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526DC5-F5E9-481E-AC14-C9D554526BB9}"/>
              </a:ext>
            </a:extLst>
          </p:cNvPr>
          <p:cNvSpPr/>
          <p:nvPr/>
        </p:nvSpPr>
        <p:spPr>
          <a:xfrm>
            <a:off x="2770237" y="1698437"/>
            <a:ext cx="2276154" cy="5195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Contributions aux codes des plateformes par les administrations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AAEEA9-289A-4270-95EE-3A508D14FB84}"/>
              </a:ext>
            </a:extLst>
          </p:cNvPr>
          <p:cNvSpPr/>
          <p:nvPr/>
        </p:nvSpPr>
        <p:spPr>
          <a:xfrm>
            <a:off x="7946933" y="3779709"/>
            <a:ext cx="1435503" cy="4125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Rapidité, </a:t>
            </a:r>
            <a:r>
              <a:rPr lang="fr-FR" sz="1200" dirty="0" err="1"/>
              <a:t>professionalisme</a:t>
            </a:r>
            <a:endParaRPr lang="fr-FR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797789-D318-45C0-81A8-91E1C4772D91}"/>
              </a:ext>
            </a:extLst>
          </p:cNvPr>
          <p:cNvSpPr/>
          <p:nvPr/>
        </p:nvSpPr>
        <p:spPr>
          <a:xfrm>
            <a:off x="4743965" y="4926654"/>
            <a:ext cx="1767450" cy="592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Trouver un </a:t>
            </a:r>
            <a:r>
              <a:rPr lang="fr-FR" sz="1200" dirty="0" err="1"/>
              <a:t>conscensus</a:t>
            </a:r>
            <a:r>
              <a:rPr lang="fr-FR" sz="1200" dirty="0"/>
              <a:t> sur un sujet précis</a:t>
            </a:r>
          </a:p>
        </p:txBody>
      </p:sp>
    </p:spTree>
    <p:extLst>
      <p:ext uri="{BB962C8B-B14F-4D97-AF65-F5344CB8AC3E}">
        <p14:creationId xmlns:p14="http://schemas.microsoft.com/office/powerpoint/2010/main" val="1285022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tala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C4"/>
      </a:accent1>
      <a:accent2>
        <a:srgbClr val="034EA1"/>
      </a:accent2>
      <a:accent3>
        <a:srgbClr val="EC1C24"/>
      </a:accent3>
      <a:accent4>
        <a:srgbClr val="8EAADB"/>
      </a:accent4>
      <a:accent5>
        <a:srgbClr val="2F5496"/>
      </a:accent5>
      <a:accent6>
        <a:srgbClr val="1F3864"/>
      </a:accent6>
      <a:hlink>
        <a:srgbClr val="0563C1"/>
      </a:hlink>
      <a:folHlink>
        <a:srgbClr val="FF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DINSIC - Etalab" id="{2DDCFF08-0E52-4A0A-A43A-3017971BAE0F}" vid="{270400FE-A9F5-4E60-AF8F-882485402F81}"/>
    </a:ext>
  </a:extLst>
</a:theme>
</file>

<file path=ppt/theme/theme2.xml><?xml version="1.0" encoding="utf-8"?>
<a:theme xmlns:a="http://schemas.openxmlformats.org/drawingml/2006/main" name="Conception personnalisée">
  <a:themeElements>
    <a:clrScheme name="Etala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C4"/>
      </a:accent1>
      <a:accent2>
        <a:srgbClr val="034EA1"/>
      </a:accent2>
      <a:accent3>
        <a:srgbClr val="EC1C24"/>
      </a:accent3>
      <a:accent4>
        <a:srgbClr val="8EAADB"/>
      </a:accent4>
      <a:accent5>
        <a:srgbClr val="2F5496"/>
      </a:accent5>
      <a:accent6>
        <a:srgbClr val="1F3864"/>
      </a:accent6>
      <a:hlink>
        <a:srgbClr val="0563C1"/>
      </a:hlink>
      <a:folHlink>
        <a:srgbClr val="FF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DINSIC - Etalab" id="{2DDCFF08-0E52-4A0A-A43A-3017971BAE0F}" vid="{F8E2A4B0-D6C9-4D33-9535-37068D868735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DINSIC - Etalab</Template>
  <TotalTime>2695</TotalTime>
  <Words>459</Words>
  <Application>Microsoft Office PowerPoint</Application>
  <PresentationFormat>Grand écran</PresentationFormat>
  <Paragraphs>77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Montserrat</vt:lpstr>
      <vt:lpstr>Wingdings</vt:lpstr>
      <vt:lpstr>Thème Office</vt:lpstr>
      <vt:lpstr>Conception personnalisée</vt:lpstr>
      <vt:lpstr>ATELIER CADRAGE</vt:lpstr>
      <vt:lpstr>PREPARER SA CONSULTATION</vt:lpstr>
      <vt:lpstr>Comparer LES 4 outils</vt:lpstr>
      <vt:lpstr>Comparer LES 4 outils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CHOISIR SA PLATFORME DE CONSULTATION</dc:title>
  <dc:creator>Arnaud de Champsavin</dc:creator>
  <cp:lastModifiedBy>Arnaud de Champsavin</cp:lastModifiedBy>
  <cp:revision>152</cp:revision>
  <dcterms:created xsi:type="dcterms:W3CDTF">2018-06-18T10:57:06Z</dcterms:created>
  <dcterms:modified xsi:type="dcterms:W3CDTF">2018-11-15T13:15:14Z</dcterms:modified>
</cp:coreProperties>
</file>