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88" r:id="rId3"/>
    <p:sldId id="256" r:id="rId4"/>
    <p:sldId id="257" r:id="rId5"/>
    <p:sldId id="265" r:id="rId6"/>
    <p:sldId id="287" r:id="rId7"/>
    <p:sldId id="286" r:id="rId8"/>
    <p:sldId id="269" r:id="rId9"/>
    <p:sldId id="289" r:id="rId10"/>
    <p:sldId id="277" r:id="rId11"/>
    <p:sldId id="281" r:id="rId12"/>
    <p:sldId id="280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二维码换过了！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02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此处有网页图片</a:t>
            </a:r>
          </a:p>
        </p:txBody>
      </p:sp>
    </p:spTree>
    <p:extLst>
      <p:ext uri="{BB962C8B-B14F-4D97-AF65-F5344CB8AC3E}">
        <p14:creationId xmlns:p14="http://schemas.microsoft.com/office/powerpoint/2010/main" val="790271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code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4D24-693D-48DE-B070-FBE2441F8FF3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8C9B-6948-423B-8920-E7CE1A734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.modao.cc/app/TUzOyMIkuJ4Votmb10bWib7TUPQlXqz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68" y="1"/>
            <a:ext cx="2231572" cy="22315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239" y="0"/>
            <a:ext cx="1628993" cy="2359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31" y="-43543"/>
            <a:ext cx="1883242" cy="27836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473" y="0"/>
            <a:ext cx="2231572" cy="22315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8" r="16865" b="31103"/>
          <a:stretch/>
        </p:blipFill>
        <p:spPr>
          <a:xfrm>
            <a:off x="0" y="1"/>
            <a:ext cx="2055052" cy="27400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45" y="0"/>
            <a:ext cx="2195622" cy="29274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73" y="3941321"/>
            <a:ext cx="1619099" cy="243055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184288" y="637187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程仁德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Noah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584" y="637187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</a:p>
        </p:txBody>
      </p:sp>
      <p:sp>
        <p:nvSpPr>
          <p:cNvPr id="14" name="矩形 13"/>
          <p:cNvSpPr/>
          <p:nvPr/>
        </p:nvSpPr>
        <p:spPr>
          <a:xfrm>
            <a:off x="586539" y="293171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何银梅</a:t>
            </a:r>
          </a:p>
        </p:txBody>
      </p:sp>
      <p:sp>
        <p:nvSpPr>
          <p:cNvPr id="15" name="矩形 14"/>
          <p:cNvSpPr/>
          <p:nvPr/>
        </p:nvSpPr>
        <p:spPr>
          <a:xfrm>
            <a:off x="10929748" y="292634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童江魏</a:t>
            </a:r>
          </a:p>
        </p:txBody>
      </p:sp>
      <p:sp>
        <p:nvSpPr>
          <p:cNvPr id="16" name="矩形 15"/>
          <p:cNvSpPr/>
          <p:nvPr/>
        </p:nvSpPr>
        <p:spPr>
          <a:xfrm>
            <a:off x="3987178" y="2926344"/>
            <a:ext cx="205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张莹佳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Anastasia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05298" y="292634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吴熠伟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Vivien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98369" y="29274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Maxime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Giliberto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13749" y="2926344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李源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Sophie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41973" y="5854992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APP,WEBSITE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0179" y="3295676"/>
            <a:ext cx="17059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Programming</a:t>
            </a: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Data analysis</a:t>
            </a: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Website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571503" y="3295676"/>
            <a:ext cx="17059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Programming</a:t>
            </a: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Data analysis</a:t>
            </a: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Website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14368" y="3295676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Business analysis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58425" y="3295676"/>
            <a:ext cx="22910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Business model</a:t>
            </a: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Every presentation</a:t>
            </a: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Data analysis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10738" y="3295676"/>
            <a:ext cx="229101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LOGO design</a:t>
            </a: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Project management</a:t>
            </a: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Business </a:t>
            </a: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analysis</a:t>
            </a:r>
          </a:p>
        </p:txBody>
      </p:sp>
      <p:sp>
        <p:nvSpPr>
          <p:cNvPr id="27" name="矩形 26"/>
          <p:cNvSpPr/>
          <p:nvPr/>
        </p:nvSpPr>
        <p:spPr>
          <a:xfrm>
            <a:off x="2086721" y="3295676"/>
            <a:ext cx="1705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Programming</a:t>
            </a: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307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39" y="0"/>
            <a:ext cx="5036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3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63" y="1213767"/>
            <a:ext cx="3523272" cy="35479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0" y="50229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Arial Black" panose="020B0A04020102020204" pitchFamily="34" charset="0"/>
                <a:hlinkClick r:id="rId3"/>
              </a:rPr>
              <a:t>DISPLAY THE APP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0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85135" y="2850515"/>
            <a:ext cx="3850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Thank U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1066" y="3866178"/>
            <a:ext cx="907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</a:rPr>
              <a:t>PRESENTED BY SWISS ARMY KNIFE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4720" y="772160"/>
            <a:ext cx="619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 Black" panose="020B0A04020102020204" pitchFamily="34" charset="0"/>
              </a:rPr>
              <a:t>TOO BORING TODAY!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57120" y="2187932"/>
            <a:ext cx="812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 Black" panose="020B0A04020102020204" pitchFamily="34" charset="0"/>
              </a:rPr>
              <a:t>JUST WANT TO HAVE FUN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77840" y="1480046"/>
            <a:ext cx="64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 Black" panose="020B0A04020102020204" pitchFamily="34" charset="0"/>
              </a:rPr>
              <a:t>;(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75860" y="1880156"/>
            <a:ext cx="1844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Arial Black" panose="020B0A04020102020204" pitchFamily="34" charset="0"/>
              </a:rPr>
              <a:t>AH!</a:t>
            </a:r>
            <a:endParaRPr lang="zh-CN" altLang="en-US" sz="8000" dirty="0">
              <a:latin typeface="Arial Black" panose="020B0A040201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79664" y="3760227"/>
            <a:ext cx="7876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 Black" panose="020B0A04020102020204" pitchFamily="34" charset="0"/>
              </a:rPr>
              <a:t>I CAN ASK </a:t>
            </a:r>
            <a:r>
              <a:rPr lang="en-US" altLang="zh-CN" sz="6000" dirty="0">
                <a:solidFill>
                  <a:srgbClr val="FF0000"/>
                </a:solidFill>
                <a:latin typeface="Arial Black" panose="020B0A04020102020204" pitchFamily="34" charset="0"/>
              </a:rPr>
              <a:t>IGO</a:t>
            </a:r>
            <a:r>
              <a:rPr lang="en-US" altLang="zh-CN" sz="4000" dirty="0">
                <a:latin typeface="Arial Black" panose="020B0A04020102020204" pitchFamily="34" charset="0"/>
              </a:rPr>
              <a:t> FOR HELP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17659" y="4522227"/>
            <a:ext cx="7038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 Black" panose="020B0A04020102020204" pitchFamily="34" charset="0"/>
              </a:rPr>
              <a:t>TAKE OUT OF MOBILE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4122" y="5230113"/>
            <a:ext cx="619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 Black" panose="020B0A04020102020204" pitchFamily="34" charset="0"/>
              </a:rPr>
              <a:t>AND OPEN THIS </a:t>
            </a:r>
            <a:r>
              <a:rPr lang="en-US" altLang="zh-CN" sz="4000" dirty="0">
                <a:solidFill>
                  <a:srgbClr val="FF0000"/>
                </a:solidFill>
                <a:latin typeface="Arial Black" panose="020B0A04020102020204" pitchFamily="34" charset="0"/>
              </a:rPr>
              <a:t>APP</a:t>
            </a:r>
            <a:endParaRPr lang="zh-CN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13177" y="5937999"/>
            <a:ext cx="1070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 Black" panose="020B0A04020102020204" pitchFamily="34" charset="0"/>
              </a:rPr>
              <a:t>XD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pic>
        <p:nvPicPr>
          <p:cNvPr id="8" name="图片 7" descr="C:\Users\Sophie Li\Desktop\微信图片_20181215061119.png微信图片_20181215061119"/>
          <p:cNvPicPr>
            <a:picLocks noChangeAspect="1"/>
          </p:cNvPicPr>
          <p:nvPr/>
        </p:nvPicPr>
        <p:blipFill>
          <a:blip r:embed="rId3"/>
          <a:srcRect l="13908" t="13739" r="21785" b="12393"/>
          <a:stretch>
            <a:fillRect/>
          </a:stretch>
        </p:blipFill>
        <p:spPr>
          <a:xfrm>
            <a:off x="2546985" y="16510"/>
            <a:ext cx="6788150" cy="6709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77" y="1101165"/>
            <a:ext cx="4656284" cy="46556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64951" y="3823581"/>
            <a:ext cx="438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Arial Black" panose="020B0A04020102020204" pitchFamily="34" charset="0"/>
              </a:rPr>
              <a:t>爱</a:t>
            </a:r>
            <a:r>
              <a:rPr lang="en-US" altLang="zh-CN" sz="4000" dirty="0">
                <a:latin typeface="Arial Black" panose="020B0A04020102020204" pitchFamily="34" charset="0"/>
              </a:rPr>
              <a:t>GO </a:t>
            </a:r>
            <a:r>
              <a:rPr lang="zh-CN" altLang="en-US" sz="4000" dirty="0">
                <a:latin typeface="Arial Black" panose="020B0A04020102020204" pitchFamily="34" charset="0"/>
              </a:rPr>
              <a:t>❤</a:t>
            </a:r>
            <a:r>
              <a:rPr lang="en-US" altLang="zh-CN" sz="4000" dirty="0">
                <a:latin typeface="Arial Black" panose="020B0A04020102020204" pitchFamily="34" charset="0"/>
              </a:rPr>
              <a:t> I GO!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17258" y="2244681"/>
            <a:ext cx="2948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FF0000"/>
                </a:solidFill>
                <a:latin typeface="Arial Black" panose="020B0A04020102020204" pitchFamily="34" charset="0"/>
              </a:rPr>
              <a:t>IGO</a:t>
            </a:r>
            <a:endParaRPr lang="zh-CN" altLang="en-US" sz="9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84625" y="2988219"/>
            <a:ext cx="3703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>
                <a:latin typeface="Arial Black" panose="020B0A04020102020204" pitchFamily="34" charset="0"/>
              </a:rPr>
              <a:t>PAIN POINT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13646" y="3234703"/>
            <a:ext cx="3742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Arial Black" panose="020B0A04020102020204" pitchFamily="34" charset="0"/>
              </a:rPr>
              <a:t>SOMETHING</a:t>
            </a:r>
          </a:p>
          <a:p>
            <a:pPr algn="ctr"/>
            <a:r>
              <a:rPr lang="en-US" altLang="zh-CN" sz="4000" dirty="0">
                <a:latin typeface="Arial Black" panose="020B0A04020102020204" pitchFamily="34" charset="0"/>
              </a:rPr>
              <a:t>NEW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3627" y="3542479"/>
            <a:ext cx="4629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Arial Black" panose="020B0A04020102020204" pitchFamily="34" charset="0"/>
              </a:rPr>
              <a:t>GET IDEAS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4.16667E-6 -0.2856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8"/>
          <p:cNvSpPr>
            <a:spLocks noChangeArrowheads="1"/>
          </p:cNvSpPr>
          <p:nvPr/>
        </p:nvSpPr>
        <p:spPr bwMode="auto">
          <a:xfrm>
            <a:off x="4579256" y="4782457"/>
            <a:ext cx="3149601" cy="1371600"/>
          </a:xfrm>
          <a:prstGeom prst="ellipse">
            <a:avLst/>
          </a:prstGeom>
          <a:solidFill>
            <a:srgbClr val="CCFFFF"/>
          </a:solidFill>
          <a:ln w="19050">
            <a:solidFill>
              <a:srgbClr val="033D8B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OPTIMIZE</a:t>
            </a:r>
          </a:p>
        </p:txBody>
      </p:sp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8135257" y="1582057"/>
            <a:ext cx="3100614" cy="1371600"/>
          </a:xfrm>
          <a:prstGeom prst="ellipse">
            <a:avLst/>
          </a:prstGeom>
          <a:solidFill>
            <a:srgbClr val="CCFFFF"/>
          </a:solidFill>
          <a:ln w="19050">
            <a:solidFill>
              <a:srgbClr val="033D8B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ON THE DATA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8400141" y="3633107"/>
            <a:ext cx="3073400" cy="2298700"/>
          </a:xfrm>
          <a:prstGeom prst="rect">
            <a:avLst/>
          </a:prstGeom>
          <a:solidFill>
            <a:srgbClr val="B9D3DB">
              <a:alpha val="50980"/>
            </a:srgbClr>
          </a:solidFill>
          <a:ln w="19050">
            <a:solidFill>
              <a:srgbClr val="033D8B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BUSINESS PLAN</a:t>
            </a:r>
          </a:p>
          <a:p>
            <a:pPr algn="ctr">
              <a:defRPr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MACHINE LEARNING</a:t>
            </a:r>
          </a:p>
          <a:p>
            <a:pPr algn="ctr">
              <a:defRPr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 UN APP</a:t>
            </a:r>
          </a:p>
          <a:p>
            <a:pPr algn="ctr">
              <a:defRPr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 OUR SITE</a:t>
            </a:r>
          </a:p>
          <a:p>
            <a:pPr algn="ctr">
              <a:defRPr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...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178957" y="2699657"/>
            <a:ext cx="2400300" cy="850900"/>
          </a:xfrm>
          <a:prstGeom prst="rect">
            <a:avLst/>
          </a:prstGeom>
          <a:solidFill>
            <a:srgbClr val="B9D3DB"/>
          </a:solidFill>
          <a:ln w="19050">
            <a:solidFill>
              <a:srgbClr val="033D8B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OUR NEEDS</a:t>
            </a: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312737" y="3247344"/>
            <a:ext cx="2796495" cy="1371600"/>
          </a:xfrm>
          <a:prstGeom prst="ellipse">
            <a:avLst/>
          </a:prstGeom>
          <a:solidFill>
            <a:srgbClr val="CCFFFF"/>
          </a:solidFill>
          <a:ln w="19050">
            <a:solidFill>
              <a:srgbClr val="033D8B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 TO THE DATA</a:t>
            </a: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2632528" y="537595"/>
            <a:ext cx="2302328" cy="1371600"/>
          </a:xfrm>
          <a:prstGeom prst="ellipse">
            <a:avLst/>
          </a:prstGeom>
          <a:solidFill>
            <a:srgbClr val="CCFFFF"/>
          </a:solidFill>
          <a:ln w="19050">
            <a:solidFill>
              <a:srgbClr val="033D8B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COMPERASION</a:t>
            </a:r>
          </a:p>
        </p:txBody>
      </p:sp>
      <p:grpSp>
        <p:nvGrpSpPr>
          <p:cNvPr id="11" name="Group 28"/>
          <p:cNvGrpSpPr>
            <a:grpSpLocks/>
          </p:cNvGrpSpPr>
          <p:nvPr/>
        </p:nvGrpSpPr>
        <p:grpSpPr bwMode="auto">
          <a:xfrm>
            <a:off x="3652156" y="1408339"/>
            <a:ext cx="3327400" cy="1158875"/>
            <a:chOff x="1664" y="1144"/>
            <a:chExt cx="2096" cy="730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248" y="1144"/>
              <a:ext cx="1512" cy="536"/>
            </a:xfrm>
            <a:prstGeom prst="rect">
              <a:avLst/>
            </a:prstGeom>
            <a:solidFill>
              <a:srgbClr val="B9D3DB"/>
            </a:solidFill>
            <a:ln w="19050">
              <a:solidFill>
                <a:srgbClr val="033D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kumimoji="0" lang="fr-FR" altLang="zh-CN" sz="2000" dirty="0">
                  <a:solidFill>
                    <a:srgbClr val="595959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INNOVATION</a:t>
              </a:r>
            </a:p>
          </p:txBody>
        </p:sp>
        <p:sp>
          <p:nvSpPr>
            <p:cNvPr id="13" name="AutoShape 21"/>
            <p:cNvSpPr>
              <a:spLocks noChangeArrowheads="1"/>
            </p:cNvSpPr>
            <p:nvPr/>
          </p:nvSpPr>
          <p:spPr bwMode="auto">
            <a:xfrm>
              <a:off x="1664" y="1328"/>
              <a:ext cx="513" cy="5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1 w 21600"/>
                <a:gd name="T13" fmla="*/ 2927 h 21600"/>
                <a:gd name="T14" fmla="*/ 18232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CC00"/>
            </a:solidFill>
            <a:ln w="19050">
              <a:solidFill>
                <a:srgbClr val="033D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fr-FR"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/>
        </p:nvGrpSpPr>
        <p:grpSpPr bwMode="auto">
          <a:xfrm>
            <a:off x="6560457" y="1874157"/>
            <a:ext cx="2400300" cy="1600200"/>
            <a:chOff x="3440" y="1352"/>
            <a:chExt cx="1512" cy="1008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440" y="1824"/>
              <a:ext cx="1512" cy="536"/>
            </a:xfrm>
            <a:prstGeom prst="rect">
              <a:avLst/>
            </a:prstGeom>
            <a:solidFill>
              <a:srgbClr val="B9D3DB"/>
            </a:solidFill>
            <a:ln w="19050">
              <a:solidFill>
                <a:srgbClr val="033D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ANALYSE</a:t>
              </a:r>
            </a:p>
          </p:txBody>
        </p:sp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 rot="5400000">
              <a:off x="3792" y="1335"/>
              <a:ext cx="513" cy="5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1 w 21600"/>
                <a:gd name="T13" fmla="*/ 2927 h 21600"/>
                <a:gd name="T14" fmla="*/ 18232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CC00"/>
            </a:solidFill>
            <a:ln w="19050">
              <a:solidFill>
                <a:srgbClr val="033D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fr-FR"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7" name="Group 30"/>
          <p:cNvGrpSpPr>
            <a:grpSpLocks/>
          </p:cNvGrpSpPr>
          <p:nvPr/>
        </p:nvGrpSpPr>
        <p:grpSpPr bwMode="auto">
          <a:xfrm>
            <a:off x="5734957" y="3499757"/>
            <a:ext cx="2400300" cy="1409700"/>
            <a:chOff x="2920" y="2376"/>
            <a:chExt cx="1512" cy="888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920" y="2728"/>
              <a:ext cx="1512" cy="536"/>
            </a:xfrm>
            <a:prstGeom prst="rect">
              <a:avLst/>
            </a:prstGeom>
            <a:solidFill>
              <a:srgbClr val="B9D3DB"/>
            </a:solidFill>
            <a:ln w="19050">
              <a:solidFill>
                <a:srgbClr val="033D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EXECUTION</a:t>
              </a:r>
            </a:p>
          </p:txBody>
        </p:sp>
        <p:sp>
          <p:nvSpPr>
            <p:cNvPr id="19" name="AutoShape 23"/>
            <p:cNvSpPr>
              <a:spLocks noChangeArrowheads="1"/>
            </p:cNvSpPr>
            <p:nvPr/>
          </p:nvSpPr>
          <p:spPr bwMode="auto">
            <a:xfrm rot="10800000">
              <a:off x="3704" y="2376"/>
              <a:ext cx="513" cy="5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1 w 21600"/>
                <a:gd name="T13" fmla="*/ 2927 h 21600"/>
                <a:gd name="T14" fmla="*/ 18232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CC00"/>
            </a:solidFill>
            <a:ln w="19050">
              <a:solidFill>
                <a:srgbClr val="033D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fr-FR"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2890157" y="4058557"/>
            <a:ext cx="3109913" cy="850900"/>
            <a:chOff x="1128" y="2728"/>
            <a:chExt cx="1959" cy="536"/>
          </a:xfrm>
        </p:grpSpPr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128" y="2728"/>
              <a:ext cx="1512" cy="536"/>
            </a:xfrm>
            <a:prstGeom prst="rect">
              <a:avLst/>
            </a:prstGeom>
            <a:solidFill>
              <a:srgbClr val="B9D3DB"/>
            </a:solidFill>
            <a:ln w="19050">
              <a:solidFill>
                <a:srgbClr val="033D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FEEDBACKS</a:t>
              </a: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2472" y="2824"/>
              <a:ext cx="615" cy="306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FFCC00"/>
            </a:solidFill>
            <a:ln w="19050">
              <a:solidFill>
                <a:srgbClr val="033D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endParaRPr kumimoji="0" lang="zh-CN" altLang="en-US" sz="2000">
                <a:solidFill>
                  <a:srgbClr val="595959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" name="AutoShape 26"/>
          <p:cNvSpPr>
            <a:spLocks noChangeArrowheads="1"/>
          </p:cNvSpPr>
          <p:nvPr/>
        </p:nvSpPr>
        <p:spPr bwMode="auto">
          <a:xfrm rot="16200000">
            <a:off x="3538651" y="3397363"/>
            <a:ext cx="814388" cy="8667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CC00"/>
          </a:solidFill>
          <a:ln w="19050">
            <a:solidFill>
              <a:srgbClr val="033D8B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fr-FR" sz="200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6400" y="729589"/>
            <a:ext cx="3318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Arial Black" panose="020B0A04020102020204" pitchFamily="34" charset="0"/>
              </a:rPr>
              <a:t>MISSION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29600" y="729589"/>
            <a:ext cx="2191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Arial Black" panose="020B0A04020102020204" pitchFamily="34" charset="0"/>
              </a:rPr>
              <a:t>VISION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90905" y="609600"/>
            <a:ext cx="7026" cy="592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56400" y="1948784"/>
            <a:ext cx="33187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</a:rPr>
              <a:t>At </a:t>
            </a:r>
            <a:r>
              <a:rPr lang="en-US" altLang="zh-CN" sz="2000" dirty="0" err="1">
                <a:latin typeface="Arial Black" panose="020B0A04020102020204" pitchFamily="34" charset="0"/>
              </a:rPr>
              <a:t>iGo</a:t>
            </a:r>
            <a:r>
              <a:rPr lang="en-US" altLang="zh-CN" sz="2000" dirty="0">
                <a:latin typeface="Arial Black" panose="020B0A04020102020204" pitchFamily="34" charset="0"/>
              </a:rPr>
              <a:t>, we believe that every Shanghainese deserves to be in a better mood. </a:t>
            </a:r>
            <a:r>
              <a:rPr lang="en-US" altLang="zh-CN" sz="2000" dirty="0" err="1">
                <a:latin typeface="Arial Black" panose="020B0A04020102020204" pitchFamily="34" charset="0"/>
              </a:rPr>
              <a:t>Igo</a:t>
            </a:r>
            <a:r>
              <a:rPr lang="en-US" altLang="zh-CN" sz="2000" dirty="0">
                <a:latin typeface="Arial Black" panose="020B0A04020102020204" pitchFamily="34" charset="0"/>
              </a:rPr>
              <a:t> allows Shanghainese users to enjoy new experiences according to their attempts of the moment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83028" y="2742977"/>
            <a:ext cx="3318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</a:rPr>
              <a:t>Change Shanghainese bad mood people into a good one with an activity they never did.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8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46552" y="875110"/>
            <a:ext cx="2808514" cy="1556657"/>
          </a:xfrm>
          <a:prstGeom prst="ellipse">
            <a:avLst/>
          </a:prstGeom>
          <a:solidFill>
            <a:srgbClr val="FF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Customer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93102" y="5034340"/>
            <a:ext cx="2808514" cy="1556657"/>
          </a:xfrm>
          <a:prstGeom prst="ellipse">
            <a:avLst/>
          </a:prstGeom>
          <a:solidFill>
            <a:srgbClr val="FF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Data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428262" y="4703058"/>
            <a:ext cx="2808514" cy="1556657"/>
          </a:xfrm>
          <a:prstGeom prst="ellipse">
            <a:avLst/>
          </a:prstGeom>
          <a:solidFill>
            <a:srgbClr val="FF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Money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852283" y="471341"/>
            <a:ext cx="2808514" cy="1556657"/>
          </a:xfrm>
          <a:prstGeom prst="ellipse">
            <a:avLst/>
          </a:prstGeom>
          <a:solidFill>
            <a:srgbClr val="FF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Suppliers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endCxn id="7" idx="3"/>
          </p:cNvCxnSpPr>
          <p:nvPr/>
        </p:nvCxnSpPr>
        <p:spPr>
          <a:xfrm flipV="1">
            <a:off x="6656339" y="1800031"/>
            <a:ext cx="607241" cy="843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6" idx="2"/>
          </p:cNvCxnSpPr>
          <p:nvPr/>
        </p:nvCxnSpPr>
        <p:spPr>
          <a:xfrm>
            <a:off x="6225616" y="4784580"/>
            <a:ext cx="1202646" cy="6968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0"/>
          </p:cNvCxnSpPr>
          <p:nvPr/>
        </p:nvCxnSpPr>
        <p:spPr>
          <a:xfrm flipH="1">
            <a:off x="3297359" y="4076398"/>
            <a:ext cx="968827" cy="957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4" idx="5"/>
          </p:cNvCxnSpPr>
          <p:nvPr/>
        </p:nvCxnSpPr>
        <p:spPr>
          <a:xfrm flipH="1" flipV="1">
            <a:off x="4043769" y="2203800"/>
            <a:ext cx="1468108" cy="1501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34" y="2607002"/>
            <a:ext cx="2471509" cy="24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9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110" y="1139190"/>
            <a:ext cx="185102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</a:t>
            </a:r>
            <a:r>
              <a:rPr lang="en-US" altLang="zh-CN" dirty="0" err="1"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Mobike</a:t>
            </a:r>
            <a:endParaRPr lang="en-US" altLang="zh-CN" dirty="0"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l"/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</a:t>
            </a:r>
            <a:r>
              <a:rPr lang="en-US" altLang="zh-CN" dirty="0" err="1"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Dianping</a:t>
            </a:r>
            <a:endParaRPr lang="en-US" altLang="zh-CN" dirty="0"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l"/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-Suppliers</a:t>
            </a:r>
          </a:p>
          <a:p>
            <a:pPr algn="l"/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ex.</a:t>
            </a:r>
          </a:p>
          <a:p>
            <a:pPr algn="l"/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-Resto</a:t>
            </a:r>
          </a:p>
          <a:p>
            <a:pPr algn="l"/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-Bar</a:t>
            </a:r>
          </a:p>
          <a:p>
            <a:pPr algn="l"/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</a:t>
            </a:r>
            <a:r>
              <a:rPr lang="en-US" altLang="zh-CN" dirty="0" err="1">
                <a:latin typeface="Arial Black" panose="020B0A04020102020204" pitchFamily="34" charset="0"/>
                <a:cs typeface="Arial Black" panose="020B0A04020102020204" pitchFamily="34" charset="0"/>
              </a:rPr>
              <a:t>Caf</a:t>
            </a:r>
            <a:r>
              <a:rPr lang="fr-FR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é</a:t>
            </a:r>
            <a:endParaRPr lang="zh-CN" altLang="zh-CN" dirty="0"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l"/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-Maker space</a:t>
            </a:r>
          </a:p>
          <a:p>
            <a:pPr algn="l"/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-Etc.</a:t>
            </a:r>
          </a:p>
          <a:p>
            <a:endParaRPr lang="en-US" altLang="zh-CN" dirty="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0970" y="954405"/>
            <a:ext cx="16154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</a:t>
            </a:r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Suggest 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customized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activities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one by one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58745" y="3557270"/>
            <a:ext cx="184404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 Black" panose="020B0A04020102020204" pitchFamily="34" charset="0"/>
                <a:cs typeface="Arial Black" panose="020B0A04020102020204" pitchFamily="34" charset="0"/>
              </a:rPr>
              <a:t>-</a:t>
            </a:r>
            <a:r>
              <a:rPr lang="en-US">
                <a:latin typeface="Arial Black" panose="020B0A04020102020204" pitchFamily="34" charset="0"/>
                <a:cs typeface="Arial Black" panose="020B0A04020102020204" pitchFamily="34" charset="0"/>
              </a:rPr>
              <a:t>Database of </a:t>
            </a:r>
          </a:p>
          <a:p>
            <a:r>
              <a:rPr lang="en-US">
                <a:latin typeface="Arial Black" panose="020B0A04020102020204" pitchFamily="34" charset="0"/>
                <a:cs typeface="Arial Black" panose="020B0A04020102020204" pitchFamily="34" charset="0"/>
              </a:rPr>
              <a:t>mobike</a:t>
            </a:r>
          </a:p>
          <a:p>
            <a:r>
              <a:rPr lang="en-US">
                <a:latin typeface="Arial Black" panose="020B0A04020102020204" pitchFamily="34" charset="0"/>
                <a:cs typeface="Arial Black" panose="020B0A04020102020204" pitchFamily="34" charset="0"/>
              </a:rPr>
              <a:t>-Database of </a:t>
            </a:r>
          </a:p>
          <a:p>
            <a:r>
              <a:rPr lang="en-US">
                <a:latin typeface="Arial Black" panose="020B0A04020102020204" pitchFamily="34" charset="0"/>
                <a:cs typeface="Arial Black" panose="020B0A04020102020204" pitchFamily="34" charset="0"/>
              </a:rPr>
              <a:t>Dianping</a:t>
            </a:r>
          </a:p>
          <a:p>
            <a:r>
              <a:rPr lang="en-US">
                <a:latin typeface="Arial Black" panose="020B0A04020102020204" pitchFamily="34" charset="0"/>
                <a:cs typeface="Arial Black" panose="020B0A04020102020204" pitchFamily="34" charset="0"/>
              </a:rPr>
              <a:t>-Suppliers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40630" y="869950"/>
            <a:ext cx="236601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</a:t>
            </a:r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Resolve the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customer's 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boring time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-Give chance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to try 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something new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by the APP's 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automatic 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recommendation 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based on 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database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-Design a series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of activities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65695" y="868045"/>
            <a:ext cx="212915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rial Black" panose="020B0A04020102020204" pitchFamily="34" charset="0"/>
                <a:cs typeface="Arial Black" panose="020B0A04020102020204" pitchFamily="34" charset="0"/>
              </a:rPr>
              <a:t>-The website </a:t>
            </a:r>
          </a:p>
          <a:p>
            <a:pPr algn="l"/>
            <a:r>
              <a:rPr lang="en-US">
                <a:latin typeface="Arial Black" panose="020B0A04020102020204" pitchFamily="34" charset="0"/>
                <a:cs typeface="Arial Black" panose="020B0A04020102020204" pitchFamily="34" charset="0"/>
              </a:rPr>
              <a:t>of iGO</a:t>
            </a:r>
          </a:p>
          <a:p>
            <a:pPr algn="l"/>
            <a:r>
              <a:rPr lang="en-US">
                <a:latin typeface="Arial Black" panose="020B0A04020102020204" pitchFamily="34" charset="0"/>
                <a:cs typeface="Arial Black" panose="020B0A04020102020204" pitchFamily="34" charset="0"/>
              </a:rPr>
              <a:t>-Sina microblog</a:t>
            </a:r>
          </a:p>
          <a:p>
            <a:pPr algn="l"/>
            <a:r>
              <a:rPr lang="en-US" altLang="zh-CN"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-Facebook</a:t>
            </a:r>
            <a:endParaRPr lang="en-US" altLang="zh-CN"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l"/>
            <a:r>
              <a:rPr lang="en-US" altLang="zh-CN"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-Twitter</a:t>
            </a:r>
            <a:endParaRPr lang="en-US" altLang="zh-CN"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l"/>
            <a:r>
              <a:rPr lang="en-US"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-E-mail</a:t>
            </a:r>
            <a:endParaRPr lang="en-US" altLang="zh-CN"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87920" y="3543300"/>
            <a:ext cx="2094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-</a:t>
            </a:r>
            <a:r>
              <a:rPr lang="en-US" dirty="0" err="1">
                <a:latin typeface="Arial Black" panose="020B0A04020102020204" pitchFamily="34" charset="0"/>
                <a:cs typeface="Arial Black" panose="020B0A04020102020204" pitchFamily="34" charset="0"/>
              </a:rPr>
              <a:t>iGo</a:t>
            </a:r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 App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-</a:t>
            </a:r>
            <a:r>
              <a:rPr lang="en-US" dirty="0" err="1">
                <a:latin typeface="Arial Black" panose="020B0A04020102020204" pitchFamily="34" charset="0"/>
                <a:cs typeface="Arial Black" panose="020B0A04020102020204" pitchFamily="34" charset="0"/>
              </a:rPr>
              <a:t>iGo</a:t>
            </a:r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 Mini </a:t>
            </a:r>
          </a:p>
          <a:p>
            <a:r>
              <a:rPr lang="en-US" dirty="0" err="1">
                <a:latin typeface="Arial Black" panose="020B0A04020102020204" pitchFamily="34" charset="0"/>
                <a:cs typeface="Arial Black" panose="020B0A04020102020204" pitchFamily="34" charset="0"/>
              </a:rPr>
              <a:t>Programme</a:t>
            </a:r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 on </a:t>
            </a:r>
          </a:p>
          <a:p>
            <a:r>
              <a:rPr lang="en-US" dirty="0" err="1">
                <a:latin typeface="Arial Black" panose="020B0A04020102020204" pitchFamily="34" charset="0"/>
                <a:cs typeface="Arial Black" panose="020B0A04020102020204" pitchFamily="34" charset="0"/>
              </a:rPr>
              <a:t>Wechat</a:t>
            </a:r>
            <a:endParaRPr lang="en-US" dirty="0"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46310" y="888365"/>
            <a:ext cx="23609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-People who has</a:t>
            </a:r>
          </a:p>
          <a:p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not enough time/</a:t>
            </a:r>
          </a:p>
          <a:p>
            <a:r>
              <a:rPr lang="en-US" altLang="zh-CN" dirty="0" err="1">
                <a:latin typeface="Arial Black" panose="020B0A04020102020204" pitchFamily="34" charset="0"/>
                <a:cs typeface="Arial Black" panose="020B0A04020102020204" pitchFamily="34" charset="0"/>
              </a:rPr>
              <a:t>exprience</a:t>
            </a:r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 to plan</a:t>
            </a:r>
          </a:p>
          <a:p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-People who just </a:t>
            </a:r>
          </a:p>
          <a:p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want to have fun </a:t>
            </a:r>
          </a:p>
          <a:p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-People who are </a:t>
            </a:r>
          </a:p>
          <a:p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limited by </a:t>
            </a:r>
          </a:p>
          <a:p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time/money</a:t>
            </a:r>
          </a:p>
          <a:p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such as:</a:t>
            </a:r>
          </a:p>
          <a:p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-Undergraduates</a:t>
            </a:r>
          </a:p>
          <a:p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-Employees</a:t>
            </a:r>
          </a:p>
          <a:p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-Parents</a:t>
            </a:r>
          </a:p>
          <a:p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-Organizers of</a:t>
            </a:r>
          </a:p>
          <a:p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clubs/events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24305" y="5424170"/>
            <a:ext cx="30657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  <a:cs typeface="Arial Black" panose="020B0A04020102020204" pitchFamily="34" charset="0"/>
              </a:rPr>
              <a:t>-</a:t>
            </a:r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Human </a:t>
            </a:r>
            <a:r>
              <a:rPr lang="en-US" dirty="0" err="1">
                <a:latin typeface="Arial Black" panose="020B0A04020102020204" pitchFamily="34" charset="0"/>
                <a:cs typeface="Arial Black" panose="020B0A04020102020204" pitchFamily="34" charset="0"/>
              </a:rPr>
              <a:t>ressource</a:t>
            </a:r>
            <a:endParaRPr lang="en-US" dirty="0"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-Software development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-Server maintenance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-Marketing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663815" y="5504180"/>
            <a:ext cx="4069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 Black" panose="020B0A04020102020204" pitchFamily="34" charset="0"/>
                <a:cs typeface="Arial Black" panose="020B0A04020102020204" pitchFamily="34" charset="0"/>
              </a:rPr>
              <a:t>-</a:t>
            </a:r>
            <a:r>
              <a:rPr lang="en-US">
                <a:latin typeface="Arial Black" panose="020B0A04020102020204" pitchFamily="34" charset="0"/>
                <a:cs typeface="Arial Black" panose="020B0A04020102020204" pitchFamily="34" charset="0"/>
              </a:rPr>
              <a:t>3% </a:t>
            </a:r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commissions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-Page view fees</a:t>
            </a: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-Product recommendation fees</a:t>
            </a:r>
          </a:p>
        </p:txBody>
      </p:sp>
    </p:spTree>
    <p:extLst>
      <p:ext uri="{BB962C8B-B14F-4D97-AF65-F5344CB8AC3E}">
        <p14:creationId xmlns:p14="http://schemas.microsoft.com/office/powerpoint/2010/main" val="65855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箭头连接符 20"/>
          <p:cNvCxnSpPr>
            <a:endCxn id="20" idx="1"/>
          </p:cNvCxnSpPr>
          <p:nvPr/>
        </p:nvCxnSpPr>
        <p:spPr>
          <a:xfrm flipV="1">
            <a:off x="2460171" y="3663035"/>
            <a:ext cx="6134098" cy="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993572" y="2781293"/>
            <a:ext cx="1763485" cy="17634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latin typeface="Arial Black" panose="020B0A04020102020204" pitchFamily="34" charset="0"/>
              </a:rPr>
              <a:t>A</a:t>
            </a:r>
            <a:endParaRPr lang="zh-CN" altLang="en-US" sz="8000" dirty="0">
              <a:latin typeface="Arial Black" panose="020B0A040201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3231" y="1023255"/>
            <a:ext cx="1186540" cy="1186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latin typeface="Arial Black" panose="020B0A04020102020204" pitchFamily="34" charset="0"/>
              </a:rPr>
              <a:t>B</a:t>
            </a:r>
            <a:endParaRPr lang="zh-CN" altLang="en-US" sz="8000" dirty="0">
              <a:latin typeface="Arial Black" panose="020B0A040201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00999" y="2476496"/>
            <a:ext cx="1186540" cy="1186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latin typeface="Arial Black" panose="020B0A04020102020204" pitchFamily="34" charset="0"/>
              </a:rPr>
              <a:t>C</a:t>
            </a:r>
            <a:endParaRPr lang="zh-CN" altLang="en-US" sz="8000" dirty="0">
              <a:latin typeface="Arial Black" panose="020B0A040201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4459" y="4648197"/>
            <a:ext cx="1186540" cy="1186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latin typeface="Arial Black" panose="020B0A04020102020204" pitchFamily="34" charset="0"/>
              </a:rPr>
              <a:t>D</a:t>
            </a:r>
            <a:endParaRPr lang="zh-CN" altLang="en-US" sz="8000" dirty="0">
              <a:latin typeface="Arial Black" panose="020B0A040201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528457" y="2090057"/>
            <a:ext cx="1164774" cy="7837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7" idx="1"/>
          </p:cNvCxnSpPr>
          <p:nvPr/>
        </p:nvCxnSpPr>
        <p:spPr>
          <a:xfrm flipV="1">
            <a:off x="4648201" y="3069766"/>
            <a:ext cx="3352798" cy="5551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468587" y="4332517"/>
            <a:ext cx="2345872" cy="12191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/>
          <p:cNvSpPr/>
          <p:nvPr/>
        </p:nvSpPr>
        <p:spPr>
          <a:xfrm flipH="1">
            <a:off x="7062107" y="1317168"/>
            <a:ext cx="691243" cy="5987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228116" y="986639"/>
            <a:ext cx="4629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  <a:latin typeface="Arial Black" panose="020B0A04020102020204" pitchFamily="34" charset="0"/>
              </a:rPr>
              <a:t>MOST FREQUENT</a:t>
            </a:r>
            <a:endParaRPr lang="zh-CN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94269" y="2781292"/>
            <a:ext cx="1763485" cy="17634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latin typeface="Arial Black" panose="020B0A04020102020204" pitchFamily="34" charset="0"/>
              </a:rPr>
              <a:t>B</a:t>
            </a:r>
            <a:endParaRPr lang="zh-CN" altLang="en-US" sz="8000" dirty="0">
              <a:latin typeface="Arial Black" panose="020B0A04020102020204" pitchFamily="34" charset="0"/>
            </a:endParaRPr>
          </a:p>
        </p:txBody>
      </p:sp>
      <p:sp>
        <p:nvSpPr>
          <p:cNvPr id="24" name="星形: 五角 23"/>
          <p:cNvSpPr/>
          <p:nvPr/>
        </p:nvSpPr>
        <p:spPr>
          <a:xfrm>
            <a:off x="7629523" y="1959414"/>
            <a:ext cx="881742" cy="88174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57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11875 2.22222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6" grpId="0" animBg="1"/>
      <p:bldP spid="16" grpId="1" animBg="1"/>
      <p:bldP spid="18" grpId="0"/>
      <p:bldP spid="18" grpId="1"/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350</Words>
  <Application>Microsoft Office PowerPoint</Application>
  <PresentationFormat>宽屏</PresentationFormat>
  <Paragraphs>139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黑体</vt:lpstr>
      <vt:lpstr>宋体</vt:lpstr>
      <vt:lpstr>Arial</vt:lpstr>
      <vt:lpstr>Arial Black</vt:lpstr>
      <vt:lpstr>Calibri</vt:lpstr>
      <vt:lpstr>Verdana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yingjia</dc:creator>
  <cp:lastModifiedBy>zhang yingjia</cp:lastModifiedBy>
  <cp:revision>62</cp:revision>
  <dcterms:created xsi:type="dcterms:W3CDTF">2018-12-14T19:10:00Z</dcterms:created>
  <dcterms:modified xsi:type="dcterms:W3CDTF">2018-12-15T11:56:05Z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  <property fmtid="{D5CDD505-2E9C-101B-9397-08002B2CF9AE}" pid="3" name="KSORubyTemplateID">
    <vt:lpwstr>13</vt:lpwstr>
  </property>
</Properties>
</file>