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4EB5AF1-49AF-4339-B5B8-BC4869ACEED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FD7287-7AD5-4E7A-9C0C-9D427EF6CC09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E370C73-AE52-441F-9896-3F6A8B2D777D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A6835A-2E6A-4AA8-9D26-18BD84F6C4D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/>
          <a:p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z 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é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fr-FR" sz="33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fr-F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107504C-8F74-4AD4-AB26-DB71EDD4CB1E}" type="slidenum">
              <a:rPr b="0" lang="fr-FR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Mo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difi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ez 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du 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titr</a:t>
            </a: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fr-F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90EEB7-06BB-4806-86E5-2B0BE00DC1C1}" type="datetime">
              <a:rPr b="0" lang="fr-FR" sz="900" spc="-1" strike="noStrike">
                <a:solidFill>
                  <a:srgbClr val="8b8b8b"/>
                </a:solidFill>
                <a:latin typeface="Calibri"/>
              </a:rPr>
              <a:t>31/05/2018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93A6AC-B143-4994-9E8B-438317D564C6}" type="slidenum">
              <a:rPr b="0" lang="fr-FR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5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5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33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35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35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B5F3415-6385-45F3-A934-ADB6EEBFC752}" type="datetime">
              <a:rPr b="0" lang="fr-FR" sz="900" spc="-1" strike="noStrike">
                <a:solidFill>
                  <a:srgbClr val="8b8b8b"/>
                </a:solidFill>
                <a:latin typeface="Calibri"/>
              </a:rPr>
              <a:t>31/05/2018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D0BBD1-F721-4C87-8C7E-F36BE148BDA4}" type="slidenum">
              <a:rPr b="0" lang="fr-FR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9B2598-C02C-44C2-92D4-F146FCB7C2F3}" type="datetime">
              <a:rPr b="0" lang="fr-FR" sz="900" spc="-1" strike="noStrike">
                <a:solidFill>
                  <a:srgbClr val="8b8b8b"/>
                </a:solidFill>
                <a:latin typeface="Calibri"/>
              </a:rPr>
              <a:t>31/05/2018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8CDB47-92B1-40EB-B319-958FA8D9E733}" type="slidenum">
              <a:rPr b="0" lang="fr-FR" sz="9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5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5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5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593280"/>
            <a:ext cx="8520120" cy="1099080"/>
          </a:xfrm>
          <a:prstGeom prst="rect">
            <a:avLst/>
          </a:prstGeom>
          <a:solidFill>
            <a:srgbClr val="ffffff"/>
          </a:solidFill>
          <a:ln w="12600">
            <a:solidFill>
              <a:srgbClr val="ed7d31"/>
            </a:solidFill>
            <a:miter/>
          </a:ln>
        </p:spPr>
        <p:txBody>
          <a:bodyPr tIns="91440" bIns="91440"/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000000"/>
                </a:solidFill>
                <a:latin typeface="Calibri"/>
              </a:rPr>
              <a:t>Algorithmique Génétique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74680" y="5367240"/>
            <a:ext cx="8520120" cy="84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14480" algn="ctr">
              <a:lnSpc>
                <a:spcPct val="90000"/>
              </a:lnSpc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Edouard Fouassier – Maxime Gonthier – Benjamin Guillot – Laureline Martin – Rémi Navarro – Lydia Rodriguez De La Nava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Image 3" descr=""/>
          <p:cNvPicPr/>
          <p:nvPr/>
        </p:nvPicPr>
        <p:blipFill>
          <a:blip r:embed="rId1"/>
          <a:stretch/>
        </p:blipFill>
        <p:spPr>
          <a:xfrm>
            <a:off x="3168000" y="2349000"/>
            <a:ext cx="2691000" cy="269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4584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64584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766440" y="41335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Gestion d’entrée sortie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1432800" y="190440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 rot="19389000">
            <a:off x="3223800" y="1730520"/>
            <a:ext cx="1717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mutation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436680" y="2360880"/>
            <a:ext cx="1095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826200" y="7970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577080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5951160" y="40507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Génération de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nouvelle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 rot="14050800">
            <a:off x="4034520" y="588240"/>
            <a:ext cx="157680" cy="401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 rot="16200000">
            <a:off x="3971880" y="323172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2"/>
          <p:cNvSpPr/>
          <p:nvPr/>
        </p:nvSpPr>
        <p:spPr>
          <a:xfrm rot="5400000">
            <a:off x="4005000" y="286308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3"/>
          <p:cNvSpPr/>
          <p:nvPr/>
        </p:nvSpPr>
        <p:spPr>
          <a:xfrm>
            <a:off x="6634800" y="191304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6855120" y="2322000"/>
            <a:ext cx="185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Nouvel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4" name="CustomShape 15"/>
          <p:cNvSpPr/>
          <p:nvPr/>
        </p:nvSpPr>
        <p:spPr>
          <a:xfrm>
            <a:off x="2946960" y="4846320"/>
            <a:ext cx="25740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crossover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Fonction(s) fitness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générations max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Valeur approchée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population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577080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7"/>
          <p:cNvSpPr/>
          <p:nvPr/>
        </p:nvSpPr>
        <p:spPr>
          <a:xfrm>
            <a:off x="5987160" y="6008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Initialisation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224640" y="1672920"/>
            <a:ext cx="4206240" cy="39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Classe Population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Créer une population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Sélectionner et croiser des Individus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584" dur="indefinite" restart="never" nodeType="tmRoot">
          <p:childTnLst>
            <p:seq>
              <p:cTn id="585" dur="indefinite" nodeType="mainSeq">
                <p:childTnLst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nodeType="after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21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22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098680" y="2849400"/>
            <a:ext cx="3196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86080" y="2837160"/>
            <a:ext cx="3196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100840" y="2818800"/>
            <a:ext cx="3196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5111280" y="2849400"/>
            <a:ext cx="3196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5098680" y="2837160"/>
            <a:ext cx="3196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5086080" y="2804040"/>
            <a:ext cx="3196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0" y="482040"/>
            <a:ext cx="914364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Croisement des individus / Crossover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2842560" y="1507320"/>
            <a:ext cx="3764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Croisement en un point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-28080" y="2837160"/>
            <a:ext cx="559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Choisir aléatoirement un point de croisement 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169560" y="3818160"/>
            <a:ext cx="328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Croisement des individus 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11"/>
          <p:cNvSpPr/>
          <p:nvPr/>
        </p:nvSpPr>
        <p:spPr>
          <a:xfrm>
            <a:off x="2961720" y="3633480"/>
            <a:ext cx="2023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26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    11 010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7      </a:t>
            </a:r>
            <a:r>
              <a:rPr b="0" lang="fr-FR" sz="2400" spc="-1" strike="noStrike">
                <a:solidFill>
                  <a:srgbClr val="0070c0"/>
                </a:solidFill>
                <a:latin typeface="Calibri"/>
              </a:rPr>
              <a:t>00 111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49" name="CustomShape 12"/>
          <p:cNvSpPr/>
          <p:nvPr/>
        </p:nvSpPr>
        <p:spPr>
          <a:xfrm rot="5400000">
            <a:off x="3777840" y="4660920"/>
            <a:ext cx="1009800" cy="61740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  <p:sp>
        <p:nvSpPr>
          <p:cNvPr id="350" name="CustomShape 13"/>
          <p:cNvSpPr/>
          <p:nvPr/>
        </p:nvSpPr>
        <p:spPr>
          <a:xfrm>
            <a:off x="3855960" y="5474880"/>
            <a:ext cx="1853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11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70c0"/>
                </a:solidFill>
                <a:latin typeface="Calibri"/>
              </a:rPr>
              <a:t>111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31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70c0"/>
                </a:solidFill>
                <a:latin typeface="Calibri"/>
              </a:rPr>
              <a:t>00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010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  2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1" name="CustomShape 14"/>
          <p:cNvSpPr/>
          <p:nvPr/>
        </p:nvSpPr>
        <p:spPr>
          <a:xfrm>
            <a:off x="6015960" y="2784960"/>
            <a:ext cx="3255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Point de croisement entre 1 et</a:t>
            </a:r>
            <a:endParaRPr b="0" lang="fr-FR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taille de l’individu -1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624" dur="indefinite" restart="never" nodeType="tmRoot">
          <p:childTnLst>
            <p:seq>
              <p:cTn id="625" dur="indefinite" nodeType="mainSeq">
                <p:childTnLst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101"/>
                            </p:stCondLst>
                            <p:childTnLst>
                              <p:par>
                                <p:cTn id="63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nodeType="withEffect" fill="hold" presetClass="entr" presetID="1">
                                  <p:stCondLst>
                                    <p:cond delay="99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02"/>
                            </p:stCondLst>
                            <p:childTnLst>
                              <p:par>
                                <p:cTn id="64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98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303"/>
                            </p:stCondLst>
                            <p:childTnLst>
                              <p:par>
                                <p:cTn id="64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nodeType="withEffect" fill="hold" presetClass="entr" presetID="1">
                                  <p:stCondLst>
                                    <p:cond delay="97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404"/>
                            </p:stCondLst>
                            <p:childTnLst>
                              <p:par>
                                <p:cTn id="65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99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67640" y="662400"/>
            <a:ext cx="822780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Les points délicats du développement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912000" y="2448000"/>
            <a:ext cx="509400" cy="489600"/>
          </a:xfrm>
          <a:custGeom>
            <a:avLst/>
            <a:gdLst/>
            <a:ahLst/>
            <a:rect l="0" t="0" r="r" b="b"/>
            <a:pathLst>
              <a:path w="1417" h="1362">
                <a:moveTo>
                  <a:pt x="340" y="0"/>
                </a:moveTo>
                <a:lnTo>
                  <a:pt x="1075" y="0"/>
                </a:lnTo>
                <a:lnTo>
                  <a:pt x="1075" y="340"/>
                </a:lnTo>
                <a:lnTo>
                  <a:pt x="1416" y="340"/>
                </a:lnTo>
                <a:lnTo>
                  <a:pt x="1416" y="1020"/>
                </a:lnTo>
                <a:lnTo>
                  <a:pt x="1075" y="1020"/>
                </a:lnTo>
                <a:lnTo>
                  <a:pt x="1075" y="1361"/>
                </a:lnTo>
                <a:lnTo>
                  <a:pt x="340" y="1361"/>
                </a:lnTo>
                <a:lnTo>
                  <a:pt x="340" y="1020"/>
                </a:lnTo>
                <a:lnTo>
                  <a:pt x="0" y="1020"/>
                </a:lnTo>
                <a:lnTo>
                  <a:pt x="0" y="340"/>
                </a:lnTo>
                <a:lnTo>
                  <a:pt x="340" y="340"/>
                </a:lnTo>
                <a:lnTo>
                  <a:pt x="340" y="0"/>
                </a:lnTo>
              </a:path>
            </a:pathLst>
          </a:custGeom>
          <a:solidFill>
            <a:srgbClr val="07fb1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39600" y="2398680"/>
            <a:ext cx="6872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La lecture de la fonction fitness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77040" y="3534840"/>
            <a:ext cx="5237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Les fonctions d’écriture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77040" y="2976480"/>
            <a:ext cx="6402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La convergence des données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0" y="4112640"/>
            <a:ext cx="63662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La généricité de l’application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58" name="CustomShape 7"/>
          <p:cNvSpPr/>
          <p:nvPr/>
        </p:nvSpPr>
        <p:spPr>
          <a:xfrm>
            <a:off x="6912000" y="3038400"/>
            <a:ext cx="509400" cy="489600"/>
          </a:xfrm>
          <a:custGeom>
            <a:avLst/>
            <a:gdLst/>
            <a:ahLst/>
            <a:rect l="0" t="0" r="r" b="b"/>
            <a:pathLst>
              <a:path w="1417" h="1362">
                <a:moveTo>
                  <a:pt x="340" y="0"/>
                </a:moveTo>
                <a:lnTo>
                  <a:pt x="1075" y="0"/>
                </a:lnTo>
                <a:lnTo>
                  <a:pt x="1075" y="340"/>
                </a:lnTo>
                <a:lnTo>
                  <a:pt x="1416" y="340"/>
                </a:lnTo>
                <a:lnTo>
                  <a:pt x="1416" y="1020"/>
                </a:lnTo>
                <a:lnTo>
                  <a:pt x="1075" y="1020"/>
                </a:lnTo>
                <a:lnTo>
                  <a:pt x="1075" y="1361"/>
                </a:lnTo>
                <a:lnTo>
                  <a:pt x="340" y="1361"/>
                </a:lnTo>
                <a:lnTo>
                  <a:pt x="340" y="1020"/>
                </a:lnTo>
                <a:lnTo>
                  <a:pt x="0" y="1020"/>
                </a:lnTo>
                <a:lnTo>
                  <a:pt x="0" y="340"/>
                </a:lnTo>
                <a:lnTo>
                  <a:pt x="340" y="340"/>
                </a:lnTo>
                <a:lnTo>
                  <a:pt x="340" y="0"/>
                </a:lnTo>
              </a:path>
            </a:pathLst>
          </a:custGeom>
          <a:solidFill>
            <a:srgbClr val="07fb1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8"/>
          <p:cNvSpPr/>
          <p:nvPr/>
        </p:nvSpPr>
        <p:spPr>
          <a:xfrm>
            <a:off x="6906600" y="3672000"/>
            <a:ext cx="509400" cy="489600"/>
          </a:xfrm>
          <a:custGeom>
            <a:avLst/>
            <a:gdLst/>
            <a:ahLst/>
            <a:rect l="0" t="0" r="r" b="b"/>
            <a:pathLst>
              <a:path w="1417" h="1362">
                <a:moveTo>
                  <a:pt x="340" y="0"/>
                </a:moveTo>
                <a:lnTo>
                  <a:pt x="1075" y="0"/>
                </a:lnTo>
                <a:lnTo>
                  <a:pt x="1075" y="340"/>
                </a:lnTo>
                <a:lnTo>
                  <a:pt x="1416" y="340"/>
                </a:lnTo>
                <a:lnTo>
                  <a:pt x="1416" y="1020"/>
                </a:lnTo>
                <a:lnTo>
                  <a:pt x="1075" y="1020"/>
                </a:lnTo>
                <a:lnTo>
                  <a:pt x="1075" y="1361"/>
                </a:lnTo>
                <a:lnTo>
                  <a:pt x="340" y="1361"/>
                </a:lnTo>
                <a:lnTo>
                  <a:pt x="340" y="1020"/>
                </a:lnTo>
                <a:lnTo>
                  <a:pt x="0" y="1020"/>
                </a:lnTo>
                <a:lnTo>
                  <a:pt x="0" y="340"/>
                </a:lnTo>
                <a:lnTo>
                  <a:pt x="340" y="340"/>
                </a:lnTo>
                <a:lnTo>
                  <a:pt x="340" y="0"/>
                </a:lnTo>
              </a:path>
            </a:pathLst>
          </a:custGeom>
          <a:solidFill>
            <a:srgbClr val="07fb1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9"/>
          <p:cNvSpPr/>
          <p:nvPr/>
        </p:nvSpPr>
        <p:spPr>
          <a:xfrm>
            <a:off x="6930000" y="4248000"/>
            <a:ext cx="486000" cy="471600"/>
          </a:xfrm>
          <a:custGeom>
            <a:avLst/>
            <a:gdLst/>
            <a:ahLst/>
            <a:rect l="0" t="0" r="r" b="b"/>
            <a:pathLst>
              <a:path w="1352" h="1312">
                <a:moveTo>
                  <a:pt x="327" y="0"/>
                </a:moveTo>
                <a:lnTo>
                  <a:pt x="1023" y="0"/>
                </a:lnTo>
                <a:lnTo>
                  <a:pt x="1023" y="327"/>
                </a:lnTo>
                <a:lnTo>
                  <a:pt x="1351" y="327"/>
                </a:lnTo>
                <a:lnTo>
                  <a:pt x="1351" y="983"/>
                </a:lnTo>
                <a:lnTo>
                  <a:pt x="1023" y="983"/>
                </a:lnTo>
                <a:lnTo>
                  <a:pt x="1023" y="1311"/>
                </a:lnTo>
                <a:lnTo>
                  <a:pt x="327" y="1311"/>
                </a:lnTo>
                <a:lnTo>
                  <a:pt x="327" y="983"/>
                </a:lnTo>
                <a:lnTo>
                  <a:pt x="0" y="983"/>
                </a:lnTo>
                <a:lnTo>
                  <a:pt x="0" y="327"/>
                </a:lnTo>
                <a:lnTo>
                  <a:pt x="327" y="327"/>
                </a:lnTo>
                <a:lnTo>
                  <a:pt x="327" y="0"/>
                </a:lnTo>
              </a:path>
            </a:pathLst>
          </a:custGeom>
          <a:solidFill>
            <a:srgbClr val="ff00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62" dur="indefinite" restart="never" nodeType="tmRoot">
          <p:childTnLst>
            <p:seq>
              <p:cTn id="663" dur="indefinite" nodeType="mainSeq">
                <p:childTnLst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8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5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6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3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0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-911880" y="236160"/>
            <a:ext cx="110638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Les points délicats du développement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186120" y="1412640"/>
            <a:ext cx="243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fonction fitness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169280" y="1923480"/>
            <a:ext cx="54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2/1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2476440" y="1923480"/>
            <a:ext cx="54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2/0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3632040" y="1934640"/>
            <a:ext cx="79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+ 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4973040" y="1926720"/>
            <a:ext cx="79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+ 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6324840" y="1938600"/>
            <a:ext cx="90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abs(2)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7895880" y="1941480"/>
            <a:ext cx="48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|2|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9" name="CustomShape 9"/>
          <p:cNvSpPr/>
          <p:nvPr/>
        </p:nvSpPr>
        <p:spPr>
          <a:xfrm>
            <a:off x="4983480" y="1792080"/>
            <a:ext cx="671760" cy="62352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70" name="CustomShape 10"/>
          <p:cNvSpPr/>
          <p:nvPr/>
        </p:nvSpPr>
        <p:spPr>
          <a:xfrm>
            <a:off x="2407680" y="1792080"/>
            <a:ext cx="671760" cy="62352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71" name="CustomShape 11"/>
          <p:cNvSpPr/>
          <p:nvPr/>
        </p:nvSpPr>
        <p:spPr>
          <a:xfrm>
            <a:off x="7808040" y="1796400"/>
            <a:ext cx="671760" cy="62352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72" name="CustomShape 12"/>
          <p:cNvSpPr/>
          <p:nvPr/>
        </p:nvSpPr>
        <p:spPr>
          <a:xfrm>
            <a:off x="420840" y="3141000"/>
            <a:ext cx="147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PostScript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3" name="CustomShape 13"/>
          <p:cNvSpPr/>
          <p:nvPr/>
        </p:nvSpPr>
        <p:spPr>
          <a:xfrm>
            <a:off x="1603800" y="3855960"/>
            <a:ext cx="120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Fichier.tx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4" name="CustomShape 14"/>
          <p:cNvSpPr/>
          <p:nvPr/>
        </p:nvSpPr>
        <p:spPr>
          <a:xfrm>
            <a:off x="3621240" y="385596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Fichier.dvi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15"/>
          <p:cNvSpPr/>
          <p:nvPr/>
        </p:nvSpPr>
        <p:spPr>
          <a:xfrm>
            <a:off x="5758200" y="3855960"/>
            <a:ext cx="124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Fichier.ps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6" name="CustomShape 16"/>
          <p:cNvSpPr/>
          <p:nvPr/>
        </p:nvSpPr>
        <p:spPr>
          <a:xfrm>
            <a:off x="2816640" y="3949560"/>
            <a:ext cx="885600" cy="1908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77" name="CustomShape 17"/>
          <p:cNvSpPr/>
          <p:nvPr/>
        </p:nvSpPr>
        <p:spPr>
          <a:xfrm>
            <a:off x="4862880" y="3953880"/>
            <a:ext cx="885600" cy="1908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78" name="CustomShape 18"/>
          <p:cNvSpPr/>
          <p:nvPr/>
        </p:nvSpPr>
        <p:spPr>
          <a:xfrm>
            <a:off x="1987920" y="3826080"/>
            <a:ext cx="435600" cy="4460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9"/>
          <p:cNvSpPr/>
          <p:nvPr/>
        </p:nvSpPr>
        <p:spPr>
          <a:xfrm>
            <a:off x="4064760" y="3830400"/>
            <a:ext cx="435600" cy="4460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0"/>
          <p:cNvSpPr/>
          <p:nvPr/>
        </p:nvSpPr>
        <p:spPr>
          <a:xfrm>
            <a:off x="550080" y="486900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Xfig: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1" name="CustomShape 21"/>
          <p:cNvSpPr/>
          <p:nvPr/>
        </p:nvSpPr>
        <p:spPr>
          <a:xfrm>
            <a:off x="1635480" y="5328000"/>
            <a:ext cx="185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Fichier.gnuplot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2" name="CustomShape 22"/>
          <p:cNvSpPr/>
          <p:nvPr/>
        </p:nvSpPr>
        <p:spPr>
          <a:xfrm>
            <a:off x="4766760" y="5328000"/>
            <a:ext cx="126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Fichier.fig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83" name="CustomShape 23"/>
          <p:cNvSpPr/>
          <p:nvPr/>
        </p:nvSpPr>
        <p:spPr>
          <a:xfrm>
            <a:off x="3456720" y="5416920"/>
            <a:ext cx="1388160" cy="172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4" name="CustomShape 24"/>
          <p:cNvSpPr/>
          <p:nvPr/>
        </p:nvSpPr>
        <p:spPr>
          <a:xfrm>
            <a:off x="2314080" y="5313240"/>
            <a:ext cx="435600" cy="4460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02" dur="indefinite" restart="never" nodeType="tmRoot">
          <p:childTnLst>
            <p:seq>
              <p:cTn id="703" dur="indefinite" nodeType="mainSeq">
                <p:childTnLst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8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4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5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0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4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5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9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0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3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4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8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9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0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3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4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5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4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5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9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0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1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4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5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9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0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1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3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4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2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3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4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23640" y="243720"/>
            <a:ext cx="9288720" cy="75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Une convergence trop rapide des données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génération 0        génération 1          …         génération n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2088000" y="1600200"/>
            <a:ext cx="647640" cy="391680"/>
          </a:xfrm>
          <a:custGeom>
            <a:avLst/>
            <a:gdLst/>
            <a:ahLst/>
            <a:rect l="0" t="0" r="r" b="b"/>
            <a:pathLst>
              <a:path w="1801" h="1090">
                <a:moveTo>
                  <a:pt x="0" y="272"/>
                </a:moveTo>
                <a:lnTo>
                  <a:pt x="1350" y="272"/>
                </a:lnTo>
                <a:lnTo>
                  <a:pt x="1350" y="0"/>
                </a:lnTo>
                <a:lnTo>
                  <a:pt x="1800" y="544"/>
                </a:lnTo>
                <a:lnTo>
                  <a:pt x="1350" y="1089"/>
                </a:lnTo>
                <a:lnTo>
                  <a:pt x="1350" y="816"/>
                </a:lnTo>
                <a:lnTo>
                  <a:pt x="0" y="816"/>
                </a:lnTo>
                <a:lnTo>
                  <a:pt x="0" y="272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8" name="CustomShape 4"/>
          <p:cNvSpPr/>
          <p:nvPr/>
        </p:nvSpPr>
        <p:spPr>
          <a:xfrm>
            <a:off x="4464000" y="1600200"/>
            <a:ext cx="720000" cy="391680"/>
          </a:xfrm>
          <a:custGeom>
            <a:avLst/>
            <a:gdLst/>
            <a:ahLst/>
            <a:rect l="0" t="0" r="r" b="b"/>
            <a:pathLst>
              <a:path w="2002" h="1090">
                <a:moveTo>
                  <a:pt x="0" y="272"/>
                </a:moveTo>
                <a:lnTo>
                  <a:pt x="1500" y="272"/>
                </a:lnTo>
                <a:lnTo>
                  <a:pt x="1500" y="0"/>
                </a:lnTo>
                <a:lnTo>
                  <a:pt x="2001" y="544"/>
                </a:lnTo>
                <a:lnTo>
                  <a:pt x="1500" y="1089"/>
                </a:lnTo>
                <a:lnTo>
                  <a:pt x="1500" y="816"/>
                </a:lnTo>
                <a:lnTo>
                  <a:pt x="0" y="816"/>
                </a:lnTo>
                <a:lnTo>
                  <a:pt x="0" y="272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89" name="CustomShape 5"/>
          <p:cNvSpPr/>
          <p:nvPr/>
        </p:nvSpPr>
        <p:spPr>
          <a:xfrm>
            <a:off x="5740920" y="1600200"/>
            <a:ext cx="595080" cy="391680"/>
          </a:xfrm>
          <a:custGeom>
            <a:avLst/>
            <a:gdLst/>
            <a:ahLst/>
            <a:rect l="0" t="0" r="r" b="b"/>
            <a:pathLst>
              <a:path w="1655" h="1090">
                <a:moveTo>
                  <a:pt x="0" y="272"/>
                </a:moveTo>
                <a:lnTo>
                  <a:pt x="1240" y="272"/>
                </a:lnTo>
                <a:lnTo>
                  <a:pt x="1240" y="0"/>
                </a:lnTo>
                <a:lnTo>
                  <a:pt x="1654" y="544"/>
                </a:lnTo>
                <a:lnTo>
                  <a:pt x="1240" y="1089"/>
                </a:lnTo>
                <a:lnTo>
                  <a:pt x="1240" y="816"/>
                </a:lnTo>
                <a:lnTo>
                  <a:pt x="0" y="816"/>
                </a:lnTo>
                <a:lnTo>
                  <a:pt x="0" y="272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graphicFrame>
        <p:nvGraphicFramePr>
          <p:cNvPr id="390" name="Table 6"/>
          <p:cNvGraphicFramePr/>
          <p:nvPr/>
        </p:nvGraphicFramePr>
        <p:xfrm>
          <a:off x="2324160" y="2585160"/>
          <a:ext cx="4603680" cy="652320"/>
        </p:xfrm>
        <a:graphic>
          <a:graphicData uri="http://schemas.openxmlformats.org/drawingml/2006/table">
            <a:tbl>
              <a:tblPr/>
              <a:tblGrid>
                <a:gridCol w="4604040"/>
              </a:tblGrid>
              <a:tr h="652680">
                <a:tc>
                  <a:txBody>
                    <a:bodyPr lIns="82800" rIns="82800" tIns="41400" bIns="41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  <a:ea typeface="Noto Sans CJK SC Regular"/>
                        </a:rPr>
                        <a:t>Comparaison des moyennes réduites des scores des m dernières générations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</a:tr>
            </a:tbl>
          </a:graphicData>
        </a:graphic>
      </p:graphicFrame>
      <p:graphicFrame>
        <p:nvGraphicFramePr>
          <p:cNvPr id="391" name="Table 7"/>
          <p:cNvGraphicFramePr/>
          <p:nvPr/>
        </p:nvGraphicFramePr>
        <p:xfrm>
          <a:off x="5510160" y="4236480"/>
          <a:ext cx="2826720" cy="652320"/>
        </p:xfrm>
        <a:graphic>
          <a:graphicData uri="http://schemas.openxmlformats.org/drawingml/2006/table">
            <a:tbl>
              <a:tblPr/>
              <a:tblGrid>
                <a:gridCol w="2826720"/>
              </a:tblGrid>
              <a:tr h="652680">
                <a:tc>
                  <a:txBody>
                    <a:bodyPr lIns="82800" rIns="82800" tIns="41400" bIns="41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  <a:ea typeface="Noto Sans CJK SC Regular"/>
                        </a:rPr>
                        <a:t>On continue le programme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</a:tr>
            </a:tbl>
          </a:graphicData>
        </a:graphic>
      </p:graphicFrame>
      <p:graphicFrame>
        <p:nvGraphicFramePr>
          <p:cNvPr id="392" name="Table 8"/>
          <p:cNvGraphicFramePr/>
          <p:nvPr/>
        </p:nvGraphicFramePr>
        <p:xfrm>
          <a:off x="335520" y="4252320"/>
          <a:ext cx="3191040" cy="653760"/>
        </p:xfrm>
        <a:graphic>
          <a:graphicData uri="http://schemas.openxmlformats.org/drawingml/2006/table">
            <a:tbl>
              <a:tblPr/>
              <a:tblGrid>
                <a:gridCol w="3191040"/>
              </a:tblGrid>
              <a:tr h="653760">
                <a:tc>
                  <a:txBody>
                    <a:bodyPr lIns="82800" rIns="82800" tIns="41400" bIns="41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latin typeface="Arial"/>
                          <a:ea typeface="Noto Sans CJK SC Regular"/>
                        </a:rPr>
                        <a:t>On arrête le programme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82800" marR="82800">
                    <a:noFill/>
                  </a:tcPr>
                </a:tc>
              </a:tr>
            </a:tbl>
          </a:graphicData>
        </a:graphic>
      </p:graphicFrame>
      <p:sp>
        <p:nvSpPr>
          <p:cNvPr id="393" name="CustomShape 9"/>
          <p:cNvSpPr/>
          <p:nvPr/>
        </p:nvSpPr>
        <p:spPr>
          <a:xfrm>
            <a:off x="6139080" y="3404160"/>
            <a:ext cx="456840" cy="718200"/>
          </a:xfrm>
          <a:custGeom>
            <a:avLst/>
            <a:gdLst/>
            <a:ahLst/>
            <a:rect l="0" t="0" r="r" b="b"/>
            <a:pathLst>
              <a:path w="1271" h="1997">
                <a:moveTo>
                  <a:pt x="317" y="0"/>
                </a:moveTo>
                <a:lnTo>
                  <a:pt x="317" y="1497"/>
                </a:lnTo>
                <a:lnTo>
                  <a:pt x="0" y="1497"/>
                </a:lnTo>
                <a:lnTo>
                  <a:pt x="635" y="1996"/>
                </a:lnTo>
                <a:lnTo>
                  <a:pt x="1270" y="1497"/>
                </a:lnTo>
                <a:lnTo>
                  <a:pt x="952" y="1497"/>
                </a:lnTo>
                <a:lnTo>
                  <a:pt x="952" y="0"/>
                </a:lnTo>
                <a:lnTo>
                  <a:pt x="317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4" name="CustomShape 10"/>
          <p:cNvSpPr/>
          <p:nvPr/>
        </p:nvSpPr>
        <p:spPr>
          <a:xfrm>
            <a:off x="2351160" y="3404160"/>
            <a:ext cx="456840" cy="718200"/>
          </a:xfrm>
          <a:custGeom>
            <a:avLst/>
            <a:gdLst/>
            <a:ahLst/>
            <a:rect l="0" t="0" r="r" b="b"/>
            <a:pathLst>
              <a:path w="1271" h="1997">
                <a:moveTo>
                  <a:pt x="317" y="0"/>
                </a:moveTo>
                <a:lnTo>
                  <a:pt x="317" y="1497"/>
                </a:lnTo>
                <a:lnTo>
                  <a:pt x="0" y="1497"/>
                </a:lnTo>
                <a:lnTo>
                  <a:pt x="635" y="1996"/>
                </a:lnTo>
                <a:lnTo>
                  <a:pt x="1270" y="1497"/>
                </a:lnTo>
                <a:lnTo>
                  <a:pt x="952" y="1497"/>
                </a:lnTo>
                <a:lnTo>
                  <a:pt x="952" y="0"/>
                </a:lnTo>
                <a:lnTo>
                  <a:pt x="317" y="0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95" name="CustomShape 11"/>
          <p:cNvSpPr/>
          <p:nvPr/>
        </p:nvSpPr>
        <p:spPr>
          <a:xfrm>
            <a:off x="2741040" y="3534840"/>
            <a:ext cx="251928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/>
          <a:p>
            <a:pPr>
              <a:lnSpc>
                <a:spcPct val="100000"/>
              </a:lnSpc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Convergence des valeurs</a:t>
            </a:r>
            <a:endParaRPr b="0" lang="fr-FR" sz="1640" spc="-1" strike="noStrike">
              <a:latin typeface="Arial"/>
            </a:endParaRPr>
          </a:p>
        </p:txBody>
      </p:sp>
      <p:sp>
        <p:nvSpPr>
          <p:cNvPr id="396" name="CustomShape 12"/>
          <p:cNvSpPr/>
          <p:nvPr/>
        </p:nvSpPr>
        <p:spPr>
          <a:xfrm>
            <a:off x="6487200" y="3404160"/>
            <a:ext cx="23331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/>
          <a:p>
            <a:pPr>
              <a:lnSpc>
                <a:spcPct val="100000"/>
              </a:lnSpc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Divergence des valeurs</a:t>
            </a:r>
            <a:endParaRPr b="0" lang="fr-FR" sz="1640" spc="-1" strike="noStrike">
              <a:latin typeface="Arial"/>
            </a:endParaRPr>
          </a:p>
        </p:txBody>
      </p:sp>
    </p:spTree>
  </p:cSld>
  <p:timing>
    <p:tnLst>
      <p:par>
        <p:cTn id="824" dur="indefinite" restart="never" nodeType="tmRoot">
          <p:childTnLst>
            <p:seq>
              <p:cTn id="825" dur="indefinite" nodeType="mainSeq">
                <p:childTnLst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nodeType="click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0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4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3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4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nodeType="click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5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1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3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5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8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9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0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nodeType="with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8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Améliorations possibles 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Améliorer la généricité :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Pouvoir entrer des fonctions fitness a plus d’une inconnue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marL="685800">
              <a:lnSpc>
                <a:spcPct val="100000"/>
              </a:lnSpc>
              <a:spcBef>
                <a:spcPts val="374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Exemple : fonction fitness : 2x - y = 0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Modification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en conséquence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Structure de la classe Individu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Parser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Calibri"/>
              </a:rPr>
              <a:t>Modification de la fonction estParsable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685800">
              <a:lnSpc>
                <a:spcPct val="90000"/>
              </a:lnSpc>
              <a:spcBef>
                <a:spcPts val="374"/>
              </a:spcBef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81" dur="indefinite" restart="never" nodeType="tmRoot">
          <p:childTnLst>
            <p:seq>
              <p:cTn id="882" dur="indefinite" nodeType="mainSeq">
                <p:childTnLst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8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9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" dur="10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5" dur="10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6" dur="10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10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0" dur="1000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1" dur="1000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4" dur="10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5" dur="1000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6" dur="1000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" dur="10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2" dur="100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3" dur="100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8" dur="10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9" dur="1000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0" dur="1000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5" dur="1000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6" dur="1000" fill="hold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7" dur="1000" fill="hold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2" dur="1000"/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3" dur="1000" fill="hold"/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4" dur="1000" fill="hold"/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Améliorations possibles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Améliorer les performances : 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tri des populations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Lecture du fichier des statistiques dans la fonction testConvergence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Ecriture des fichiers PostScript et xFig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5" dur="indefinite" restart="never" nodeType="tmRoot">
          <p:childTnLst>
            <p:seq>
              <p:cTn id="936" dur="indefinite" nodeType="mainSeq">
                <p:childTnLst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2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3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8" dur="10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9" dur="10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0" dur="10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5" dur="1000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6" dur="1000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7" dur="1000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2" dur="1000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3" dur="1000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4" dur="1000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9" dur="1000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0" dur="1000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1" dur="1000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Technique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Un programme moins générique qu'espéré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Mais facilement améliorable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Organisation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Respect des délais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Partage des connaissances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100" spc="-1" strike="noStrike">
                <a:solidFill>
                  <a:srgbClr val="000000"/>
                </a:solidFill>
                <a:latin typeface="Calibri"/>
              </a:rPr>
              <a:t>Les pictionary pour la cohésion de groupe</a:t>
            </a: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374"/>
              </a:spcBef>
            </a:pPr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72" dur="indefinite" restart="never" nodeType="tmRoot">
          <p:childTnLst>
            <p:seq>
              <p:cTn id="973" dur="indefinite" nodeType="mainSeq">
                <p:childTnLst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8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9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0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5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86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7" dur="100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0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1" dur="1000" fill="hold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2" dur="1000" fill="hold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5" dur="1000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6" dur="1000" fill="hold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7" dur="1000" fill="hold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2" dur="10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3" dur="1000" fill="hold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4" dur="1000" fill="hold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7" dur="1000"/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8" dur="1000" fill="hold"/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9" dur="1000" fill="hold"/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2" dur="1000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3" dur="1000" fill="hold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4" dur="1000" fill="hold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7" dur="1000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8" dur="1000" fill="hold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9" dur="1000" fill="hold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Qu’est-ce qu’un algorithme génétique?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946160"/>
            <a:ext cx="8074800" cy="3824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25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S’inspire de la théorie de l’évolution et de la biologie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342720">
              <a:lnSpc>
                <a:spcPct val="25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Pourquoi l’utiliser ? </a:t>
            </a:r>
            <a:r>
              <a:rPr b="0" lang="fr-FR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problèmes d’optimisation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342720">
              <a:lnSpc>
                <a:spcPct val="25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Nécessite seulement une fonction d’adaptation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50000"/>
              </a:lnSpc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065120" y="3026880"/>
            <a:ext cx="412200" cy="270360"/>
          </a:xfrm>
          <a:prstGeom prst="rect">
            <a:avLst/>
          </a:prstGeom>
          <a:solidFill>
            <a:schemeClr val="bg1"/>
          </a:solidFill>
          <a:ln w="6480">
            <a:noFill/>
          </a:ln>
          <a:scene3d>
            <a:camera prst="orthographicFront">
              <a:rot lat="0" lon="0" rev="0"/>
            </a:camera>
            <a:lightRig dir="t" rig="chilly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2788560" y="1162800"/>
            <a:ext cx="2745000" cy="1573200"/>
          </a:xfrm>
          <a:prstGeom prst="cloud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3272400" y="1229040"/>
            <a:ext cx="41688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690000" y="1453320"/>
            <a:ext cx="91404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322160" y="1190520"/>
            <a:ext cx="102852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3263040" y="1864800"/>
            <a:ext cx="112752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4116600" y="2062800"/>
            <a:ext cx="10663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756680" y="1278000"/>
            <a:ext cx="112752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4322160" y="1628640"/>
            <a:ext cx="78444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143880" y="2503440"/>
            <a:ext cx="167040" cy="494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1"/>
          <p:cNvSpPr/>
          <p:nvPr/>
        </p:nvSpPr>
        <p:spPr>
          <a:xfrm>
            <a:off x="5235840" y="2483640"/>
            <a:ext cx="1674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2"/>
          <p:cNvSpPr/>
          <p:nvPr/>
        </p:nvSpPr>
        <p:spPr>
          <a:xfrm>
            <a:off x="3690000" y="1457280"/>
            <a:ext cx="91404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25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4322160" y="1185840"/>
            <a:ext cx="102852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5113440" y="2941200"/>
            <a:ext cx="102852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3025080" y="2928240"/>
            <a:ext cx="91404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4135680" y="2960280"/>
            <a:ext cx="3196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28480" y="2972160"/>
            <a:ext cx="3196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4128480" y="2972160"/>
            <a:ext cx="3196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4129920" y="2978280"/>
            <a:ext cx="3196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4129920" y="2972160"/>
            <a:ext cx="3196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4128480" y="2960280"/>
            <a:ext cx="3196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4" name="CustomShape 22"/>
          <p:cNvSpPr/>
          <p:nvPr/>
        </p:nvSpPr>
        <p:spPr>
          <a:xfrm>
            <a:off x="1891440" y="4107600"/>
            <a:ext cx="42624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11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23"/>
          <p:cNvSpPr/>
          <p:nvPr/>
        </p:nvSpPr>
        <p:spPr>
          <a:xfrm>
            <a:off x="2124000" y="4114440"/>
            <a:ext cx="137124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548235"/>
                </a:solidFill>
                <a:latin typeface="Calibri"/>
              </a:rPr>
              <a:t>010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" name="CustomShape 24"/>
          <p:cNvSpPr/>
          <p:nvPr/>
        </p:nvSpPr>
        <p:spPr>
          <a:xfrm>
            <a:off x="1912320" y="4447800"/>
            <a:ext cx="548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548235"/>
                </a:solidFill>
                <a:latin typeface="Calibri"/>
              </a:rPr>
              <a:t>01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2124000" y="4447800"/>
            <a:ext cx="91404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70c0"/>
                </a:solidFill>
                <a:latin typeface="Calibri"/>
              </a:rPr>
              <a:t>001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2741040" y="4268880"/>
            <a:ext cx="1127520" cy="11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7"/>
          <p:cNvSpPr/>
          <p:nvPr/>
        </p:nvSpPr>
        <p:spPr>
          <a:xfrm>
            <a:off x="2741040" y="4608000"/>
            <a:ext cx="1127520" cy="11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6276240" y="4077720"/>
            <a:ext cx="498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6337440" y="4411440"/>
            <a:ext cx="48744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6185160" y="1114920"/>
            <a:ext cx="1950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85623"/>
                </a:solidFill>
                <a:latin typeface="Calibri"/>
              </a:rPr>
              <a:t>Population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2934720" y="328320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e75b6"/>
                </a:solidFill>
                <a:latin typeface="Calibri"/>
              </a:rPr>
              <a:t>11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3155760" y="3282120"/>
            <a:ext cx="61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e75b6"/>
                </a:solidFill>
                <a:latin typeface="Calibri"/>
              </a:rPr>
              <a:t>001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33"/>
          <p:cNvSpPr/>
          <p:nvPr/>
        </p:nvSpPr>
        <p:spPr>
          <a:xfrm>
            <a:off x="4995360" y="328392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548235"/>
                </a:solidFill>
                <a:latin typeface="Calibri"/>
              </a:rPr>
              <a:t>01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6" name="CustomShape 34"/>
          <p:cNvSpPr/>
          <p:nvPr/>
        </p:nvSpPr>
        <p:spPr>
          <a:xfrm>
            <a:off x="5211360" y="3281760"/>
            <a:ext cx="61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548235"/>
                </a:solidFill>
                <a:latin typeface="Calibri"/>
              </a:rPr>
              <a:t>010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" name="CustomShape 35"/>
          <p:cNvSpPr/>
          <p:nvPr/>
        </p:nvSpPr>
        <p:spPr>
          <a:xfrm>
            <a:off x="873360" y="3547440"/>
            <a:ext cx="240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85623"/>
                </a:solidFill>
                <a:latin typeface="Calibri"/>
              </a:rPr>
              <a:t>         </a:t>
            </a:r>
            <a:r>
              <a:rPr b="1" lang="fr-FR" sz="2000" spc="-1" strike="noStrike">
                <a:solidFill>
                  <a:srgbClr val="385623"/>
                </a:solidFill>
                <a:latin typeface="Calibri"/>
              </a:rPr>
              <a:t>Crossover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8" name="CustomShape 36"/>
          <p:cNvSpPr/>
          <p:nvPr/>
        </p:nvSpPr>
        <p:spPr>
          <a:xfrm>
            <a:off x="6481800" y="2376000"/>
            <a:ext cx="1510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85623"/>
                </a:solidFill>
                <a:latin typeface="Calibri"/>
              </a:rPr>
              <a:t>Sélection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9" name="CustomShape 37"/>
          <p:cNvSpPr/>
          <p:nvPr/>
        </p:nvSpPr>
        <p:spPr>
          <a:xfrm>
            <a:off x="2902680" y="2613960"/>
            <a:ext cx="27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Point de croisement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0" name="CustomShape 38"/>
          <p:cNvSpPr/>
          <p:nvPr/>
        </p:nvSpPr>
        <p:spPr>
          <a:xfrm>
            <a:off x="4008240" y="41360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11010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1" name="CustomShape 39"/>
          <p:cNvSpPr/>
          <p:nvPr/>
        </p:nvSpPr>
        <p:spPr>
          <a:xfrm>
            <a:off x="4027320" y="448488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01001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2" name="CustomShape 40"/>
          <p:cNvSpPr/>
          <p:nvPr/>
        </p:nvSpPr>
        <p:spPr>
          <a:xfrm>
            <a:off x="4003920" y="414036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1101</a:t>
            </a:r>
            <a:r>
              <a:rPr b="0" lang="fr-FR" sz="1800" spc="-1" strike="noStrike">
                <a:solidFill>
                  <a:srgbClr val="ff0000"/>
                </a:solidFill>
                <a:latin typeface="Calibri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3" name="CustomShape 41"/>
          <p:cNvSpPr/>
          <p:nvPr/>
        </p:nvSpPr>
        <p:spPr>
          <a:xfrm>
            <a:off x="4926600" y="4268880"/>
            <a:ext cx="1127520" cy="11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4926600" y="4608000"/>
            <a:ext cx="1127520" cy="114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503160" y="3541320"/>
            <a:ext cx="1915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385623"/>
                </a:solidFill>
                <a:latin typeface="Calibri"/>
              </a:rPr>
              <a:t>     </a:t>
            </a:r>
            <a:r>
              <a:rPr b="1" lang="fr-FR" sz="2000" spc="-1" strike="noStrike">
                <a:solidFill>
                  <a:srgbClr val="385623"/>
                </a:solidFill>
                <a:latin typeface="Calibri"/>
              </a:rPr>
              <a:t>Mutation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6" name="CustomShape 44"/>
          <p:cNvSpPr/>
          <p:nvPr/>
        </p:nvSpPr>
        <p:spPr>
          <a:xfrm>
            <a:off x="3102840" y="4902120"/>
            <a:ext cx="2184840" cy="411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1177200" y="5511600"/>
            <a:ext cx="681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On ajoute les nouveaux individus à la nouvelle 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8" name="CustomShape 46"/>
          <p:cNvSpPr/>
          <p:nvPr/>
        </p:nvSpPr>
        <p:spPr>
          <a:xfrm>
            <a:off x="618480" y="4124160"/>
            <a:ext cx="129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Enfant 1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47"/>
          <p:cNvSpPr/>
          <p:nvPr/>
        </p:nvSpPr>
        <p:spPr>
          <a:xfrm>
            <a:off x="618480" y="4459320"/>
            <a:ext cx="129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Enfant 2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CustomShape 48"/>
          <p:cNvSpPr/>
          <p:nvPr/>
        </p:nvSpPr>
        <p:spPr>
          <a:xfrm>
            <a:off x="1875960" y="3277800"/>
            <a:ext cx="127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Parent 1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CustomShape 49"/>
          <p:cNvSpPr/>
          <p:nvPr/>
        </p:nvSpPr>
        <p:spPr>
          <a:xfrm>
            <a:off x="3896640" y="3281400"/>
            <a:ext cx="127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Parent 2 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2" name="CustomShape 50"/>
          <p:cNvSpPr/>
          <p:nvPr/>
        </p:nvSpPr>
        <p:spPr>
          <a:xfrm flipH="1">
            <a:off x="2253960" y="1917000"/>
            <a:ext cx="125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3" name="CustomShape 51"/>
          <p:cNvSpPr/>
          <p:nvPr/>
        </p:nvSpPr>
        <p:spPr>
          <a:xfrm>
            <a:off x="186120" y="1710720"/>
            <a:ext cx="2067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Individus : 5 bits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max 2</a:t>
            </a:r>
            <a:r>
              <a:rPr b="0" lang="fr-FR" sz="1200" spc="-1" strike="noStrike" baseline="30000">
                <a:solidFill>
                  <a:srgbClr val="000000"/>
                </a:solidFill>
                <a:latin typeface="Calibri"/>
              </a:rPr>
              <a:t>5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 -1 = 31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4" name="CustomShape 52"/>
          <p:cNvSpPr/>
          <p:nvPr/>
        </p:nvSpPr>
        <p:spPr>
          <a:xfrm>
            <a:off x="653400" y="-72000"/>
            <a:ext cx="7992360" cy="11869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Description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3600" spc="-1" strike="noStrike">
                <a:solidFill>
                  <a:srgbClr val="000000"/>
                </a:solidFill>
                <a:latin typeface="Calibri"/>
              </a:rPr>
              <a:t>du fonctionnement d’un AG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1"/>
                            </p:stCondLst>
                            <p:childTnLst>
                              <p:par>
                                <p:cTn id="11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">
                                  <p:stCondLst>
                                    <p:cond delay="99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2"/>
                            </p:stCondLst>
                            <p:childTnLst>
                              <p:par>
                                <p:cTn id="12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9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3"/>
                            </p:stCondLst>
                            <p:childTnLst>
                              <p:par>
                                <p:cTn id="12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97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4"/>
                            </p:stCondLst>
                            <p:childTnLst>
                              <p:par>
                                <p:cTn id="13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99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5"/>
                            </p:stCondLst>
                            <p:childTnLst>
                              <p:par>
                                <p:cTn id="136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2.22222E-6 -4.07407E-6 L 0.01059 0.00024">
                                      <p:cBhvr>
                                        <p:cTn id="137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4.16667E-6 4.44444E-6 L 0.01649 4.44444E-6">
                                      <p:cBhvr>
                                        <p:cTn id="139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 Light"/>
              </a:rPr>
              <a:t>Contraintes et exigences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15640" y="155664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85840" indent="-28548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Entrée et sortie des données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Portée du produit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Interface graphique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Ergonomie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Facilité d’utilisation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●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Maintenance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4" dur="indefinite" restart="never" nodeType="tmRoot">
          <p:childTnLst>
            <p:seq>
              <p:cTn id="215" dur="indefinite" nodeType="mainSeq"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45840" y="1165680"/>
            <a:ext cx="1774080" cy="1062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5770800" y="3767760"/>
            <a:ext cx="1774080" cy="1062720"/>
          </a:xfrm>
          <a:prstGeom prst="rect">
            <a:avLst/>
          </a:prstGeom>
          <a:solidFill>
            <a:schemeClr val="lt2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5770800" y="1165680"/>
            <a:ext cx="1774080" cy="1062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645840" y="3767760"/>
            <a:ext cx="1774080" cy="1062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1432800" y="2285640"/>
            <a:ext cx="118080" cy="1411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 rot="14050800">
            <a:off x="4054320" y="797400"/>
            <a:ext cx="118080" cy="401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7"/>
          <p:cNvSpPr/>
          <p:nvPr/>
        </p:nvSpPr>
        <p:spPr>
          <a:xfrm>
            <a:off x="6634800" y="2285640"/>
            <a:ext cx="118080" cy="1411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 rot="16200000">
            <a:off x="3991680" y="2873160"/>
            <a:ext cx="1180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"/>
          <p:cNvSpPr/>
          <p:nvPr/>
        </p:nvSpPr>
        <p:spPr>
          <a:xfrm rot="5400000">
            <a:off x="4024800" y="2608920"/>
            <a:ext cx="1180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0"/>
          <p:cNvSpPr/>
          <p:nvPr/>
        </p:nvSpPr>
        <p:spPr>
          <a:xfrm>
            <a:off x="645840" y="3767760"/>
            <a:ext cx="1774080" cy="1062720"/>
          </a:xfrm>
          <a:prstGeom prst="rect">
            <a:avLst/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1"/>
          <p:cNvSpPr/>
          <p:nvPr/>
        </p:nvSpPr>
        <p:spPr>
          <a:xfrm>
            <a:off x="645840" y="1165680"/>
            <a:ext cx="1774080" cy="1062720"/>
          </a:xfrm>
          <a:prstGeom prst="rect">
            <a:avLst/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2"/>
          <p:cNvSpPr/>
          <p:nvPr/>
        </p:nvSpPr>
        <p:spPr>
          <a:xfrm>
            <a:off x="826200" y="1455120"/>
            <a:ext cx="14137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13"/>
          <p:cNvSpPr/>
          <p:nvPr/>
        </p:nvSpPr>
        <p:spPr>
          <a:xfrm>
            <a:off x="5770800" y="1165680"/>
            <a:ext cx="1774080" cy="1062720"/>
          </a:xfrm>
          <a:prstGeom prst="rect">
            <a:avLst/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4"/>
          <p:cNvSpPr/>
          <p:nvPr/>
        </p:nvSpPr>
        <p:spPr>
          <a:xfrm>
            <a:off x="5770800" y="3767760"/>
            <a:ext cx="1774080" cy="106272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5"/>
          <p:cNvSpPr/>
          <p:nvPr/>
        </p:nvSpPr>
        <p:spPr>
          <a:xfrm>
            <a:off x="775800" y="3808800"/>
            <a:ext cx="14137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Gestion d’entrée sortie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2" name="CustomShape 16"/>
          <p:cNvSpPr/>
          <p:nvPr/>
        </p:nvSpPr>
        <p:spPr>
          <a:xfrm>
            <a:off x="5987160" y="1214280"/>
            <a:ext cx="14137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Initialisation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3" name="CustomShape 17"/>
          <p:cNvSpPr/>
          <p:nvPr/>
        </p:nvSpPr>
        <p:spPr>
          <a:xfrm>
            <a:off x="5878440" y="3787920"/>
            <a:ext cx="15937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Génération de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nouvelle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18"/>
          <p:cNvSpPr/>
          <p:nvPr/>
        </p:nvSpPr>
        <p:spPr>
          <a:xfrm>
            <a:off x="1432800" y="2285640"/>
            <a:ext cx="118080" cy="1411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9"/>
          <p:cNvSpPr/>
          <p:nvPr/>
        </p:nvSpPr>
        <p:spPr>
          <a:xfrm rot="14050800">
            <a:off x="4054320" y="797400"/>
            <a:ext cx="118080" cy="401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0"/>
          <p:cNvSpPr/>
          <p:nvPr/>
        </p:nvSpPr>
        <p:spPr>
          <a:xfrm rot="16200000">
            <a:off x="4054320" y="2873160"/>
            <a:ext cx="1180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1"/>
          <p:cNvSpPr/>
          <p:nvPr/>
        </p:nvSpPr>
        <p:spPr>
          <a:xfrm rot="5400000">
            <a:off x="4024800" y="2596680"/>
            <a:ext cx="1180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2"/>
          <p:cNvSpPr/>
          <p:nvPr/>
        </p:nvSpPr>
        <p:spPr>
          <a:xfrm>
            <a:off x="6634800" y="2291760"/>
            <a:ext cx="118080" cy="1411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3"/>
          <p:cNvSpPr/>
          <p:nvPr/>
        </p:nvSpPr>
        <p:spPr>
          <a:xfrm>
            <a:off x="6855120" y="2598840"/>
            <a:ext cx="185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Nouvel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ustomShape 24"/>
          <p:cNvSpPr/>
          <p:nvPr/>
        </p:nvSpPr>
        <p:spPr>
          <a:xfrm rot="19389000">
            <a:off x="3137400" y="1914840"/>
            <a:ext cx="1717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mutation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1" name="CustomShape 25"/>
          <p:cNvSpPr/>
          <p:nvPr/>
        </p:nvSpPr>
        <p:spPr>
          <a:xfrm>
            <a:off x="2782800" y="4492080"/>
            <a:ext cx="28234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crossover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Fonction(s) fitness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générations max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Valeur approchée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population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52" name="CustomShape 26"/>
          <p:cNvSpPr/>
          <p:nvPr/>
        </p:nvSpPr>
        <p:spPr>
          <a:xfrm>
            <a:off x="3238200" y="3895560"/>
            <a:ext cx="207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CustomShape 27"/>
          <p:cNvSpPr/>
          <p:nvPr/>
        </p:nvSpPr>
        <p:spPr>
          <a:xfrm>
            <a:off x="485280" y="2627640"/>
            <a:ext cx="1047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4" name="CustomShape 28"/>
          <p:cNvSpPr/>
          <p:nvPr/>
        </p:nvSpPr>
        <p:spPr>
          <a:xfrm>
            <a:off x="2360160" y="147960"/>
            <a:ext cx="4458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Organigramme</a:t>
            </a:r>
            <a:endParaRPr b="0" lang="fr-FR" sz="4000" spc="-1" strike="noStrike"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9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2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001"/>
                            </p:stCondLst>
                            <p:childTnLst>
                              <p:par>
                                <p:cTn id="3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002"/>
                            </p:stCondLst>
                            <p:childTnLst>
                              <p:par>
                                <p:cTn id="37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003"/>
                            </p:stCondLst>
                            <p:childTnLst>
                              <p:par>
                                <p:cTn id="38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4"/>
                            </p:stCondLst>
                            <p:childTnLst>
                              <p:par>
                                <p:cTn id="390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6005"/>
                            </p:stCondLst>
                            <p:childTnLst>
                              <p:par>
                                <p:cTn id="40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7005"/>
                            </p:stCondLst>
                            <p:childTnLst>
                              <p:par>
                                <p:cTn id="404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8006"/>
                            </p:stCondLst>
                            <p:childTnLst>
                              <p:par>
                                <p:cTn id="4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9007"/>
                            </p:stCondLst>
                            <p:childTnLst>
                              <p:par>
                                <p:cTn id="41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008"/>
                            </p:stCondLst>
                            <p:childTnLst>
                              <p:par>
                                <p:cTn id="425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2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1009"/>
                            </p:stCondLst>
                            <p:childTnLst>
                              <p:par>
                                <p:cTn id="4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37040" y="320400"/>
            <a:ext cx="7772040" cy="786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Le langage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80800" y="2888280"/>
            <a:ext cx="1921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3 classes: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904400" y="3338280"/>
            <a:ext cx="1601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Individu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1883520" y="3757320"/>
            <a:ext cx="1988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Population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1885320" y="2919240"/>
            <a:ext cx="1751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- Interface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973800" y="2378520"/>
            <a:ext cx="1923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Partie objet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5266440" y="2378520"/>
            <a:ext cx="2977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000000"/>
                </a:solidFill>
                <a:uFillTx/>
                <a:latin typeface="Calibri"/>
              </a:rPr>
              <a:t>Partie procédurale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5770080" y="2919240"/>
            <a:ext cx="2935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Lecture &amp; écriture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432" dur="indefinite" restart="never" nodeType="tmRoot">
          <p:childTnLst>
            <p:seq>
              <p:cTn id="433" dur="indefinite" nodeType="mainSeq">
                <p:childTnLst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4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48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8000"/>
                            </p:stCondLst>
                            <p:childTnLst>
                              <p:par>
                                <p:cTn id="452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4584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64584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577080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766440" y="41335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Gestion d’entrée sortie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5951160" y="40507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Génération de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nouvelle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1432800" y="190440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7"/>
          <p:cNvSpPr/>
          <p:nvPr/>
        </p:nvSpPr>
        <p:spPr>
          <a:xfrm rot="14050800">
            <a:off x="4034520" y="588240"/>
            <a:ext cx="157680" cy="401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8"/>
          <p:cNvSpPr/>
          <p:nvPr/>
        </p:nvSpPr>
        <p:spPr>
          <a:xfrm rot="16200000">
            <a:off x="3971880" y="323172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9"/>
          <p:cNvSpPr/>
          <p:nvPr/>
        </p:nvSpPr>
        <p:spPr>
          <a:xfrm rot="5400000">
            <a:off x="4005000" y="286308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0"/>
          <p:cNvSpPr/>
          <p:nvPr/>
        </p:nvSpPr>
        <p:spPr>
          <a:xfrm>
            <a:off x="6634800" y="191304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1"/>
          <p:cNvSpPr/>
          <p:nvPr/>
        </p:nvSpPr>
        <p:spPr>
          <a:xfrm>
            <a:off x="6855120" y="2322000"/>
            <a:ext cx="185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Nouvel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CustomShape 12"/>
          <p:cNvSpPr/>
          <p:nvPr/>
        </p:nvSpPr>
        <p:spPr>
          <a:xfrm rot="19389000">
            <a:off x="3223800" y="1730520"/>
            <a:ext cx="1717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mutation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5" name="CustomShape 13"/>
          <p:cNvSpPr/>
          <p:nvPr/>
        </p:nvSpPr>
        <p:spPr>
          <a:xfrm>
            <a:off x="2946960" y="4846320"/>
            <a:ext cx="25740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crossover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Fonction(s) fitness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générations max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Valeur approchée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population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76" name="CustomShape 14"/>
          <p:cNvSpPr/>
          <p:nvPr/>
        </p:nvSpPr>
        <p:spPr>
          <a:xfrm>
            <a:off x="3238200" y="4050720"/>
            <a:ext cx="207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7" name="CustomShape 15"/>
          <p:cNvSpPr/>
          <p:nvPr/>
        </p:nvSpPr>
        <p:spPr>
          <a:xfrm>
            <a:off x="436680" y="2360880"/>
            <a:ext cx="1095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8" name="CustomShape 16"/>
          <p:cNvSpPr/>
          <p:nvPr/>
        </p:nvSpPr>
        <p:spPr>
          <a:xfrm>
            <a:off x="826200" y="7970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9" name="CustomShape 17"/>
          <p:cNvSpPr/>
          <p:nvPr/>
        </p:nvSpPr>
        <p:spPr>
          <a:xfrm>
            <a:off x="577080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8"/>
          <p:cNvSpPr/>
          <p:nvPr/>
        </p:nvSpPr>
        <p:spPr>
          <a:xfrm>
            <a:off x="5987160" y="6008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Initialisation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1" name="CustomShape 19"/>
          <p:cNvSpPr/>
          <p:nvPr/>
        </p:nvSpPr>
        <p:spPr>
          <a:xfrm>
            <a:off x="3322080" y="887400"/>
            <a:ext cx="6084360" cy="39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Classe Interface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Création de la fenêtre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Première vérification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Lancement de l’algorithme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464" dur="indefinite" restart="never" nodeType="tmRoot">
          <p:childTnLst>
            <p:seq>
              <p:cTn id="465" dur="indefinite" nodeType="mainSeq">
                <p:childTnLst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01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02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4584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64584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577080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766440" y="41335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Gestion d’entrée sortie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5951160" y="40507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Génération de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nouvelle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32800" y="190440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 rot="14050800">
            <a:off x="4034520" y="588240"/>
            <a:ext cx="157680" cy="401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8"/>
          <p:cNvSpPr/>
          <p:nvPr/>
        </p:nvSpPr>
        <p:spPr>
          <a:xfrm rot="16200000">
            <a:off x="3971880" y="323172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9"/>
          <p:cNvSpPr/>
          <p:nvPr/>
        </p:nvSpPr>
        <p:spPr>
          <a:xfrm rot="5400000">
            <a:off x="4005000" y="286308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0"/>
          <p:cNvSpPr/>
          <p:nvPr/>
        </p:nvSpPr>
        <p:spPr>
          <a:xfrm>
            <a:off x="6634800" y="191304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1"/>
          <p:cNvSpPr/>
          <p:nvPr/>
        </p:nvSpPr>
        <p:spPr>
          <a:xfrm>
            <a:off x="6855120" y="2322000"/>
            <a:ext cx="185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Nouvel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 rot="19389000">
            <a:off x="3223800" y="1730520"/>
            <a:ext cx="1717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mutation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2946960" y="4846320"/>
            <a:ext cx="25740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crossover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Fonction(s) fitness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générations max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Valeur approchée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population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3238200" y="4050720"/>
            <a:ext cx="207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6" name="CustomShape 15"/>
          <p:cNvSpPr/>
          <p:nvPr/>
        </p:nvSpPr>
        <p:spPr>
          <a:xfrm>
            <a:off x="436680" y="2360880"/>
            <a:ext cx="1095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826200" y="7970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8" name="CustomShape 17"/>
          <p:cNvSpPr/>
          <p:nvPr/>
        </p:nvSpPr>
        <p:spPr>
          <a:xfrm>
            <a:off x="577080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8"/>
          <p:cNvSpPr/>
          <p:nvPr/>
        </p:nvSpPr>
        <p:spPr>
          <a:xfrm>
            <a:off x="5987160" y="6008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Initialisation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CustomShape 19"/>
          <p:cNvSpPr/>
          <p:nvPr/>
        </p:nvSpPr>
        <p:spPr>
          <a:xfrm>
            <a:off x="3238200" y="915840"/>
            <a:ext cx="6084360" cy="59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Vérification des données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Ecritures et lecture  des fichiers pendant le déroulement de l’algorithme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Ecriture des fichiers de sorties selon la demande </a:t>
            </a:r>
            <a:br/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(LaTeX, PostScript ou Xfig)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504" dur="indefinite" restart="never" nodeType="tmRoot">
          <p:childTnLst>
            <p:seq>
              <p:cTn id="505" dur="indefinite" nodeType="mainSeq">
                <p:childTnLst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13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1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4584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64584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5770800" y="388044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766440" y="41335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Gestion d’entrée sortie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5951160" y="405072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Génération de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 nouvelle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1432800" y="190440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7"/>
          <p:cNvSpPr/>
          <p:nvPr/>
        </p:nvSpPr>
        <p:spPr>
          <a:xfrm rot="14050800">
            <a:off x="4034520" y="588240"/>
            <a:ext cx="157680" cy="401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8"/>
          <p:cNvSpPr/>
          <p:nvPr/>
        </p:nvSpPr>
        <p:spPr>
          <a:xfrm rot="16200000">
            <a:off x="3971880" y="323172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9"/>
          <p:cNvSpPr/>
          <p:nvPr/>
        </p:nvSpPr>
        <p:spPr>
          <a:xfrm rot="5400000">
            <a:off x="4005000" y="2863080"/>
            <a:ext cx="157680" cy="326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0"/>
          <p:cNvSpPr/>
          <p:nvPr/>
        </p:nvSpPr>
        <p:spPr>
          <a:xfrm>
            <a:off x="6634800" y="1913040"/>
            <a:ext cx="118080" cy="18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1"/>
          <p:cNvSpPr/>
          <p:nvPr/>
        </p:nvSpPr>
        <p:spPr>
          <a:xfrm>
            <a:off x="6855120" y="2322000"/>
            <a:ext cx="185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Nouvel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 rot="19389000">
            <a:off x="3223800" y="1730520"/>
            <a:ext cx="1717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individu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mutation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2946960" y="4846320"/>
            <a:ext cx="25740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Taux de crossover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Fonction(s) fitness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générations max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Valeur approchée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Taille population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Nombre de 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Critères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3238200" y="4050720"/>
            <a:ext cx="207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15"/>
          <p:cNvSpPr/>
          <p:nvPr/>
        </p:nvSpPr>
        <p:spPr>
          <a:xfrm>
            <a:off x="436680" y="2360880"/>
            <a:ext cx="1095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Données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16"/>
          <p:cNvSpPr/>
          <p:nvPr/>
        </p:nvSpPr>
        <p:spPr>
          <a:xfrm>
            <a:off x="826200" y="7970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7" name="CustomShape 17"/>
          <p:cNvSpPr/>
          <p:nvPr/>
        </p:nvSpPr>
        <p:spPr>
          <a:xfrm>
            <a:off x="5770800" y="411120"/>
            <a:ext cx="1774080" cy="1416960"/>
          </a:xfrm>
          <a:prstGeom prst="rect">
            <a:avLst/>
          </a:prstGeom>
          <a:solidFill>
            <a:schemeClr val="lt2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8"/>
          <p:cNvSpPr/>
          <p:nvPr/>
        </p:nvSpPr>
        <p:spPr>
          <a:xfrm>
            <a:off x="5987160" y="600840"/>
            <a:ext cx="1413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Initialisation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 la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population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9" name="CustomShape 19"/>
          <p:cNvSpPr/>
          <p:nvPr/>
        </p:nvSpPr>
        <p:spPr>
          <a:xfrm>
            <a:off x="214920" y="1680840"/>
            <a:ext cx="420624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Classe Individu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Créer des individus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Evaluer des individu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544" dur="indefinite" restart="never" nodeType="tmRoot">
          <p:childTnLst>
            <p:seq>
              <p:cTn id="545" dur="indefinite" nodeType="mainSeq">
                <p:childTnLst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81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582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Application>LibreOffice/6.0.3.2$Linux_X86_64 LibreOffice_project/00m0$Build-2</Application>
  <Words>633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2018-05-29T17:42:43Z</dcterms:created>
  <dc:creator>Laureline Martin</dc:creator>
  <dc:description/>
  <dc:language>fr-FR</dc:language>
  <cp:lastModifiedBy/>
  <dcterms:modified xsi:type="dcterms:W3CDTF">2018-05-31T15:01:24Z</dcterms:modified>
  <cp:revision>45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