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D493B2F-DE4D-49DE-AA22-01BD9F96E8CF}">
  <a:tblStyle styleId="{8D493B2F-DE4D-49DE-AA22-01BD9F96E8C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d22a7716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d22a7716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e03daddba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4e03daddba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e03daddb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e03daddb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e03daddba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e03daddba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e03daddba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e03daddba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e03daddba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e03daddba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e03daddba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e03daddba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e03daddba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e03daddba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e03daddba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e03daddba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e03daddba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e03daddba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xxx.xxx.xxx.xxx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Breaking AES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Abusing blind trust in StackOverflow 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Philippe Dugré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GCM</a:t>
            </a:r>
            <a:endParaRPr/>
          </a:p>
        </p:txBody>
      </p:sp>
      <p:sp>
        <p:nvSpPr>
          <p:cNvPr id="199" name="Google Shape;199;p22"/>
          <p:cNvSpPr txBox="1"/>
          <p:nvPr>
            <p:ph idx="1" type="body"/>
          </p:nvPr>
        </p:nvSpPr>
        <p:spPr>
          <a:xfrm>
            <a:off x="1239300" y="1058300"/>
            <a:ext cx="3496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Galois/Counter Mode. More complicated, but also checks that the encrypted data and a plaintext “TAG” hasn’t been tampered.</a:t>
            </a:r>
            <a:endParaRPr sz="1800"/>
          </a:p>
        </p:txBody>
      </p:sp>
      <p:pic>
        <p:nvPicPr>
          <p:cNvPr id="200" name="Google Shape;20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4750" y="756625"/>
            <a:ext cx="3619874" cy="361457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2"/>
          <p:cNvSpPr txBox="1"/>
          <p:nvPr>
            <p:ph idx="1" type="body"/>
          </p:nvPr>
        </p:nvSpPr>
        <p:spPr>
          <a:xfrm>
            <a:off x="1655000" y="4371200"/>
            <a:ext cx="53058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Source: </a:t>
            </a:r>
            <a:r>
              <a:rPr lang="en"/>
              <a:t>https://en.wikipedia.org/wiki/Galois/Counter_Mode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fun!</a:t>
            </a:r>
            <a:endParaRPr/>
          </a:p>
        </p:txBody>
      </p:sp>
      <p:graphicFrame>
        <p:nvGraphicFramePr>
          <p:cNvPr id="207" name="Google Shape;207;p23"/>
          <p:cNvGraphicFramePr/>
          <p:nvPr/>
        </p:nvGraphicFramePr>
        <p:xfrm>
          <a:off x="857925" y="2249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{8D493B2F-DE4D-49DE-AA22-01BD9F96E8CF}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434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Easy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Medium-easy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Medium-hard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Hard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1169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CTR1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GCM1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ECB1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ECB2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CBC2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CBC1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CTR2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CBC3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CBC4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208" name="Google Shape;208;p23"/>
          <p:cNvSpPr txBox="1"/>
          <p:nvPr/>
        </p:nvSpPr>
        <p:spPr>
          <a:xfrm>
            <a:off x="1375000" y="1047625"/>
            <a:ext cx="6496800" cy="10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 u="sng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http://XXX.XXX.XXX.XXX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:5000-5007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docker-compose up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python3 ctr1.py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Python3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flask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base64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cryptography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(requests)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 (preferably recent) web browser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 scripting environment(python recommended)</a:t>
            </a:r>
            <a:endParaRPr sz="1800"/>
          </a:p>
        </p:txBody>
      </p:sp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Why?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People always think AES is inherently safe.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People like to paste code from github while having no clue what they’re doing.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We won’t attack the cipher itself, but how it is used.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None of these attacks works only on AES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Mathematics requirements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5th grade mathematics: +, -, *,  /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XOR: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 ^ a = 0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 ^ 0 = a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 ^ b = c ^ d ⇔ a = c ^ d ^ d ⇔ 0 = a  ^ b ^ c ^ d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Cipher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363788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AES is a block cipher. In itself, AES can only encrypt blocks of 16 bytes.</a:t>
            </a:r>
            <a:endParaRPr sz="1800"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1425" y="1959088"/>
            <a:ext cx="2209800" cy="223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883425" y="4330925"/>
            <a:ext cx="53058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Source: https://en.wikipedia.org/wiki/Block_cipher_mode_of_operation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PKCS7 padding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370100" y="14248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our text length is not a multiple of 16, we need to pad it.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we need to add 1 bytes, add 1 bytes of 0x01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we need to add 2 bytes, add 2 bytes of 0x02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And so 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If our text length is a mutliple of 16, add 16 bytes of 0x10</a:t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2275" y="1127646"/>
            <a:ext cx="3945276" cy="29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4772275" y="4159750"/>
            <a:ext cx="53058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Source: </a:t>
            </a:r>
            <a:r>
              <a:rPr lang="en"/>
              <a:t>https://i.stack.imgur.com/LTvZJ.jpg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Modes</a:t>
            </a:r>
            <a:endParaRPr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1297500" y="12037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Block modes are a method to encrypt multiple blocks, instead of a single one.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Example: ECB(never use this)</a:t>
            </a:r>
            <a:endParaRPr sz="1400"/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3575" y="2142072"/>
            <a:ext cx="4892224" cy="20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9"/>
          <p:cNvSpPr txBox="1"/>
          <p:nvPr>
            <p:ph idx="1" type="body"/>
          </p:nvPr>
        </p:nvSpPr>
        <p:spPr>
          <a:xfrm>
            <a:off x="1683675" y="4209650"/>
            <a:ext cx="53058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Source: https://en.wikipedia.org/wiki/Block_cipher_mode_of_operation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CBC</a:t>
            </a:r>
            <a:endParaRPr/>
          </a:p>
        </p:txBody>
      </p:sp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1297500" y="13983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CBC is the most widely used block cipher mode: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0122" y="1996725"/>
            <a:ext cx="5660475" cy="225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0"/>
          <p:cNvSpPr txBox="1"/>
          <p:nvPr>
            <p:ph idx="1" type="body"/>
          </p:nvPr>
        </p:nvSpPr>
        <p:spPr>
          <a:xfrm>
            <a:off x="1662275" y="4309525"/>
            <a:ext cx="53058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Source: https://en.wikipedia.org/wiki/Block_cipher_mode_of_operation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CTR</a:t>
            </a:r>
            <a:endParaRPr/>
          </a:p>
        </p:txBody>
      </p:sp>
      <p:sp>
        <p:nvSpPr>
          <p:cNvPr id="191" name="Google Shape;191;p21"/>
          <p:cNvSpPr txBox="1"/>
          <p:nvPr>
            <p:ph idx="1" type="body"/>
          </p:nvPr>
        </p:nvSpPr>
        <p:spPr>
          <a:xfrm>
            <a:off x="1261125" y="10510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CTR transforms AES into a Stream Cipher. AES-CTR is mostly vulnerable to the same attacks as other stream cipher like RC4 or ChaCha20: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9800" y="2227834"/>
            <a:ext cx="5268449" cy="201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1"/>
          <p:cNvSpPr txBox="1"/>
          <p:nvPr>
            <p:ph idx="1" type="body"/>
          </p:nvPr>
        </p:nvSpPr>
        <p:spPr>
          <a:xfrm>
            <a:off x="1662275" y="4309525"/>
            <a:ext cx="53058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Source: https://en.wikipedia.org/wiki/Block_cipher_mode_of_operation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