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58" r:id="rId4"/>
    <p:sldId id="269" r:id="rId5"/>
    <p:sldId id="259" r:id="rId6"/>
    <p:sldId id="260" r:id="rId7"/>
    <p:sldId id="270" r:id="rId8"/>
    <p:sldId id="261" r:id="rId9"/>
    <p:sldId id="262" r:id="rId10"/>
    <p:sldId id="271" r:id="rId11"/>
    <p:sldId id="263" r:id="rId12"/>
    <p:sldId id="264" r:id="rId13"/>
    <p:sldId id="265" r:id="rId14"/>
    <p:sldId id="266" r:id="rId15"/>
    <p:sldId id="272" r:id="rId16"/>
    <p:sldId id="267" r:id="rId17"/>
    <p:sldId id="27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306C5-0D12-4F4E-88B7-A581CBD5C72D}" type="datetimeFigureOut">
              <a:rPr lang="fr-BE" smtClean="0"/>
              <a:t>20-01-25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67653-D0E2-43C1-AE30-BEA43F8D311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0112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AFE-45D9-4112-BC09-AA9AFD972A98}" type="datetime1">
              <a:rPr lang="fr-BE" smtClean="0"/>
              <a:t>20-01-25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Maxime Joly - Living Flame creations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5299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9DA9-7BB6-490C-9218-55C4CFF0D20F}" type="datetime1">
              <a:rPr lang="fr-BE" smtClean="0"/>
              <a:t>20-01-25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Maxime Joly - Living Flame creations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32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C3C-74ED-4ECA-AF28-0C69CCF78527}" type="datetime1">
              <a:rPr lang="fr-BE" smtClean="0"/>
              <a:t>20-01-25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Maxime Joly - Living Flame creations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33394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C3C-74ED-4ECA-AF28-0C69CCF78527}" type="datetime1">
              <a:rPr lang="fr-BE" smtClean="0"/>
              <a:t>20-01-25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Maxime Joly - Living Flame creations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‹N°›</a:t>
            </a:fld>
            <a:endParaRPr lang="fr-BE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88734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C3C-74ED-4ECA-AF28-0C69CCF78527}" type="datetime1">
              <a:rPr lang="fr-BE" smtClean="0"/>
              <a:t>20-01-25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Maxime Joly - Living Flame creations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239519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C3C-74ED-4ECA-AF28-0C69CCF78527}" type="datetime1">
              <a:rPr lang="fr-BE" smtClean="0"/>
              <a:t>20-01-25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Maxime Joly - Living Flame creations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929357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C3C-74ED-4ECA-AF28-0C69CCF78527}" type="datetime1">
              <a:rPr lang="fr-BE" smtClean="0"/>
              <a:t>20-01-25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Maxime Joly - Living Flame creations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966639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C3C-74ED-4ECA-AF28-0C69CCF78527}" type="datetime1">
              <a:rPr lang="fr-BE" smtClean="0"/>
              <a:t>20-01-25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Maxime Joly - Living Flame creations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106914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C3C-74ED-4ECA-AF28-0C69CCF78527}" type="datetime1">
              <a:rPr lang="fr-BE" smtClean="0"/>
              <a:t>20-01-25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Maxime Joly - Living Flame creations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128326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DE98-D5A1-46B4-B83E-63AAA8B93D17}" type="datetime1">
              <a:rPr lang="fr-BE" smtClean="0"/>
              <a:t>20-01-25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Maxime Joly - Living Flame creations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3547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22B3-170D-4007-9B3F-B0DA33A64484}" type="datetime1">
              <a:rPr lang="fr-BE" smtClean="0"/>
              <a:t>20-01-25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Maxime Joly - Living Flame creations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85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C3C-74ED-4ECA-AF28-0C69CCF78527}" type="datetime1">
              <a:rPr lang="fr-BE" smtClean="0"/>
              <a:t>20-01-25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Maxime Joly - Living Flame creations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850560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4D07-AF60-4141-AFC7-1C3BD5678DE5}" type="datetime1">
              <a:rPr lang="fr-BE" smtClean="0"/>
              <a:t>20-01-25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Maxime Joly - Living Flame creations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620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10A8-3185-4FD9-A49E-28CC07486C17}" type="datetime1">
              <a:rPr lang="fr-BE" smtClean="0"/>
              <a:t>20-01-25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Maxime Joly - Living Flame creations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597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C3C-74ED-4ECA-AF28-0C69CCF78527}" type="datetime1">
              <a:rPr lang="fr-BE" smtClean="0"/>
              <a:t>20-01-25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Maxime Joly - Living Flame creations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04254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C3C-74ED-4ECA-AF28-0C69CCF78527}" type="datetime1">
              <a:rPr lang="fr-BE" smtClean="0"/>
              <a:t>20-01-25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Maxime Joly - Living Flame creations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20203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4311-EC4D-4E84-A9F6-A487DE5F1813}" type="datetime1">
              <a:rPr lang="fr-BE" smtClean="0"/>
              <a:t>20-01-25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Maxime Joly - Living Flame creations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017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8E9B-934B-48CF-A611-B97B11E54A48}" type="datetime1">
              <a:rPr lang="fr-BE" smtClean="0"/>
              <a:t>20-01-25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Maxime Joly - Living Flame creations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516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C3C-74ED-4ECA-AF28-0C69CCF78527}" type="datetime1">
              <a:rPr lang="fr-BE" smtClean="0"/>
              <a:t>20-01-25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Maxime Joly - Living Flame creations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412023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8162-4711-4A00-80ED-31DD83D4AD85}" type="datetime1">
              <a:rPr lang="fr-BE" smtClean="0"/>
              <a:t>20-01-25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Maxime Joly - Living Flame creations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69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9FB5C3C-74ED-4ECA-AF28-0C69CCF78527}" type="datetime1">
              <a:rPr lang="fr-BE" smtClean="0"/>
              <a:t>20-01-25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Maxime Joly - Living Flame creations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489149E-1630-49A4-9495-DD815B07BB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607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7C276-9BD9-4541-80F2-8DBDA9CDF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BF22B6-71DC-F90E-6117-A2A347660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3788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A7F36-D903-5151-B0FC-3B935BC7E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6FAD9-6D9F-7EBC-54D4-8F72F563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400" dirty="0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F1520-439F-A896-EEDE-93DD81DF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sz="2800" dirty="0"/>
              <a:t>Qui pour ce projet ?</a:t>
            </a:r>
          </a:p>
          <a:p>
            <a:r>
              <a:rPr lang="fr-BE" sz="2800" dirty="0"/>
              <a:t>Projet initial</a:t>
            </a:r>
          </a:p>
          <a:p>
            <a:r>
              <a:rPr lang="fr-BE" sz="2800" dirty="0"/>
              <a:t>Un nouveau départ</a:t>
            </a:r>
          </a:p>
          <a:p>
            <a:r>
              <a:rPr lang="fr-BE" sz="2800" dirty="0">
                <a:solidFill>
                  <a:schemeClr val="accent1"/>
                </a:solidFill>
              </a:rPr>
              <a:t>Expansion &amp; Roadmap</a:t>
            </a:r>
          </a:p>
          <a:p>
            <a:r>
              <a:rPr lang="fr-BE" sz="2800" dirty="0"/>
              <a:t>Processus &amp; Pipelines</a:t>
            </a:r>
          </a:p>
          <a:p>
            <a:r>
              <a:rPr lang="fr-BE" sz="2800" dirty="0"/>
              <a:t>Besoins &amp; Ressources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9FB463-3CED-56AC-EFBD-E9ECA8C5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623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1F557D8-1BD8-CB41-3280-2B2EDC79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400" dirty="0">
                <a:solidFill>
                  <a:schemeClr val="accent1"/>
                </a:solidFill>
              </a:rPr>
              <a:t>Roadmap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1CD03E8-7AAA-6DEC-A8DA-53C91ABC4C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u="sng" dirty="0">
                <a:solidFill>
                  <a:schemeClr val="accent1"/>
                </a:solidFill>
              </a:rPr>
              <a:t>Semestre 1 : mise en place de Living Flame </a:t>
            </a:r>
            <a:r>
              <a:rPr lang="fr-BE" u="sng" dirty="0" err="1">
                <a:solidFill>
                  <a:schemeClr val="accent1"/>
                </a:solidFill>
              </a:rPr>
              <a:t>creations</a:t>
            </a:r>
            <a:endParaRPr lang="fr-BE" u="sng" dirty="0">
              <a:solidFill>
                <a:schemeClr val="accent1"/>
              </a:solidFill>
            </a:endParaRPr>
          </a:p>
          <a:p>
            <a:pPr lvl="1"/>
            <a:r>
              <a:rPr lang="fr-BE" dirty="0"/>
              <a:t>Création d’un pipeline de réalisation de projets</a:t>
            </a:r>
          </a:p>
          <a:p>
            <a:pPr lvl="1"/>
            <a:r>
              <a:rPr lang="fr-BE" dirty="0"/>
              <a:t>Définition des services de consultance</a:t>
            </a:r>
          </a:p>
          <a:p>
            <a:pPr lvl="1"/>
            <a:r>
              <a:rPr lang="fr-BE" dirty="0"/>
              <a:t>Rédaction détaillée des projets</a:t>
            </a:r>
          </a:p>
          <a:p>
            <a:pPr lvl="1"/>
            <a:r>
              <a:rPr lang="fr-BE" dirty="0"/>
              <a:t>Identification des besoins</a:t>
            </a:r>
          </a:p>
          <a:p>
            <a:pPr lvl="1"/>
            <a:r>
              <a:rPr lang="fr-BE" dirty="0"/>
              <a:t>Démarches administratives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9850320-739E-8571-61EB-F43BE25FE1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u="sng" dirty="0">
                <a:solidFill>
                  <a:schemeClr val="accent1"/>
                </a:solidFill>
              </a:rPr>
              <a:t>Semestre 2 : Développement de LC : Birth</a:t>
            </a:r>
          </a:p>
          <a:p>
            <a:pPr lvl="1"/>
            <a:r>
              <a:rPr lang="fr-BE" dirty="0"/>
              <a:t>Story-</a:t>
            </a:r>
            <a:r>
              <a:rPr lang="fr-BE" dirty="0" err="1"/>
              <a:t>based</a:t>
            </a:r>
            <a:r>
              <a:rPr lang="fr-BE" dirty="0"/>
              <a:t> </a:t>
            </a:r>
            <a:r>
              <a:rPr lang="fr-BE" dirty="0" err="1"/>
              <a:t>game</a:t>
            </a:r>
            <a:r>
              <a:rPr lang="fr-BE" dirty="0"/>
              <a:t> avec résolution d’énigmes et puzzles</a:t>
            </a:r>
          </a:p>
          <a:p>
            <a:pPr lvl="1"/>
            <a:r>
              <a:rPr lang="fr-BE" dirty="0"/>
              <a:t>Introduit une base narrative de l’univers de LC</a:t>
            </a:r>
          </a:p>
          <a:p>
            <a:pPr lvl="1"/>
            <a:r>
              <a:rPr lang="fr-BE" dirty="0"/>
              <a:t>Permet de travailler sur des composants réutilisables dans le projet principal et d’autres projets (LC Engine)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7312EE6C-C69E-63B5-6079-1E0E83C7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226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70780-7CAD-5606-6ECB-C79560D9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400" dirty="0">
                <a:solidFill>
                  <a:schemeClr val="accent1"/>
                </a:solidFill>
              </a:rPr>
              <a:t>Roadmap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97F910-E290-98E4-BC0A-AA19837A6E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u="sng" dirty="0">
                <a:solidFill>
                  <a:schemeClr val="accent1"/>
                </a:solidFill>
              </a:rPr>
              <a:t>Semestre 3 : Développement de LC : Arena</a:t>
            </a:r>
          </a:p>
          <a:p>
            <a:pPr lvl="1"/>
            <a:r>
              <a:rPr lang="fr-BE" dirty="0" err="1"/>
              <a:t>Infinite</a:t>
            </a:r>
            <a:r>
              <a:rPr lang="fr-BE" dirty="0"/>
              <a:t> </a:t>
            </a:r>
            <a:r>
              <a:rPr lang="fr-BE" dirty="0" err="1"/>
              <a:t>Brawling</a:t>
            </a:r>
            <a:r>
              <a:rPr lang="fr-BE" dirty="0"/>
              <a:t> RPG</a:t>
            </a:r>
          </a:p>
          <a:p>
            <a:pPr lvl="1"/>
            <a:r>
              <a:rPr lang="fr-BE" dirty="0"/>
              <a:t>Permet de poser les bases du système de combat pour le projet principal</a:t>
            </a:r>
          </a:p>
          <a:p>
            <a:pPr lvl="1"/>
            <a:r>
              <a:rPr lang="fr-BE" dirty="0"/>
              <a:t>Introduit une large gamme de personnages présents dans l’univers de LC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3AD119-3DB6-BE1F-06BF-78878C7247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u="sng" dirty="0">
                <a:solidFill>
                  <a:schemeClr val="accent1"/>
                </a:solidFill>
              </a:rPr>
              <a:t>Semestre 4 : Développement de LC : Ascension</a:t>
            </a:r>
          </a:p>
          <a:p>
            <a:pPr lvl="1"/>
            <a:r>
              <a:rPr lang="fr-BE" dirty="0" err="1"/>
              <a:t>Slay</a:t>
            </a:r>
            <a:r>
              <a:rPr lang="fr-BE" dirty="0"/>
              <a:t> the Spire-like</a:t>
            </a:r>
          </a:p>
          <a:p>
            <a:pPr lvl="1"/>
            <a:r>
              <a:rPr lang="fr-BE" dirty="0"/>
              <a:t>Introduit des éléments de la mythologie de l’univers de LC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995C5D-3004-D05F-1C1C-8F6FAB27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192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9022A-244F-83C5-2C1B-3176094A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400" dirty="0">
                <a:solidFill>
                  <a:schemeClr val="accent1"/>
                </a:solidFill>
              </a:rPr>
              <a:t>Objectifs après 2 ans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C786865-9B55-26FF-F879-FE1F295FD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Financer le développement du projet phare à l’aide de sous-projets et des services de consultance</a:t>
            </a:r>
          </a:p>
          <a:p>
            <a:r>
              <a:rPr lang="fr-BE" dirty="0"/>
              <a:t>Itérer sur des sous-systèmes et sous-éléments narratifs à l’aide de projets intermédiaires</a:t>
            </a:r>
          </a:p>
          <a:p>
            <a:r>
              <a:rPr lang="fr-BE" dirty="0"/>
              <a:t>Explorer différents genres (et pas juste du RPG) </a:t>
            </a:r>
            <a:r>
              <a:rPr lang="fr-BE" dirty="0">
                <a:sym typeface="Wingdings" panose="05000000000000000000" pitchFamily="2" charset="2"/>
              </a:rPr>
              <a:t> toucher une base plus large</a:t>
            </a:r>
          </a:p>
          <a:p>
            <a:r>
              <a:rPr lang="fr-BE" dirty="0">
                <a:sym typeface="Wingdings" panose="05000000000000000000" pitchFamily="2" charset="2"/>
              </a:rPr>
              <a:t>Créer une résonnance entre les projets</a:t>
            </a:r>
            <a:endParaRPr lang="fr-BE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F87E7A-7813-AEE3-E972-1E186A49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125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515652-48C2-72BE-B1CB-510E9D4C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400" dirty="0">
                <a:solidFill>
                  <a:schemeClr val="accent1"/>
                </a:solidFill>
              </a:rPr>
              <a:t>Projets interconnectés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F7520-2609-CFA2-1941-A19F4F5D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Des projets compatibles PC/Mobile</a:t>
            </a:r>
          </a:p>
          <a:p>
            <a:pPr lvl="1"/>
            <a:r>
              <a:rPr lang="fr-BE" dirty="0"/>
              <a:t>Sauvegardes compatibles</a:t>
            </a:r>
          </a:p>
          <a:p>
            <a:r>
              <a:rPr lang="fr-BE" dirty="0"/>
              <a:t>Profil centralisé</a:t>
            </a:r>
          </a:p>
          <a:p>
            <a:r>
              <a:rPr lang="fr-BE" dirty="0"/>
              <a:t>Jouer à un jeu permet de débloquer des éléments dans un autre (ex: jouer au RPG permet de débloquer + facilement un héros dans Arena)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7221E5-E958-EE8E-FF27-582042D1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616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0D969-906E-4F65-8A07-A8A51E5E5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E24E7-4DC9-AA56-7E97-BEA03D57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400" dirty="0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7779C9-F14D-A9F0-1856-C87AD4DC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sz="2800" dirty="0"/>
              <a:t>Qui pour ce projet ?</a:t>
            </a:r>
          </a:p>
          <a:p>
            <a:r>
              <a:rPr lang="fr-BE" sz="2800" dirty="0"/>
              <a:t>Projet initial</a:t>
            </a:r>
          </a:p>
          <a:p>
            <a:r>
              <a:rPr lang="fr-BE" sz="2800" dirty="0"/>
              <a:t>Un nouveau départ</a:t>
            </a:r>
          </a:p>
          <a:p>
            <a:r>
              <a:rPr lang="fr-BE" sz="2800" dirty="0"/>
              <a:t>Expansion &amp; Roadmap</a:t>
            </a:r>
          </a:p>
          <a:p>
            <a:r>
              <a:rPr lang="fr-BE" sz="2800" dirty="0">
                <a:solidFill>
                  <a:schemeClr val="accent1"/>
                </a:solidFill>
              </a:rPr>
              <a:t>Processus &amp; Pipelines</a:t>
            </a:r>
          </a:p>
          <a:p>
            <a:r>
              <a:rPr lang="fr-BE" sz="2800" dirty="0"/>
              <a:t>Besoins &amp; Ressources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59F975-AF66-2609-6CA5-A3B73761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15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22260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B7D372-3A17-2286-0546-157BAAC9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400" dirty="0">
                <a:solidFill>
                  <a:schemeClr val="accent1"/>
                </a:solidFill>
              </a:rPr>
              <a:t>Processus &amp; Pipelines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BBCBF-7EC9-3723-8801-112E2BD5F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Cycles de développement courts </a:t>
            </a:r>
            <a:r>
              <a:rPr lang="fr-BE" dirty="0">
                <a:sym typeface="Wingdings" panose="05000000000000000000" pitchFamily="2" charset="2"/>
              </a:rPr>
              <a:t> maximiser le feedback</a:t>
            </a:r>
          </a:p>
          <a:p>
            <a:r>
              <a:rPr lang="fr-BE" dirty="0">
                <a:sym typeface="Wingdings" panose="05000000000000000000" pitchFamily="2" charset="2"/>
              </a:rPr>
              <a:t>Développement de modules/librairies utilisables par plusieurs projets</a:t>
            </a:r>
          </a:p>
          <a:p>
            <a:r>
              <a:rPr lang="fr-BE" dirty="0">
                <a:sym typeface="Wingdings" panose="05000000000000000000" pitchFamily="2" charset="2"/>
              </a:rPr>
              <a:t>Approche « </a:t>
            </a:r>
            <a:r>
              <a:rPr lang="fr-BE" dirty="0" err="1">
                <a:sym typeface="Wingdings" panose="05000000000000000000" pitchFamily="2" charset="2"/>
              </a:rPr>
              <a:t>Behaviour</a:t>
            </a:r>
            <a:r>
              <a:rPr lang="fr-BE" dirty="0">
                <a:sym typeface="Wingdings" panose="05000000000000000000" pitchFamily="2" charset="2"/>
              </a:rPr>
              <a:t> Driven »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Permet de se concentrer sur l’essentiel des comportements attendus</a:t>
            </a:r>
          </a:p>
          <a:p>
            <a:r>
              <a:rPr lang="fr-BE" dirty="0">
                <a:sym typeface="Wingdings" panose="05000000000000000000" pitchFamily="2" charset="2"/>
              </a:rPr>
              <a:t>Externalisation/achats de ressources graphiques et sonores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Utilisation de </a:t>
            </a:r>
            <a:r>
              <a:rPr lang="fr-BE" dirty="0" err="1">
                <a:sym typeface="Wingdings" panose="05000000000000000000" pitchFamily="2" charset="2"/>
              </a:rPr>
              <a:t>placeholders</a:t>
            </a:r>
            <a:r>
              <a:rPr lang="fr-BE" dirty="0">
                <a:sym typeface="Wingdings" panose="05000000000000000000" pitchFamily="2" charset="2"/>
              </a:rPr>
              <a:t> avant release</a:t>
            </a:r>
            <a:endParaRPr lang="fr-BE" dirty="0"/>
          </a:p>
          <a:p>
            <a:endParaRPr lang="fr-B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236F42-BD43-1D6E-C716-C87E7565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839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36320-64A0-1E1D-EF10-DFA1CF409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F7165-E90C-EF19-8C2B-F8320878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400" dirty="0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2F46BA-3C1C-38DE-4166-DAB2B5529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sz="2800" dirty="0"/>
              <a:t>Qui pour ce projet ?</a:t>
            </a:r>
          </a:p>
          <a:p>
            <a:r>
              <a:rPr lang="fr-BE" sz="2800" dirty="0"/>
              <a:t>Projet initial</a:t>
            </a:r>
          </a:p>
          <a:p>
            <a:r>
              <a:rPr lang="fr-BE" sz="2800" dirty="0"/>
              <a:t>Un nouveau départ</a:t>
            </a:r>
          </a:p>
          <a:p>
            <a:r>
              <a:rPr lang="fr-BE" sz="2800" dirty="0"/>
              <a:t>Expansion &amp; Roadmap</a:t>
            </a:r>
          </a:p>
          <a:p>
            <a:r>
              <a:rPr lang="fr-BE" sz="2800" dirty="0"/>
              <a:t>Processus &amp; Pipelines</a:t>
            </a:r>
          </a:p>
          <a:p>
            <a:r>
              <a:rPr lang="fr-BE" sz="2800" dirty="0">
                <a:solidFill>
                  <a:schemeClr val="accent1"/>
                </a:solidFill>
              </a:rPr>
              <a:t>Besoins &amp; Ressources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2C2F8D-7316-C82C-A644-B121EAFA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17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26755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68C87-E886-FC44-6020-B85917EA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400" dirty="0">
                <a:solidFill>
                  <a:schemeClr val="accent1"/>
                </a:solidFill>
              </a:rPr>
              <a:t>Besoin &amp; Ressources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6D06EB-C9C9-8614-BAE3-33781896C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Disponible en interne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EF8F39-67A5-A5D7-5940-FB1F887ED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/>
              <a:t>Développement des systèmes et moteurs logiciels</a:t>
            </a:r>
          </a:p>
          <a:p>
            <a:r>
              <a:rPr lang="fr-BE" dirty="0"/>
              <a:t>Planification et identification des besoins du projet</a:t>
            </a:r>
          </a:p>
          <a:p>
            <a:r>
              <a:rPr lang="fr-BE" dirty="0"/>
              <a:t>Processus de </a:t>
            </a:r>
            <a:r>
              <a:rPr lang="fr-BE" dirty="0" err="1"/>
              <a:t>testing</a:t>
            </a:r>
            <a:endParaRPr lang="fr-BE" dirty="0"/>
          </a:p>
          <a:p>
            <a:r>
              <a:rPr lang="fr-BE" dirty="0"/>
              <a:t>Processus de release</a:t>
            </a:r>
          </a:p>
          <a:p>
            <a:r>
              <a:rPr lang="fr-BE" dirty="0"/>
              <a:t>Développement graphique limité</a:t>
            </a:r>
          </a:p>
          <a:p>
            <a:endParaRPr lang="fr-BE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E1E17F-18D6-BB21-106C-674D8F2B6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 dirty="0"/>
              <a:t>Besoins externes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C493AB3-8478-6BFE-9D98-598AA1E19BC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/>
              <a:t>Développement graphique étendu</a:t>
            </a:r>
          </a:p>
          <a:p>
            <a:r>
              <a:rPr lang="fr-BE" dirty="0"/>
              <a:t>Ressources sonores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A2D0AF-0ECA-339F-23FC-4C3D4913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039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86EF3-6625-1657-E1F8-09BFA56C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400" dirty="0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522E5-3545-30B1-47EC-7A1F6A14E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sz="2800" dirty="0">
                <a:solidFill>
                  <a:schemeClr val="accent1"/>
                </a:solidFill>
              </a:rPr>
              <a:t>Qui pour ce projet ?</a:t>
            </a:r>
          </a:p>
          <a:p>
            <a:r>
              <a:rPr lang="fr-BE" sz="2800" dirty="0"/>
              <a:t>Projet initial</a:t>
            </a:r>
          </a:p>
          <a:p>
            <a:r>
              <a:rPr lang="fr-BE" sz="2800" dirty="0"/>
              <a:t>Un nouveau départ</a:t>
            </a:r>
          </a:p>
          <a:p>
            <a:r>
              <a:rPr lang="fr-BE" sz="2800" dirty="0"/>
              <a:t>Expansion &amp; Roadmap</a:t>
            </a:r>
          </a:p>
          <a:p>
            <a:r>
              <a:rPr lang="fr-BE" sz="2800" dirty="0"/>
              <a:t>Processus &amp; Pipelines</a:t>
            </a:r>
          </a:p>
          <a:p>
            <a:r>
              <a:rPr lang="fr-BE" sz="2800" dirty="0"/>
              <a:t>Besoins &amp; Ressources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7C6B70-ADC7-3B4D-34C5-E0F5E71A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643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6BB1C2-C287-604B-5828-37093605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400" dirty="0">
                <a:solidFill>
                  <a:schemeClr val="accent1"/>
                </a:solidFill>
              </a:rPr>
              <a:t>Qui pour ce projet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F6A669-9911-A8A2-79D0-F529D1EC4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/>
              <a:t>Côté professionnel :</a:t>
            </a:r>
          </a:p>
          <a:p>
            <a:pPr lvl="1"/>
            <a:r>
              <a:rPr lang="fr-BE" dirty="0"/>
              <a:t>2017 : Bachelier en informatique de gestion – Analyste développeur</a:t>
            </a:r>
          </a:p>
          <a:p>
            <a:pPr lvl="1"/>
            <a:r>
              <a:rPr lang="fr-BE" dirty="0"/>
              <a:t>2017-2020 : Développement </a:t>
            </a:r>
            <a:r>
              <a:rPr lang="fr-BE" dirty="0" err="1"/>
              <a:t>serious</a:t>
            </a:r>
            <a:r>
              <a:rPr lang="fr-BE" dirty="0"/>
              <a:t> </a:t>
            </a:r>
            <a:r>
              <a:rPr lang="fr-BE" dirty="0" err="1"/>
              <a:t>games</a:t>
            </a:r>
            <a:r>
              <a:rPr lang="fr-BE" dirty="0"/>
              <a:t> sous </a:t>
            </a:r>
            <a:r>
              <a:rPr lang="fr-BE" dirty="0" err="1"/>
              <a:t>Unity</a:t>
            </a:r>
            <a:r>
              <a:rPr lang="fr-BE" dirty="0"/>
              <a:t> + software médical</a:t>
            </a:r>
          </a:p>
          <a:p>
            <a:pPr lvl="1"/>
            <a:r>
              <a:rPr lang="fr-BE" dirty="0"/>
              <a:t>2020-2024 : Lead dev &amp; Project manager</a:t>
            </a:r>
          </a:p>
          <a:p>
            <a:pPr lvl="1"/>
            <a:r>
              <a:rPr lang="fr-BE" dirty="0"/>
              <a:t>Fin 2024 : contacts avec </a:t>
            </a:r>
            <a:r>
              <a:rPr lang="fr-BE" dirty="0" err="1"/>
              <a:t>Welcome</a:t>
            </a:r>
            <a:r>
              <a:rPr lang="fr-BE" dirty="0"/>
              <a:t> Back Games</a:t>
            </a:r>
          </a:p>
          <a:p>
            <a:r>
              <a:rPr lang="fr-BE" dirty="0"/>
              <a:t>Côté personnel :</a:t>
            </a:r>
          </a:p>
          <a:p>
            <a:pPr lvl="1"/>
            <a:r>
              <a:rPr lang="fr-BE" dirty="0"/>
              <a:t>Curieux &amp; autodidacte</a:t>
            </a:r>
          </a:p>
          <a:p>
            <a:pPr lvl="1"/>
            <a:r>
              <a:rPr lang="fr-BE" dirty="0"/>
              <a:t>Passionné de gaming (vidéo, plateau, cartes, etc.)</a:t>
            </a:r>
          </a:p>
          <a:p>
            <a:pPr lvl="1"/>
            <a:r>
              <a:rPr lang="fr-BE" dirty="0"/>
              <a:t>Compétitif &amp; </a:t>
            </a:r>
            <a:r>
              <a:rPr lang="fr-BE" dirty="0" err="1"/>
              <a:t>complétioniste</a:t>
            </a:r>
            <a:endParaRPr lang="fr-B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4233E7-DEE2-1944-454D-129A3475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105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F2B0A-1D83-579A-95F1-2DA7CC8B6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17305-32DB-62D5-89A8-004F0EE9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400" dirty="0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96A067-029B-3D65-4AC4-BA1758F33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sz="2800" dirty="0"/>
              <a:t>Qui pour ce projet ?</a:t>
            </a:r>
          </a:p>
          <a:p>
            <a:r>
              <a:rPr lang="fr-BE" sz="2800" dirty="0">
                <a:solidFill>
                  <a:schemeClr val="accent1"/>
                </a:solidFill>
              </a:rPr>
              <a:t>Projet initial</a:t>
            </a:r>
          </a:p>
          <a:p>
            <a:r>
              <a:rPr lang="fr-BE" sz="2800" dirty="0"/>
              <a:t>Un nouveau départ</a:t>
            </a:r>
          </a:p>
          <a:p>
            <a:r>
              <a:rPr lang="fr-BE" sz="2800" dirty="0"/>
              <a:t>Expansion &amp; Roadmap</a:t>
            </a:r>
          </a:p>
          <a:p>
            <a:r>
              <a:rPr lang="fr-BE" sz="2800" dirty="0"/>
              <a:t>Processus &amp; Pipelines</a:t>
            </a:r>
          </a:p>
          <a:p>
            <a:r>
              <a:rPr lang="fr-BE" sz="2800" dirty="0"/>
              <a:t>Besoins &amp; Ressources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D05355-2FEE-4C9E-F0C3-CD168CEA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4529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539E8-702A-5571-50B4-1C25D19C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400" dirty="0">
                <a:solidFill>
                  <a:schemeClr val="accent1"/>
                </a:solidFill>
              </a:rPr>
              <a:t>Projet initial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8AAE9-AD95-87A4-FA1D-B938149E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Nom d’origine : Last Chance Project</a:t>
            </a:r>
          </a:p>
          <a:p>
            <a:r>
              <a:rPr lang="fr-BE" dirty="0"/>
              <a:t>J-RPG en 2D inspiré des RPG de Square (soft et </a:t>
            </a:r>
            <a:r>
              <a:rPr lang="fr-BE" dirty="0" err="1"/>
              <a:t>Enix</a:t>
            </a:r>
            <a:r>
              <a:rPr lang="fr-BE" dirty="0"/>
              <a:t>)</a:t>
            </a:r>
          </a:p>
          <a:p>
            <a:r>
              <a:rPr lang="fr-BE" dirty="0"/>
              <a:t>2011 : développement initial sous RPG Maker VX</a:t>
            </a:r>
          </a:p>
          <a:p>
            <a:r>
              <a:rPr lang="fr-BE" dirty="0"/>
              <a:t>2012 : migration et refonte du projet </a:t>
            </a:r>
            <a:br>
              <a:rPr lang="fr-BE" dirty="0"/>
            </a:br>
            <a:r>
              <a:rPr lang="fr-BE" dirty="0"/>
              <a:t>sous RPG Maker VX Ace</a:t>
            </a:r>
          </a:p>
          <a:p>
            <a:r>
              <a:rPr lang="fr-BE" dirty="0"/>
              <a:t>Fin 2012 : sortie d’une version bêta 1.0 (~5h de jeu)</a:t>
            </a:r>
          </a:p>
          <a:p>
            <a:r>
              <a:rPr lang="fr-BE" dirty="0"/>
              <a:t>2012-2014 : plusieurs versions dont la 1.4 </a:t>
            </a:r>
            <a:br>
              <a:rPr lang="fr-BE" dirty="0"/>
            </a:br>
            <a:r>
              <a:rPr lang="fr-BE" dirty="0">
                <a:sym typeface="Wingdings" panose="05000000000000000000" pitchFamily="2" charset="2"/>
              </a:rPr>
              <a:t> soumission à un concours (Alex d’Or)</a:t>
            </a:r>
            <a:endParaRPr lang="fr-B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B22EDE-D152-B65F-275F-CAEC6378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5</a:t>
            </a:fld>
            <a:endParaRPr lang="fr-BE"/>
          </a:p>
        </p:txBody>
      </p:sp>
      <p:pic>
        <p:nvPicPr>
          <p:cNvPr id="6" name="Image 5" descr="Une image contenant capture d’écran, dessin humoristique, Jeu vidéo de stratégie&#10;&#10;Description générée automatiquement">
            <a:extLst>
              <a:ext uri="{FF2B5EF4-FFF2-40B4-BE49-F238E27FC236}">
                <a16:creationId xmlns:a16="http://schemas.microsoft.com/office/drawing/2014/main" id="{C30D4279-3B58-9358-6DA4-84897D12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65" y="1844653"/>
            <a:ext cx="3599815" cy="2416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 descr="Une image contenant capture d’écran, Visage humain, dessin humoristique&#10;&#10;Description générée automatiquement">
            <a:extLst>
              <a:ext uri="{FF2B5EF4-FFF2-40B4-BE49-F238E27FC236}">
                <a16:creationId xmlns:a16="http://schemas.microsoft.com/office/drawing/2014/main" id="{0B15CFCF-E465-4AD9-C7C3-87C950B1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9" y="3560762"/>
            <a:ext cx="3599815" cy="278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63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90B71-EAD1-BAA3-05F6-219292AFF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400" dirty="0">
                <a:solidFill>
                  <a:schemeClr val="accent1"/>
                </a:solidFill>
              </a:rPr>
              <a:t>Projet initial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6A380E-B354-5D9B-D544-55B0893E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479295"/>
            <a:ext cx="10364452" cy="3424107"/>
          </a:xfrm>
        </p:spPr>
        <p:txBody>
          <a:bodyPr/>
          <a:lstStyle/>
          <a:p>
            <a:r>
              <a:rPr lang="fr-BE" dirty="0"/>
              <a:t>2018 : reprise du projet et réflexions pour l’étendre</a:t>
            </a:r>
          </a:p>
          <a:p>
            <a:r>
              <a:rPr lang="fr-BE" dirty="0"/>
              <a:t>Mai 2024-… : refonte complète du projet sous </a:t>
            </a:r>
            <a:r>
              <a:rPr lang="fr-BE" dirty="0" err="1"/>
              <a:t>Unity</a:t>
            </a:r>
            <a:endParaRPr lang="fr-B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02DD7D-D89E-E429-329C-4BD55A7B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6</a:t>
            </a:fld>
            <a:endParaRPr lang="fr-B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F9C547D-F2CE-BAAC-EB73-0105053D3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60" y="3215175"/>
            <a:ext cx="4320000" cy="2546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E0DD70F-FD02-3575-429E-BA80D17A2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687" y="3976961"/>
            <a:ext cx="4320000" cy="2453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D2E10CD-3803-672C-EDA0-16F4ECD7F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979" y="2977529"/>
            <a:ext cx="4320000" cy="2426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84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62E90-6BFC-8D70-5E6C-4E6BE5A2A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449FB-3394-602F-1968-902DB15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400" dirty="0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EEB63E-AB24-B57C-DED2-6D7E94A83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sz="2800" dirty="0"/>
              <a:t>Qui pour ce projet ?</a:t>
            </a:r>
          </a:p>
          <a:p>
            <a:r>
              <a:rPr lang="fr-BE" sz="2800" dirty="0"/>
              <a:t>Projet initial</a:t>
            </a:r>
          </a:p>
          <a:p>
            <a:r>
              <a:rPr lang="fr-BE" sz="2800" dirty="0">
                <a:solidFill>
                  <a:schemeClr val="accent1"/>
                </a:solidFill>
              </a:rPr>
              <a:t>Un nouveau départ</a:t>
            </a:r>
          </a:p>
          <a:p>
            <a:r>
              <a:rPr lang="fr-BE" sz="2800" dirty="0"/>
              <a:t>Expansion &amp; Roadmap</a:t>
            </a:r>
          </a:p>
          <a:p>
            <a:r>
              <a:rPr lang="fr-BE" sz="2800" dirty="0"/>
              <a:t>Processus &amp; Pipelines</a:t>
            </a:r>
          </a:p>
          <a:p>
            <a:r>
              <a:rPr lang="fr-BE" sz="2800" dirty="0"/>
              <a:t>Besoins &amp; Ressources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10D668-567E-424B-0D92-41CACBBC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7100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64D27-C85A-3FA5-E893-EE6E5506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400" dirty="0">
                <a:solidFill>
                  <a:schemeClr val="accent1"/>
                </a:solidFill>
              </a:rPr>
              <a:t>Un nouveau départ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04972F-3FE8-38D0-27F3-5D438FE7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226549"/>
            <a:ext cx="10364452" cy="3424107"/>
          </a:xfrm>
        </p:spPr>
        <p:txBody>
          <a:bodyPr/>
          <a:lstStyle/>
          <a:p>
            <a:r>
              <a:rPr lang="fr-BE" dirty="0"/>
              <a:t>Constitution d’un univers au-delà du J-RPG</a:t>
            </a:r>
          </a:p>
          <a:p>
            <a:r>
              <a:rPr lang="fr-BE" dirty="0"/>
              <a:t>Objectif = créer une IP autour de Last Chance</a:t>
            </a:r>
          </a:p>
          <a:p>
            <a:r>
              <a:rPr lang="fr-BE" dirty="0"/>
              <a:t>Entité directrice : studio « Living Flame </a:t>
            </a:r>
            <a:r>
              <a:rPr lang="fr-BE" dirty="0" err="1"/>
              <a:t>creations</a:t>
            </a:r>
            <a:r>
              <a:rPr lang="fr-BE" dirty="0"/>
              <a:t> »</a:t>
            </a:r>
          </a:p>
          <a:p>
            <a:endParaRPr lang="fr-B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29E4B3-199B-336E-0563-86948B5D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8</a:t>
            </a:fld>
            <a:endParaRPr lang="fr-BE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5E70BB8-ABB2-0623-83EA-D932F69BD517}"/>
              </a:ext>
            </a:extLst>
          </p:cNvPr>
          <p:cNvSpPr/>
          <p:nvPr/>
        </p:nvSpPr>
        <p:spPr>
          <a:xfrm>
            <a:off x="3746091" y="4915543"/>
            <a:ext cx="1533832" cy="5899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LAST CHANCE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41EB6DC-8238-E9AD-DCD6-CAA43AD8C2E6}"/>
              </a:ext>
            </a:extLst>
          </p:cNvPr>
          <p:cNvSpPr/>
          <p:nvPr/>
        </p:nvSpPr>
        <p:spPr>
          <a:xfrm>
            <a:off x="6582697" y="3907736"/>
            <a:ext cx="1745226" cy="3367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J-RPG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A75204D-3479-A0D5-7809-0101861F133B}"/>
              </a:ext>
            </a:extLst>
          </p:cNvPr>
          <p:cNvSpPr/>
          <p:nvPr/>
        </p:nvSpPr>
        <p:spPr>
          <a:xfrm>
            <a:off x="6582696" y="4459558"/>
            <a:ext cx="1745227" cy="3367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TCG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DACAFF4-3D8B-3F4B-C429-193FDCEAFAA3}"/>
              </a:ext>
            </a:extLst>
          </p:cNvPr>
          <p:cNvSpPr/>
          <p:nvPr/>
        </p:nvSpPr>
        <p:spPr>
          <a:xfrm>
            <a:off x="6582695" y="5042145"/>
            <a:ext cx="1745228" cy="3367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BOARD GAME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1DCF9EE-E85D-034F-9D75-8B429E182250}"/>
              </a:ext>
            </a:extLst>
          </p:cNvPr>
          <p:cNvSpPr/>
          <p:nvPr/>
        </p:nvSpPr>
        <p:spPr>
          <a:xfrm>
            <a:off x="6582695" y="5608719"/>
            <a:ext cx="1745228" cy="3367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BOOKS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6462111-0468-9457-DC8E-7A88D155F516}"/>
              </a:ext>
            </a:extLst>
          </p:cNvPr>
          <p:cNvSpPr/>
          <p:nvPr/>
        </p:nvSpPr>
        <p:spPr>
          <a:xfrm>
            <a:off x="6602360" y="6175332"/>
            <a:ext cx="1745228" cy="3367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…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A902128-7F9F-BB5B-19AA-AE5538A53D3C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279923" y="4076102"/>
            <a:ext cx="1302774" cy="113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CC1533A-9B66-AD65-B04D-331A2FC947FD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279923" y="4627924"/>
            <a:ext cx="1302773" cy="58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DEE1939-32B4-0F44-6170-7D77F0EF7503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279923" y="5210511"/>
            <a:ext cx="1302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6EE81FD-D205-979C-FA72-8CEE6962B4E4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279923" y="5210511"/>
            <a:ext cx="1302772" cy="56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F30D170-2BFE-3F5E-9034-78F0E04E5DFB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279923" y="5210511"/>
            <a:ext cx="1322437" cy="113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38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4A780-E63B-B8DA-013C-766FA2BA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400" dirty="0">
                <a:solidFill>
                  <a:schemeClr val="accent1"/>
                </a:solidFill>
              </a:rPr>
              <a:t>Living Flame </a:t>
            </a:r>
            <a:r>
              <a:rPr lang="fr-BE" sz="4400" dirty="0" err="1">
                <a:solidFill>
                  <a:schemeClr val="accent1"/>
                </a:solidFill>
              </a:rPr>
              <a:t>creations</a:t>
            </a:r>
            <a:endParaRPr lang="fr-BE" sz="4400" dirty="0">
              <a:solidFill>
                <a:schemeClr val="accent1"/>
              </a:solidFill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DDB03A-71A0-5258-0C3D-3B5DBAFE6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773130"/>
          </a:xfrm>
        </p:spPr>
        <p:txBody>
          <a:bodyPr>
            <a:normAutofit/>
          </a:bodyPr>
          <a:lstStyle/>
          <a:p>
            <a:r>
              <a:rPr lang="fr-BE" dirty="0"/>
              <a:t>Développement d’une IP</a:t>
            </a:r>
          </a:p>
          <a:p>
            <a:pPr lvl="1"/>
            <a:r>
              <a:rPr lang="fr-BE" dirty="0"/>
              <a:t>Projet central : J-RPG</a:t>
            </a:r>
          </a:p>
          <a:p>
            <a:pPr lvl="1"/>
            <a:r>
              <a:rPr lang="fr-BE" dirty="0"/>
              <a:t>Sous-projets :</a:t>
            </a:r>
          </a:p>
          <a:p>
            <a:pPr lvl="2"/>
            <a:r>
              <a:rPr lang="fr-BE" dirty="0"/>
              <a:t>Littérature</a:t>
            </a:r>
          </a:p>
          <a:p>
            <a:pPr lvl="2"/>
            <a:r>
              <a:rPr lang="fr-BE" dirty="0"/>
              <a:t>TCG</a:t>
            </a:r>
          </a:p>
          <a:p>
            <a:pPr lvl="2"/>
            <a:r>
              <a:rPr lang="fr-BE" dirty="0" err="1"/>
              <a:t>Board</a:t>
            </a:r>
            <a:r>
              <a:rPr lang="fr-BE" dirty="0"/>
              <a:t> </a:t>
            </a:r>
            <a:r>
              <a:rPr lang="fr-BE" dirty="0" err="1"/>
              <a:t>games</a:t>
            </a:r>
            <a:endParaRPr lang="fr-BE" dirty="0"/>
          </a:p>
          <a:p>
            <a:pPr lvl="2"/>
            <a:r>
              <a:rPr lang="fr-BE" dirty="0"/>
              <a:t>Jeux narratifs</a:t>
            </a:r>
          </a:p>
          <a:p>
            <a:pPr lvl="2"/>
            <a:r>
              <a:rPr lang="fr-BE" dirty="0"/>
              <a:t>…</a:t>
            </a:r>
          </a:p>
          <a:p>
            <a:pPr lvl="1"/>
            <a:r>
              <a:rPr lang="fr-BE" dirty="0"/>
              <a:t>Projets interconnectés</a:t>
            </a:r>
          </a:p>
          <a:p>
            <a:pPr lvl="1"/>
            <a:r>
              <a:rPr lang="fr-BE" dirty="0"/>
              <a:t>License = développement d’une communauté/</a:t>
            </a:r>
            <a:r>
              <a:rPr lang="fr-BE" dirty="0" err="1"/>
              <a:t>fanbase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965F68F-B09A-21A2-2B27-714D93849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2666999"/>
            <a:ext cx="4876800" cy="3773129"/>
          </a:xfrm>
        </p:spPr>
        <p:txBody>
          <a:bodyPr>
            <a:normAutofit/>
          </a:bodyPr>
          <a:lstStyle/>
          <a:p>
            <a:r>
              <a:rPr lang="fr-BE" dirty="0"/>
              <a:t>Prestataire de services</a:t>
            </a:r>
          </a:p>
          <a:p>
            <a:pPr lvl="1"/>
            <a:r>
              <a:rPr lang="fr-BE" dirty="0" err="1"/>
              <a:t>Sustainabilité</a:t>
            </a:r>
            <a:r>
              <a:rPr lang="fr-BE" dirty="0"/>
              <a:t> du projet</a:t>
            </a:r>
          </a:p>
          <a:p>
            <a:pPr lvl="1"/>
            <a:r>
              <a:rPr lang="fr-BE" dirty="0"/>
              <a:t>Expertise en programmation et gestion de projets pour les petits acteurs du jeu vidéo</a:t>
            </a:r>
          </a:p>
          <a:p>
            <a:pPr lvl="1"/>
            <a:r>
              <a:rPr lang="fr-BE" dirty="0"/>
              <a:t>Extension du « réseau »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C3FB5C-E963-4963-2176-CFCD55D3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149E-1630-49A4-9495-DD815B07BB74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81964692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84</TotalTime>
  <Words>687</Words>
  <Application>Microsoft Office PowerPoint</Application>
  <PresentationFormat>Grand écran</PresentationFormat>
  <Paragraphs>150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Aptos</vt:lpstr>
      <vt:lpstr>Arial</vt:lpstr>
      <vt:lpstr>Tw Cen MT</vt:lpstr>
      <vt:lpstr>Wingdings</vt:lpstr>
      <vt:lpstr>Ronds dans l’eau</vt:lpstr>
      <vt:lpstr>Présentation PowerPoint</vt:lpstr>
      <vt:lpstr>Sommaire</vt:lpstr>
      <vt:lpstr>Qui pour ce projet ?</vt:lpstr>
      <vt:lpstr>Sommaire</vt:lpstr>
      <vt:lpstr>Projet initial</vt:lpstr>
      <vt:lpstr>Projet initial</vt:lpstr>
      <vt:lpstr>Sommaire</vt:lpstr>
      <vt:lpstr>Un nouveau départ</vt:lpstr>
      <vt:lpstr>Living Flame creations</vt:lpstr>
      <vt:lpstr>Sommaire</vt:lpstr>
      <vt:lpstr>Roadmap</vt:lpstr>
      <vt:lpstr>Roadmap</vt:lpstr>
      <vt:lpstr>Objectifs après 2 ans</vt:lpstr>
      <vt:lpstr>Projets interconnectés</vt:lpstr>
      <vt:lpstr>Sommaire</vt:lpstr>
      <vt:lpstr>Processus &amp; Pipelines</vt:lpstr>
      <vt:lpstr>Sommaire</vt:lpstr>
      <vt:lpstr>Besoin &amp; Ressources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Maxime Joly</dc:creator>
  <cp:lastModifiedBy>Maxime Joly</cp:lastModifiedBy>
  <cp:revision>6</cp:revision>
  <dcterms:created xsi:type="dcterms:W3CDTF">2025-01-20T09:58:21Z</dcterms:created>
  <dcterms:modified xsi:type="dcterms:W3CDTF">2025-01-20T11:22:52Z</dcterms:modified>
</cp:coreProperties>
</file>