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94689"/>
  </p:normalViewPr>
  <p:slideViewPr>
    <p:cSldViewPr snapToGrid="0">
      <p:cViewPr varScale="1">
        <p:scale>
          <a:sx n="108" d="100"/>
          <a:sy n="108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3FF06-C88B-4E9C-8C62-66CE89BA69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23B257-F1BC-4C32-8904-61AB8EFEA104}">
      <dgm:prSet/>
      <dgm:spPr/>
      <dgm:t>
        <a:bodyPr/>
        <a:lstStyle/>
        <a:p>
          <a:r>
            <a:rPr lang="fr-FR" dirty="0"/>
            <a:t>Transmission vs. MSRP: </a:t>
          </a:r>
          <a:r>
            <a:rPr lang="fr-FR" dirty="0" err="1"/>
            <a:t>Manual's</a:t>
          </a:r>
          <a:r>
            <a:rPr lang="fr-FR" dirty="0"/>
            <a:t> </a:t>
          </a:r>
          <a:r>
            <a:rPr lang="fr-FR" dirty="0" err="1"/>
            <a:t>peak</a:t>
          </a:r>
          <a:r>
            <a:rPr lang="fr-FR" dirty="0"/>
            <a:t> in 2005; </a:t>
          </a:r>
          <a:r>
            <a:rPr lang="fr-FR" dirty="0" err="1"/>
            <a:t>Automatics</a:t>
          </a:r>
          <a:r>
            <a:rPr lang="fr-FR" dirty="0"/>
            <a:t> </a:t>
          </a:r>
          <a:r>
            <a:rPr lang="fr-FR" dirty="0" err="1"/>
            <a:t>generally</a:t>
          </a:r>
          <a:r>
            <a:rPr lang="fr-FR" dirty="0"/>
            <a:t> </a:t>
          </a:r>
          <a:r>
            <a:rPr lang="fr-FR" dirty="0" err="1"/>
            <a:t>higher-priced</a:t>
          </a:r>
          <a:r>
            <a:rPr lang="fr-FR" dirty="0"/>
            <a:t> </a:t>
          </a:r>
          <a:r>
            <a:rPr lang="fr-FR" dirty="0" err="1"/>
            <a:t>with</a:t>
          </a:r>
          <a:r>
            <a:rPr lang="fr-FR" dirty="0"/>
            <a:t> </a:t>
          </a:r>
          <a:r>
            <a:rPr lang="fr-FR" dirty="0" err="1"/>
            <a:t>volatility</a:t>
          </a:r>
          <a:r>
            <a:rPr lang="fr-FR" dirty="0"/>
            <a:t> in 2008. Post-2008, trends </a:t>
          </a:r>
          <a:r>
            <a:rPr lang="fr-FR" dirty="0" err="1"/>
            <a:t>align</a:t>
          </a:r>
          <a:r>
            <a:rPr lang="fr-FR" dirty="0"/>
            <a:t>, </a:t>
          </a:r>
          <a:r>
            <a:rPr lang="fr-FR" dirty="0" err="1"/>
            <a:t>reflecting</a:t>
          </a:r>
          <a:r>
            <a:rPr lang="fr-FR" dirty="0"/>
            <a:t> </a:t>
          </a:r>
          <a:r>
            <a:rPr lang="fr-FR" dirty="0" err="1"/>
            <a:t>market-wide</a:t>
          </a:r>
          <a:r>
            <a:rPr lang="fr-FR" dirty="0"/>
            <a:t> influences.</a:t>
          </a:r>
          <a:endParaRPr lang="en-US" dirty="0"/>
        </a:p>
      </dgm:t>
    </dgm:pt>
    <dgm:pt modelId="{D52E62B7-A628-43EE-AEB1-035D3D3BC57F}" type="parTrans" cxnId="{A2AE9942-2912-46C9-AD36-FEA837CC82F2}">
      <dgm:prSet/>
      <dgm:spPr/>
      <dgm:t>
        <a:bodyPr/>
        <a:lstStyle/>
        <a:p>
          <a:endParaRPr lang="en-US"/>
        </a:p>
      </dgm:t>
    </dgm:pt>
    <dgm:pt modelId="{DE0EB3C7-5249-4A98-8F54-AF2A6D769C78}" type="sibTrans" cxnId="{A2AE9942-2912-46C9-AD36-FEA837CC82F2}">
      <dgm:prSet/>
      <dgm:spPr/>
      <dgm:t>
        <a:bodyPr/>
        <a:lstStyle/>
        <a:p>
          <a:endParaRPr lang="en-US"/>
        </a:p>
      </dgm:t>
    </dgm:pt>
    <dgm:pt modelId="{DA9F8B70-3370-47EE-B3AB-295BFD7EE6D6}">
      <dgm:prSet/>
      <dgm:spPr/>
      <dgm:t>
        <a:bodyPr/>
        <a:lstStyle/>
        <a:p>
          <a:r>
            <a:rPr lang="fr-FR"/>
            <a:t>Fuel Efficiency: Manual shows steady MPG improvements. Automatics see significant MPG gains post-2000, with efficiency gaps narrowing recently.</a:t>
          </a:r>
          <a:endParaRPr lang="en-US"/>
        </a:p>
      </dgm:t>
    </dgm:pt>
    <dgm:pt modelId="{3E72EF88-8B88-4C2D-93A2-353AD553EBDF}" type="parTrans" cxnId="{DA1A1972-7E55-449A-8D59-E3E5951CA2F2}">
      <dgm:prSet/>
      <dgm:spPr/>
      <dgm:t>
        <a:bodyPr/>
        <a:lstStyle/>
        <a:p>
          <a:endParaRPr lang="en-US"/>
        </a:p>
      </dgm:t>
    </dgm:pt>
    <dgm:pt modelId="{A99D2AA1-BA28-44D9-9294-130A9EE76F2C}" type="sibTrans" cxnId="{DA1A1972-7E55-449A-8D59-E3E5951CA2F2}">
      <dgm:prSet/>
      <dgm:spPr/>
      <dgm:t>
        <a:bodyPr/>
        <a:lstStyle/>
        <a:p>
          <a:endParaRPr lang="en-US"/>
        </a:p>
      </dgm:t>
    </dgm:pt>
    <dgm:pt modelId="{A0133499-53BD-456A-ABE7-012E8C7677FD}">
      <dgm:prSet/>
      <dgm:spPr/>
      <dgm:t>
        <a:bodyPr/>
        <a:lstStyle/>
        <a:p>
          <a:r>
            <a:rPr lang="fr-FR"/>
            <a:t>Market Category Influence: Automatics favored in luxury/performance; Manuals in performance for control. Crossovers lean automatic for comfort.</a:t>
          </a:r>
          <a:endParaRPr lang="en-US"/>
        </a:p>
      </dgm:t>
    </dgm:pt>
    <dgm:pt modelId="{A43E9815-9E7D-49EE-B85B-78C52A28F0E2}" type="parTrans" cxnId="{AC60C3F9-CFDF-45BC-8AC1-A9423E6891BB}">
      <dgm:prSet/>
      <dgm:spPr/>
      <dgm:t>
        <a:bodyPr/>
        <a:lstStyle/>
        <a:p>
          <a:endParaRPr lang="en-US"/>
        </a:p>
      </dgm:t>
    </dgm:pt>
    <dgm:pt modelId="{9D3E140E-E76E-4C62-892B-0C24D92C7453}" type="sibTrans" cxnId="{AC60C3F9-CFDF-45BC-8AC1-A9423E6891BB}">
      <dgm:prSet/>
      <dgm:spPr/>
      <dgm:t>
        <a:bodyPr/>
        <a:lstStyle/>
        <a:p>
          <a:endParaRPr lang="en-US"/>
        </a:p>
      </dgm:t>
    </dgm:pt>
    <dgm:pt modelId="{1AF5B4A0-D825-40EA-A82B-9BE2F5FA43C3}">
      <dgm:prSet/>
      <dgm:spPr/>
      <dgm:t>
        <a:bodyPr/>
        <a:lstStyle/>
        <a:p>
          <a:r>
            <a:rPr lang="fr-FR"/>
            <a:t>Engine Horsepower Trends: Manuals mostly &lt;200 HP; Automatics span wider HP range, dominating &gt;400 HP, indicating a shift towards powerful, user-friendly vehicles.</a:t>
          </a:r>
          <a:endParaRPr lang="en-US"/>
        </a:p>
      </dgm:t>
    </dgm:pt>
    <dgm:pt modelId="{C6D2E657-547F-4FC4-BB82-F0A12CB8A662}" type="parTrans" cxnId="{B0DB8937-5AAC-4B74-A238-B1977D45DE33}">
      <dgm:prSet/>
      <dgm:spPr/>
      <dgm:t>
        <a:bodyPr/>
        <a:lstStyle/>
        <a:p>
          <a:endParaRPr lang="en-US"/>
        </a:p>
      </dgm:t>
    </dgm:pt>
    <dgm:pt modelId="{F32CE06E-5A54-4BEA-BAB3-BB71C2EBDEF3}" type="sibTrans" cxnId="{B0DB8937-5AAC-4B74-A238-B1977D45DE33}">
      <dgm:prSet/>
      <dgm:spPr/>
      <dgm:t>
        <a:bodyPr/>
        <a:lstStyle/>
        <a:p>
          <a:endParaRPr lang="en-US"/>
        </a:p>
      </dgm:t>
    </dgm:pt>
    <dgm:pt modelId="{B03FDD5A-8151-4519-A8E9-C7A4E540A0FC}">
      <dgm:prSet/>
      <dgm:spPr/>
      <dgm:t>
        <a:bodyPr/>
        <a:lstStyle/>
        <a:p>
          <a:r>
            <a:rPr lang="fr-FR"/>
            <a:t>Implications: Trend towards automatics in high-end and performance sectors; Manufacturers adapting with advanced automatic technologies.</a:t>
          </a:r>
          <a:endParaRPr lang="en-US"/>
        </a:p>
      </dgm:t>
    </dgm:pt>
    <dgm:pt modelId="{078181D5-BB29-43DD-A2F2-418A9741E2A6}" type="parTrans" cxnId="{7ED26DE7-C2EB-4589-8608-5D1B4F5AA7F1}">
      <dgm:prSet/>
      <dgm:spPr/>
      <dgm:t>
        <a:bodyPr/>
        <a:lstStyle/>
        <a:p>
          <a:endParaRPr lang="en-US"/>
        </a:p>
      </dgm:t>
    </dgm:pt>
    <dgm:pt modelId="{1EBAFA36-946B-4124-B268-5ADA8AED7367}" type="sibTrans" cxnId="{7ED26DE7-C2EB-4589-8608-5D1B4F5AA7F1}">
      <dgm:prSet/>
      <dgm:spPr/>
      <dgm:t>
        <a:bodyPr/>
        <a:lstStyle/>
        <a:p>
          <a:endParaRPr lang="en-US"/>
        </a:p>
      </dgm:t>
    </dgm:pt>
    <dgm:pt modelId="{5552901E-8986-A74D-9C75-90F43F384292}" type="pres">
      <dgm:prSet presAssocID="{D043FF06-C88B-4E9C-8C62-66CE89BA69E8}" presName="linear" presStyleCnt="0">
        <dgm:presLayoutVars>
          <dgm:animLvl val="lvl"/>
          <dgm:resizeHandles val="exact"/>
        </dgm:presLayoutVars>
      </dgm:prSet>
      <dgm:spPr/>
    </dgm:pt>
    <dgm:pt modelId="{2FFEA6D9-DC90-2343-BBE0-7FA919F14D93}" type="pres">
      <dgm:prSet presAssocID="{FC23B257-F1BC-4C32-8904-61AB8EFEA1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0453FB9-86F5-CB47-B930-404D8FAFACA2}" type="pres">
      <dgm:prSet presAssocID="{DE0EB3C7-5249-4A98-8F54-AF2A6D769C78}" presName="spacer" presStyleCnt="0"/>
      <dgm:spPr/>
    </dgm:pt>
    <dgm:pt modelId="{7E4A81AA-8101-DA4C-8F67-189A83D7C9A8}" type="pres">
      <dgm:prSet presAssocID="{DA9F8B70-3370-47EE-B3AB-295BFD7EE6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8B8BEED-2BF8-2441-8729-82CDF69C9157}" type="pres">
      <dgm:prSet presAssocID="{A99D2AA1-BA28-44D9-9294-130A9EE76F2C}" presName="spacer" presStyleCnt="0"/>
      <dgm:spPr/>
    </dgm:pt>
    <dgm:pt modelId="{04099B93-9C2B-1542-896E-1D61EC66A9A8}" type="pres">
      <dgm:prSet presAssocID="{A0133499-53BD-456A-ABE7-012E8C7677F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3A483BB-DF86-874F-8053-67334B488FE1}" type="pres">
      <dgm:prSet presAssocID="{9D3E140E-E76E-4C62-892B-0C24D92C7453}" presName="spacer" presStyleCnt="0"/>
      <dgm:spPr/>
    </dgm:pt>
    <dgm:pt modelId="{4B687273-3EA1-CB45-8158-75A01BF64CF0}" type="pres">
      <dgm:prSet presAssocID="{1AF5B4A0-D825-40EA-A82B-9BE2F5FA43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C1FD62B-4984-0948-95D0-4095154374DB}" type="pres">
      <dgm:prSet presAssocID="{F32CE06E-5A54-4BEA-BAB3-BB71C2EBDEF3}" presName="spacer" presStyleCnt="0"/>
      <dgm:spPr/>
    </dgm:pt>
    <dgm:pt modelId="{F860ACB2-2BD1-8A47-9FFD-54C7FA95CD3D}" type="pres">
      <dgm:prSet presAssocID="{B03FDD5A-8151-4519-A8E9-C7A4E540A0F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3DA1712-E0B9-5543-ADE1-839C028E5E23}" type="presOf" srcId="{A0133499-53BD-456A-ABE7-012E8C7677FD}" destId="{04099B93-9C2B-1542-896E-1D61EC66A9A8}" srcOrd="0" destOrd="0" presId="urn:microsoft.com/office/officeart/2005/8/layout/vList2"/>
    <dgm:cxn modelId="{CAC7C217-9FF7-884C-BB21-BB30FAE4527F}" type="presOf" srcId="{B03FDD5A-8151-4519-A8E9-C7A4E540A0FC}" destId="{F860ACB2-2BD1-8A47-9FFD-54C7FA95CD3D}" srcOrd="0" destOrd="0" presId="urn:microsoft.com/office/officeart/2005/8/layout/vList2"/>
    <dgm:cxn modelId="{B0DB8937-5AAC-4B74-A238-B1977D45DE33}" srcId="{D043FF06-C88B-4E9C-8C62-66CE89BA69E8}" destId="{1AF5B4A0-D825-40EA-A82B-9BE2F5FA43C3}" srcOrd="3" destOrd="0" parTransId="{C6D2E657-547F-4FC4-BB82-F0A12CB8A662}" sibTransId="{F32CE06E-5A54-4BEA-BAB3-BB71C2EBDEF3}"/>
    <dgm:cxn modelId="{A2AE9942-2912-46C9-AD36-FEA837CC82F2}" srcId="{D043FF06-C88B-4E9C-8C62-66CE89BA69E8}" destId="{FC23B257-F1BC-4C32-8904-61AB8EFEA104}" srcOrd="0" destOrd="0" parTransId="{D52E62B7-A628-43EE-AEB1-035D3D3BC57F}" sibTransId="{DE0EB3C7-5249-4A98-8F54-AF2A6D769C78}"/>
    <dgm:cxn modelId="{94E7AB5D-6A51-4741-872B-EF467E13EB6B}" type="presOf" srcId="{D043FF06-C88B-4E9C-8C62-66CE89BA69E8}" destId="{5552901E-8986-A74D-9C75-90F43F384292}" srcOrd="0" destOrd="0" presId="urn:microsoft.com/office/officeart/2005/8/layout/vList2"/>
    <dgm:cxn modelId="{DA1A1972-7E55-449A-8D59-E3E5951CA2F2}" srcId="{D043FF06-C88B-4E9C-8C62-66CE89BA69E8}" destId="{DA9F8B70-3370-47EE-B3AB-295BFD7EE6D6}" srcOrd="1" destOrd="0" parTransId="{3E72EF88-8B88-4C2D-93A2-353AD553EBDF}" sibTransId="{A99D2AA1-BA28-44D9-9294-130A9EE76F2C}"/>
    <dgm:cxn modelId="{08A28788-022F-7747-A20D-33D2A3737ECD}" type="presOf" srcId="{FC23B257-F1BC-4C32-8904-61AB8EFEA104}" destId="{2FFEA6D9-DC90-2343-BBE0-7FA919F14D93}" srcOrd="0" destOrd="0" presId="urn:microsoft.com/office/officeart/2005/8/layout/vList2"/>
    <dgm:cxn modelId="{479075D3-1E8B-4944-8C5C-C4155CBB2894}" type="presOf" srcId="{1AF5B4A0-D825-40EA-A82B-9BE2F5FA43C3}" destId="{4B687273-3EA1-CB45-8158-75A01BF64CF0}" srcOrd="0" destOrd="0" presId="urn:microsoft.com/office/officeart/2005/8/layout/vList2"/>
    <dgm:cxn modelId="{7ED26DE7-C2EB-4589-8608-5D1B4F5AA7F1}" srcId="{D043FF06-C88B-4E9C-8C62-66CE89BA69E8}" destId="{B03FDD5A-8151-4519-A8E9-C7A4E540A0FC}" srcOrd="4" destOrd="0" parTransId="{078181D5-BB29-43DD-A2F2-418A9741E2A6}" sibTransId="{1EBAFA36-946B-4124-B268-5ADA8AED7367}"/>
    <dgm:cxn modelId="{AC60C3F9-CFDF-45BC-8AC1-A9423E6891BB}" srcId="{D043FF06-C88B-4E9C-8C62-66CE89BA69E8}" destId="{A0133499-53BD-456A-ABE7-012E8C7677FD}" srcOrd="2" destOrd="0" parTransId="{A43E9815-9E7D-49EE-B85B-78C52A28F0E2}" sibTransId="{9D3E140E-E76E-4C62-892B-0C24D92C7453}"/>
    <dgm:cxn modelId="{91302CFD-BC05-124D-819A-0EF41EFDEAD7}" type="presOf" srcId="{DA9F8B70-3370-47EE-B3AB-295BFD7EE6D6}" destId="{7E4A81AA-8101-DA4C-8F67-189A83D7C9A8}" srcOrd="0" destOrd="0" presId="urn:microsoft.com/office/officeart/2005/8/layout/vList2"/>
    <dgm:cxn modelId="{FBEAFF20-41F8-4B44-9489-D869BAF41957}" type="presParOf" srcId="{5552901E-8986-A74D-9C75-90F43F384292}" destId="{2FFEA6D9-DC90-2343-BBE0-7FA919F14D93}" srcOrd="0" destOrd="0" presId="urn:microsoft.com/office/officeart/2005/8/layout/vList2"/>
    <dgm:cxn modelId="{44E46CD9-1FE3-2645-B908-4588C09191EA}" type="presParOf" srcId="{5552901E-8986-A74D-9C75-90F43F384292}" destId="{F0453FB9-86F5-CB47-B930-404D8FAFACA2}" srcOrd="1" destOrd="0" presId="urn:microsoft.com/office/officeart/2005/8/layout/vList2"/>
    <dgm:cxn modelId="{40A6EBB4-A218-E246-99A3-31CBE53D1903}" type="presParOf" srcId="{5552901E-8986-A74D-9C75-90F43F384292}" destId="{7E4A81AA-8101-DA4C-8F67-189A83D7C9A8}" srcOrd="2" destOrd="0" presId="urn:microsoft.com/office/officeart/2005/8/layout/vList2"/>
    <dgm:cxn modelId="{ADE9EDEE-7D64-9647-9969-89B5E5E0E931}" type="presParOf" srcId="{5552901E-8986-A74D-9C75-90F43F384292}" destId="{C8B8BEED-2BF8-2441-8729-82CDF69C9157}" srcOrd="3" destOrd="0" presId="urn:microsoft.com/office/officeart/2005/8/layout/vList2"/>
    <dgm:cxn modelId="{63F79B68-302B-1F45-A28F-74BE222EAD5B}" type="presParOf" srcId="{5552901E-8986-A74D-9C75-90F43F384292}" destId="{04099B93-9C2B-1542-896E-1D61EC66A9A8}" srcOrd="4" destOrd="0" presId="urn:microsoft.com/office/officeart/2005/8/layout/vList2"/>
    <dgm:cxn modelId="{39265A8C-B64B-E64E-B50D-AE4BB1D3526A}" type="presParOf" srcId="{5552901E-8986-A74D-9C75-90F43F384292}" destId="{63A483BB-DF86-874F-8053-67334B488FE1}" srcOrd="5" destOrd="0" presId="urn:microsoft.com/office/officeart/2005/8/layout/vList2"/>
    <dgm:cxn modelId="{4B458F59-D772-5F44-9EEB-EE3E4C84C889}" type="presParOf" srcId="{5552901E-8986-A74D-9C75-90F43F384292}" destId="{4B687273-3EA1-CB45-8158-75A01BF64CF0}" srcOrd="6" destOrd="0" presId="urn:microsoft.com/office/officeart/2005/8/layout/vList2"/>
    <dgm:cxn modelId="{4124D77C-2A7D-1843-B8C8-7BA8CCDB0254}" type="presParOf" srcId="{5552901E-8986-A74D-9C75-90F43F384292}" destId="{BC1FD62B-4984-0948-95D0-4095154374DB}" srcOrd="7" destOrd="0" presId="urn:microsoft.com/office/officeart/2005/8/layout/vList2"/>
    <dgm:cxn modelId="{76B9B39C-8317-5F4C-9869-923FDE54662D}" type="presParOf" srcId="{5552901E-8986-A74D-9C75-90F43F384292}" destId="{F860ACB2-2BD1-8A47-9FFD-54C7FA95CD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EA6D9-DC90-2343-BBE0-7FA919F14D93}">
      <dsp:nvSpPr>
        <dsp:cNvPr id="0" name=""/>
        <dsp:cNvSpPr/>
      </dsp:nvSpPr>
      <dsp:spPr>
        <a:xfrm>
          <a:off x="0" y="355178"/>
          <a:ext cx="1017269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Transmission vs. MSRP: </a:t>
          </a:r>
          <a:r>
            <a:rPr lang="fr-FR" sz="2000" kern="1200" dirty="0" err="1"/>
            <a:t>Manual's</a:t>
          </a:r>
          <a:r>
            <a:rPr lang="fr-FR" sz="2000" kern="1200" dirty="0"/>
            <a:t> </a:t>
          </a:r>
          <a:r>
            <a:rPr lang="fr-FR" sz="2000" kern="1200" dirty="0" err="1"/>
            <a:t>peak</a:t>
          </a:r>
          <a:r>
            <a:rPr lang="fr-FR" sz="2000" kern="1200" dirty="0"/>
            <a:t> in 2005; </a:t>
          </a:r>
          <a:r>
            <a:rPr lang="fr-FR" sz="2000" kern="1200" dirty="0" err="1"/>
            <a:t>Automatics</a:t>
          </a:r>
          <a:r>
            <a:rPr lang="fr-FR" sz="2000" kern="1200" dirty="0"/>
            <a:t> </a:t>
          </a:r>
          <a:r>
            <a:rPr lang="fr-FR" sz="2000" kern="1200" dirty="0" err="1"/>
            <a:t>generally</a:t>
          </a:r>
          <a:r>
            <a:rPr lang="fr-FR" sz="2000" kern="1200" dirty="0"/>
            <a:t> </a:t>
          </a:r>
          <a:r>
            <a:rPr lang="fr-FR" sz="2000" kern="1200" dirty="0" err="1"/>
            <a:t>higher-priced</a:t>
          </a:r>
          <a:r>
            <a:rPr lang="fr-FR" sz="2000" kern="1200" dirty="0"/>
            <a:t> </a:t>
          </a:r>
          <a:r>
            <a:rPr lang="fr-FR" sz="2000" kern="1200" dirty="0" err="1"/>
            <a:t>with</a:t>
          </a:r>
          <a:r>
            <a:rPr lang="fr-FR" sz="2000" kern="1200" dirty="0"/>
            <a:t> </a:t>
          </a:r>
          <a:r>
            <a:rPr lang="fr-FR" sz="2000" kern="1200" dirty="0" err="1"/>
            <a:t>volatility</a:t>
          </a:r>
          <a:r>
            <a:rPr lang="fr-FR" sz="2000" kern="1200" dirty="0"/>
            <a:t> in 2008. Post-2008, trends </a:t>
          </a:r>
          <a:r>
            <a:rPr lang="fr-FR" sz="2000" kern="1200" dirty="0" err="1"/>
            <a:t>align</a:t>
          </a:r>
          <a:r>
            <a:rPr lang="fr-FR" sz="2000" kern="1200" dirty="0"/>
            <a:t>, </a:t>
          </a:r>
          <a:r>
            <a:rPr lang="fr-FR" sz="2000" kern="1200" dirty="0" err="1"/>
            <a:t>reflecting</a:t>
          </a:r>
          <a:r>
            <a:rPr lang="fr-FR" sz="2000" kern="1200" dirty="0"/>
            <a:t> </a:t>
          </a:r>
          <a:r>
            <a:rPr lang="fr-FR" sz="2000" kern="1200" dirty="0" err="1"/>
            <a:t>market-wide</a:t>
          </a:r>
          <a:r>
            <a:rPr lang="fr-FR" sz="2000" kern="1200" dirty="0"/>
            <a:t> influences.</a:t>
          </a:r>
          <a:endParaRPr lang="en-US" sz="2000" kern="1200" dirty="0"/>
        </a:p>
      </dsp:txBody>
      <dsp:txXfrm>
        <a:off x="38838" y="394016"/>
        <a:ext cx="10095023" cy="717924"/>
      </dsp:txXfrm>
    </dsp:sp>
    <dsp:sp modelId="{7E4A81AA-8101-DA4C-8F67-189A83D7C9A8}">
      <dsp:nvSpPr>
        <dsp:cNvPr id="0" name=""/>
        <dsp:cNvSpPr/>
      </dsp:nvSpPr>
      <dsp:spPr>
        <a:xfrm>
          <a:off x="0" y="1208378"/>
          <a:ext cx="1017269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Fuel Efficiency: Manual shows steady MPG improvements. Automatics see significant MPG gains post-2000, with efficiency gaps narrowing recently.</a:t>
          </a:r>
          <a:endParaRPr lang="en-US" sz="2000" kern="1200"/>
        </a:p>
      </dsp:txBody>
      <dsp:txXfrm>
        <a:off x="38838" y="1247216"/>
        <a:ext cx="10095023" cy="717924"/>
      </dsp:txXfrm>
    </dsp:sp>
    <dsp:sp modelId="{04099B93-9C2B-1542-896E-1D61EC66A9A8}">
      <dsp:nvSpPr>
        <dsp:cNvPr id="0" name=""/>
        <dsp:cNvSpPr/>
      </dsp:nvSpPr>
      <dsp:spPr>
        <a:xfrm>
          <a:off x="0" y="2061578"/>
          <a:ext cx="1017269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Market Category Influence: Automatics favored in luxury/performance; Manuals in performance for control. Crossovers lean automatic for comfort.</a:t>
          </a:r>
          <a:endParaRPr lang="en-US" sz="2000" kern="1200"/>
        </a:p>
      </dsp:txBody>
      <dsp:txXfrm>
        <a:off x="38838" y="2100416"/>
        <a:ext cx="10095023" cy="717924"/>
      </dsp:txXfrm>
    </dsp:sp>
    <dsp:sp modelId="{4B687273-3EA1-CB45-8158-75A01BF64CF0}">
      <dsp:nvSpPr>
        <dsp:cNvPr id="0" name=""/>
        <dsp:cNvSpPr/>
      </dsp:nvSpPr>
      <dsp:spPr>
        <a:xfrm>
          <a:off x="0" y="2914778"/>
          <a:ext cx="1017269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Engine Horsepower Trends: Manuals mostly &lt;200 HP; Automatics span wider HP range, dominating &gt;400 HP, indicating a shift towards powerful, user-friendly vehicles.</a:t>
          </a:r>
          <a:endParaRPr lang="en-US" sz="2000" kern="1200"/>
        </a:p>
      </dsp:txBody>
      <dsp:txXfrm>
        <a:off x="38838" y="2953616"/>
        <a:ext cx="10095023" cy="717924"/>
      </dsp:txXfrm>
    </dsp:sp>
    <dsp:sp modelId="{F860ACB2-2BD1-8A47-9FFD-54C7FA95CD3D}">
      <dsp:nvSpPr>
        <dsp:cNvPr id="0" name=""/>
        <dsp:cNvSpPr/>
      </dsp:nvSpPr>
      <dsp:spPr>
        <a:xfrm>
          <a:off x="0" y="3767977"/>
          <a:ext cx="1017269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Implications: Trend towards automatics in high-end and performance sectors; Manufacturers adapting with advanced automatic technologies.</a:t>
          </a:r>
          <a:endParaRPr lang="en-US" sz="2000" kern="1200"/>
        </a:p>
      </dsp:txBody>
      <dsp:txXfrm>
        <a:off x="38838" y="3806815"/>
        <a:ext cx="10095023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F6576-76EE-3043-A80B-F0FDAFEA66E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335FE-824A-8E4E-86BA-9CC3D7E014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6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335FE-824A-8E4E-86BA-9CC3D7E014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00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335FE-824A-8E4E-86BA-9CC3D7E014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19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335FE-824A-8E4E-86BA-9CC3D7E014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5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9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3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8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5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5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6" r:id="rId6"/>
    <p:sldLayoutId id="2147483821" r:id="rId7"/>
    <p:sldLayoutId id="2147483822" r:id="rId8"/>
    <p:sldLayoutId id="2147483823" r:id="rId9"/>
    <p:sldLayoutId id="2147483825" r:id="rId10"/>
    <p:sldLayoutId id="214748382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DBAE8C-8810-AA95-0486-A2D36037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000" dirty="0"/>
              <a:t>Impact of Transmission Type on Car </a:t>
            </a:r>
            <a:r>
              <a:rPr lang="fr-FR" sz="3000" dirty="0" err="1"/>
              <a:t>Features</a:t>
            </a:r>
            <a:r>
              <a:rPr lang="fr-FR" sz="3000" dirty="0"/>
              <a:t> and </a:t>
            </a:r>
            <a:r>
              <a:rPr lang="fr-FR" sz="3000" dirty="0" err="1"/>
              <a:t>Market</a:t>
            </a:r>
            <a:r>
              <a:rPr lang="fr-FR" sz="3000" dirty="0"/>
              <a:t> Dynamics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C01E60-E909-2FA1-F55C-3B0813ABC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6" y="4902490"/>
            <a:ext cx="6258296" cy="683924"/>
          </a:xfrm>
        </p:spPr>
        <p:txBody>
          <a:bodyPr>
            <a:normAutofit/>
          </a:bodyPr>
          <a:lstStyle/>
          <a:p>
            <a:r>
              <a:rPr lang="fr-FR" dirty="0"/>
              <a:t>An in-</a:t>
            </a:r>
            <a:r>
              <a:rPr lang="fr-FR" dirty="0" err="1"/>
              <a:t>depth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of car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1990 to 2017</a:t>
            </a:r>
          </a:p>
        </p:txBody>
      </p:sp>
      <p:pic>
        <p:nvPicPr>
          <p:cNvPr id="4" name="Picture 3" descr="Un concept génétique abstrait">
            <a:extLst>
              <a:ext uri="{FF2B5EF4-FFF2-40B4-BE49-F238E27FC236}">
                <a16:creationId xmlns:a16="http://schemas.microsoft.com/office/drawing/2014/main" id="{0B9606F6-C3D0-7B04-6701-6CCA385F1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8" r="9262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061A2859-2B76-4FB9-8139-00CAB0C95922}"/>
              </a:ext>
            </a:extLst>
          </p:cNvPr>
          <p:cNvSpPr txBox="1">
            <a:spLocks/>
          </p:cNvSpPr>
          <p:nvPr/>
        </p:nvSpPr>
        <p:spPr>
          <a:xfrm>
            <a:off x="0" y="6174062"/>
            <a:ext cx="4348578" cy="683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Maxime Junca-</a:t>
            </a:r>
            <a:r>
              <a:rPr lang="fr-FR" dirty="0" err="1"/>
              <a:t>Quintero</a:t>
            </a:r>
            <a:endParaRPr lang="fr-FR" dirty="0"/>
          </a:p>
          <a:p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: 22107517</a:t>
            </a:r>
          </a:p>
        </p:txBody>
      </p:sp>
    </p:spTree>
    <p:extLst>
      <p:ext uri="{BB962C8B-B14F-4D97-AF65-F5344CB8AC3E}">
        <p14:creationId xmlns:p14="http://schemas.microsoft.com/office/powerpoint/2010/main" val="199974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26530-2E24-7707-348B-A7B5FC78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989013"/>
            <a:ext cx="3687298" cy="1069975"/>
          </a:xfrm>
        </p:spPr>
        <p:txBody>
          <a:bodyPr anchor="ctr">
            <a:noAutofit/>
          </a:bodyPr>
          <a:lstStyle/>
          <a:p>
            <a:pPr algn="ctr"/>
            <a:r>
              <a:rPr lang="fr-FR" sz="2400" dirty="0"/>
              <a:t>Manufacturer </a:t>
            </a:r>
            <a:r>
              <a:rPr lang="fr-FR" sz="2400" dirty="0" err="1"/>
              <a:t>Suggested</a:t>
            </a:r>
            <a:r>
              <a:rPr lang="fr-FR" sz="2400" dirty="0"/>
              <a:t> </a:t>
            </a:r>
            <a:r>
              <a:rPr lang="fr-FR" sz="2400" dirty="0" err="1"/>
              <a:t>Retail</a:t>
            </a:r>
            <a:r>
              <a:rPr lang="fr-FR" sz="2400" dirty="0"/>
              <a:t> Price Trend </a:t>
            </a:r>
            <a:r>
              <a:rPr lang="fr-FR" sz="2400" dirty="0" err="1"/>
              <a:t>Analysis</a:t>
            </a:r>
            <a:r>
              <a:rPr lang="fr-FR" sz="2400" dirty="0"/>
              <a:t>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9CC73-A942-BFB8-93AE-252578823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MSRP for </a:t>
            </a:r>
            <a:r>
              <a:rPr lang="fr-FR" dirty="0" err="1">
                <a:effectLst/>
              </a:rPr>
              <a:t>manual</a:t>
            </a:r>
            <a:r>
              <a:rPr lang="fr-FR" dirty="0">
                <a:effectLst/>
              </a:rPr>
              <a:t> cars </a:t>
            </a:r>
            <a:r>
              <a:rPr lang="fr-FR" dirty="0" err="1">
                <a:effectLst/>
              </a:rPr>
              <a:t>fluctuated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with</a:t>
            </a:r>
            <a:r>
              <a:rPr lang="fr-FR" dirty="0">
                <a:effectLst/>
              </a:rPr>
              <a:t> a notable </a:t>
            </a:r>
            <a:r>
              <a:rPr lang="fr-FR" dirty="0" err="1">
                <a:effectLst/>
              </a:rPr>
              <a:t>peak</a:t>
            </a:r>
            <a:r>
              <a:rPr lang="fr-FR" dirty="0">
                <a:effectLst/>
              </a:rPr>
              <a:t> in 2005, </a:t>
            </a:r>
            <a:r>
              <a:rPr lang="fr-FR" dirty="0" err="1">
                <a:effectLst/>
              </a:rPr>
              <a:t>suggesting</a:t>
            </a:r>
            <a:r>
              <a:rPr lang="fr-FR" dirty="0">
                <a:effectLst/>
              </a:rPr>
              <a:t> a </a:t>
            </a:r>
            <a:r>
              <a:rPr lang="fr-FR" dirty="0" err="1">
                <a:effectLst/>
              </a:rPr>
              <a:t>temporary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increase</a:t>
            </a:r>
            <a:r>
              <a:rPr lang="fr-FR" dirty="0">
                <a:effectLst/>
              </a:rPr>
              <a:t> in value or </a:t>
            </a:r>
            <a:r>
              <a:rPr lang="fr-FR" dirty="0" err="1">
                <a:effectLst/>
              </a:rPr>
              <a:t>market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demand</a:t>
            </a:r>
            <a:r>
              <a:rPr lang="fr-FR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effectLst/>
              </a:rPr>
              <a:t>Automatic</a:t>
            </a:r>
            <a:r>
              <a:rPr lang="fr-FR" b="1" dirty="0">
                <a:effectLst/>
              </a:rPr>
              <a:t> cars </a:t>
            </a:r>
            <a:r>
              <a:rPr lang="fr-FR" b="1" dirty="0" err="1">
                <a:effectLst/>
              </a:rPr>
              <a:t>generally</a:t>
            </a:r>
            <a:r>
              <a:rPr lang="fr-FR" b="1" dirty="0">
                <a:effectLst/>
              </a:rPr>
              <a:t> </a:t>
            </a:r>
            <a:r>
              <a:rPr lang="fr-FR" b="1" dirty="0" err="1">
                <a:effectLst/>
              </a:rPr>
              <a:t>priced</a:t>
            </a:r>
            <a:r>
              <a:rPr lang="fr-FR" b="1" dirty="0">
                <a:effectLst/>
              </a:rPr>
              <a:t> </a:t>
            </a:r>
            <a:r>
              <a:rPr lang="fr-FR" b="1" dirty="0" err="1">
                <a:effectLst/>
              </a:rPr>
              <a:t>higher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with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significant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volatility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around</a:t>
            </a:r>
            <a:r>
              <a:rPr lang="fr-FR" dirty="0">
                <a:effectLst/>
              </a:rPr>
              <a:t> 2008, </a:t>
            </a:r>
            <a:r>
              <a:rPr lang="fr-FR" dirty="0" err="1">
                <a:effectLst/>
              </a:rPr>
              <a:t>possibly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linked</a:t>
            </a:r>
            <a:r>
              <a:rPr lang="fr-FR" dirty="0">
                <a:effectLst/>
              </a:rPr>
              <a:t> to </a:t>
            </a:r>
            <a:r>
              <a:rPr lang="fr-FR" dirty="0" err="1">
                <a:effectLst/>
              </a:rPr>
              <a:t>economic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factors</a:t>
            </a:r>
            <a:r>
              <a:rPr lang="fr-FR" dirty="0">
                <a:effectLst/>
              </a:rPr>
              <a:t> or tech </a:t>
            </a:r>
            <a:r>
              <a:rPr lang="fr-FR" dirty="0" err="1">
                <a:effectLst/>
              </a:rPr>
              <a:t>advancements</a:t>
            </a:r>
            <a:r>
              <a:rPr lang="fr-FR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effectLst/>
              </a:rPr>
              <a:t>Post-2008, </a:t>
            </a:r>
            <a:r>
              <a:rPr lang="fr-FR" b="1" dirty="0" err="1">
                <a:effectLst/>
              </a:rPr>
              <a:t>both</a:t>
            </a:r>
            <a:r>
              <a:rPr lang="fr-FR" b="1" dirty="0">
                <a:effectLst/>
              </a:rPr>
              <a:t> transmission types show </a:t>
            </a:r>
            <a:r>
              <a:rPr lang="fr-FR" b="1" dirty="0" err="1">
                <a:effectLst/>
              </a:rPr>
              <a:t>parallel</a:t>
            </a:r>
            <a:r>
              <a:rPr lang="fr-FR" b="1" dirty="0">
                <a:effectLst/>
              </a:rPr>
              <a:t> trends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indicating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market-wide</a:t>
            </a:r>
            <a:r>
              <a:rPr lang="fr-FR" dirty="0">
                <a:effectLst/>
              </a:rPr>
              <a:t> influences on car </a:t>
            </a:r>
            <a:r>
              <a:rPr lang="fr-FR" dirty="0" err="1">
                <a:effectLst/>
              </a:rPr>
              <a:t>pricing</a:t>
            </a:r>
            <a:r>
              <a:rPr lang="fr-FR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The </a:t>
            </a:r>
            <a:r>
              <a:rPr lang="fr-FR" dirty="0" err="1">
                <a:effectLst/>
              </a:rPr>
              <a:t>overall</a:t>
            </a:r>
            <a:r>
              <a:rPr lang="fr-FR" dirty="0">
                <a:effectLst/>
              </a:rPr>
              <a:t> trend </a:t>
            </a:r>
            <a:r>
              <a:rPr lang="fr-FR" dirty="0" err="1">
                <a:effectLst/>
              </a:rPr>
              <a:t>implies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industry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response</a:t>
            </a:r>
            <a:r>
              <a:rPr lang="fr-FR" dirty="0">
                <a:effectLst/>
              </a:rPr>
              <a:t> to </a:t>
            </a:r>
            <a:r>
              <a:rPr lang="fr-FR" dirty="0" err="1">
                <a:effectLst/>
              </a:rPr>
              <a:t>economic</a:t>
            </a:r>
            <a:r>
              <a:rPr lang="fr-FR" dirty="0">
                <a:effectLst/>
              </a:rPr>
              <a:t> conditions, </a:t>
            </a:r>
            <a:r>
              <a:rPr lang="fr-FR" dirty="0" err="1">
                <a:effectLst/>
              </a:rPr>
              <a:t>with</a:t>
            </a:r>
            <a:r>
              <a:rPr lang="fr-FR" dirty="0">
                <a:effectLst/>
              </a:rPr>
              <a:t> a </a:t>
            </a:r>
            <a:r>
              <a:rPr lang="fr-FR" dirty="0" err="1">
                <a:effectLst/>
              </a:rPr>
              <a:t>shared</a:t>
            </a:r>
            <a:r>
              <a:rPr lang="fr-FR" dirty="0">
                <a:effectLst/>
              </a:rPr>
              <a:t> pattern for </a:t>
            </a:r>
            <a:r>
              <a:rPr lang="fr-FR" dirty="0" err="1">
                <a:effectLst/>
              </a:rPr>
              <a:t>both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manual</a:t>
            </a:r>
            <a:r>
              <a:rPr lang="fr-FR" dirty="0">
                <a:effectLst/>
              </a:rPr>
              <a:t> and </a:t>
            </a:r>
            <a:r>
              <a:rPr lang="fr-FR" dirty="0" err="1">
                <a:effectLst/>
              </a:rPr>
              <a:t>automatic</a:t>
            </a:r>
            <a:r>
              <a:rPr lang="fr-FR" dirty="0">
                <a:effectLst/>
              </a:rPr>
              <a:t> transmissions.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F9CDC8-2919-19EA-26DF-87E7A0F3E6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868417"/>
            <a:ext cx="5841258" cy="31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52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26530-2E24-7707-348B-A7B5FC78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987424"/>
            <a:ext cx="3687298" cy="1069975"/>
          </a:xfrm>
        </p:spPr>
        <p:txBody>
          <a:bodyPr anchor="ctr">
            <a:normAutofit/>
          </a:bodyPr>
          <a:lstStyle/>
          <a:p>
            <a:pPr algn="ctr"/>
            <a:r>
              <a:rPr lang="fr-F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MPG Trend </a:t>
            </a:r>
            <a:r>
              <a:rPr lang="fr-FR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fr-FR" sz="2400" dirty="0">
                <a:effectLst/>
              </a:rPr>
              <a:t> </a:t>
            </a:r>
            <a:endParaRPr lang="fr-FR" sz="2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9CC73-A942-BFB8-93AE-252578823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effectLst/>
              </a:rPr>
              <a:t>Manual transmission </a:t>
            </a:r>
            <a:r>
              <a:rPr lang="fr-FR" dirty="0">
                <a:effectLst/>
              </a:rPr>
              <a:t>shows consistent </a:t>
            </a:r>
            <a:r>
              <a:rPr lang="fr-FR" dirty="0" err="1">
                <a:effectLst/>
              </a:rPr>
              <a:t>improvement</a:t>
            </a:r>
            <a:r>
              <a:rPr lang="fr-FR" dirty="0">
                <a:effectLst/>
              </a:rPr>
              <a:t> in highway MPG over time, </a:t>
            </a:r>
            <a:r>
              <a:rPr lang="fr-FR" dirty="0" err="1">
                <a:effectLst/>
              </a:rPr>
              <a:t>indicating</a:t>
            </a:r>
            <a:r>
              <a:rPr lang="fr-FR" dirty="0">
                <a:effectLst/>
              </a:rPr>
              <a:t> </a:t>
            </a:r>
            <a:r>
              <a:rPr lang="fr-FR" b="1" dirty="0" err="1">
                <a:effectLst/>
              </a:rPr>
              <a:t>advancements</a:t>
            </a:r>
            <a:r>
              <a:rPr lang="fr-FR" b="1" dirty="0">
                <a:effectLst/>
              </a:rPr>
              <a:t> in </a:t>
            </a:r>
            <a:r>
              <a:rPr lang="fr-FR" b="1" dirty="0" err="1">
                <a:effectLst/>
              </a:rPr>
              <a:t>efficiency</a:t>
            </a:r>
            <a:r>
              <a:rPr lang="fr-FR" b="1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effectLst/>
              </a:rPr>
              <a:t>Automatic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vehicles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exhibit</a:t>
            </a:r>
            <a:r>
              <a:rPr lang="fr-FR" dirty="0">
                <a:effectLst/>
              </a:rPr>
              <a:t> a </a:t>
            </a:r>
            <a:r>
              <a:rPr lang="fr-FR" dirty="0" err="1">
                <a:effectLst/>
              </a:rPr>
              <a:t>steeper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increase</a:t>
            </a:r>
            <a:r>
              <a:rPr lang="fr-FR" dirty="0">
                <a:effectLst/>
              </a:rPr>
              <a:t> in MPG </a:t>
            </a:r>
            <a:r>
              <a:rPr lang="fr-FR" b="1" dirty="0">
                <a:effectLst/>
              </a:rPr>
              <a:t>post-2000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potentially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reflecting</a:t>
            </a:r>
            <a:r>
              <a:rPr lang="fr-FR" dirty="0">
                <a:effectLst/>
              </a:rPr>
              <a:t> </a:t>
            </a:r>
            <a:r>
              <a:rPr lang="fr-FR" b="1" dirty="0" err="1">
                <a:effectLst/>
              </a:rPr>
              <a:t>significant</a:t>
            </a:r>
            <a:r>
              <a:rPr lang="fr-FR" b="1" dirty="0">
                <a:effectLst/>
              </a:rPr>
              <a:t> </a:t>
            </a:r>
            <a:r>
              <a:rPr lang="fr-FR" b="1" dirty="0" err="1">
                <a:effectLst/>
              </a:rPr>
              <a:t>technological</a:t>
            </a:r>
            <a:r>
              <a:rPr lang="fr-FR" b="1" dirty="0">
                <a:effectLst/>
              </a:rPr>
              <a:t> </a:t>
            </a:r>
            <a:r>
              <a:rPr lang="fr-FR" b="1" dirty="0" err="1">
                <a:effectLst/>
              </a:rPr>
              <a:t>enhancements</a:t>
            </a:r>
            <a:r>
              <a:rPr lang="fr-FR" b="1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effectLst/>
              </a:rPr>
              <a:t>Both</a:t>
            </a:r>
            <a:r>
              <a:rPr lang="fr-FR" b="1" dirty="0">
                <a:effectLst/>
              </a:rPr>
              <a:t> transmission types </a:t>
            </a:r>
            <a:r>
              <a:rPr lang="fr-FR" b="1" dirty="0" err="1">
                <a:effectLst/>
              </a:rPr>
              <a:t>reveal</a:t>
            </a:r>
            <a:r>
              <a:rPr lang="fr-FR" b="1" dirty="0">
                <a:effectLst/>
              </a:rPr>
              <a:t> an </a:t>
            </a:r>
            <a:r>
              <a:rPr lang="fr-FR" b="1" dirty="0" err="1">
                <a:effectLst/>
              </a:rPr>
              <a:t>overall</a:t>
            </a:r>
            <a:r>
              <a:rPr lang="fr-FR" b="1" dirty="0">
                <a:effectLst/>
              </a:rPr>
              <a:t> positive trend </a:t>
            </a:r>
            <a:r>
              <a:rPr lang="fr-FR" dirty="0">
                <a:effectLst/>
              </a:rPr>
              <a:t>in fuel </a:t>
            </a:r>
            <a:r>
              <a:rPr lang="fr-FR" dirty="0" err="1">
                <a:effectLst/>
              </a:rPr>
              <a:t>economy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with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narrowing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efficiency</a:t>
            </a:r>
            <a:r>
              <a:rPr lang="fr-FR" dirty="0">
                <a:effectLst/>
              </a:rPr>
              <a:t> gaps in </a:t>
            </a:r>
            <a:r>
              <a:rPr lang="fr-FR" dirty="0" err="1">
                <a:effectLst/>
              </a:rPr>
              <a:t>recent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years</a:t>
            </a:r>
            <a:r>
              <a:rPr lang="fr-FR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The </a:t>
            </a:r>
            <a:r>
              <a:rPr lang="fr-FR" dirty="0" err="1">
                <a:effectLst/>
              </a:rPr>
              <a:t>converging</a:t>
            </a:r>
            <a:r>
              <a:rPr lang="fr-FR" dirty="0">
                <a:effectLst/>
              </a:rPr>
              <a:t> MPG values </a:t>
            </a:r>
            <a:r>
              <a:rPr lang="fr-FR" dirty="0" err="1">
                <a:effectLst/>
              </a:rPr>
              <a:t>since</a:t>
            </a:r>
            <a:r>
              <a:rPr lang="fr-FR" dirty="0">
                <a:effectLst/>
              </a:rPr>
              <a:t> 2010 </a:t>
            </a:r>
            <a:r>
              <a:rPr lang="fr-FR" dirty="0" err="1">
                <a:effectLst/>
              </a:rPr>
              <a:t>suggest</a:t>
            </a:r>
            <a:r>
              <a:rPr lang="fr-FR" dirty="0">
                <a:effectLst/>
              </a:rPr>
              <a:t> </a:t>
            </a:r>
            <a:r>
              <a:rPr lang="fr-FR" b="1" dirty="0" err="1">
                <a:effectLst/>
              </a:rPr>
              <a:t>market</a:t>
            </a:r>
            <a:r>
              <a:rPr lang="fr-FR" b="1" dirty="0">
                <a:effectLst/>
              </a:rPr>
              <a:t> shifts </a:t>
            </a:r>
            <a:r>
              <a:rPr lang="fr-FR" b="1" dirty="0" err="1">
                <a:effectLst/>
              </a:rPr>
              <a:t>towards</a:t>
            </a:r>
            <a:r>
              <a:rPr lang="fr-FR" b="1" dirty="0">
                <a:effectLst/>
              </a:rPr>
              <a:t> more fuel-efficient </a:t>
            </a:r>
            <a:r>
              <a:rPr lang="fr-FR" b="1" dirty="0" err="1">
                <a:effectLst/>
              </a:rPr>
              <a:t>automatic</a:t>
            </a:r>
            <a:r>
              <a:rPr lang="fr-FR" b="1" dirty="0">
                <a:effectLst/>
              </a:rPr>
              <a:t> transmissions.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FD7ACF4-70E3-E8C6-DAA7-26E8FF576A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804233"/>
            <a:ext cx="5843587" cy="324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1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26530-2E24-7707-348B-A7B5FC78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987424"/>
            <a:ext cx="3687298" cy="1069975"/>
          </a:xfrm>
        </p:spPr>
        <p:txBody>
          <a:bodyPr anchor="ctr">
            <a:normAutofit/>
          </a:bodyPr>
          <a:lstStyle/>
          <a:p>
            <a:pPr algn="ctr"/>
            <a:r>
              <a:rPr lang="fr-FR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  <a:r>
              <a:rPr lang="fr-F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fr-F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Influence</a:t>
            </a:r>
            <a:r>
              <a:rPr lang="fr-FR" sz="2400" dirty="0">
                <a:effectLst/>
              </a:rPr>
              <a:t> </a:t>
            </a:r>
            <a:endParaRPr lang="fr-FR" sz="2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9CC73-A942-BFB8-93AE-252578823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effectLst/>
              </a:rPr>
              <a:t>Automatic</a:t>
            </a:r>
            <a:r>
              <a:rPr lang="fr-FR" sz="1200" dirty="0">
                <a:effectLst/>
              </a:rPr>
              <a:t> transmissions </a:t>
            </a:r>
            <a:r>
              <a:rPr lang="fr-FR" sz="1200" dirty="0" err="1">
                <a:effectLst/>
              </a:rPr>
              <a:t>dominate</a:t>
            </a:r>
            <a:r>
              <a:rPr lang="fr-FR" sz="1200" dirty="0">
                <a:effectLst/>
              </a:rPr>
              <a:t> in </a:t>
            </a:r>
            <a:r>
              <a:rPr lang="fr-FR" sz="1200" b="1" dirty="0" err="1">
                <a:effectLst/>
              </a:rPr>
              <a:t>luxury</a:t>
            </a:r>
            <a:r>
              <a:rPr lang="fr-FR" sz="1200" b="1" dirty="0">
                <a:effectLst/>
              </a:rPr>
              <a:t>/performance </a:t>
            </a:r>
            <a:r>
              <a:rPr lang="fr-FR" sz="1200" dirty="0" err="1">
                <a:effectLst/>
              </a:rPr>
              <a:t>categories</a:t>
            </a:r>
            <a:r>
              <a:rPr lang="fr-FR" sz="1200" dirty="0">
                <a:effectLst/>
              </a:rPr>
              <a:t>, </a:t>
            </a:r>
            <a:r>
              <a:rPr lang="fr-FR" sz="1200" dirty="0" err="1">
                <a:effectLst/>
              </a:rPr>
              <a:t>indicating</a:t>
            </a:r>
            <a:r>
              <a:rPr lang="fr-FR" sz="1200" dirty="0">
                <a:effectLst/>
              </a:rPr>
              <a:t> a </a:t>
            </a:r>
            <a:r>
              <a:rPr lang="fr-FR" sz="1200" dirty="0" err="1">
                <a:effectLst/>
              </a:rPr>
              <a:t>preference</a:t>
            </a:r>
            <a:r>
              <a:rPr lang="fr-FR" sz="1200" dirty="0">
                <a:effectLst/>
              </a:rPr>
              <a:t> for </a:t>
            </a:r>
            <a:r>
              <a:rPr lang="fr-FR" sz="1200" b="1" dirty="0" err="1">
                <a:effectLst/>
              </a:rPr>
              <a:t>convenience</a:t>
            </a:r>
            <a:r>
              <a:rPr lang="fr-FR" sz="1200" b="1" dirty="0">
                <a:effectLst/>
              </a:rPr>
              <a:t> in high-end </a:t>
            </a:r>
            <a:r>
              <a:rPr lang="fr-FR" sz="1200" b="1" dirty="0" err="1">
                <a:effectLst/>
              </a:rPr>
              <a:t>vehicles</a:t>
            </a:r>
            <a:r>
              <a:rPr lang="fr-FR" sz="1200" b="1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</a:rPr>
              <a:t>Manual transmissions show a </a:t>
            </a:r>
            <a:r>
              <a:rPr lang="fr-FR" sz="1200" dirty="0" err="1">
                <a:effectLst/>
              </a:rPr>
              <a:t>stronger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presence</a:t>
            </a:r>
            <a:r>
              <a:rPr lang="fr-FR" sz="1200" dirty="0">
                <a:effectLst/>
              </a:rPr>
              <a:t> in the </a:t>
            </a:r>
            <a:r>
              <a:rPr lang="fr-FR" sz="1200" b="1" dirty="0">
                <a:effectLst/>
              </a:rPr>
              <a:t>performance </a:t>
            </a:r>
            <a:r>
              <a:rPr lang="fr-FR" sz="1200" b="1" dirty="0" err="1">
                <a:effectLst/>
              </a:rPr>
              <a:t>category</a:t>
            </a:r>
            <a:r>
              <a:rPr lang="fr-FR" sz="1200" dirty="0">
                <a:effectLst/>
              </a:rPr>
              <a:t>, </a:t>
            </a:r>
            <a:r>
              <a:rPr lang="fr-FR" sz="1200" b="1" dirty="0" err="1">
                <a:effectLst/>
              </a:rPr>
              <a:t>suggesting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enthusiast-driven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choices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favoring</a:t>
            </a:r>
            <a:r>
              <a:rPr lang="fr-FR" sz="1200" b="1" dirty="0">
                <a:effectLst/>
              </a:rPr>
              <a:t>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</a:rPr>
              <a:t>The crossover </a:t>
            </a:r>
            <a:r>
              <a:rPr lang="fr-FR" sz="1200" dirty="0" err="1">
                <a:effectLst/>
              </a:rPr>
              <a:t>category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leans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towards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automatics</a:t>
            </a:r>
            <a:r>
              <a:rPr lang="fr-FR" sz="1200" dirty="0">
                <a:effectLst/>
              </a:rPr>
              <a:t>, </a:t>
            </a:r>
            <a:r>
              <a:rPr lang="fr-FR" sz="1200" dirty="0" err="1">
                <a:effectLst/>
              </a:rPr>
              <a:t>reflecting</a:t>
            </a:r>
            <a:r>
              <a:rPr lang="fr-FR" sz="1200" dirty="0">
                <a:effectLst/>
              </a:rPr>
              <a:t> the </a:t>
            </a:r>
            <a:r>
              <a:rPr lang="fr-FR" sz="1200" b="1" dirty="0" err="1">
                <a:effectLst/>
              </a:rPr>
              <a:t>general</a:t>
            </a:r>
            <a:r>
              <a:rPr lang="fr-FR" sz="1200" b="1" dirty="0">
                <a:effectLst/>
              </a:rPr>
              <a:t> consumer trend for </a:t>
            </a:r>
            <a:r>
              <a:rPr lang="fr-FR" sz="1200" b="1" dirty="0" err="1">
                <a:effectLst/>
              </a:rPr>
              <a:t>everyday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driving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comfort</a:t>
            </a:r>
            <a:r>
              <a:rPr lang="fr-FR" sz="1200" dirty="0">
                <a:effectLst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DEF89F-2109-A31F-65E2-3E4394F5AC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72554"/>
            <a:ext cx="5843587" cy="350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26530-2E24-7707-348B-A7B5FC78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987424"/>
            <a:ext cx="3687298" cy="1069975"/>
          </a:xfrm>
        </p:spPr>
        <p:txBody>
          <a:bodyPr anchor="ctr">
            <a:normAutofit/>
          </a:bodyPr>
          <a:lstStyle/>
          <a:p>
            <a:pPr algn="ctr"/>
            <a:r>
              <a:rPr lang="fr-F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Engine Horsepower </a:t>
            </a:r>
            <a:r>
              <a:rPr lang="fr-FR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fr-FR" sz="2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9CC73-A942-BFB8-93AE-252578823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 err="1">
                <a:effectLst/>
              </a:rPr>
              <a:t>Majority</a:t>
            </a:r>
            <a:r>
              <a:rPr lang="fr-FR" sz="1200" b="1" dirty="0">
                <a:effectLst/>
              </a:rPr>
              <a:t> of cars </a:t>
            </a:r>
            <a:r>
              <a:rPr lang="fr-FR" sz="1200" b="1" dirty="0" err="1">
                <a:effectLst/>
              </a:rPr>
              <a:t>with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manual</a:t>
            </a:r>
            <a:r>
              <a:rPr lang="fr-FR" sz="1200" b="1" dirty="0">
                <a:effectLst/>
              </a:rPr>
              <a:t> transmission cluster </a:t>
            </a:r>
            <a:r>
              <a:rPr lang="fr-FR" sz="1200" b="1" dirty="0" err="1">
                <a:effectLst/>
              </a:rPr>
              <a:t>under</a:t>
            </a:r>
            <a:r>
              <a:rPr lang="fr-FR" sz="1200" b="1" dirty="0">
                <a:effectLst/>
              </a:rPr>
              <a:t> 200 HP</a:t>
            </a:r>
            <a:r>
              <a:rPr lang="fr-FR" sz="1200" dirty="0">
                <a:effectLst/>
              </a:rPr>
              <a:t>, </a:t>
            </a:r>
            <a:r>
              <a:rPr lang="fr-FR" sz="1200" dirty="0" err="1">
                <a:effectLst/>
              </a:rPr>
              <a:t>aligning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with</a:t>
            </a:r>
            <a:r>
              <a:rPr lang="fr-FR" sz="1200" dirty="0">
                <a:effectLst/>
              </a:rPr>
              <a:t> standard consumer </a:t>
            </a:r>
            <a:r>
              <a:rPr lang="fr-FR" sz="1200" dirty="0" err="1">
                <a:effectLst/>
              </a:rPr>
              <a:t>models</a:t>
            </a:r>
            <a:r>
              <a:rPr lang="fr-FR" sz="120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effectLst/>
              </a:rPr>
              <a:t>Automatic</a:t>
            </a:r>
            <a:r>
              <a:rPr lang="fr-FR" sz="1200" dirty="0">
                <a:effectLst/>
              </a:rPr>
              <a:t> transmissions are more </a:t>
            </a:r>
            <a:r>
              <a:rPr lang="fr-FR" sz="1200" dirty="0" err="1">
                <a:effectLst/>
              </a:rPr>
              <a:t>prevalent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across</a:t>
            </a:r>
            <a:r>
              <a:rPr lang="fr-FR" sz="1200" dirty="0">
                <a:effectLst/>
              </a:rPr>
              <a:t> a </a:t>
            </a:r>
            <a:r>
              <a:rPr lang="fr-FR" sz="1200" dirty="0" err="1">
                <a:effectLst/>
              </a:rPr>
              <a:t>wider</a:t>
            </a:r>
            <a:r>
              <a:rPr lang="fr-FR" sz="1200" dirty="0">
                <a:effectLst/>
              </a:rPr>
              <a:t> range of engine horsepower, </a:t>
            </a:r>
            <a:r>
              <a:rPr lang="fr-FR" sz="1200" b="1" dirty="0" err="1">
                <a:effectLst/>
              </a:rPr>
              <a:t>especially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dominating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above</a:t>
            </a:r>
            <a:r>
              <a:rPr lang="fr-FR" sz="1200" b="1" dirty="0">
                <a:effectLst/>
              </a:rPr>
              <a:t> 400 HP</a:t>
            </a:r>
            <a:r>
              <a:rPr lang="fr-FR" sz="120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effectLst/>
              </a:rPr>
              <a:t>High horsepower </a:t>
            </a:r>
            <a:r>
              <a:rPr lang="fr-FR" sz="1200" b="1" dirty="0" err="1">
                <a:effectLst/>
              </a:rPr>
              <a:t>extremes</a:t>
            </a:r>
            <a:r>
              <a:rPr lang="fr-FR" sz="1200" b="1" dirty="0">
                <a:effectLst/>
              </a:rPr>
              <a:t> (&gt;600 HP) are </a:t>
            </a:r>
            <a:r>
              <a:rPr lang="fr-FR" sz="1200" b="1" dirty="0" err="1">
                <a:effectLst/>
              </a:rPr>
              <a:t>exclusively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automatic</a:t>
            </a:r>
            <a:r>
              <a:rPr lang="fr-FR" sz="1200" dirty="0">
                <a:effectLst/>
              </a:rPr>
              <a:t>, </a:t>
            </a:r>
            <a:r>
              <a:rPr lang="fr-FR" sz="1200" dirty="0" err="1">
                <a:effectLst/>
              </a:rPr>
              <a:t>suggesting</a:t>
            </a:r>
            <a:r>
              <a:rPr lang="fr-FR" sz="1200" dirty="0">
                <a:effectLst/>
              </a:rPr>
              <a:t> a </a:t>
            </a:r>
            <a:r>
              <a:rPr lang="fr-FR" sz="1200" dirty="0" err="1">
                <a:effectLst/>
              </a:rPr>
              <a:t>market</a:t>
            </a:r>
            <a:r>
              <a:rPr lang="fr-FR" sz="1200" dirty="0">
                <a:effectLst/>
              </a:rPr>
              <a:t> trend </a:t>
            </a:r>
            <a:r>
              <a:rPr lang="fr-FR" sz="1200" dirty="0" err="1">
                <a:effectLst/>
              </a:rPr>
              <a:t>towards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powerful</a:t>
            </a:r>
            <a:r>
              <a:rPr lang="fr-FR" sz="1200" dirty="0">
                <a:effectLst/>
              </a:rPr>
              <a:t>, </a:t>
            </a:r>
            <a:r>
              <a:rPr lang="fr-FR" sz="1200" dirty="0" err="1">
                <a:effectLst/>
              </a:rPr>
              <a:t>yet</a:t>
            </a:r>
            <a:r>
              <a:rPr lang="fr-FR" sz="1200" dirty="0">
                <a:effectLst/>
              </a:rPr>
              <a:t> user-</a:t>
            </a:r>
            <a:r>
              <a:rPr lang="fr-FR" sz="1200" dirty="0" err="1">
                <a:effectLst/>
              </a:rPr>
              <a:t>friendly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vehicles</a:t>
            </a:r>
            <a:r>
              <a:rPr lang="fr-FR" sz="1200" dirty="0">
                <a:effectLst/>
              </a:rPr>
              <a:t>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7FA022D-C226-E89F-B189-A05F48EADA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11002"/>
            <a:ext cx="5843587" cy="402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1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26530-2E24-7707-348B-A7B5FC78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987424"/>
            <a:ext cx="3687298" cy="1069975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Yearly Distribution of Transmission Type</a:t>
            </a:r>
            <a:r>
              <a:rPr lang="fr-FR" sz="2400" dirty="0">
                <a:effectLst/>
              </a:rPr>
              <a:t> </a:t>
            </a:r>
            <a:endParaRPr lang="fr-FR" sz="2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9CC73-A942-BFB8-93AE-252578823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effectLst/>
              </a:rPr>
              <a:t>Manual transmission </a:t>
            </a:r>
            <a:r>
              <a:rPr lang="fr-FR" sz="1200" b="1" dirty="0" err="1">
                <a:effectLst/>
              </a:rPr>
              <a:t>counts</a:t>
            </a:r>
            <a:r>
              <a:rPr lang="fr-FR" sz="1200" b="1" dirty="0">
                <a:effectLst/>
              </a:rPr>
              <a:t> have </a:t>
            </a:r>
            <a:r>
              <a:rPr lang="fr-FR" sz="1200" b="1" dirty="0" err="1">
                <a:effectLst/>
              </a:rPr>
              <a:t>steadily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decreased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since</a:t>
            </a:r>
            <a:r>
              <a:rPr lang="fr-FR" sz="1200" b="1" dirty="0">
                <a:effectLst/>
              </a:rPr>
              <a:t> 2001</a:t>
            </a:r>
            <a:r>
              <a:rPr lang="fr-FR" sz="1200" dirty="0">
                <a:effectLst/>
              </a:rPr>
              <a:t>, </a:t>
            </a:r>
            <a:r>
              <a:rPr lang="fr-FR" sz="1200" dirty="0" err="1">
                <a:effectLst/>
              </a:rPr>
              <a:t>reflecting</a:t>
            </a:r>
            <a:r>
              <a:rPr lang="fr-FR" sz="1200" dirty="0">
                <a:effectLst/>
              </a:rPr>
              <a:t> a shift in consumer </a:t>
            </a:r>
            <a:r>
              <a:rPr lang="fr-FR" sz="1200" dirty="0" err="1">
                <a:effectLst/>
              </a:rPr>
              <a:t>preference</a:t>
            </a:r>
            <a:r>
              <a:rPr lang="fr-FR" sz="1200" dirty="0">
                <a:effectLst/>
              </a:rPr>
              <a:t> or </a:t>
            </a:r>
            <a:r>
              <a:rPr lang="fr-FR" sz="1200" dirty="0" err="1">
                <a:effectLst/>
              </a:rPr>
              <a:t>manufacturing</a:t>
            </a:r>
            <a:r>
              <a:rPr lang="fr-FR" sz="1200" dirty="0">
                <a:effectLst/>
              </a:rPr>
              <a:t>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>
                <a:effectLst/>
              </a:rPr>
              <a:t>Automatic</a:t>
            </a:r>
            <a:r>
              <a:rPr lang="fr-FR" sz="1200" b="1" dirty="0">
                <a:effectLst/>
              </a:rPr>
              <a:t> transmissions have </a:t>
            </a:r>
            <a:r>
              <a:rPr lang="fr-FR" sz="1200" b="1" dirty="0" err="1">
                <a:effectLst/>
              </a:rPr>
              <a:t>seen</a:t>
            </a:r>
            <a:r>
              <a:rPr lang="fr-FR" sz="1200" b="1" dirty="0">
                <a:effectLst/>
              </a:rPr>
              <a:t> a </a:t>
            </a:r>
            <a:r>
              <a:rPr lang="fr-FR" sz="1200" b="1" dirty="0" err="1">
                <a:effectLst/>
              </a:rPr>
              <a:t>marked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increase</a:t>
            </a:r>
            <a:r>
              <a:rPr lang="fr-FR" sz="1200" dirty="0">
                <a:effectLst/>
              </a:rPr>
              <a:t>, </a:t>
            </a:r>
            <a:r>
              <a:rPr lang="fr-FR" sz="1200" dirty="0" err="1">
                <a:effectLst/>
              </a:rPr>
              <a:t>dominating</a:t>
            </a:r>
            <a:r>
              <a:rPr lang="fr-FR" sz="1200" dirty="0">
                <a:effectLst/>
              </a:rPr>
              <a:t> the </a:t>
            </a:r>
            <a:r>
              <a:rPr lang="fr-FR" sz="1200" dirty="0" err="1">
                <a:effectLst/>
              </a:rPr>
              <a:t>market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particularly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from</a:t>
            </a:r>
            <a:r>
              <a:rPr lang="fr-FR" sz="1200" dirty="0">
                <a:effectLst/>
              </a:rPr>
              <a:t> 2013 </a:t>
            </a:r>
            <a:r>
              <a:rPr lang="fr-FR" sz="1200" dirty="0" err="1">
                <a:effectLst/>
              </a:rPr>
              <a:t>onward</a:t>
            </a:r>
            <a:r>
              <a:rPr lang="fr-FR" sz="1200" dirty="0">
                <a:effectLst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</a:rPr>
              <a:t>A </a:t>
            </a:r>
            <a:r>
              <a:rPr lang="fr-FR" sz="1200" dirty="0" err="1">
                <a:effectLst/>
              </a:rPr>
              <a:t>significant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rise</a:t>
            </a:r>
            <a:r>
              <a:rPr lang="fr-FR" sz="1200" dirty="0">
                <a:effectLst/>
              </a:rPr>
              <a:t> in </a:t>
            </a:r>
            <a:r>
              <a:rPr lang="fr-FR" sz="1200" dirty="0" err="1">
                <a:effectLst/>
              </a:rPr>
              <a:t>automatic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vehicles</a:t>
            </a:r>
            <a:r>
              <a:rPr lang="fr-FR" sz="1200" dirty="0">
                <a:effectLst/>
              </a:rPr>
              <a:t> post-2012 </a:t>
            </a:r>
            <a:r>
              <a:rPr lang="fr-FR" sz="1200" b="1" dirty="0" err="1">
                <a:effectLst/>
              </a:rPr>
              <a:t>suggests</a:t>
            </a:r>
            <a:r>
              <a:rPr lang="fr-FR" sz="1200" b="1" dirty="0">
                <a:effectLst/>
              </a:rPr>
              <a:t> innovations in </a:t>
            </a:r>
            <a:r>
              <a:rPr lang="fr-FR" sz="1200" b="1" dirty="0" err="1">
                <a:effectLst/>
              </a:rPr>
              <a:t>automatic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technology</a:t>
            </a:r>
            <a:r>
              <a:rPr lang="fr-FR" sz="1200" b="1" dirty="0">
                <a:effectLst/>
              </a:rPr>
              <a:t> </a:t>
            </a:r>
            <a:r>
              <a:rPr lang="fr-FR" sz="1200" dirty="0">
                <a:effectLst/>
              </a:rPr>
              <a:t>or changes in </a:t>
            </a:r>
            <a:r>
              <a:rPr lang="fr-FR" sz="1200" dirty="0" err="1">
                <a:effectLst/>
              </a:rPr>
              <a:t>driving</a:t>
            </a:r>
            <a:r>
              <a:rPr lang="fr-FR" sz="1200" dirty="0">
                <a:effectLst/>
              </a:rPr>
              <a:t> habits, like </a:t>
            </a:r>
            <a:r>
              <a:rPr lang="fr-FR" sz="1200" dirty="0" err="1">
                <a:effectLst/>
              </a:rPr>
              <a:t>autonomous</a:t>
            </a:r>
            <a:r>
              <a:rPr lang="fr-FR" sz="1200" dirty="0">
                <a:effectLst/>
              </a:rPr>
              <a:t> cars or </a:t>
            </a:r>
            <a:r>
              <a:rPr lang="fr-FR" sz="1200" dirty="0" err="1">
                <a:effectLst/>
              </a:rPr>
              <a:t>robottic</a:t>
            </a:r>
            <a:r>
              <a:rPr lang="fr-FR" sz="1200" dirty="0">
                <a:effectLst/>
              </a:rPr>
              <a:t> transmissions.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</a:rPr>
              <a:t>The data </a:t>
            </a:r>
            <a:r>
              <a:rPr lang="fr-FR" sz="1200" dirty="0" err="1">
                <a:effectLst/>
              </a:rPr>
              <a:t>indicates</a:t>
            </a:r>
            <a:r>
              <a:rPr lang="fr-FR" sz="1200" dirty="0">
                <a:effectLst/>
              </a:rPr>
              <a:t> a </a:t>
            </a:r>
            <a:r>
              <a:rPr lang="fr-FR" sz="1200" b="1" dirty="0" err="1">
                <a:effectLst/>
              </a:rPr>
              <a:t>strong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market</a:t>
            </a:r>
            <a:r>
              <a:rPr lang="fr-FR" sz="1200" b="1" dirty="0">
                <a:effectLst/>
              </a:rPr>
              <a:t> trend </a:t>
            </a:r>
            <a:r>
              <a:rPr lang="fr-FR" sz="1200" b="1" dirty="0" err="1">
                <a:effectLst/>
              </a:rPr>
              <a:t>towards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automatics</a:t>
            </a:r>
            <a:r>
              <a:rPr lang="fr-FR" sz="1200" b="1" dirty="0">
                <a:effectLst/>
              </a:rPr>
              <a:t> </a:t>
            </a:r>
            <a:r>
              <a:rPr lang="fr-FR" sz="1200" dirty="0">
                <a:effectLst/>
              </a:rPr>
              <a:t>in </a:t>
            </a:r>
            <a:r>
              <a:rPr lang="fr-FR" sz="1200" dirty="0" err="1">
                <a:effectLst/>
              </a:rPr>
              <a:t>recent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years</a:t>
            </a:r>
            <a:r>
              <a:rPr lang="fr-FR" sz="1200" dirty="0">
                <a:effectLst/>
              </a:rPr>
              <a:t>, </a:t>
            </a:r>
            <a:r>
              <a:rPr lang="fr-FR" sz="1200" dirty="0" err="1">
                <a:effectLst/>
              </a:rPr>
              <a:t>possibly</a:t>
            </a:r>
            <a:r>
              <a:rPr lang="fr-FR" sz="1200" dirty="0">
                <a:effectLst/>
              </a:rPr>
              <a:t> due to </a:t>
            </a:r>
            <a:r>
              <a:rPr lang="fr-FR" sz="1200" dirty="0" err="1">
                <a:effectLst/>
              </a:rPr>
              <a:t>their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convenience</a:t>
            </a:r>
            <a:r>
              <a:rPr lang="fr-FR" sz="1200" dirty="0">
                <a:effectLst/>
              </a:rPr>
              <a:t> and </a:t>
            </a:r>
            <a:r>
              <a:rPr lang="fr-FR" sz="1200" dirty="0" err="1">
                <a:effectLst/>
              </a:rPr>
              <a:t>improved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efficiency</a:t>
            </a:r>
            <a:r>
              <a:rPr lang="fr-FR" sz="1200" dirty="0">
                <a:effectLst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09272E-6ABA-A2D1-CA96-A36384B27D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760044"/>
            <a:ext cx="5843587" cy="332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8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26530-2E24-7707-348B-A7B5FC78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987424"/>
            <a:ext cx="3687298" cy="106997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2400" dirty="0" err="1"/>
              <a:t>Popularity</a:t>
            </a:r>
            <a:r>
              <a:rPr lang="fr-FR" sz="2400" dirty="0"/>
              <a:t> and </a:t>
            </a:r>
            <a:r>
              <a:rPr lang="fr-FR" sz="2400" dirty="0" err="1"/>
              <a:t>Constructor</a:t>
            </a:r>
            <a:r>
              <a:rPr lang="fr-FR" sz="2400" dirty="0"/>
              <a:t> Relationship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9CC73-A942-BFB8-93AE-252578823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 err="1">
                <a:effectLst/>
              </a:rPr>
              <a:t>Luxury</a:t>
            </a:r>
            <a:r>
              <a:rPr lang="fr-FR" sz="1200" b="1" dirty="0">
                <a:effectLst/>
              </a:rPr>
              <a:t> brands </a:t>
            </a:r>
            <a:r>
              <a:rPr lang="fr-FR" sz="1200" dirty="0">
                <a:effectLst/>
              </a:rPr>
              <a:t>like BMW, Audi, and Mercedes-Benz have a </a:t>
            </a:r>
            <a:r>
              <a:rPr lang="fr-FR" sz="1200" b="1" dirty="0" err="1">
                <a:effectLst/>
              </a:rPr>
              <a:t>balanced</a:t>
            </a:r>
            <a:r>
              <a:rPr lang="fr-FR" sz="1200" b="1" dirty="0">
                <a:effectLst/>
              </a:rPr>
              <a:t> mix of </a:t>
            </a:r>
            <a:r>
              <a:rPr lang="fr-FR" sz="1200" b="1" dirty="0" err="1">
                <a:effectLst/>
              </a:rPr>
              <a:t>manual</a:t>
            </a:r>
            <a:r>
              <a:rPr lang="fr-FR" sz="1200" b="1" dirty="0">
                <a:effectLst/>
              </a:rPr>
              <a:t> and </a:t>
            </a:r>
            <a:r>
              <a:rPr lang="fr-FR" sz="1200" b="1" dirty="0" err="1">
                <a:effectLst/>
              </a:rPr>
              <a:t>automatic</a:t>
            </a:r>
            <a:r>
              <a:rPr lang="fr-FR" sz="1200" dirty="0">
                <a:effectLst/>
              </a:rPr>
              <a:t>, </a:t>
            </a:r>
            <a:r>
              <a:rPr lang="fr-FR" sz="1200" dirty="0" err="1">
                <a:effectLst/>
              </a:rPr>
              <a:t>reflecting</a:t>
            </a:r>
            <a:r>
              <a:rPr lang="fr-FR" sz="1200" dirty="0">
                <a:effectLst/>
              </a:rPr>
              <a:t> diverse consumer </a:t>
            </a:r>
            <a:r>
              <a:rPr lang="fr-FR" sz="1200" dirty="0" err="1">
                <a:effectLst/>
              </a:rPr>
              <a:t>preferences</a:t>
            </a:r>
            <a:r>
              <a:rPr lang="fr-FR" sz="120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effectLst/>
              </a:rPr>
              <a:t>Mass-</a:t>
            </a:r>
            <a:r>
              <a:rPr lang="fr-FR" sz="1200" b="1" dirty="0" err="1">
                <a:effectLst/>
              </a:rPr>
              <a:t>market</a:t>
            </a:r>
            <a:r>
              <a:rPr lang="fr-FR" sz="1200" b="1" dirty="0">
                <a:effectLst/>
              </a:rPr>
              <a:t> brands </a:t>
            </a:r>
            <a:r>
              <a:rPr lang="fr-FR" sz="1200" dirty="0">
                <a:effectLst/>
              </a:rPr>
              <a:t>like Nissan, Ford, and Chevrolet show a </a:t>
            </a:r>
            <a:r>
              <a:rPr lang="fr-FR" sz="1200" b="1" dirty="0" err="1">
                <a:effectLst/>
              </a:rPr>
              <a:t>clear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preference</a:t>
            </a:r>
            <a:r>
              <a:rPr lang="fr-FR" sz="1200" b="1" dirty="0">
                <a:effectLst/>
              </a:rPr>
              <a:t> for </a:t>
            </a:r>
            <a:r>
              <a:rPr lang="fr-FR" sz="1200" b="1" dirty="0" err="1">
                <a:effectLst/>
              </a:rPr>
              <a:t>automatic</a:t>
            </a:r>
            <a:r>
              <a:rPr lang="fr-FR" sz="1200" b="1" dirty="0">
                <a:effectLst/>
              </a:rPr>
              <a:t> transmissions</a:t>
            </a:r>
            <a:r>
              <a:rPr lang="fr-FR" sz="1200" dirty="0">
                <a:effectLst/>
              </a:rPr>
              <a:t>, </a:t>
            </a:r>
            <a:r>
              <a:rPr lang="fr-FR" sz="1200" dirty="0" err="1">
                <a:effectLst/>
              </a:rPr>
              <a:t>likely</a:t>
            </a:r>
            <a:r>
              <a:rPr lang="fr-FR" sz="1200" dirty="0">
                <a:effectLst/>
              </a:rPr>
              <a:t> due to </a:t>
            </a:r>
            <a:r>
              <a:rPr lang="fr-FR" sz="1200" dirty="0" err="1">
                <a:effectLst/>
              </a:rPr>
              <a:t>broader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appeal</a:t>
            </a:r>
            <a:r>
              <a:rPr lang="fr-FR" sz="120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effectLst/>
              </a:rPr>
              <a:t>Overall</a:t>
            </a:r>
            <a:r>
              <a:rPr lang="fr-FR" sz="1200" dirty="0">
                <a:effectLst/>
              </a:rPr>
              <a:t>, </a:t>
            </a:r>
            <a:r>
              <a:rPr lang="fr-FR" sz="1200" b="1" dirty="0" err="1">
                <a:effectLst/>
              </a:rPr>
              <a:t>automatic</a:t>
            </a:r>
            <a:r>
              <a:rPr lang="fr-FR" sz="1200" b="1" dirty="0">
                <a:effectLst/>
              </a:rPr>
              <a:t> transmissions are more </a:t>
            </a:r>
            <a:r>
              <a:rPr lang="fr-FR" sz="1200" b="1" dirty="0" err="1">
                <a:effectLst/>
              </a:rPr>
              <a:t>common</a:t>
            </a:r>
            <a:r>
              <a:rPr lang="fr-FR" sz="1200" b="1" dirty="0">
                <a:effectLst/>
              </a:rPr>
              <a:t> </a:t>
            </a:r>
            <a:r>
              <a:rPr lang="fr-FR" sz="1200" b="1" dirty="0" err="1">
                <a:effectLst/>
              </a:rPr>
              <a:t>across</a:t>
            </a:r>
            <a:r>
              <a:rPr lang="fr-FR" sz="1200" b="1" dirty="0">
                <a:effectLst/>
              </a:rPr>
              <a:t> all </a:t>
            </a:r>
            <a:r>
              <a:rPr lang="fr-FR" sz="1200" b="1" dirty="0" err="1">
                <a:effectLst/>
              </a:rPr>
              <a:t>contructors</a:t>
            </a:r>
            <a:r>
              <a:rPr lang="fr-FR" sz="1200" dirty="0">
                <a:effectLst/>
              </a:rPr>
              <a:t>, </a:t>
            </a:r>
            <a:r>
              <a:rPr lang="fr-FR" sz="1200" dirty="0" err="1">
                <a:effectLst/>
              </a:rPr>
              <a:t>suggesting</a:t>
            </a:r>
            <a:r>
              <a:rPr lang="fr-FR" sz="1200" dirty="0">
                <a:effectLst/>
              </a:rPr>
              <a:t> a shift in </a:t>
            </a:r>
            <a:r>
              <a:rPr lang="fr-FR" sz="1200" dirty="0" err="1">
                <a:effectLst/>
              </a:rPr>
              <a:t>market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demand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towards</a:t>
            </a:r>
            <a:r>
              <a:rPr lang="fr-FR" sz="1200" dirty="0">
                <a:effectLst/>
              </a:rPr>
              <a:t> </a:t>
            </a:r>
            <a:r>
              <a:rPr lang="fr-FR" sz="1200" dirty="0" err="1">
                <a:effectLst/>
              </a:rPr>
              <a:t>this</a:t>
            </a:r>
            <a:r>
              <a:rPr lang="fr-FR" sz="1200" dirty="0">
                <a:effectLst/>
              </a:rPr>
              <a:t> transmission type.</a:t>
            </a:r>
            <a:endParaRPr lang="fr-FR" sz="12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06980B9-5D21-F96C-46D3-008AD552BA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540055"/>
            <a:ext cx="5843587" cy="376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12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ce réservé du contenu 9">
            <a:extLst>
              <a:ext uri="{FF2B5EF4-FFF2-40B4-BE49-F238E27FC236}">
                <a16:creationId xmlns:a16="http://schemas.microsoft.com/office/drawing/2014/main" id="{076E6045-A9E5-0F78-ACB9-DE90DE46B0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9650" y="969622"/>
          <a:ext cx="10172699" cy="4918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Autre processus 10">
            <a:extLst>
              <a:ext uri="{FF2B5EF4-FFF2-40B4-BE49-F238E27FC236}">
                <a16:creationId xmlns:a16="http://schemas.microsoft.com/office/drawing/2014/main" id="{86A23FA0-C0C6-F870-D7FE-340DEC634F87}"/>
              </a:ext>
            </a:extLst>
          </p:cNvPr>
          <p:cNvSpPr/>
          <p:nvPr/>
        </p:nvSpPr>
        <p:spPr>
          <a:xfrm>
            <a:off x="3271156" y="130629"/>
            <a:ext cx="5649686" cy="96962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BA86AD-7B7C-60AC-25AD-D265A3A96A8F}"/>
              </a:ext>
            </a:extLst>
          </p:cNvPr>
          <p:cNvSpPr txBox="1"/>
          <p:nvPr/>
        </p:nvSpPr>
        <p:spPr>
          <a:xfrm>
            <a:off x="4822370" y="319293"/>
            <a:ext cx="25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1318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DBA86AD-7B7C-60AC-25AD-D265A3A96A8F}"/>
              </a:ext>
            </a:extLst>
          </p:cNvPr>
          <p:cNvSpPr txBox="1"/>
          <p:nvPr/>
        </p:nvSpPr>
        <p:spPr>
          <a:xfrm>
            <a:off x="4822370" y="319293"/>
            <a:ext cx="25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A2809A-FBE4-855B-124E-C2A97C40FFF8}"/>
              </a:ext>
            </a:extLst>
          </p:cNvPr>
          <p:cNvSpPr txBox="1"/>
          <p:nvPr/>
        </p:nvSpPr>
        <p:spPr>
          <a:xfrm>
            <a:off x="1294410" y="1720840"/>
            <a:ext cx="99633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"Car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(1990-2017)." Data </a:t>
            </a:r>
            <a:r>
              <a:rPr lang="fr-FR" dirty="0" err="1"/>
              <a:t>provided</a:t>
            </a:r>
            <a:r>
              <a:rPr lang="fr-FR" dirty="0"/>
              <a:t> </a:t>
            </a:r>
            <a:r>
              <a:rPr lang="fr-FR" dirty="0" err="1"/>
              <a:t>encompasses</a:t>
            </a:r>
            <a:r>
              <a:rPr lang="fr-FR" dirty="0"/>
              <a:t> a </a:t>
            </a:r>
            <a:r>
              <a:rPr lang="fr-FR" dirty="0" err="1"/>
              <a:t>comprehensive</a:t>
            </a:r>
            <a:r>
              <a:rPr lang="fr-FR" dirty="0"/>
              <a:t> </a:t>
            </a:r>
            <a:r>
              <a:rPr lang="fr-FR" dirty="0" err="1"/>
              <a:t>overview</a:t>
            </a:r>
            <a:r>
              <a:rPr lang="fr-FR" dirty="0"/>
              <a:t> of car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including</a:t>
            </a:r>
            <a:r>
              <a:rPr lang="fr-FR" dirty="0"/>
              <a:t> model, </a:t>
            </a:r>
            <a:r>
              <a:rPr lang="fr-FR" dirty="0" err="1"/>
              <a:t>year</a:t>
            </a:r>
            <a:r>
              <a:rPr lang="fr-FR" dirty="0"/>
              <a:t>, engine, and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MSRP.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11,915 </a:t>
            </a:r>
            <a:r>
              <a:rPr lang="fr-FR" dirty="0" err="1"/>
              <a:t>rows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16 </a:t>
            </a:r>
            <a:r>
              <a:rPr lang="fr-FR" dirty="0" err="1"/>
              <a:t>columns</a:t>
            </a:r>
            <a:r>
              <a:rPr lang="fr-FR" dirty="0"/>
              <a:t>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Python </a:t>
            </a:r>
            <a:r>
              <a:rPr lang="fr-FR" dirty="0" err="1"/>
              <a:t>Libraries</a:t>
            </a:r>
            <a:endParaRPr lang="fr-FR" dirty="0"/>
          </a:p>
          <a:p>
            <a:r>
              <a:rPr lang="fr-FR" dirty="0"/>
              <a:t>Pandas</a:t>
            </a:r>
          </a:p>
          <a:p>
            <a:r>
              <a:rPr lang="fr-FR" dirty="0" err="1"/>
              <a:t>Matplotlib</a:t>
            </a:r>
            <a:endParaRPr lang="fr-FR" dirty="0"/>
          </a:p>
          <a:p>
            <a:r>
              <a:rPr lang="fr-FR" dirty="0" err="1"/>
              <a:t>Seaborn</a:t>
            </a:r>
            <a:r>
              <a:rPr lang="fr-FR" dirty="0"/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Software and Tools</a:t>
            </a:r>
          </a:p>
          <a:p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417009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631</Words>
  <Application>Microsoft Macintosh PowerPoint</Application>
  <PresentationFormat>Grand écran</PresentationFormat>
  <Paragraphs>51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Aptos</vt:lpstr>
      <vt:lpstr>Arial</vt:lpstr>
      <vt:lpstr>Avenir Next LT Pro</vt:lpstr>
      <vt:lpstr>Avenir Next LT Pro Light</vt:lpstr>
      <vt:lpstr>Calibri</vt:lpstr>
      <vt:lpstr>Söhne</vt:lpstr>
      <vt:lpstr>BlocksVTI</vt:lpstr>
      <vt:lpstr>Impact of Transmission Type on Car Features and Market Dynamics</vt:lpstr>
      <vt:lpstr>Manufacturer Suggested Retail Price Trend Analysis </vt:lpstr>
      <vt:lpstr>MPG Trend Analysis </vt:lpstr>
      <vt:lpstr>Market Category Influence </vt:lpstr>
      <vt:lpstr>Engine Horsepower Analysis</vt:lpstr>
      <vt:lpstr>Yearly Distribution of Transmission Type </vt:lpstr>
      <vt:lpstr>Popularity and Constructor Relationship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Transmission Type on Car Features and Market Dynamics</dc:title>
  <dc:creator>Maxime JUNCA QUINTERO</dc:creator>
  <cp:lastModifiedBy>Maxime JUNCA QUINTERO</cp:lastModifiedBy>
  <cp:revision>10</cp:revision>
  <dcterms:created xsi:type="dcterms:W3CDTF">2024-04-07T07:41:51Z</dcterms:created>
  <dcterms:modified xsi:type="dcterms:W3CDTF">2024-04-10T15:14:37Z</dcterms:modified>
</cp:coreProperties>
</file>