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59" r:id="rId9"/>
    <p:sldId id="260" r:id="rId10"/>
    <p:sldId id="261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2507B-D944-434F-90E1-68BF473F03EA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78850-FBEE-4134-805C-F7688C62B7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9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Projet interne au lycée qui nous a le plus attiré de par son contenu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461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Comm</a:t>
            </a:r>
            <a:r>
              <a:rPr lang="fr-FR" dirty="0"/>
              <a:t> de Alex vers moi et actualisation auto de la BDD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144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Choix de cette partie parce que le web est mon pt fort</a:t>
            </a:r>
          </a:p>
          <a:p>
            <a:endParaRPr lang="fr-FR" dirty="0"/>
          </a:p>
          <a:p>
            <a:r>
              <a:rPr lang="fr-FR" dirty="0"/>
              <a:t>Présenter rapidement site internet + base donnée </a:t>
            </a:r>
            <a:r>
              <a:rPr lang="fr-FR" dirty="0" err="1"/>
              <a:t>phpmyadmin</a:t>
            </a:r>
            <a:br>
              <a:rPr lang="fr-FR" dirty="0"/>
            </a:br>
            <a:r>
              <a:rPr lang="fr-FR" dirty="0"/>
              <a:t>langage code : PHP, 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797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Il s’agit du modèle de conception Modèle Vue Contrôleur. MVC a pour objectif d’organiser la réalisation de l’application et à séparer complétement la présentation (Vue) des données (Modèle) et de la manière de leur enregistrement</a:t>
            </a:r>
            <a:br>
              <a:rPr lang="fr-FR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r>
              <a:rPr lang="fr-FR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vitvent</a:t>
            </a:r>
            <a:r>
              <a:rPr lang="fr-FR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dirvent</a:t>
            </a:r>
            <a:r>
              <a:rPr lang="fr-FR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temp)</a:t>
            </a:r>
            <a:br>
              <a:rPr lang="en-US" sz="1200" dirty="0">
                <a:solidFill>
                  <a:srgbClr val="FFFFFF"/>
                </a:solidFill>
              </a:rPr>
            </a:b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https://cyber06.wordpress.com/2011/04/14/java-le-design-pattern-mvc-modele-vue-controleur/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487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Wamp</a:t>
            </a:r>
            <a:r>
              <a:rPr lang="fr-FR" dirty="0"/>
              <a:t> </a:t>
            </a:r>
            <a:r>
              <a:rPr lang="fr-FR" dirty="0" err="1"/>
              <a:t>def</a:t>
            </a:r>
            <a:r>
              <a:rPr lang="fr-FR" dirty="0"/>
              <a:t> : permet de faire fonctionner </a:t>
            </a:r>
            <a:r>
              <a:rPr lang="fr-FR" dirty="0" err="1"/>
              <a:t>php</a:t>
            </a:r>
            <a:r>
              <a:rPr lang="fr-FR" dirty="0"/>
              <a:t> en local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87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a coder avec VI ni nano dans le </a:t>
            </a:r>
            <a:r>
              <a:rPr lang="fr-FR" dirty="0" err="1"/>
              <a:t>raspberry</a:t>
            </a:r>
            <a:br>
              <a:rPr lang="fr-FR" dirty="0"/>
            </a:br>
            <a:r>
              <a:rPr lang="fr-FR" dirty="0"/>
              <a:t>plus facile a </a:t>
            </a:r>
            <a:r>
              <a:rPr lang="fr-FR" dirty="0" err="1"/>
              <a:t>modif</a:t>
            </a:r>
            <a:endParaRPr lang="fr-FR" dirty="0"/>
          </a:p>
          <a:p>
            <a:r>
              <a:rPr lang="fr-FR" dirty="0"/>
              <a:t>Juste a copier coller tout sur le </a:t>
            </a:r>
            <a:r>
              <a:rPr lang="fr-FR" dirty="0" err="1"/>
              <a:t>rasp</a:t>
            </a:r>
            <a:r>
              <a:rPr lang="fr-FR" dirty="0"/>
              <a:t> avec WINSCP</a:t>
            </a:r>
          </a:p>
          <a:p>
            <a:r>
              <a:rPr lang="fr-FR" dirty="0"/>
              <a:t>Chemin /var/</a:t>
            </a:r>
            <a:r>
              <a:rPr lang="fr-FR" dirty="0" err="1"/>
              <a:t>etc</a:t>
            </a:r>
            <a:r>
              <a:rPr lang="fr-FR" dirty="0"/>
              <a:t>/html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405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Rasp</a:t>
            </a:r>
            <a:r>
              <a:rPr lang="fr-FR" dirty="0"/>
              <a:t> : </a:t>
            </a:r>
            <a:r>
              <a:rPr lang="fr-FR" dirty="0" err="1"/>
              <a:t>install</a:t>
            </a:r>
            <a:r>
              <a:rPr lang="fr-FR" dirty="0"/>
              <a:t> apache2, </a:t>
            </a:r>
            <a:r>
              <a:rPr lang="fr-FR" dirty="0" err="1"/>
              <a:t>phpmyadmin</a:t>
            </a:r>
            <a:r>
              <a:rPr lang="fr-FR" dirty="0"/>
              <a:t> et </a:t>
            </a:r>
            <a:r>
              <a:rPr lang="fr-FR" dirty="0" err="1"/>
              <a:t>mysql</a:t>
            </a:r>
            <a:endParaRPr lang="fr-FR" dirty="0"/>
          </a:p>
          <a:p>
            <a:endParaRPr lang="fr-FR" dirty="0"/>
          </a:p>
          <a:p>
            <a:r>
              <a:rPr lang="fr-FR" dirty="0"/>
              <a:t>IP FIXE 192,168,107,168 en </a:t>
            </a:r>
            <a:r>
              <a:rPr lang="fr-FR" dirty="0" err="1"/>
              <a:t>ethernet</a:t>
            </a:r>
            <a:endParaRPr lang="fr-FR" dirty="0"/>
          </a:p>
          <a:p>
            <a:endParaRPr lang="fr-FR" dirty="0"/>
          </a:p>
          <a:p>
            <a:r>
              <a:rPr lang="fr-FR" dirty="0"/>
              <a:t>Routeur wifi partagé avec un autre </a:t>
            </a:r>
            <a:r>
              <a:rPr lang="fr-FR" dirty="0" err="1"/>
              <a:t>grp</a:t>
            </a:r>
            <a:r>
              <a:rPr lang="fr-FR" dirty="0"/>
              <a:t> de projet qu’ils avaient param et ont donnée une plage d’adresse utilisable</a:t>
            </a:r>
          </a:p>
          <a:p>
            <a:br>
              <a:rPr lang="fr-FR" dirty="0"/>
            </a:br>
            <a:r>
              <a:rPr lang="fr-FR" dirty="0"/>
              <a:t>MDP </a:t>
            </a:r>
            <a:r>
              <a:rPr lang="fr-FR" dirty="0" err="1"/>
              <a:t>snircdf</a:t>
            </a:r>
            <a:r>
              <a:rPr lang="fr-FR" dirty="0"/>
              <a:t> et user root dans </a:t>
            </a:r>
            <a:r>
              <a:rPr lang="fr-FR" dirty="0" err="1"/>
              <a:t>phpmyadmin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fiddler</a:t>
            </a:r>
            <a:endParaRPr lang="fr-FR" dirty="0"/>
          </a:p>
          <a:p>
            <a:r>
              <a:rPr lang="fr-FR" dirty="0"/>
              <a:t>JSON : </a:t>
            </a: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JavaScript Object Notation car trames reçue en JSON de </a:t>
            </a:r>
            <a:r>
              <a:rPr lang="fr-FR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alex</a:t>
            </a: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PARSE = analyse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423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Site avec </a:t>
            </a:r>
            <a:r>
              <a:rPr lang="fr-FR" dirty="0" err="1"/>
              <a:t>bootstrap</a:t>
            </a:r>
            <a:r>
              <a:rPr lang="fr-FR" dirty="0"/>
              <a:t> affichable </a:t>
            </a:r>
          </a:p>
          <a:p>
            <a:r>
              <a:rPr lang="fr-FR" dirty="0" err="1"/>
              <a:t>Hebergé</a:t>
            </a:r>
            <a:r>
              <a:rPr lang="fr-FR" dirty="0"/>
              <a:t> sur 192,168,107,168</a:t>
            </a:r>
          </a:p>
          <a:p>
            <a:r>
              <a:rPr lang="fr-FR" dirty="0" err="1"/>
              <a:t>Foonctionne</a:t>
            </a:r>
            <a:r>
              <a:rPr lang="fr-FR" dirty="0"/>
              <a:t> avec </a:t>
            </a:r>
            <a:r>
              <a:rPr lang="fr-FR" dirty="0" err="1"/>
              <a:t>fiddler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589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Controleur</a:t>
            </a:r>
            <a:r>
              <a:rPr lang="fr-FR" dirty="0"/>
              <a:t> NEW fonctionnait avec </a:t>
            </a:r>
            <a:r>
              <a:rPr lang="fr-FR" dirty="0" err="1"/>
              <a:t>fiddler</a:t>
            </a:r>
            <a:r>
              <a:rPr lang="fr-FR" dirty="0"/>
              <a:t> mais pas avec ALEX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20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Projet bien avancé mais encore quelques choses a peaufiner et a faire fonctionner.</a:t>
            </a:r>
          </a:p>
          <a:p>
            <a:r>
              <a:rPr lang="fr-FR" dirty="0"/>
              <a:t>Content de notre groupe et de ce qu’on a globalement produit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64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: </a:t>
            </a:r>
            <a:r>
              <a:rPr lang="fr-FR" dirty="0" err="1"/>
              <a:t>materiel</a:t>
            </a:r>
            <a:r>
              <a:rPr lang="fr-FR" dirty="0"/>
              <a:t> physique </a:t>
            </a:r>
            <a:r>
              <a:rPr lang="fr-FR" dirty="0" err="1"/>
              <a:t>utlisé</a:t>
            </a:r>
            <a:endParaRPr lang="fr-FR" dirty="0"/>
          </a:p>
          <a:p>
            <a:r>
              <a:rPr lang="fr-FR" dirty="0"/>
              <a:t>3: ce que l’on attend de nous</a:t>
            </a:r>
          </a:p>
          <a:p>
            <a:r>
              <a:rPr lang="fr-FR" dirty="0"/>
              <a:t>5:avancée et ce qu’on a encore a  finir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97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Consiste a mettre en place un système permettant la supervision de capteur placés sur plusieurs poteaux afin de voir la vitesse du vent pour fermer les </a:t>
            </a:r>
            <a:r>
              <a:rPr lang="fr-FR" dirty="0" err="1"/>
              <a:t>télésiege</a:t>
            </a:r>
            <a:r>
              <a:rPr lang="fr-FR" dirty="0"/>
              <a:t> si trop violent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53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20m/s = </a:t>
            </a:r>
            <a:r>
              <a:rPr lang="fr-FR" dirty="0" err="1"/>
              <a:t>arret</a:t>
            </a:r>
            <a:r>
              <a:rPr lang="fr-FR" dirty="0"/>
              <a:t> soit 72 km/h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88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Scrum est une méthode de développement agile orientée projet informatique dont les ressources sont actualisées par les utilisateurs eux même.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solidFill>
                <a:srgbClr val="000000"/>
              </a:solidFill>
              <a:effectLst/>
              <a:latin typeface="Univers" panose="020B0503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 </a:t>
            </a:r>
            <a:r>
              <a:rPr lang="fr-FR" sz="1800" dirty="0" err="1">
                <a:solidFill>
                  <a:srgbClr val="000000"/>
                </a:solidFill>
                <a:effectLst/>
                <a:latin typeface="Univers" panose="020B05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owner</a:t>
            </a:r>
            <a:r>
              <a:rPr lang="fr-FR" sz="18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</a:t>
            </a:r>
            <a:r>
              <a:rPr lang="fr-FR" sz="1800" dirty="0">
                <a:effectLst/>
                <a:latin typeface="Univers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Product </a:t>
            </a:r>
            <a:r>
              <a:rPr lang="fr-FR" sz="1800" dirty="0" err="1">
                <a:effectLst/>
                <a:latin typeface="Univers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</a:t>
            </a:r>
            <a:r>
              <a:rPr lang="fr-FR" sz="1800" dirty="0">
                <a:effectLst/>
                <a:latin typeface="Univers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doit créer la vision du produit par le biais de différentes méthodes et ateliers de travail, il définit la vision du produit répondant à un ou plusieurs problèmes, pilotée par des objectifs précis.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solidFill>
                <a:srgbClr val="000000"/>
              </a:solidFill>
              <a:effectLst/>
              <a:latin typeface="Univers" panose="020B0503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 back : expression des besoin du prod </a:t>
            </a:r>
            <a:r>
              <a:rPr lang="fr-FR" sz="1800" dirty="0" err="1">
                <a:solidFill>
                  <a:srgbClr val="000000"/>
                </a:solidFill>
                <a:effectLst/>
                <a:latin typeface="Univers" panose="020B05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own</a:t>
            </a:r>
            <a:endParaRPr lang="fr-FR" sz="1800" dirty="0">
              <a:solidFill>
                <a:srgbClr val="000000"/>
              </a:solidFill>
              <a:effectLst/>
              <a:latin typeface="Univers" panose="020B0503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 err="1">
                <a:solidFill>
                  <a:srgbClr val="000000"/>
                </a:solidFill>
                <a:effectLst/>
                <a:latin typeface="Univers" panose="020B05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Backlog</a:t>
            </a:r>
            <a:r>
              <a:rPr lang="fr-FR" sz="18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sprint = </a:t>
            </a:r>
            <a:r>
              <a:rPr lang="fr-FR" sz="1800" dirty="0" err="1">
                <a:solidFill>
                  <a:srgbClr val="000000"/>
                </a:solidFill>
                <a:effectLst/>
                <a:latin typeface="Univers" panose="020B05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scrum</a:t>
            </a:r>
            <a:r>
              <a:rPr lang="fr-FR" sz="18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Univers" panose="020B05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board</a:t>
            </a:r>
            <a:r>
              <a:rPr lang="fr-FR" sz="18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effectLst/>
                <a:latin typeface="Univers" panose="020B05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etiquette</a:t>
            </a:r>
            <a:r>
              <a:rPr lang="fr-FR" sz="18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Univers" panose="020B05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deplaçable</a:t>
            </a:r>
            <a:r>
              <a:rPr lang="fr-FR" sz="18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avancée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solidFill>
                <a:srgbClr val="000000"/>
              </a:solidFill>
              <a:effectLst/>
              <a:latin typeface="Univers" panose="020B0503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Cycle vie sprint 1 mois max</a:t>
            </a:r>
          </a:p>
          <a:p>
            <a:r>
              <a:rPr lang="fr-FR" dirty="0"/>
              <a:t> tout ça pour produit complet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5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Outil qui nous permet de stocker sur un </a:t>
            </a:r>
            <a:r>
              <a:rPr lang="fr-FR" dirty="0" err="1"/>
              <a:t>depot</a:t>
            </a:r>
            <a:r>
              <a:rPr lang="fr-FR" dirty="0"/>
              <a:t> distant et de pouvoir revenir sur une ancienne </a:t>
            </a:r>
            <a:r>
              <a:rPr lang="fr-FR" dirty="0" err="1"/>
              <a:t>save</a:t>
            </a:r>
            <a:r>
              <a:rPr lang="fr-FR" dirty="0"/>
              <a:t> en cas de pepin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642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Trames analysées par maxime qu’il enverra au module </a:t>
            </a:r>
            <a:r>
              <a:rPr lang="fr-FR" dirty="0" err="1"/>
              <a:t>loRa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</a:rPr>
              <a:t>Va</a:t>
            </a:r>
            <a:r>
              <a:rPr lang="en-US" sz="1200" dirty="0">
                <a:solidFill>
                  <a:schemeClr val="bg1"/>
                </a:solidFill>
              </a:rPr>
              <a:t> nous </a:t>
            </a:r>
            <a:r>
              <a:rPr lang="en-US" sz="1200" dirty="0" err="1">
                <a:solidFill>
                  <a:schemeClr val="bg1"/>
                </a:solidFill>
              </a:rPr>
              <a:t>servir</a:t>
            </a:r>
            <a:r>
              <a:rPr lang="en-US" sz="1200" dirty="0">
                <a:solidFill>
                  <a:schemeClr val="bg1"/>
                </a:solidFill>
              </a:rPr>
              <a:t> à </a:t>
            </a:r>
            <a:r>
              <a:rPr lang="en-US" sz="1200" dirty="0" err="1">
                <a:solidFill>
                  <a:schemeClr val="bg1"/>
                </a:solidFill>
              </a:rPr>
              <a:t>connaître</a:t>
            </a:r>
            <a:r>
              <a:rPr lang="en-US" sz="1200" dirty="0">
                <a:solidFill>
                  <a:schemeClr val="bg1"/>
                </a:solidFill>
              </a:rPr>
              <a:t> la </a:t>
            </a:r>
            <a:r>
              <a:rPr lang="en-US" sz="1200" dirty="0" err="1">
                <a:solidFill>
                  <a:schemeClr val="bg1"/>
                </a:solidFill>
              </a:rPr>
              <a:t>vitesse</a:t>
            </a:r>
            <a:r>
              <a:rPr lang="en-US" sz="1200" dirty="0">
                <a:solidFill>
                  <a:schemeClr val="bg1"/>
                </a:solidFill>
              </a:rPr>
              <a:t> et la direction du vent </a:t>
            </a:r>
            <a:r>
              <a:rPr lang="en-US" sz="1200" dirty="0" err="1">
                <a:solidFill>
                  <a:schemeClr val="bg1"/>
                </a:solidFill>
              </a:rPr>
              <a:t>ainsi</a:t>
            </a:r>
            <a:r>
              <a:rPr lang="en-US" sz="1200" dirty="0">
                <a:solidFill>
                  <a:schemeClr val="bg1"/>
                </a:solidFill>
              </a:rPr>
              <a:t> que la </a:t>
            </a:r>
            <a:r>
              <a:rPr lang="en-US" sz="1200" dirty="0" err="1">
                <a:solidFill>
                  <a:schemeClr val="bg1"/>
                </a:solidFill>
              </a:rPr>
              <a:t>température</a:t>
            </a:r>
            <a:endParaRPr lang="en-US" sz="12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828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portée est étendue et a une faible conso</a:t>
            </a:r>
            <a:br>
              <a:rPr lang="fr-FR" dirty="0"/>
            </a:b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Nous </a:t>
            </a:r>
            <a:r>
              <a:rPr lang="en-US" sz="1200" dirty="0" err="1">
                <a:solidFill>
                  <a:schemeClr val="bg1"/>
                </a:solidFill>
              </a:rPr>
              <a:t>servira</a:t>
            </a:r>
            <a:r>
              <a:rPr lang="en-US" sz="1200" dirty="0">
                <a:solidFill>
                  <a:schemeClr val="bg1"/>
                </a:solidFill>
              </a:rPr>
              <a:t> à </a:t>
            </a:r>
            <a:r>
              <a:rPr lang="en-US" sz="1200" dirty="0" err="1">
                <a:solidFill>
                  <a:schemeClr val="bg1"/>
                </a:solidFill>
              </a:rPr>
              <a:t>traiter</a:t>
            </a:r>
            <a:r>
              <a:rPr lang="en-US" sz="1200" dirty="0">
                <a:solidFill>
                  <a:schemeClr val="bg1"/>
                </a:solidFill>
              </a:rPr>
              <a:t> les </a:t>
            </a:r>
            <a:r>
              <a:rPr lang="en-US" sz="1200" dirty="0" err="1">
                <a:solidFill>
                  <a:schemeClr val="bg1"/>
                </a:solidFill>
              </a:rPr>
              <a:t>données</a:t>
            </a:r>
            <a:r>
              <a:rPr lang="en-US" sz="1200" dirty="0">
                <a:solidFill>
                  <a:schemeClr val="bg1"/>
                </a:solidFill>
              </a:rPr>
              <a:t> pour les </a:t>
            </a:r>
            <a:r>
              <a:rPr lang="en-US" sz="1200" dirty="0" err="1">
                <a:solidFill>
                  <a:schemeClr val="bg1"/>
                </a:solidFill>
              </a:rPr>
              <a:t>envoyer</a:t>
            </a:r>
            <a:r>
              <a:rPr lang="en-US" sz="1200" dirty="0">
                <a:solidFill>
                  <a:schemeClr val="bg1"/>
                </a:solidFill>
              </a:rPr>
              <a:t> dans </a:t>
            </a:r>
            <a:r>
              <a:rPr lang="en-US" sz="1200" dirty="0" err="1">
                <a:solidFill>
                  <a:schemeClr val="bg1"/>
                </a:solidFill>
              </a:rPr>
              <a:t>une</a:t>
            </a:r>
            <a:r>
              <a:rPr lang="en-US" sz="1200" dirty="0">
                <a:solidFill>
                  <a:schemeClr val="bg1"/>
                </a:solidFill>
              </a:rPr>
              <a:t> base de </a:t>
            </a:r>
            <a:r>
              <a:rPr lang="en-US" sz="1200" dirty="0" err="1">
                <a:solidFill>
                  <a:schemeClr val="bg1"/>
                </a:solidFill>
              </a:rPr>
              <a:t>données</a:t>
            </a:r>
            <a:endParaRPr lang="en-US" sz="12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288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Nous </a:t>
            </a:r>
            <a:r>
              <a:rPr lang="en-US" sz="1200" dirty="0" err="1">
                <a:solidFill>
                  <a:schemeClr val="bg1"/>
                </a:solidFill>
              </a:rPr>
              <a:t>servira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heberger</a:t>
            </a:r>
            <a:r>
              <a:rPr lang="en-US" sz="1200" dirty="0">
                <a:solidFill>
                  <a:schemeClr val="bg1"/>
                </a:solidFill>
              </a:rPr>
              <a:t> le site web et la base de </a:t>
            </a:r>
            <a:r>
              <a:rPr lang="en-US" sz="1200" dirty="0" err="1">
                <a:solidFill>
                  <a:schemeClr val="bg1"/>
                </a:solidFill>
              </a:rPr>
              <a:t>données</a:t>
            </a:r>
            <a:endParaRPr lang="en-US" sz="12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8850-FBEE-4134-805C-F7688C62B76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2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4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6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867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0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18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57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5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8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4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3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2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4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1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2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34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AD040-264A-442C-957B-9DA0B02C1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06574"/>
            <a:ext cx="8955993" cy="1193639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3"/>
                </a:solidFill>
              </a:rPr>
              <a:t>Supervision Station De Ski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31D793-3E89-48E3-AF99-10303B4B3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38933"/>
            <a:ext cx="12191999" cy="1117687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PILOT Alexandre / LEBEGUE Maxime / DEMANGE Sébastien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B36D81-1056-421A-A7FA-696512BD7A4D}"/>
              </a:ext>
            </a:extLst>
          </p:cNvPr>
          <p:cNvSpPr txBox="1"/>
          <p:nvPr/>
        </p:nvSpPr>
        <p:spPr>
          <a:xfrm>
            <a:off x="7405990" y="3800213"/>
            <a:ext cx="505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3"/>
                </a:solidFill>
              </a:rPr>
              <a:t>Revue n°1</a:t>
            </a:r>
          </a:p>
        </p:txBody>
      </p:sp>
    </p:spTree>
    <p:extLst>
      <p:ext uri="{BB962C8B-B14F-4D97-AF65-F5344CB8AC3E}">
        <p14:creationId xmlns:p14="http://schemas.microsoft.com/office/powerpoint/2010/main" val="1205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7" name="Rectangle 56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Image 3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192E865C-80B8-4C38-BE70-FD6C0646D5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20" r="33480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4F46CC-8222-403A-8A36-35AC2D03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3"/>
                </a:solidFill>
              </a:rPr>
              <a:t>Architecture matérielle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D389E4E-5B15-4B6A-AC5E-F33BF0C88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77" y="2368028"/>
            <a:ext cx="6092823" cy="44899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Raspberry PI 3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Système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d’exploitation</a:t>
            </a:r>
            <a:r>
              <a:rPr lang="en-US" sz="2000" dirty="0">
                <a:solidFill>
                  <a:schemeClr val="bg1"/>
                </a:solidFill>
              </a:rPr>
              <a:t> : Raspbian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Possède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une</a:t>
            </a:r>
            <a:r>
              <a:rPr lang="en-US" sz="2000" dirty="0">
                <a:solidFill>
                  <a:schemeClr val="bg1"/>
                </a:solidFill>
              </a:rPr>
              <a:t> puce </a:t>
            </a:r>
            <a:r>
              <a:rPr lang="en-US" sz="2000" dirty="0" err="1">
                <a:solidFill>
                  <a:schemeClr val="bg1"/>
                </a:solidFill>
              </a:rPr>
              <a:t>Wifi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421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93BE068-EB49-4EE8-B342-7FF888A46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B05C9B-60E1-40F3-BB02-7DAF0B1F0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583C93-12C4-4234-AE67-D0690CA61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64477"/>
            <a:ext cx="8324618" cy="3557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C94170-18D0-486D-BF90-C5D8F2465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F0C59B-04F6-4625-98E1-3A5809FD1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1ED6E2-0AE4-4DAD-9FEC-0761C140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714194"/>
            <a:ext cx="8129353" cy="13111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chemeClr val="accent3"/>
                </a:solidFill>
              </a:rPr>
              <a:t>Les </a:t>
            </a:r>
            <a:r>
              <a:rPr lang="en-US" sz="4800" dirty="0" err="1">
                <a:solidFill>
                  <a:schemeClr val="accent3"/>
                </a:solidFill>
              </a:rPr>
              <a:t>Attentes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4F92A3-106C-4644-B506-76132863E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191468"/>
            <a:ext cx="3080285" cy="2759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D9C4DB-091C-47D0-BDA8-3375FF99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840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DB71C54-63C1-4B83-8324-BBCEC579C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15D940-E187-4030-B313-FDC84AE67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3046" y="0"/>
            <a:ext cx="406895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583C93-12C4-4234-AE67-D0690CA61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2902" y="1286929"/>
            <a:ext cx="2216031" cy="42841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6E38F34-66D8-4203-B16C-14AC20248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89680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1ED6E2-0AE4-4DAD-9FEC-0761C140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1286929"/>
            <a:ext cx="8214755" cy="42841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accent3"/>
                </a:solidFill>
              </a:rPr>
              <a:t>Partie</a:t>
            </a:r>
            <a:r>
              <a:rPr lang="en-US" sz="8000" dirty="0">
                <a:solidFill>
                  <a:schemeClr val="accent3"/>
                </a:solidFill>
              </a:rPr>
              <a:t> Web du </a:t>
            </a:r>
            <a:r>
              <a:rPr lang="en-US" sz="8000" dirty="0" err="1">
                <a:solidFill>
                  <a:schemeClr val="accent3"/>
                </a:solidFill>
              </a:rPr>
              <a:t>projet</a:t>
            </a:r>
            <a:r>
              <a:rPr lang="en-US" sz="8000" dirty="0">
                <a:solidFill>
                  <a:schemeClr val="accent3"/>
                </a:solidFill>
              </a:rPr>
              <a:t> et base de </a:t>
            </a:r>
            <a:r>
              <a:rPr lang="en-US" sz="8000" dirty="0" err="1">
                <a:solidFill>
                  <a:schemeClr val="accent3"/>
                </a:solidFill>
              </a:rPr>
              <a:t>données</a:t>
            </a:r>
            <a:endParaRPr lang="en-US" sz="8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7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252EB36-EB2C-4AFE-B09B-0DF8AC87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62" name="Rectangle 61">
              <a:extLst>
                <a:ext uri="{FF2B5EF4-FFF2-40B4-BE49-F238E27FC236}">
                  <a16:creationId xmlns:a16="http://schemas.microsoft.com/office/drawing/2014/main" id="{7CE68524-856D-453B-9349-8E8CBC8BF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99688E6-8880-4976-A59B-AB148C7C9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C5EC6DD-50B2-42D3-9825-4DCE8307E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645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B8D0330D-F534-4131-9807-B71B9EF1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1ED6E2-0AE4-4DAD-9FEC-0761C140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44" y="807355"/>
            <a:ext cx="4348880" cy="108093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dirty="0">
                <a:solidFill>
                  <a:schemeClr val="accent3"/>
                </a:solidFill>
              </a:rPr>
              <a:t>Site Web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8B7ED37-7ABB-42DD-AB26-3F902826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58" name="Content Placeholder 57">
            <a:extLst>
              <a:ext uri="{FF2B5EF4-FFF2-40B4-BE49-F238E27FC236}">
                <a16:creationId xmlns:a16="http://schemas.microsoft.com/office/drawing/2014/main" id="{FF066C1E-458F-4C34-8637-240494C46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77" y="2337847"/>
            <a:ext cx="4639183" cy="35983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MVC, </a:t>
            </a:r>
            <a:r>
              <a:rPr lang="en-US" sz="3200" dirty="0" err="1">
                <a:solidFill>
                  <a:schemeClr val="bg1"/>
                </a:solidFill>
              </a:rPr>
              <a:t>c’est</a:t>
            </a:r>
            <a:r>
              <a:rPr lang="en-US" sz="3200" dirty="0">
                <a:solidFill>
                  <a:schemeClr val="bg1"/>
                </a:solidFill>
              </a:rPr>
              <a:t> quoi 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CE20FF-8800-4EA5-96C5-AC2C640D9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06" y="3756881"/>
            <a:ext cx="3837751" cy="167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9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789195-1851-48DB-B093-6050708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r>
              <a:rPr lang="fr-FR" sz="3700" dirty="0">
                <a:solidFill>
                  <a:schemeClr val="accent3"/>
                </a:solidFill>
              </a:rPr>
              <a:t>Un Site web avant que la communication des éléments ne soit établie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478F66-0E75-4748-9015-D560955AE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Utilisation de </a:t>
            </a:r>
            <a:r>
              <a:rPr lang="fr-FR" sz="2000" dirty="0" err="1">
                <a:solidFill>
                  <a:schemeClr val="bg1"/>
                </a:solidFill>
              </a:rPr>
              <a:t>Wamp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3BE068-EB49-4EE8-B342-7FF888A46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B05C9B-60E1-40F3-BB02-7DAF0B1F0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7DCBBF-ADEF-449E-A124-D70F02B08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64477"/>
            <a:ext cx="8324618" cy="3557525"/>
          </a:xfrm>
        </p:spPr>
        <p:txBody>
          <a:bodyPr anchor="b">
            <a:normAutofit/>
          </a:bodyPr>
          <a:lstStyle/>
          <a:p>
            <a:endParaRPr lang="fr-FR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C94170-18D0-486D-BF90-C5D8F2465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F0C59B-04F6-4625-98E1-3A5809FD1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8F29CA-4B62-44B1-89EA-3C86D4E3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714194"/>
            <a:ext cx="8129353" cy="1311176"/>
          </a:xfrm>
        </p:spPr>
        <p:txBody>
          <a:bodyPr anchor="b">
            <a:normAutofit/>
          </a:bodyPr>
          <a:lstStyle/>
          <a:p>
            <a:pPr algn="r"/>
            <a:r>
              <a:rPr lang="fr-FR" sz="4400" dirty="0">
                <a:solidFill>
                  <a:schemeClr val="accent3"/>
                </a:solidFill>
              </a:rPr>
              <a:t>Avantages d’utilisation de </a:t>
            </a:r>
            <a:r>
              <a:rPr lang="fr-FR" sz="4400" dirty="0" err="1">
                <a:solidFill>
                  <a:schemeClr val="accent3"/>
                </a:solidFill>
              </a:rPr>
              <a:t>Wamp</a:t>
            </a:r>
            <a:r>
              <a:rPr lang="fr-FR" sz="4400" dirty="0">
                <a:solidFill>
                  <a:schemeClr val="accent3"/>
                </a:solidFill>
              </a:rPr>
              <a:t> 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4F92A3-106C-4644-B506-76132863E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191468"/>
            <a:ext cx="3080285" cy="2759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D9C4DB-091C-47D0-BDA8-3375FF99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4611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B0657-C3A1-411A-BC01-05B20711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accent3"/>
                </a:solidFill>
              </a:rPr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D9BC8-950F-42DE-9775-8DDA0ABE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Utilisation d’un Raspberry PI 3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Ajout de données à la main dans </a:t>
            </a:r>
            <a:r>
              <a:rPr lang="fr-FR" dirty="0" err="1">
                <a:solidFill>
                  <a:schemeClr val="bg1"/>
                </a:solidFill>
              </a:rPr>
              <a:t>phpmyadmin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Simulation d’envoi de trames en </a:t>
            </a:r>
            <a:r>
              <a:rPr lang="fr-FR" dirty="0" err="1">
                <a:solidFill>
                  <a:schemeClr val="bg1"/>
                </a:solidFill>
              </a:rPr>
              <a:t>Json</a:t>
            </a:r>
            <a:r>
              <a:rPr lang="fr-FR" dirty="0">
                <a:solidFill>
                  <a:schemeClr val="bg1"/>
                </a:solidFill>
              </a:rPr>
              <a:t> avec FIDDLER</a:t>
            </a:r>
          </a:p>
        </p:txBody>
      </p:sp>
    </p:spTree>
    <p:extLst>
      <p:ext uri="{BB962C8B-B14F-4D97-AF65-F5344CB8AC3E}">
        <p14:creationId xmlns:p14="http://schemas.microsoft.com/office/powerpoint/2010/main" val="261669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5F889-744E-4A1D-AFA6-1F3061E7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solidFill>
                  <a:schemeClr val="accent4"/>
                </a:solidFill>
              </a:rPr>
              <a:t>Avancement personnel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27595-D97A-40A9-A85C-A260382B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72" y="2336873"/>
            <a:ext cx="6516509" cy="359931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Hébergement sur Raspberry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Affichage d’un site MVC basique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Base de données qui peut s’actualiser</a:t>
            </a:r>
          </a:p>
        </p:txBody>
      </p:sp>
      <p:pic>
        <p:nvPicPr>
          <p:cNvPr id="7" name="Graphic 6" descr="Coche">
            <a:extLst>
              <a:ext uri="{FF2B5EF4-FFF2-40B4-BE49-F238E27FC236}">
                <a16:creationId xmlns:a16="http://schemas.microsoft.com/office/drawing/2014/main" id="{D3E6F1CA-29CB-4131-8DFC-F6617595B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325" y="2789813"/>
            <a:ext cx="2692907" cy="269290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8278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EB05E-9419-48B1-A5BA-B1837CF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>
                <a:solidFill>
                  <a:schemeClr val="accent3"/>
                </a:solidFill>
              </a:rPr>
              <a:t>Ce qui n’a pas pu être terminé pour cette revue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C88A52-618C-4F8E-9944-3A5A071B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Parse des données reçues par le module Wifi</a:t>
            </a:r>
          </a:p>
        </p:txBody>
      </p:sp>
    </p:spTree>
    <p:extLst>
      <p:ext uri="{BB962C8B-B14F-4D97-AF65-F5344CB8AC3E}">
        <p14:creationId xmlns:p14="http://schemas.microsoft.com/office/powerpoint/2010/main" val="1981239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D30A7B-6E94-4D9D-A1A0-3D219C7E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fr-FR" sz="4800" dirty="0">
                <a:solidFill>
                  <a:schemeClr val="accent3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0675E-46E6-40DA-BD07-47D1BAA3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223158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BFA39B-C27C-4367-9B17-09ED55D2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71" y="1851954"/>
            <a:ext cx="4970037" cy="3154089"/>
          </a:xfrm>
        </p:spPr>
        <p:txBody>
          <a:bodyPr>
            <a:normAutofit/>
          </a:bodyPr>
          <a:lstStyle/>
          <a:p>
            <a:pPr algn="ctr"/>
            <a:r>
              <a:rPr lang="fr-FR" sz="7200" dirty="0">
                <a:solidFill>
                  <a:schemeClr val="accent3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140012-3981-4824-B921-9E2E92ED9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Présentation du projet</a:t>
            </a:r>
          </a:p>
          <a:p>
            <a:r>
              <a:rPr lang="fr-FR" sz="2800" dirty="0">
                <a:solidFill>
                  <a:schemeClr val="bg1"/>
                </a:solidFill>
              </a:rPr>
              <a:t>Architecture matérielle</a:t>
            </a:r>
          </a:p>
          <a:p>
            <a:r>
              <a:rPr lang="fr-FR" sz="2800" dirty="0">
                <a:solidFill>
                  <a:schemeClr val="bg1"/>
                </a:solidFill>
              </a:rPr>
              <a:t>Attentes de cette revue</a:t>
            </a:r>
          </a:p>
          <a:p>
            <a:r>
              <a:rPr lang="fr-FR" sz="2800" dirty="0">
                <a:solidFill>
                  <a:schemeClr val="bg1"/>
                </a:solidFill>
              </a:rPr>
              <a:t>Site Web et base de données</a:t>
            </a:r>
          </a:p>
          <a:p>
            <a:r>
              <a:rPr lang="fr-FR" sz="2800" dirty="0">
                <a:solidFill>
                  <a:schemeClr val="bg1"/>
                </a:solidFill>
              </a:rPr>
              <a:t>Avancée actuelle</a:t>
            </a:r>
          </a:p>
          <a:p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426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Point d’interrogation jaune">
            <a:extLst>
              <a:ext uri="{FF2B5EF4-FFF2-40B4-BE49-F238E27FC236}">
                <a16:creationId xmlns:a16="http://schemas.microsoft.com/office/drawing/2014/main" id="{6CF7D358-AB04-4C20-B851-600997FA8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15" r="5866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801E1-43DB-4A36-9C97-0456C7EF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32" y="753230"/>
            <a:ext cx="5148598" cy="1080938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chemeClr val="accent3"/>
                </a:solidFill>
              </a:rPr>
              <a:t>Des questions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998213-A906-43CE-BE93-33D0220F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8280622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A35BF-8F5A-4EDA-91B8-892A7DAB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0" y="753228"/>
            <a:ext cx="10117123" cy="1080938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accent3"/>
                </a:solidFill>
              </a:rPr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C4BD38-51D4-4438-B23C-4479FD373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08976"/>
            <a:ext cx="12191999" cy="4249024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Projet interne au lycée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En quoi il consiste ?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Quelle architecture matérielle va-t-on utiliser</a:t>
            </a:r>
          </a:p>
        </p:txBody>
      </p:sp>
    </p:spTree>
    <p:extLst>
      <p:ext uri="{BB962C8B-B14F-4D97-AF65-F5344CB8AC3E}">
        <p14:creationId xmlns:p14="http://schemas.microsoft.com/office/powerpoint/2010/main" val="69460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E67451-CDE2-430B-8621-DF74CE452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43" y="826417"/>
            <a:ext cx="7627807" cy="478644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1C88C0-2442-48AA-8796-9FAF8D7A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53228"/>
            <a:ext cx="4816444" cy="1080938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accent3"/>
                </a:solidFill>
              </a:rPr>
              <a:t>En quoi consiste notre projet ?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68C043CB-E0C0-4DE0-981C-BB0556394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903455"/>
            <a:ext cx="3656289" cy="3032733"/>
          </a:xfrm>
        </p:spPr>
        <p:txBody>
          <a:bodyPr numCol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Savoir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on doit </a:t>
            </a:r>
            <a:r>
              <a:rPr lang="en-US" dirty="0" err="1">
                <a:solidFill>
                  <a:schemeClr val="bg1"/>
                </a:solidFill>
              </a:rPr>
              <a:t>arrêter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non les </a:t>
            </a:r>
            <a:r>
              <a:rPr lang="en-US" dirty="0" err="1">
                <a:solidFill>
                  <a:schemeClr val="bg1"/>
                </a:solidFill>
              </a:rPr>
              <a:t>télésièges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cas</a:t>
            </a:r>
            <a:r>
              <a:rPr lang="en-US" dirty="0">
                <a:solidFill>
                  <a:schemeClr val="bg1"/>
                </a:solidFill>
              </a:rPr>
              <a:t> de vents trop </a:t>
            </a:r>
            <a:r>
              <a:rPr lang="en-US" dirty="0" err="1">
                <a:solidFill>
                  <a:schemeClr val="bg1"/>
                </a:solidFill>
              </a:rPr>
              <a:t>rapide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782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B97C27-B9A3-4619-B2BD-46B8AF98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30" y="2078517"/>
            <a:ext cx="4442126" cy="2661052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solidFill>
                  <a:schemeClr val="accent3"/>
                </a:solidFill>
              </a:rPr>
              <a:t>Architecture matérielle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DDB40928-A644-40CA-ADAB-D8EFD6E4F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1998482"/>
            <a:ext cx="6257362" cy="41657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Les </a:t>
            </a:r>
            <a:r>
              <a:rPr lang="en-US" sz="3200" dirty="0" err="1">
                <a:solidFill>
                  <a:schemeClr val="bg1"/>
                </a:solidFill>
              </a:rPr>
              <a:t>outils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informatique</a:t>
            </a:r>
            <a:r>
              <a:rPr lang="en-US" sz="3200" dirty="0">
                <a:solidFill>
                  <a:schemeClr val="bg1"/>
                </a:solidFill>
              </a:rPr>
              <a:t> qui nous </a:t>
            </a:r>
            <a:r>
              <a:rPr lang="en-US" sz="3200" dirty="0" err="1">
                <a:solidFill>
                  <a:schemeClr val="bg1"/>
                </a:solidFill>
              </a:rPr>
              <a:t>ont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servis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Scrum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GitHub</a:t>
            </a: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0840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EB122-DC2A-48AB-8C6F-1871961F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accent3"/>
                </a:solidFill>
              </a:rPr>
              <a:t>Scrum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B5C6C8C-5340-403D-AC6A-23905FE84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646" y="2149835"/>
            <a:ext cx="11191423" cy="4601162"/>
          </a:xfrm>
        </p:spPr>
      </p:pic>
    </p:spTree>
    <p:extLst>
      <p:ext uri="{BB962C8B-B14F-4D97-AF65-F5344CB8AC3E}">
        <p14:creationId xmlns:p14="http://schemas.microsoft.com/office/powerpoint/2010/main" val="1726474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EB122-DC2A-48AB-8C6F-1871961F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chemeClr val="accent3"/>
                </a:solidFill>
              </a:rPr>
              <a:t>GitHub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9553426-EA23-4CAC-BE7E-B47885BF4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931" y="2693564"/>
            <a:ext cx="10727374" cy="3566851"/>
          </a:xfrm>
        </p:spPr>
      </p:pic>
    </p:spTree>
    <p:extLst>
      <p:ext uri="{BB962C8B-B14F-4D97-AF65-F5344CB8AC3E}">
        <p14:creationId xmlns:p14="http://schemas.microsoft.com/office/powerpoint/2010/main" val="3201133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41" name="Rectangle 40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Espace réservé du contenu 4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E56719BD-15E6-40E4-87DD-4C54652304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16" r="33384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B97C27-B9A3-4619-B2BD-46B8AF98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3"/>
                </a:solidFill>
              </a:rPr>
              <a:t>Architecture matérielle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DDB40928-A644-40CA-ADAB-D8EFD6E4F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" y="2336872"/>
            <a:ext cx="6092823" cy="4521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L’anémomètre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Reçoit</a:t>
            </a:r>
            <a:r>
              <a:rPr lang="en-US" sz="2000" dirty="0">
                <a:solidFill>
                  <a:schemeClr val="bg1"/>
                </a:solidFill>
              </a:rPr>
              <a:t> des données sous </a:t>
            </a:r>
            <a:r>
              <a:rPr lang="en-US" sz="2000" dirty="0" err="1">
                <a:solidFill>
                  <a:schemeClr val="bg1"/>
                </a:solidFill>
              </a:rPr>
              <a:t>forme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trames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24029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6BCB397-4790-4766-82B8-F6ED3BAAB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44" name="Rectangle 43">
              <a:extLst>
                <a:ext uri="{FF2B5EF4-FFF2-40B4-BE49-F238E27FC236}">
                  <a16:creationId xmlns:a16="http://schemas.microsoft.com/office/drawing/2014/main" id="{BDB66795-F5BA-4B6C-951C-11DBE9D24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2C790B8-181F-443B-9B01-D67B4B94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20" name="Espace réservé du contenu 19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07C82B8E-DB7A-44FC-A96C-4ECA8E9680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69" r="39025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917D5C4-7346-4128-A893-88F9031A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4F46CC-8222-403A-8A36-35AC2D03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3"/>
                </a:solidFill>
              </a:rPr>
              <a:t>Architecture matérielle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EC06EAC-4D4E-4BEC-A580-543F5E0ED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D389E4E-5B15-4B6A-AC5E-F33BF0C88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77" y="2336872"/>
            <a:ext cx="7550986" cy="45924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Module ESP32 </a:t>
            </a:r>
            <a:r>
              <a:rPr lang="en-US" sz="3200" dirty="0" err="1">
                <a:solidFill>
                  <a:schemeClr val="bg1"/>
                </a:solidFill>
              </a:rPr>
              <a:t>loRa</a:t>
            </a:r>
            <a:r>
              <a:rPr lang="en-US" sz="3200" dirty="0">
                <a:solidFill>
                  <a:schemeClr val="bg1"/>
                </a:solidFill>
              </a:rPr>
              <a:t> WAN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Grande portée, </a:t>
            </a:r>
            <a:r>
              <a:rPr lang="en-US" sz="2000" dirty="0" err="1">
                <a:solidFill>
                  <a:schemeClr val="bg1"/>
                </a:solidFill>
              </a:rPr>
              <a:t>faible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consommation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Communication Wi-Fi </a:t>
            </a:r>
            <a:r>
              <a:rPr lang="en-US" sz="2000" dirty="0" err="1">
                <a:solidFill>
                  <a:schemeClr val="bg1"/>
                </a:solidFill>
              </a:rPr>
              <a:t>loRa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vers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serveur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Programmable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arduino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46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533</TotalTime>
  <Words>741</Words>
  <Application>Microsoft Office PowerPoint</Application>
  <PresentationFormat>Grand écran</PresentationFormat>
  <Paragraphs>142</Paragraphs>
  <Slides>20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Arial</vt:lpstr>
      <vt:lpstr>Calibri</vt:lpstr>
      <vt:lpstr>Georgia</vt:lpstr>
      <vt:lpstr>Trebuchet MS</vt:lpstr>
      <vt:lpstr>Univers</vt:lpstr>
      <vt:lpstr>Berlin</vt:lpstr>
      <vt:lpstr>Supervision Station De Ski</vt:lpstr>
      <vt:lpstr>Sommaire</vt:lpstr>
      <vt:lpstr>Présentation du Projet</vt:lpstr>
      <vt:lpstr>En quoi consiste notre projet ?</vt:lpstr>
      <vt:lpstr>Architecture matérielle</vt:lpstr>
      <vt:lpstr>Scrum</vt:lpstr>
      <vt:lpstr>GitHub</vt:lpstr>
      <vt:lpstr>Architecture matérielle</vt:lpstr>
      <vt:lpstr>Architecture matérielle</vt:lpstr>
      <vt:lpstr>Architecture matérielle</vt:lpstr>
      <vt:lpstr>Les Attentes</vt:lpstr>
      <vt:lpstr>Partie Web du projet et base de données</vt:lpstr>
      <vt:lpstr>Site Web</vt:lpstr>
      <vt:lpstr>Un Site web avant que la communication des éléments ne soit établie ?</vt:lpstr>
      <vt:lpstr>Avantages d’utilisation de Wamp ?</vt:lpstr>
      <vt:lpstr>Base de données</vt:lpstr>
      <vt:lpstr>Avancement personnel</vt:lpstr>
      <vt:lpstr>Ce qui n’a pas pu être terminé pour cette revue</vt:lpstr>
      <vt:lpstr>Conclusion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SUPERVISION STATION DE SKI</dc:title>
  <dc:creator>DEMANGE Sébastien</dc:creator>
  <cp:lastModifiedBy>DEMANGE Sébastien</cp:lastModifiedBy>
  <cp:revision>7</cp:revision>
  <dcterms:created xsi:type="dcterms:W3CDTF">2022-03-02T08:11:53Z</dcterms:created>
  <dcterms:modified xsi:type="dcterms:W3CDTF">2022-03-03T00:05:06Z</dcterms:modified>
</cp:coreProperties>
</file>