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5"/>
  </p:notesMasterIdLst>
  <p:sldIdLst>
    <p:sldId id="256" r:id="rId2"/>
    <p:sldId id="257" r:id="rId3"/>
    <p:sldId id="329" r:id="rId4"/>
    <p:sldId id="326" r:id="rId5"/>
    <p:sldId id="328" r:id="rId6"/>
    <p:sldId id="330" r:id="rId7"/>
    <p:sldId id="331" r:id="rId8"/>
    <p:sldId id="332" r:id="rId9"/>
    <p:sldId id="333" r:id="rId10"/>
    <p:sldId id="334" r:id="rId11"/>
    <p:sldId id="335" r:id="rId12"/>
    <p:sldId id="336" r:id="rId13"/>
    <p:sldId id="337" r:id="rId14"/>
    <p:sldId id="338" r:id="rId15"/>
    <p:sldId id="339" r:id="rId16"/>
    <p:sldId id="341" r:id="rId17"/>
    <p:sldId id="342" r:id="rId18"/>
    <p:sldId id="327" r:id="rId19"/>
    <p:sldId id="343" r:id="rId20"/>
    <p:sldId id="344" r:id="rId21"/>
    <p:sldId id="345" r:id="rId22"/>
    <p:sldId id="346" r:id="rId23"/>
    <p:sldId id="357" r:id="rId24"/>
    <p:sldId id="348" r:id="rId25"/>
    <p:sldId id="352" r:id="rId26"/>
    <p:sldId id="353" r:id="rId27"/>
    <p:sldId id="354" r:id="rId28"/>
    <p:sldId id="349" r:id="rId29"/>
    <p:sldId id="351" r:id="rId30"/>
    <p:sldId id="355" r:id="rId31"/>
    <p:sldId id="350" r:id="rId32"/>
    <p:sldId id="356" r:id="rId33"/>
    <p:sldId id="297"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BCF8D-4D72-43E0-90D4-CB6DD596CC94}" type="datetimeFigureOut">
              <a:rPr lang="fr-FR" smtClean="0"/>
              <a:t>03/12/2020</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1989B-3B42-4B55-9DF2-607E149E5741}" type="slidenum">
              <a:rPr lang="fr-FR" smtClean="0"/>
              <a:t>‹N°›</a:t>
            </a:fld>
            <a:endParaRPr lang="fr-FR" dirty="0"/>
          </a:p>
        </p:txBody>
      </p:sp>
    </p:spTree>
    <p:extLst>
      <p:ext uri="{BB962C8B-B14F-4D97-AF65-F5344CB8AC3E}">
        <p14:creationId xmlns:p14="http://schemas.microsoft.com/office/powerpoint/2010/main" val="2021482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C31989B-3B42-4B55-9DF2-607E149E5741}" type="slidenum">
              <a:rPr lang="fr-FR" smtClean="0"/>
              <a:t>1</a:t>
            </a:fld>
            <a:endParaRPr lang="fr-FR" dirty="0"/>
          </a:p>
        </p:txBody>
      </p:sp>
    </p:spTree>
    <p:extLst>
      <p:ext uri="{BB962C8B-B14F-4D97-AF65-F5344CB8AC3E}">
        <p14:creationId xmlns:p14="http://schemas.microsoft.com/office/powerpoint/2010/main" val="24431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C31989B-3B42-4B55-9DF2-607E149E5741}" type="slidenum">
              <a:rPr lang="fr-FR" smtClean="0"/>
              <a:t>2</a:t>
            </a:fld>
            <a:endParaRPr lang="fr-FR"/>
          </a:p>
        </p:txBody>
      </p:sp>
    </p:spTree>
    <p:extLst>
      <p:ext uri="{BB962C8B-B14F-4D97-AF65-F5344CB8AC3E}">
        <p14:creationId xmlns:p14="http://schemas.microsoft.com/office/powerpoint/2010/main" val="1548139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C31989B-3B42-4B55-9DF2-607E149E5741}" type="slidenum">
              <a:rPr lang="fr-FR" smtClean="0"/>
              <a:t>3</a:t>
            </a:fld>
            <a:endParaRPr lang="fr-FR"/>
          </a:p>
        </p:txBody>
      </p:sp>
    </p:spTree>
    <p:extLst>
      <p:ext uri="{BB962C8B-B14F-4D97-AF65-F5344CB8AC3E}">
        <p14:creationId xmlns:p14="http://schemas.microsoft.com/office/powerpoint/2010/main" val="2476981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0B8D8F9-443C-4F2A-B605-63AE94E63C36}" type="datetime1">
              <a:rPr lang="fr-FR" smtClean="0"/>
              <a:t>03/12/2020</a:t>
            </a:fld>
            <a:endParaRPr lang="fr-FR" dirty="0"/>
          </a:p>
        </p:txBody>
      </p:sp>
      <p:sp>
        <p:nvSpPr>
          <p:cNvPr id="5" name="Footer Placeholder 4"/>
          <p:cNvSpPr>
            <a:spLocks noGrp="1"/>
          </p:cNvSpPr>
          <p:nvPr>
            <p:ph type="ftr" sz="quarter" idx="11"/>
          </p:nvPr>
        </p:nvSpPr>
        <p:spPr/>
        <p:txBody>
          <a:bodyPr/>
          <a:lstStyle/>
          <a:p>
            <a:r>
              <a:rPr lang="fr-FR" dirty="0"/>
              <a:t>Adrien KOSLOWSKI</a:t>
            </a:r>
          </a:p>
        </p:txBody>
      </p:sp>
      <p:sp>
        <p:nvSpPr>
          <p:cNvPr id="6" name="Slide Number Placeholder 5"/>
          <p:cNvSpPr>
            <a:spLocks noGrp="1"/>
          </p:cNvSpPr>
          <p:nvPr>
            <p:ph type="sldNum" sz="quarter" idx="12"/>
          </p:nvPr>
        </p:nvSpPr>
        <p:spPr/>
        <p:txBody>
          <a:bodyPr/>
          <a:lstStyle/>
          <a:p>
            <a:fld id="{B44DB6E5-5B56-4FD7-BEE7-8D33E9A042EE}" type="slidenum">
              <a:rPr lang="fr-FR" smtClean="0"/>
              <a:t>‹N°›</a:t>
            </a:fld>
            <a:endParaRPr lang="fr-FR"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01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E973619-76A4-4BD0-AFF8-85A6DBD77A7A}" type="datetime1">
              <a:rPr lang="fr-FR" smtClean="0"/>
              <a:t>03/12/2020</a:t>
            </a:fld>
            <a:endParaRPr lang="fr-FR" dirty="0"/>
          </a:p>
        </p:txBody>
      </p:sp>
      <p:sp>
        <p:nvSpPr>
          <p:cNvPr id="5" name="Footer Placeholder 4"/>
          <p:cNvSpPr>
            <a:spLocks noGrp="1"/>
          </p:cNvSpPr>
          <p:nvPr>
            <p:ph type="ftr" sz="quarter" idx="11"/>
          </p:nvPr>
        </p:nvSpPr>
        <p:spPr/>
        <p:txBody>
          <a:bodyPr/>
          <a:lstStyle/>
          <a:p>
            <a:r>
              <a:rPr lang="fr-FR" dirty="0"/>
              <a:t>Adrien KOSLOWSKI</a:t>
            </a:r>
          </a:p>
        </p:txBody>
      </p:sp>
      <p:sp>
        <p:nvSpPr>
          <p:cNvPr id="6" name="Slide Number Placeholder 5"/>
          <p:cNvSpPr>
            <a:spLocks noGrp="1"/>
          </p:cNvSpPr>
          <p:nvPr>
            <p:ph type="sldNum" sz="quarter" idx="12"/>
          </p:nvPr>
        </p:nvSpPr>
        <p:spPr/>
        <p:txBody>
          <a:bodyPr/>
          <a:lstStyle/>
          <a:p>
            <a:fld id="{B44DB6E5-5B56-4FD7-BEE7-8D33E9A042EE}" type="slidenum">
              <a:rPr lang="fr-FR" smtClean="0"/>
              <a:t>‹N°›</a:t>
            </a:fld>
            <a:endParaRPr lang="fr-FR" dirty="0"/>
          </a:p>
        </p:txBody>
      </p:sp>
    </p:spTree>
    <p:extLst>
      <p:ext uri="{BB962C8B-B14F-4D97-AF65-F5344CB8AC3E}">
        <p14:creationId xmlns:p14="http://schemas.microsoft.com/office/powerpoint/2010/main" val="182910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A68828-9149-420F-BFDA-B4BB2B1B47F8}" type="datetime1">
              <a:rPr lang="fr-FR" smtClean="0"/>
              <a:t>03/12/2020</a:t>
            </a:fld>
            <a:endParaRPr lang="fr-FR" dirty="0"/>
          </a:p>
        </p:txBody>
      </p:sp>
      <p:sp>
        <p:nvSpPr>
          <p:cNvPr id="5" name="Footer Placeholder 4"/>
          <p:cNvSpPr>
            <a:spLocks noGrp="1"/>
          </p:cNvSpPr>
          <p:nvPr>
            <p:ph type="ftr" sz="quarter" idx="11"/>
          </p:nvPr>
        </p:nvSpPr>
        <p:spPr/>
        <p:txBody>
          <a:bodyPr/>
          <a:lstStyle/>
          <a:p>
            <a:r>
              <a:rPr lang="fr-FR" dirty="0"/>
              <a:t>Adrien KOSLOWSKI</a:t>
            </a:r>
          </a:p>
        </p:txBody>
      </p:sp>
      <p:sp>
        <p:nvSpPr>
          <p:cNvPr id="6" name="Slide Number Placeholder 5"/>
          <p:cNvSpPr>
            <a:spLocks noGrp="1"/>
          </p:cNvSpPr>
          <p:nvPr>
            <p:ph type="sldNum" sz="quarter" idx="12"/>
          </p:nvPr>
        </p:nvSpPr>
        <p:spPr/>
        <p:txBody>
          <a:bodyPr/>
          <a:lstStyle/>
          <a:p>
            <a:fld id="{B44DB6E5-5B56-4FD7-BEE7-8D33E9A042EE}" type="slidenum">
              <a:rPr lang="fr-FR" smtClean="0"/>
              <a:t>‹N°›</a:t>
            </a:fld>
            <a:endParaRPr lang="fr-FR" dirty="0"/>
          </a:p>
        </p:txBody>
      </p:sp>
    </p:spTree>
    <p:extLst>
      <p:ext uri="{BB962C8B-B14F-4D97-AF65-F5344CB8AC3E}">
        <p14:creationId xmlns:p14="http://schemas.microsoft.com/office/powerpoint/2010/main" val="3446187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D31276-62DE-4D88-AEFE-5D89AB2A420D}" type="datetime1">
              <a:rPr lang="fr-FR" smtClean="0"/>
              <a:t>03/12/2020</a:t>
            </a:fld>
            <a:endParaRPr lang="fr-FR" dirty="0"/>
          </a:p>
        </p:txBody>
      </p:sp>
      <p:sp>
        <p:nvSpPr>
          <p:cNvPr id="5" name="Footer Placeholder 4"/>
          <p:cNvSpPr>
            <a:spLocks noGrp="1"/>
          </p:cNvSpPr>
          <p:nvPr>
            <p:ph type="ftr" sz="quarter" idx="11"/>
          </p:nvPr>
        </p:nvSpPr>
        <p:spPr/>
        <p:txBody>
          <a:bodyPr/>
          <a:lstStyle/>
          <a:p>
            <a:r>
              <a:rPr lang="fr-FR" dirty="0"/>
              <a:t>Adrien KOSLOWSKI</a:t>
            </a:r>
          </a:p>
        </p:txBody>
      </p:sp>
      <p:sp>
        <p:nvSpPr>
          <p:cNvPr id="6" name="Slide Number Placeholder 5"/>
          <p:cNvSpPr>
            <a:spLocks noGrp="1"/>
          </p:cNvSpPr>
          <p:nvPr>
            <p:ph type="sldNum" sz="quarter" idx="12"/>
          </p:nvPr>
        </p:nvSpPr>
        <p:spPr/>
        <p:txBody>
          <a:bodyPr/>
          <a:lstStyle/>
          <a:p>
            <a:fld id="{B44DB6E5-5B56-4FD7-BEE7-8D33E9A042EE}" type="slidenum">
              <a:rPr lang="fr-FR" smtClean="0"/>
              <a:t>‹N°›</a:t>
            </a:fld>
            <a:endParaRPr lang="fr-FR" dirty="0"/>
          </a:p>
        </p:txBody>
      </p:sp>
    </p:spTree>
    <p:extLst>
      <p:ext uri="{BB962C8B-B14F-4D97-AF65-F5344CB8AC3E}">
        <p14:creationId xmlns:p14="http://schemas.microsoft.com/office/powerpoint/2010/main" val="90026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19E4D3B-4272-4E78-BB7E-D60A06415E79}" type="datetime1">
              <a:rPr lang="fr-FR" smtClean="0"/>
              <a:t>03/12/2020</a:t>
            </a:fld>
            <a:endParaRPr lang="fr-FR" dirty="0"/>
          </a:p>
        </p:txBody>
      </p:sp>
      <p:sp>
        <p:nvSpPr>
          <p:cNvPr id="5" name="Footer Placeholder 4"/>
          <p:cNvSpPr>
            <a:spLocks noGrp="1"/>
          </p:cNvSpPr>
          <p:nvPr>
            <p:ph type="ftr" sz="quarter" idx="11"/>
          </p:nvPr>
        </p:nvSpPr>
        <p:spPr/>
        <p:txBody>
          <a:bodyPr/>
          <a:lstStyle/>
          <a:p>
            <a:r>
              <a:rPr lang="fr-FR" dirty="0"/>
              <a:t>Adrien KOSLOWSKI</a:t>
            </a:r>
          </a:p>
        </p:txBody>
      </p:sp>
      <p:sp>
        <p:nvSpPr>
          <p:cNvPr id="6" name="Slide Number Placeholder 5"/>
          <p:cNvSpPr>
            <a:spLocks noGrp="1"/>
          </p:cNvSpPr>
          <p:nvPr>
            <p:ph type="sldNum" sz="quarter" idx="12"/>
          </p:nvPr>
        </p:nvSpPr>
        <p:spPr/>
        <p:txBody>
          <a:bodyPr/>
          <a:lstStyle/>
          <a:p>
            <a:fld id="{B44DB6E5-5B56-4FD7-BEE7-8D33E9A042EE}" type="slidenum">
              <a:rPr lang="fr-FR" smtClean="0"/>
              <a:t>‹N°›</a:t>
            </a:fld>
            <a:endParaRPr lang="fr-FR"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31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77536B3-FF62-42C2-9124-D37A90547B0E}" type="datetime1">
              <a:rPr lang="fr-FR" smtClean="0"/>
              <a:t>03/12/2020</a:t>
            </a:fld>
            <a:endParaRPr lang="fr-FR" dirty="0"/>
          </a:p>
        </p:txBody>
      </p:sp>
      <p:sp>
        <p:nvSpPr>
          <p:cNvPr id="6" name="Footer Placeholder 5"/>
          <p:cNvSpPr>
            <a:spLocks noGrp="1"/>
          </p:cNvSpPr>
          <p:nvPr>
            <p:ph type="ftr" sz="quarter" idx="11"/>
          </p:nvPr>
        </p:nvSpPr>
        <p:spPr/>
        <p:txBody>
          <a:bodyPr/>
          <a:lstStyle/>
          <a:p>
            <a:r>
              <a:rPr lang="fr-FR" dirty="0"/>
              <a:t>Adrien KOSLOWSKI</a:t>
            </a:r>
          </a:p>
        </p:txBody>
      </p:sp>
      <p:sp>
        <p:nvSpPr>
          <p:cNvPr id="7" name="Slide Number Placeholder 6"/>
          <p:cNvSpPr>
            <a:spLocks noGrp="1"/>
          </p:cNvSpPr>
          <p:nvPr>
            <p:ph type="sldNum" sz="quarter" idx="12"/>
          </p:nvPr>
        </p:nvSpPr>
        <p:spPr/>
        <p:txBody>
          <a:bodyPr/>
          <a:lstStyle/>
          <a:p>
            <a:fld id="{B44DB6E5-5B56-4FD7-BEE7-8D33E9A042EE}" type="slidenum">
              <a:rPr lang="fr-FR" smtClean="0"/>
              <a:t>‹N°›</a:t>
            </a:fld>
            <a:endParaRPr lang="fr-FR" dirty="0"/>
          </a:p>
        </p:txBody>
      </p:sp>
    </p:spTree>
    <p:extLst>
      <p:ext uri="{BB962C8B-B14F-4D97-AF65-F5344CB8AC3E}">
        <p14:creationId xmlns:p14="http://schemas.microsoft.com/office/powerpoint/2010/main" val="320651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44C31F9-0448-4CEE-8336-4F6A1E0914C0}" type="datetime1">
              <a:rPr lang="fr-FR" smtClean="0"/>
              <a:t>03/12/2020</a:t>
            </a:fld>
            <a:endParaRPr lang="fr-FR" dirty="0"/>
          </a:p>
        </p:txBody>
      </p:sp>
      <p:sp>
        <p:nvSpPr>
          <p:cNvPr id="8" name="Footer Placeholder 7"/>
          <p:cNvSpPr>
            <a:spLocks noGrp="1"/>
          </p:cNvSpPr>
          <p:nvPr>
            <p:ph type="ftr" sz="quarter" idx="11"/>
          </p:nvPr>
        </p:nvSpPr>
        <p:spPr/>
        <p:txBody>
          <a:bodyPr/>
          <a:lstStyle/>
          <a:p>
            <a:r>
              <a:rPr lang="fr-FR" dirty="0"/>
              <a:t>Adrien KOSLOWSKI</a:t>
            </a:r>
          </a:p>
        </p:txBody>
      </p:sp>
      <p:sp>
        <p:nvSpPr>
          <p:cNvPr id="9" name="Slide Number Placeholder 8"/>
          <p:cNvSpPr>
            <a:spLocks noGrp="1"/>
          </p:cNvSpPr>
          <p:nvPr>
            <p:ph type="sldNum" sz="quarter" idx="12"/>
          </p:nvPr>
        </p:nvSpPr>
        <p:spPr/>
        <p:txBody>
          <a:bodyPr/>
          <a:lstStyle/>
          <a:p>
            <a:fld id="{B44DB6E5-5B56-4FD7-BEE7-8D33E9A042EE}" type="slidenum">
              <a:rPr lang="fr-FR" smtClean="0"/>
              <a:t>‹N°›</a:t>
            </a:fld>
            <a:endParaRPr lang="fr-FR" dirty="0"/>
          </a:p>
        </p:txBody>
      </p:sp>
    </p:spTree>
    <p:extLst>
      <p:ext uri="{BB962C8B-B14F-4D97-AF65-F5344CB8AC3E}">
        <p14:creationId xmlns:p14="http://schemas.microsoft.com/office/powerpoint/2010/main" val="369200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9453E27-B5C5-4215-A8FF-682E2B4F2E61}" type="datetime1">
              <a:rPr lang="fr-FR" smtClean="0"/>
              <a:t>03/12/2020</a:t>
            </a:fld>
            <a:endParaRPr lang="fr-FR" dirty="0"/>
          </a:p>
        </p:txBody>
      </p:sp>
      <p:sp>
        <p:nvSpPr>
          <p:cNvPr id="4" name="Footer Placeholder 3"/>
          <p:cNvSpPr>
            <a:spLocks noGrp="1"/>
          </p:cNvSpPr>
          <p:nvPr>
            <p:ph type="ftr" sz="quarter" idx="11"/>
          </p:nvPr>
        </p:nvSpPr>
        <p:spPr/>
        <p:txBody>
          <a:bodyPr/>
          <a:lstStyle/>
          <a:p>
            <a:r>
              <a:rPr lang="fr-FR" dirty="0"/>
              <a:t>Adrien KOSLOWSKI</a:t>
            </a:r>
          </a:p>
        </p:txBody>
      </p:sp>
      <p:sp>
        <p:nvSpPr>
          <p:cNvPr id="5" name="Slide Number Placeholder 4"/>
          <p:cNvSpPr>
            <a:spLocks noGrp="1"/>
          </p:cNvSpPr>
          <p:nvPr>
            <p:ph type="sldNum" sz="quarter" idx="12"/>
          </p:nvPr>
        </p:nvSpPr>
        <p:spPr/>
        <p:txBody>
          <a:bodyPr/>
          <a:lstStyle/>
          <a:p>
            <a:fld id="{B44DB6E5-5B56-4FD7-BEE7-8D33E9A042EE}" type="slidenum">
              <a:rPr lang="fr-FR" smtClean="0"/>
              <a:t>‹N°›</a:t>
            </a:fld>
            <a:endParaRPr lang="fr-FR" dirty="0"/>
          </a:p>
        </p:txBody>
      </p:sp>
    </p:spTree>
    <p:extLst>
      <p:ext uri="{BB962C8B-B14F-4D97-AF65-F5344CB8AC3E}">
        <p14:creationId xmlns:p14="http://schemas.microsoft.com/office/powerpoint/2010/main" val="1757198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E47D7C-BE65-407B-9EBB-E1346C4EEB4E}" type="datetime1">
              <a:rPr lang="fr-FR" smtClean="0"/>
              <a:t>03/12/2020</a:t>
            </a:fld>
            <a:endParaRPr lang="fr-FR"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dirty="0"/>
              <a:t>Adrien KOSLOWSKI</a:t>
            </a:r>
          </a:p>
        </p:txBody>
      </p:sp>
      <p:sp>
        <p:nvSpPr>
          <p:cNvPr id="9" name="Slide Number Placeholder 8"/>
          <p:cNvSpPr>
            <a:spLocks noGrp="1"/>
          </p:cNvSpPr>
          <p:nvPr>
            <p:ph type="sldNum" sz="quarter" idx="12"/>
          </p:nvPr>
        </p:nvSpPr>
        <p:spPr/>
        <p:txBody>
          <a:bodyPr/>
          <a:lstStyle/>
          <a:p>
            <a:fld id="{B44DB6E5-5B56-4FD7-BEE7-8D33E9A042EE}" type="slidenum">
              <a:rPr lang="fr-FR" smtClean="0"/>
              <a:t>‹N°›</a:t>
            </a:fld>
            <a:endParaRPr lang="fr-FR" dirty="0"/>
          </a:p>
        </p:txBody>
      </p:sp>
    </p:spTree>
    <p:extLst>
      <p:ext uri="{BB962C8B-B14F-4D97-AF65-F5344CB8AC3E}">
        <p14:creationId xmlns:p14="http://schemas.microsoft.com/office/powerpoint/2010/main" val="231108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45EC036-730D-4B4E-9342-FC7E843D5D91}" type="datetime1">
              <a:rPr lang="fr-FR" smtClean="0"/>
              <a:t>03/12/2020</a:t>
            </a:fld>
            <a:endParaRPr lang="fr-FR"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dirty="0"/>
              <a:t>Adrien KOSLOWSKI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4DB6E5-5B56-4FD7-BEE7-8D33E9A042EE}" type="slidenum">
              <a:rPr lang="fr-FR" smtClean="0"/>
              <a:t>‹N°›</a:t>
            </a:fld>
            <a:endParaRPr lang="fr-FR" dirty="0"/>
          </a:p>
        </p:txBody>
      </p:sp>
    </p:spTree>
    <p:extLst>
      <p:ext uri="{BB962C8B-B14F-4D97-AF65-F5344CB8AC3E}">
        <p14:creationId xmlns:p14="http://schemas.microsoft.com/office/powerpoint/2010/main" val="377048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7D24547-CC07-41AE-AF0D-11EFA9818DEE}" type="datetime1">
              <a:rPr lang="fr-FR" smtClean="0"/>
              <a:t>03/12/2020</a:t>
            </a:fld>
            <a:endParaRPr lang="fr-FR" dirty="0"/>
          </a:p>
        </p:txBody>
      </p:sp>
      <p:sp>
        <p:nvSpPr>
          <p:cNvPr id="6" name="Footer Placeholder 5"/>
          <p:cNvSpPr>
            <a:spLocks noGrp="1"/>
          </p:cNvSpPr>
          <p:nvPr>
            <p:ph type="ftr" sz="quarter" idx="11"/>
          </p:nvPr>
        </p:nvSpPr>
        <p:spPr/>
        <p:txBody>
          <a:bodyPr/>
          <a:lstStyle/>
          <a:p>
            <a:r>
              <a:rPr lang="fr-FR" dirty="0"/>
              <a:t>Adrien KOSLOWSKI</a:t>
            </a:r>
          </a:p>
        </p:txBody>
      </p:sp>
      <p:sp>
        <p:nvSpPr>
          <p:cNvPr id="7" name="Slide Number Placeholder 6"/>
          <p:cNvSpPr>
            <a:spLocks noGrp="1"/>
          </p:cNvSpPr>
          <p:nvPr>
            <p:ph type="sldNum" sz="quarter" idx="12"/>
          </p:nvPr>
        </p:nvSpPr>
        <p:spPr/>
        <p:txBody>
          <a:bodyPr/>
          <a:lstStyle/>
          <a:p>
            <a:fld id="{B44DB6E5-5B56-4FD7-BEE7-8D33E9A042EE}" type="slidenum">
              <a:rPr lang="fr-FR" smtClean="0"/>
              <a:t>‹N°›</a:t>
            </a:fld>
            <a:endParaRPr lang="fr-FR" dirty="0"/>
          </a:p>
        </p:txBody>
      </p:sp>
    </p:spTree>
    <p:extLst>
      <p:ext uri="{BB962C8B-B14F-4D97-AF65-F5344CB8AC3E}">
        <p14:creationId xmlns:p14="http://schemas.microsoft.com/office/powerpoint/2010/main" val="426574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23F9C5-C05E-4AD9-80F8-AC2F1FFD4706}" type="datetime1">
              <a:rPr lang="fr-FR" smtClean="0"/>
              <a:t>03/12/2020</a:t>
            </a:fld>
            <a:endParaRPr lang="fr-FR"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dirty="0"/>
              <a:t>Adrien KOSLOWSKI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4DB6E5-5B56-4FD7-BEE7-8D33E9A042EE}" type="slidenum">
              <a:rPr lang="fr-FR" smtClean="0"/>
              <a:t>‹N°›</a:t>
            </a:fld>
            <a:endParaRPr lang="fr-FR"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7205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07067" y="1855128"/>
            <a:ext cx="7766936" cy="1646302"/>
          </a:xfrm>
        </p:spPr>
        <p:txBody>
          <a:bodyPr>
            <a:normAutofit/>
          </a:bodyPr>
          <a:lstStyle/>
          <a:p>
            <a:r>
              <a:rPr lang="fr-FR" b="1" dirty="0"/>
              <a:t>Bases de données</a:t>
            </a:r>
          </a:p>
        </p:txBody>
      </p:sp>
      <p:sp>
        <p:nvSpPr>
          <p:cNvPr id="3" name="Sous-titre 2"/>
          <p:cNvSpPr>
            <a:spLocks noGrp="1"/>
          </p:cNvSpPr>
          <p:nvPr>
            <p:ph type="subTitle" idx="1"/>
          </p:nvPr>
        </p:nvSpPr>
        <p:spPr>
          <a:xfrm>
            <a:off x="1507067" y="3355374"/>
            <a:ext cx="7766936" cy="1096899"/>
          </a:xfrm>
        </p:spPr>
        <p:txBody>
          <a:bodyPr>
            <a:normAutofit/>
          </a:bodyPr>
          <a:lstStyle/>
          <a:p>
            <a:r>
              <a:rPr lang="fr-FR" sz="2800" b="1" dirty="0"/>
              <a:t> Modélisation </a:t>
            </a:r>
            <a:r>
              <a:rPr lang="fr-FR" sz="2800" dirty="0"/>
              <a:t>(2019)</a:t>
            </a:r>
          </a:p>
        </p:txBody>
      </p:sp>
      <p:sp>
        <p:nvSpPr>
          <p:cNvPr id="4" name="Espace réservé du pied de page 3"/>
          <p:cNvSpPr>
            <a:spLocks noGrp="1"/>
          </p:cNvSpPr>
          <p:nvPr>
            <p:ph type="ftr" sz="quarter" idx="11"/>
          </p:nvPr>
        </p:nvSpPr>
        <p:spPr/>
        <p:txBody>
          <a:bodyPr/>
          <a:lstStyle/>
          <a:p>
            <a:r>
              <a:rPr lang="fr-FR" sz="2800" dirty="0"/>
              <a:t>Adrien</a:t>
            </a:r>
            <a:r>
              <a:rPr lang="fr-FR" sz="1600" dirty="0"/>
              <a:t> </a:t>
            </a:r>
            <a:r>
              <a:rPr lang="fr-FR" sz="2800" dirty="0"/>
              <a:t>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z="1600" smtClean="0"/>
              <a:t>1</a:t>
            </a:fld>
            <a:endParaRPr lang="fr-FR" sz="1600" dirty="0"/>
          </a:p>
        </p:txBody>
      </p:sp>
    </p:spTree>
    <p:extLst>
      <p:ext uri="{BB962C8B-B14F-4D97-AF65-F5344CB8AC3E}">
        <p14:creationId xmlns:p14="http://schemas.microsoft.com/office/powerpoint/2010/main" val="3963136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ACCESS (Suite)</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10</a:t>
            </a:fld>
            <a:endParaRPr lang="fr-FR"/>
          </a:p>
        </p:txBody>
      </p:sp>
      <p:sp>
        <p:nvSpPr>
          <p:cNvPr id="11" name="Espace réservé du contenu 2"/>
          <p:cNvSpPr txBox="1">
            <a:spLocks/>
          </p:cNvSpPr>
          <p:nvPr/>
        </p:nvSpPr>
        <p:spPr>
          <a:xfrm>
            <a:off x="1097280" y="1998134"/>
            <a:ext cx="102108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b="1" dirty="0">
              <a:solidFill>
                <a:schemeClr val="bg2">
                  <a:lumMod val="50000"/>
                </a:schemeClr>
              </a:solidFill>
            </a:endParaRPr>
          </a:p>
          <a:p>
            <a:r>
              <a:rPr lang="fr-FR" b="1" dirty="0">
                <a:solidFill>
                  <a:schemeClr val="bg2">
                    <a:lumMod val="50000"/>
                  </a:schemeClr>
                </a:solidFill>
              </a:rPr>
              <a:t>Nous allons maintenant créer la nouvelle base suivante (enregistrer sous le nom : Clients) :</a:t>
            </a: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dirty="0">
              <a:solidFill>
                <a:schemeClr val="tx1"/>
              </a:solidFill>
            </a:endParaRPr>
          </a:p>
        </p:txBody>
      </p:sp>
      <p:pic>
        <p:nvPicPr>
          <p:cNvPr id="8" name="Image 7"/>
          <p:cNvPicPr/>
          <p:nvPr/>
        </p:nvPicPr>
        <p:blipFill>
          <a:blip r:embed="rId2">
            <a:extLst>
              <a:ext uri="{28A0092B-C50C-407E-A947-70E740481C1C}">
                <a14:useLocalDpi xmlns:a14="http://schemas.microsoft.com/office/drawing/2010/main" val="0"/>
              </a:ext>
            </a:extLst>
          </a:blip>
          <a:srcRect/>
          <a:stretch>
            <a:fillRect/>
          </a:stretch>
        </p:blipFill>
        <p:spPr bwMode="auto">
          <a:xfrm>
            <a:off x="1212626" y="3188480"/>
            <a:ext cx="9980108" cy="2034773"/>
          </a:xfrm>
          <a:prstGeom prst="rect">
            <a:avLst/>
          </a:prstGeom>
          <a:noFill/>
          <a:ln>
            <a:noFill/>
          </a:ln>
        </p:spPr>
      </p:pic>
    </p:spTree>
    <p:extLst>
      <p:ext uri="{BB962C8B-B14F-4D97-AF65-F5344CB8AC3E}">
        <p14:creationId xmlns:p14="http://schemas.microsoft.com/office/powerpoint/2010/main" val="96478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ACCESS (Suite)</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11</a:t>
            </a:fld>
            <a:endParaRPr lang="fr-FR"/>
          </a:p>
        </p:txBody>
      </p:sp>
      <p:sp>
        <p:nvSpPr>
          <p:cNvPr id="11" name="Espace réservé du contenu 2"/>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b="1" dirty="0">
                <a:solidFill>
                  <a:schemeClr val="bg2">
                    <a:lumMod val="50000"/>
                  </a:schemeClr>
                </a:solidFill>
              </a:rPr>
              <a:t>Pour créer une requête il suffit de se rendre dans Création de requêtes dans l’onglet CREER</a:t>
            </a:r>
          </a:p>
          <a:p>
            <a:pPr marL="0" indent="0">
              <a:buNone/>
            </a:pPr>
            <a:endParaRPr lang="fr-FR" b="1" dirty="0">
              <a:solidFill>
                <a:schemeClr val="bg2">
                  <a:lumMod val="50000"/>
                </a:schemeClr>
              </a:solidFill>
            </a:endParaRPr>
          </a:p>
          <a:p>
            <a:r>
              <a:rPr lang="fr-FR" b="1" dirty="0">
                <a:solidFill>
                  <a:schemeClr val="bg2">
                    <a:lumMod val="50000"/>
                  </a:schemeClr>
                </a:solidFill>
              </a:rPr>
              <a:t>De disposer les tables réalisées :</a:t>
            </a: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dirty="0">
              <a:solidFill>
                <a:schemeClr val="tx1"/>
              </a:solidFill>
            </a:endParaRPr>
          </a:p>
        </p:txBody>
      </p:sp>
      <p:pic>
        <p:nvPicPr>
          <p:cNvPr id="12" name="Image 11"/>
          <p:cNvPicPr/>
          <p:nvPr/>
        </p:nvPicPr>
        <p:blipFill>
          <a:blip r:embed="rId2">
            <a:extLst>
              <a:ext uri="{28A0092B-C50C-407E-A947-70E740481C1C}">
                <a14:useLocalDpi xmlns:a14="http://schemas.microsoft.com/office/drawing/2010/main" val="0"/>
              </a:ext>
            </a:extLst>
          </a:blip>
          <a:srcRect/>
          <a:stretch>
            <a:fillRect/>
          </a:stretch>
        </p:blipFill>
        <p:spPr bwMode="auto">
          <a:xfrm>
            <a:off x="5292892" y="2539770"/>
            <a:ext cx="5704173" cy="3548469"/>
          </a:xfrm>
          <a:prstGeom prst="rect">
            <a:avLst/>
          </a:prstGeom>
          <a:noFill/>
          <a:ln>
            <a:noFill/>
          </a:ln>
        </p:spPr>
      </p:pic>
    </p:spTree>
    <p:extLst>
      <p:ext uri="{BB962C8B-B14F-4D97-AF65-F5344CB8AC3E}">
        <p14:creationId xmlns:p14="http://schemas.microsoft.com/office/powerpoint/2010/main" val="3201142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ACCESS (Suite)</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12</a:t>
            </a:fld>
            <a:endParaRPr lang="fr-FR"/>
          </a:p>
        </p:txBody>
      </p:sp>
      <p:sp>
        <p:nvSpPr>
          <p:cNvPr id="11" name="Espace réservé du contenu 2"/>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b="1" dirty="0">
                <a:solidFill>
                  <a:schemeClr val="bg2">
                    <a:lumMod val="50000"/>
                  </a:schemeClr>
                </a:solidFill>
              </a:rPr>
              <a:t>Pour créer une requête il suffit de se rendre dans Création de requêtes dans l’onglet CREER</a:t>
            </a:r>
          </a:p>
          <a:p>
            <a:pPr marL="0" indent="0">
              <a:buNone/>
            </a:pPr>
            <a:endParaRPr lang="fr-FR" b="1" dirty="0">
              <a:solidFill>
                <a:schemeClr val="bg2">
                  <a:lumMod val="50000"/>
                </a:schemeClr>
              </a:solidFill>
            </a:endParaRPr>
          </a:p>
          <a:p>
            <a:r>
              <a:rPr lang="fr-FR" b="1" dirty="0">
                <a:solidFill>
                  <a:schemeClr val="bg2">
                    <a:lumMod val="50000"/>
                  </a:schemeClr>
                </a:solidFill>
              </a:rPr>
              <a:t>De disposer les tables réalisées et de sélectionner</a:t>
            </a:r>
            <a:br>
              <a:rPr lang="fr-FR" b="1" dirty="0">
                <a:solidFill>
                  <a:schemeClr val="bg2">
                    <a:lumMod val="50000"/>
                  </a:schemeClr>
                </a:solidFill>
              </a:rPr>
            </a:br>
            <a:r>
              <a:rPr lang="fr-FR" b="1" dirty="0">
                <a:solidFill>
                  <a:schemeClr val="bg2">
                    <a:lumMod val="50000"/>
                  </a:schemeClr>
                </a:solidFill>
              </a:rPr>
              <a:t>des champs.</a:t>
            </a:r>
          </a:p>
          <a:p>
            <a:endParaRPr lang="fr-FR" b="1" dirty="0">
              <a:solidFill>
                <a:schemeClr val="bg2">
                  <a:lumMod val="50000"/>
                </a:schemeClr>
              </a:solidFill>
            </a:endParaRPr>
          </a:p>
          <a:p>
            <a:r>
              <a:rPr lang="fr-FR" b="1" dirty="0">
                <a:solidFill>
                  <a:schemeClr val="bg2">
                    <a:lumMod val="50000"/>
                  </a:schemeClr>
                </a:solidFill>
              </a:rPr>
              <a:t>Pour exécuter la requête il faudra enregistrer et se</a:t>
            </a:r>
            <a:br>
              <a:rPr lang="fr-FR" b="1" dirty="0">
                <a:solidFill>
                  <a:schemeClr val="bg2">
                    <a:lumMod val="50000"/>
                  </a:schemeClr>
                </a:solidFill>
              </a:rPr>
            </a:br>
            <a:r>
              <a:rPr lang="fr-FR" b="1" dirty="0">
                <a:solidFill>
                  <a:schemeClr val="bg2">
                    <a:lumMod val="50000"/>
                  </a:schemeClr>
                </a:solidFill>
              </a:rPr>
              <a:t>rendre sur EXECUTER pour voir le résultat</a:t>
            </a:r>
          </a:p>
          <a:p>
            <a:endParaRPr lang="fr-FR" b="1" dirty="0">
              <a:solidFill>
                <a:schemeClr val="bg2">
                  <a:lumMod val="50000"/>
                </a:schemeClr>
              </a:solidFill>
            </a:endParaRPr>
          </a:p>
          <a:p>
            <a:endParaRPr lang="fr-FR" dirty="0">
              <a:solidFill>
                <a:schemeClr val="tx1"/>
              </a:solidFill>
            </a:endParaRPr>
          </a:p>
        </p:txBody>
      </p:sp>
      <p:pic>
        <p:nvPicPr>
          <p:cNvPr id="7" name="Image 6"/>
          <p:cNvPicPr>
            <a:picLocks noChangeAspect="1"/>
          </p:cNvPicPr>
          <p:nvPr/>
        </p:nvPicPr>
        <p:blipFill>
          <a:blip r:embed="rId2"/>
          <a:stretch>
            <a:fillRect/>
          </a:stretch>
        </p:blipFill>
        <p:spPr>
          <a:xfrm>
            <a:off x="6909117" y="2576301"/>
            <a:ext cx="4019550" cy="2867025"/>
          </a:xfrm>
          <a:prstGeom prst="rect">
            <a:avLst/>
          </a:prstGeom>
        </p:spPr>
      </p:pic>
      <p:pic>
        <p:nvPicPr>
          <p:cNvPr id="8" name="Image 7"/>
          <p:cNvPicPr>
            <a:picLocks noChangeAspect="1"/>
          </p:cNvPicPr>
          <p:nvPr/>
        </p:nvPicPr>
        <p:blipFill>
          <a:blip r:embed="rId3"/>
          <a:stretch>
            <a:fillRect/>
          </a:stretch>
        </p:blipFill>
        <p:spPr>
          <a:xfrm>
            <a:off x="3329825" y="4902796"/>
            <a:ext cx="1131816" cy="1154452"/>
          </a:xfrm>
          <a:prstGeom prst="rect">
            <a:avLst/>
          </a:prstGeom>
        </p:spPr>
      </p:pic>
    </p:spTree>
    <p:extLst>
      <p:ext uri="{BB962C8B-B14F-4D97-AF65-F5344CB8AC3E}">
        <p14:creationId xmlns:p14="http://schemas.microsoft.com/office/powerpoint/2010/main" val="3009183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ACCESS (Suite)</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13</a:t>
            </a:fld>
            <a:endParaRPr lang="fr-FR"/>
          </a:p>
        </p:txBody>
      </p:sp>
      <p:sp>
        <p:nvSpPr>
          <p:cNvPr id="11" name="Espace réservé du contenu 2"/>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b="1" dirty="0">
                <a:solidFill>
                  <a:schemeClr val="bg2">
                    <a:lumMod val="50000"/>
                  </a:schemeClr>
                </a:solidFill>
              </a:rPr>
              <a:t>Finalement la modélisation s’effectue avec la fonction Relations qui se trouve dans el bandeau supérieur dans l’onglet TABLE</a:t>
            </a: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r>
              <a:rPr lang="fr-FR" b="1" dirty="0">
                <a:solidFill>
                  <a:schemeClr val="bg2">
                    <a:lumMod val="50000"/>
                  </a:schemeClr>
                </a:solidFill>
              </a:rPr>
              <a:t>Il faudra alors disposer toutes les tables pour modéliser leurs relations</a:t>
            </a:r>
          </a:p>
          <a:p>
            <a:endParaRPr lang="fr-FR" b="1" dirty="0">
              <a:solidFill>
                <a:schemeClr val="bg2">
                  <a:lumMod val="50000"/>
                </a:schemeClr>
              </a:solidFill>
            </a:endParaRPr>
          </a:p>
          <a:p>
            <a:endParaRPr lang="fr-FR" b="1" dirty="0">
              <a:solidFill>
                <a:schemeClr val="bg2">
                  <a:lumMod val="50000"/>
                </a:schemeClr>
              </a:solidFill>
            </a:endParaRPr>
          </a:p>
          <a:p>
            <a:pPr marL="0" indent="0">
              <a:buNone/>
            </a:pPr>
            <a:endParaRPr lang="fr-FR" b="1" dirty="0">
              <a:solidFill>
                <a:schemeClr val="bg2">
                  <a:lumMod val="50000"/>
                </a:schemeClr>
              </a:solidFill>
            </a:endParaRPr>
          </a:p>
        </p:txBody>
      </p:sp>
      <p:pic>
        <p:nvPicPr>
          <p:cNvPr id="6" name="Image 5"/>
          <p:cNvPicPr>
            <a:picLocks noChangeAspect="1"/>
          </p:cNvPicPr>
          <p:nvPr/>
        </p:nvPicPr>
        <p:blipFill>
          <a:blip r:embed="rId2"/>
          <a:stretch>
            <a:fillRect/>
          </a:stretch>
        </p:blipFill>
        <p:spPr>
          <a:xfrm>
            <a:off x="2828611" y="3041201"/>
            <a:ext cx="6595737" cy="1936062"/>
          </a:xfrm>
          <a:prstGeom prst="rect">
            <a:avLst/>
          </a:prstGeom>
        </p:spPr>
      </p:pic>
    </p:spTree>
    <p:extLst>
      <p:ext uri="{BB962C8B-B14F-4D97-AF65-F5344CB8AC3E}">
        <p14:creationId xmlns:p14="http://schemas.microsoft.com/office/powerpoint/2010/main" val="3421412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ACCESS (Suite)</a:t>
            </a:r>
          </a:p>
        </p:txBody>
      </p:sp>
      <p:sp>
        <p:nvSpPr>
          <p:cNvPr id="3" name="Espace réservé du contenu 2"/>
          <p:cNvSpPr>
            <a:spLocks noGrp="1"/>
          </p:cNvSpPr>
          <p:nvPr>
            <p:ph idx="1"/>
          </p:nvPr>
        </p:nvSpPr>
        <p:spPr>
          <a:xfrm>
            <a:off x="1018450" y="1845734"/>
            <a:ext cx="10058400" cy="4023360"/>
          </a:xfrm>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14</a:t>
            </a:fld>
            <a:endParaRPr lang="fr-FR"/>
          </a:p>
        </p:txBody>
      </p:sp>
      <p:sp>
        <p:nvSpPr>
          <p:cNvPr id="11" name="Espace réservé du contenu 2"/>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pPr marL="0" indent="0">
              <a:buNone/>
            </a:pPr>
            <a:endParaRPr lang="fr-FR" b="1" dirty="0">
              <a:solidFill>
                <a:schemeClr val="bg2">
                  <a:lumMod val="50000"/>
                </a:schemeClr>
              </a:solidFill>
            </a:endParaRPr>
          </a:p>
        </p:txBody>
      </p:sp>
      <p:pic>
        <p:nvPicPr>
          <p:cNvPr id="8" name="Image 7"/>
          <p:cNvPicPr/>
          <p:nvPr/>
        </p:nvPicPr>
        <p:blipFill>
          <a:blip r:embed="rId2">
            <a:extLst>
              <a:ext uri="{28A0092B-C50C-407E-A947-70E740481C1C}">
                <a14:useLocalDpi xmlns:a14="http://schemas.microsoft.com/office/drawing/2010/main" val="0"/>
              </a:ext>
            </a:extLst>
          </a:blip>
          <a:srcRect/>
          <a:stretch>
            <a:fillRect/>
          </a:stretch>
        </p:blipFill>
        <p:spPr bwMode="auto">
          <a:xfrm>
            <a:off x="1636150" y="1845734"/>
            <a:ext cx="8809958" cy="4461651"/>
          </a:xfrm>
          <a:prstGeom prst="rect">
            <a:avLst/>
          </a:prstGeom>
          <a:noFill/>
          <a:ln>
            <a:noFill/>
          </a:ln>
        </p:spPr>
      </p:pic>
    </p:spTree>
    <p:extLst>
      <p:ext uri="{BB962C8B-B14F-4D97-AF65-F5344CB8AC3E}">
        <p14:creationId xmlns:p14="http://schemas.microsoft.com/office/powerpoint/2010/main" val="661951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ACCESS (Suite)</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15</a:t>
            </a:fld>
            <a:endParaRPr lang="fr-FR"/>
          </a:p>
        </p:txBody>
      </p:sp>
      <p:sp>
        <p:nvSpPr>
          <p:cNvPr id="11" name="Espace réservé du contenu 2"/>
          <p:cNvSpPr txBox="1">
            <a:spLocks/>
          </p:cNvSpPr>
          <p:nvPr/>
        </p:nvSpPr>
        <p:spPr>
          <a:xfrm>
            <a:off x="1186616"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fr-FR" b="1" dirty="0">
                <a:solidFill>
                  <a:schemeClr val="bg2">
                    <a:lumMod val="50000"/>
                  </a:schemeClr>
                </a:solidFill>
              </a:rPr>
            </a:br>
            <a:r>
              <a:rPr lang="fr-FR" b="1" dirty="0">
                <a:solidFill>
                  <a:schemeClr val="bg2">
                    <a:lumMod val="50000"/>
                  </a:schemeClr>
                </a:solidFill>
              </a:rPr>
              <a:t>Pour modifier les relations il faudra se rendre dans </a:t>
            </a:r>
            <a:br>
              <a:rPr lang="fr-FR" b="1" dirty="0">
                <a:solidFill>
                  <a:schemeClr val="bg2">
                    <a:lumMod val="50000"/>
                  </a:schemeClr>
                </a:solidFill>
              </a:rPr>
            </a:br>
            <a:r>
              <a:rPr lang="fr-FR" b="1" dirty="0">
                <a:solidFill>
                  <a:schemeClr val="bg2">
                    <a:lumMod val="50000"/>
                  </a:schemeClr>
                </a:solidFill>
              </a:rPr>
              <a:t>la fonctionnalité Modifier les relations sous l’onglet FICHIER</a:t>
            </a:r>
          </a:p>
          <a:p>
            <a:endParaRPr lang="fr-FR" sz="1100" b="1" dirty="0">
              <a:solidFill>
                <a:schemeClr val="bg2">
                  <a:lumMod val="50000"/>
                </a:schemeClr>
              </a:solidFill>
            </a:endParaRPr>
          </a:p>
          <a:p>
            <a:r>
              <a:rPr lang="fr-FR" b="1" dirty="0">
                <a:solidFill>
                  <a:schemeClr val="bg2">
                    <a:lumMod val="50000"/>
                  </a:schemeClr>
                </a:solidFill>
              </a:rPr>
              <a:t>Pour déterminer les relations il faudra se rendre </a:t>
            </a:r>
            <a:br>
              <a:rPr lang="fr-FR" b="1" dirty="0">
                <a:solidFill>
                  <a:schemeClr val="bg2">
                    <a:lumMod val="50000"/>
                  </a:schemeClr>
                </a:solidFill>
              </a:rPr>
            </a:br>
            <a:r>
              <a:rPr lang="fr-FR" b="1" dirty="0">
                <a:solidFill>
                  <a:schemeClr val="bg2">
                    <a:lumMod val="50000"/>
                  </a:schemeClr>
                </a:solidFill>
              </a:rPr>
              <a:t>sur nouvelle relation pour accéder à la nouvelle </a:t>
            </a:r>
            <a:br>
              <a:rPr lang="fr-FR" b="1" dirty="0">
                <a:solidFill>
                  <a:schemeClr val="bg2">
                    <a:lumMod val="50000"/>
                  </a:schemeClr>
                </a:solidFill>
              </a:rPr>
            </a:br>
            <a:r>
              <a:rPr lang="fr-FR" b="1" dirty="0">
                <a:solidFill>
                  <a:schemeClr val="bg2">
                    <a:lumMod val="50000"/>
                  </a:schemeClr>
                </a:solidFill>
              </a:rPr>
              <a:t>fenêtre (vous compléterez de la manière suivante) :</a:t>
            </a: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p:txBody>
      </p:sp>
      <p:pic>
        <p:nvPicPr>
          <p:cNvPr id="8" name="Image 7"/>
          <p:cNvPicPr/>
          <p:nvPr/>
        </p:nvPicPr>
        <p:blipFill>
          <a:blip r:embed="rId2">
            <a:extLst>
              <a:ext uri="{28A0092B-C50C-407E-A947-70E740481C1C}">
                <a14:useLocalDpi xmlns:a14="http://schemas.microsoft.com/office/drawing/2010/main" val="0"/>
              </a:ext>
            </a:extLst>
          </a:blip>
          <a:srcRect/>
          <a:stretch>
            <a:fillRect/>
          </a:stretch>
        </p:blipFill>
        <p:spPr bwMode="auto">
          <a:xfrm>
            <a:off x="7958138" y="1845734"/>
            <a:ext cx="2841241" cy="1370432"/>
          </a:xfrm>
          <a:prstGeom prst="rect">
            <a:avLst/>
          </a:prstGeom>
          <a:noFill/>
          <a:ln>
            <a:noFill/>
          </a:ln>
        </p:spPr>
      </p:pic>
      <p:pic>
        <p:nvPicPr>
          <p:cNvPr id="10" name="Image 9"/>
          <p:cNvPicPr/>
          <p:nvPr/>
        </p:nvPicPr>
        <p:blipFill>
          <a:blip r:embed="rId3">
            <a:extLst>
              <a:ext uri="{28A0092B-C50C-407E-A947-70E740481C1C}">
                <a14:useLocalDpi xmlns:a14="http://schemas.microsoft.com/office/drawing/2010/main" val="0"/>
              </a:ext>
            </a:extLst>
          </a:blip>
          <a:srcRect/>
          <a:stretch>
            <a:fillRect/>
          </a:stretch>
        </p:blipFill>
        <p:spPr bwMode="auto">
          <a:xfrm>
            <a:off x="6836846" y="3336249"/>
            <a:ext cx="4408170" cy="2519045"/>
          </a:xfrm>
          <a:prstGeom prst="rect">
            <a:avLst/>
          </a:prstGeom>
          <a:noFill/>
          <a:ln>
            <a:noFill/>
          </a:ln>
        </p:spPr>
      </p:pic>
      <p:pic>
        <p:nvPicPr>
          <p:cNvPr id="12" name="Image 11"/>
          <p:cNvPicPr/>
          <p:nvPr/>
        </p:nvPicPr>
        <p:blipFill>
          <a:blip r:embed="rId4">
            <a:extLst>
              <a:ext uri="{28A0092B-C50C-407E-A947-70E740481C1C}">
                <a14:useLocalDpi xmlns:a14="http://schemas.microsoft.com/office/drawing/2010/main" val="0"/>
              </a:ext>
            </a:extLst>
          </a:blip>
          <a:srcRect/>
          <a:stretch>
            <a:fillRect/>
          </a:stretch>
        </p:blipFill>
        <p:spPr bwMode="auto">
          <a:xfrm>
            <a:off x="1655848" y="4429616"/>
            <a:ext cx="4492703" cy="1760044"/>
          </a:xfrm>
          <a:prstGeom prst="rect">
            <a:avLst/>
          </a:prstGeom>
          <a:noFill/>
          <a:ln>
            <a:noFill/>
          </a:ln>
        </p:spPr>
      </p:pic>
    </p:spTree>
    <p:extLst>
      <p:ext uri="{BB962C8B-B14F-4D97-AF65-F5344CB8AC3E}">
        <p14:creationId xmlns:p14="http://schemas.microsoft.com/office/powerpoint/2010/main" val="987010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6785" y="278472"/>
            <a:ext cx="10058400" cy="1450757"/>
          </a:xfrm>
        </p:spPr>
        <p:txBody>
          <a:bodyPr/>
          <a:lstStyle/>
          <a:p>
            <a:r>
              <a:rPr lang="fr-FR" dirty="0"/>
              <a:t>Modéliser avec ACCESS (Suite)</a:t>
            </a:r>
          </a:p>
        </p:txBody>
      </p:sp>
      <p:sp>
        <p:nvSpPr>
          <p:cNvPr id="3" name="Espace réservé du contenu 2"/>
          <p:cNvSpPr>
            <a:spLocks noGrp="1"/>
          </p:cNvSpPr>
          <p:nvPr>
            <p:ph idx="1"/>
          </p:nvPr>
        </p:nvSpPr>
        <p:spPr>
          <a:xfrm>
            <a:off x="1097280" y="1498888"/>
            <a:ext cx="10058400" cy="4023360"/>
          </a:xfrm>
        </p:spPr>
        <p:txBody>
          <a:bodyPr/>
          <a:lstStyle/>
          <a:p>
            <a:br>
              <a:rPr lang="fr-FR" b="1" dirty="0">
                <a:solidFill>
                  <a:schemeClr val="bg2">
                    <a:lumMod val="50000"/>
                  </a:schemeClr>
                </a:solidFill>
              </a:rPr>
            </a:br>
            <a:r>
              <a:rPr lang="fr-FR" b="1" dirty="0">
                <a:solidFill>
                  <a:schemeClr val="bg2">
                    <a:lumMod val="50000"/>
                  </a:schemeClr>
                </a:solidFill>
              </a:rPr>
              <a:t>Il faudra alors tout paramétrer</a:t>
            </a:r>
            <a:br>
              <a:rPr lang="fr-FR" b="1" dirty="0">
                <a:solidFill>
                  <a:schemeClr val="bg2">
                    <a:lumMod val="50000"/>
                  </a:schemeClr>
                </a:solidFill>
              </a:rPr>
            </a:br>
            <a:br>
              <a:rPr lang="fr-FR" b="1" dirty="0">
                <a:solidFill>
                  <a:schemeClr val="bg2">
                    <a:lumMod val="50000"/>
                  </a:schemeClr>
                </a:solidFill>
              </a:rPr>
            </a:br>
            <a:br>
              <a:rPr lang="fr-FR" b="1" dirty="0">
                <a:solidFill>
                  <a:schemeClr val="bg2">
                    <a:lumMod val="50000"/>
                  </a:schemeClr>
                </a:solidFill>
              </a:rPr>
            </a:br>
            <a:br>
              <a:rPr lang="fr-FR" b="1" dirty="0">
                <a:solidFill>
                  <a:schemeClr val="bg2">
                    <a:lumMod val="50000"/>
                  </a:schemeClr>
                </a:solidFill>
              </a:rPr>
            </a:br>
            <a:br>
              <a:rPr lang="fr-FR" b="1" dirty="0">
                <a:solidFill>
                  <a:schemeClr val="bg2">
                    <a:lumMod val="50000"/>
                  </a:schemeClr>
                </a:solidFill>
              </a:rPr>
            </a:br>
            <a:br>
              <a:rPr lang="fr-FR" b="1" dirty="0">
                <a:solidFill>
                  <a:schemeClr val="bg2">
                    <a:lumMod val="50000"/>
                  </a:schemeClr>
                </a:solidFill>
              </a:rPr>
            </a:br>
            <a:br>
              <a:rPr lang="fr-FR" b="1" dirty="0">
                <a:solidFill>
                  <a:schemeClr val="bg2">
                    <a:lumMod val="50000"/>
                  </a:schemeClr>
                </a:solidFill>
              </a:rPr>
            </a:br>
            <a:br>
              <a:rPr lang="fr-FR" b="1" dirty="0">
                <a:solidFill>
                  <a:schemeClr val="bg2">
                    <a:lumMod val="50000"/>
                  </a:schemeClr>
                </a:solidFill>
              </a:rPr>
            </a:br>
            <a:r>
              <a:rPr lang="fr-FR" b="1" dirty="0">
                <a:solidFill>
                  <a:schemeClr val="bg2">
                    <a:lumMod val="50000"/>
                  </a:schemeClr>
                </a:solidFill>
              </a:rPr>
              <a:t>Et d’ajouter des relations supplémentaires</a:t>
            </a:r>
            <a:endParaRPr lang="fr-FR" dirty="0"/>
          </a:p>
        </p:txBody>
      </p:sp>
      <p:sp>
        <p:nvSpPr>
          <p:cNvPr id="4" name="Espace réservé du pied de page 3"/>
          <p:cNvSpPr>
            <a:spLocks noGrp="1"/>
          </p:cNvSpPr>
          <p:nvPr>
            <p:ph type="ftr" sz="quarter" idx="11"/>
          </p:nvPr>
        </p:nvSpPr>
        <p:spPr/>
        <p:txBody>
          <a:bodyPr/>
          <a:lstStyle/>
          <a:p>
            <a:r>
              <a:rPr lang="fr-FR"/>
              <a:t>Adrien KOSLOWSKI</a:t>
            </a:r>
            <a:endParaRPr lang="fr-FR" dirty="0"/>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16</a:t>
            </a:fld>
            <a:endParaRPr lang="fr-FR" dirty="0"/>
          </a:p>
        </p:txBody>
      </p:sp>
      <p:pic>
        <p:nvPicPr>
          <p:cNvPr id="6" name="Image 5"/>
          <p:cNvPicPr/>
          <p:nvPr/>
        </p:nvPicPr>
        <p:blipFill>
          <a:blip r:embed="rId2">
            <a:extLst>
              <a:ext uri="{28A0092B-C50C-407E-A947-70E740481C1C}">
                <a14:useLocalDpi xmlns:a14="http://schemas.microsoft.com/office/drawing/2010/main" val="0"/>
              </a:ext>
            </a:extLst>
          </a:blip>
          <a:srcRect/>
          <a:stretch>
            <a:fillRect/>
          </a:stretch>
        </p:blipFill>
        <p:spPr bwMode="auto">
          <a:xfrm>
            <a:off x="1458119" y="2160340"/>
            <a:ext cx="4278630" cy="1578610"/>
          </a:xfrm>
          <a:prstGeom prst="rect">
            <a:avLst/>
          </a:prstGeom>
          <a:noFill/>
          <a:ln>
            <a:noFill/>
          </a:ln>
        </p:spPr>
      </p:pic>
      <p:pic>
        <p:nvPicPr>
          <p:cNvPr id="7" name="Image 6"/>
          <p:cNvPicPr/>
          <p:nvPr/>
        </p:nvPicPr>
        <p:blipFill>
          <a:blip r:embed="rId3">
            <a:extLst>
              <a:ext uri="{28A0092B-C50C-407E-A947-70E740481C1C}">
                <a14:useLocalDpi xmlns:a14="http://schemas.microsoft.com/office/drawing/2010/main" val="0"/>
              </a:ext>
            </a:extLst>
          </a:blip>
          <a:srcRect/>
          <a:stretch>
            <a:fillRect/>
          </a:stretch>
        </p:blipFill>
        <p:spPr bwMode="auto">
          <a:xfrm>
            <a:off x="6097587" y="2144574"/>
            <a:ext cx="4295775" cy="1561465"/>
          </a:xfrm>
          <a:prstGeom prst="rect">
            <a:avLst/>
          </a:prstGeom>
          <a:noFill/>
          <a:ln>
            <a:noFill/>
          </a:ln>
        </p:spPr>
      </p:pic>
      <p:pic>
        <p:nvPicPr>
          <p:cNvPr id="10" name="Image 9"/>
          <p:cNvPicPr>
            <a:picLocks noChangeAspect="1"/>
          </p:cNvPicPr>
          <p:nvPr/>
        </p:nvPicPr>
        <p:blipFill>
          <a:blip r:embed="rId4"/>
          <a:stretch>
            <a:fillRect/>
          </a:stretch>
        </p:blipFill>
        <p:spPr>
          <a:xfrm>
            <a:off x="5178187" y="6083794"/>
            <a:ext cx="1619250" cy="774205"/>
          </a:xfrm>
          <a:prstGeom prst="rect">
            <a:avLst/>
          </a:prstGeom>
        </p:spPr>
      </p:pic>
      <p:pic>
        <p:nvPicPr>
          <p:cNvPr id="9" name="Image 8"/>
          <p:cNvPicPr/>
          <p:nvPr/>
        </p:nvPicPr>
        <p:blipFill>
          <a:blip r:embed="rId5">
            <a:extLst>
              <a:ext uri="{28A0092B-C50C-407E-A947-70E740481C1C}">
                <a14:useLocalDpi xmlns:a14="http://schemas.microsoft.com/office/drawing/2010/main" val="0"/>
              </a:ext>
            </a:extLst>
          </a:blip>
          <a:srcRect/>
          <a:stretch>
            <a:fillRect/>
          </a:stretch>
        </p:blipFill>
        <p:spPr bwMode="auto">
          <a:xfrm>
            <a:off x="6126480" y="4370308"/>
            <a:ext cx="4425315" cy="2501900"/>
          </a:xfrm>
          <a:prstGeom prst="rect">
            <a:avLst/>
          </a:prstGeom>
          <a:noFill/>
          <a:ln>
            <a:noFill/>
          </a:ln>
        </p:spPr>
      </p:pic>
      <p:pic>
        <p:nvPicPr>
          <p:cNvPr id="8" name="Image 7"/>
          <p:cNvPicPr/>
          <p:nvPr/>
        </p:nvPicPr>
        <p:blipFill>
          <a:blip r:embed="rId6">
            <a:extLst>
              <a:ext uri="{28A0092B-C50C-407E-A947-70E740481C1C}">
                <a14:useLocalDpi xmlns:a14="http://schemas.microsoft.com/office/drawing/2010/main" val="0"/>
              </a:ext>
            </a:extLst>
          </a:blip>
          <a:srcRect/>
          <a:stretch>
            <a:fillRect/>
          </a:stretch>
        </p:blipFill>
        <p:spPr bwMode="auto">
          <a:xfrm>
            <a:off x="1458119" y="4370487"/>
            <a:ext cx="4391025" cy="2519045"/>
          </a:xfrm>
          <a:prstGeom prst="rect">
            <a:avLst/>
          </a:prstGeom>
          <a:noFill/>
          <a:ln>
            <a:noFill/>
          </a:ln>
        </p:spPr>
      </p:pic>
    </p:spTree>
    <p:extLst>
      <p:ext uri="{BB962C8B-B14F-4D97-AF65-F5344CB8AC3E}">
        <p14:creationId xmlns:p14="http://schemas.microsoft.com/office/powerpoint/2010/main" val="360156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ACCESS (Suite)</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17</a:t>
            </a:fld>
            <a:endParaRPr lang="fr-FR"/>
          </a:p>
        </p:txBody>
      </p:sp>
      <p:sp>
        <p:nvSpPr>
          <p:cNvPr id="11" name="Espace réservé du contenu 2"/>
          <p:cNvSpPr txBox="1">
            <a:spLocks/>
          </p:cNvSpPr>
          <p:nvPr/>
        </p:nvSpPr>
        <p:spPr>
          <a:xfrm>
            <a:off x="1186616"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fr-FR" b="1" dirty="0">
                <a:solidFill>
                  <a:schemeClr val="bg2">
                    <a:lumMod val="50000"/>
                  </a:schemeClr>
                </a:solidFill>
              </a:rPr>
            </a:br>
            <a:r>
              <a:rPr lang="fr-FR" b="1" dirty="0">
                <a:solidFill>
                  <a:schemeClr val="bg2">
                    <a:lumMod val="50000"/>
                  </a:schemeClr>
                </a:solidFill>
              </a:rPr>
              <a:t>Pour finalement obtenir la modélisation de notre base de données :</a:t>
            </a:r>
          </a:p>
          <a:p>
            <a:pPr marL="0" indent="0">
              <a:buNone/>
            </a:pPr>
            <a:endParaRPr lang="fr-FR" b="1" dirty="0">
              <a:solidFill>
                <a:schemeClr val="bg2">
                  <a:lumMod val="50000"/>
                </a:schemeClr>
              </a:solidFill>
            </a:endParaRPr>
          </a:p>
        </p:txBody>
      </p:sp>
      <p:pic>
        <p:nvPicPr>
          <p:cNvPr id="9" name="Image 8"/>
          <p:cNvPicPr/>
          <p:nvPr/>
        </p:nvPicPr>
        <p:blipFill>
          <a:blip r:embed="rId2">
            <a:extLst>
              <a:ext uri="{28A0092B-C50C-407E-A947-70E740481C1C}">
                <a14:useLocalDpi xmlns:a14="http://schemas.microsoft.com/office/drawing/2010/main" val="0"/>
              </a:ext>
            </a:extLst>
          </a:blip>
          <a:srcRect/>
          <a:stretch>
            <a:fillRect/>
          </a:stretch>
        </p:blipFill>
        <p:spPr bwMode="auto">
          <a:xfrm>
            <a:off x="914401" y="2936491"/>
            <a:ext cx="9994510" cy="2958879"/>
          </a:xfrm>
          <a:prstGeom prst="rect">
            <a:avLst/>
          </a:prstGeom>
          <a:noFill/>
          <a:ln>
            <a:noFill/>
          </a:ln>
        </p:spPr>
      </p:pic>
    </p:spTree>
    <p:extLst>
      <p:ext uri="{BB962C8B-B14F-4D97-AF65-F5344CB8AC3E}">
        <p14:creationId xmlns:p14="http://schemas.microsoft.com/office/powerpoint/2010/main" val="1163278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stretch>
            <a:fillRect/>
          </a:stretch>
        </p:blipFill>
        <p:spPr>
          <a:xfrm>
            <a:off x="0" y="-1"/>
            <a:ext cx="12192000" cy="6336407"/>
          </a:xfrm>
          <a:prstGeom prst="rect">
            <a:avLst/>
          </a:prstGeom>
        </p:spPr>
      </p:pic>
      <p:sp>
        <p:nvSpPr>
          <p:cNvPr id="2" name="Titre 1"/>
          <p:cNvSpPr>
            <a:spLocks noGrp="1"/>
          </p:cNvSpPr>
          <p:nvPr>
            <p:ph type="title"/>
          </p:nvPr>
        </p:nvSpPr>
        <p:spPr>
          <a:xfrm>
            <a:off x="1097280" y="54781"/>
            <a:ext cx="10058400" cy="1450757"/>
          </a:xfrm>
        </p:spPr>
        <p:txBody>
          <a:bodyPr/>
          <a:lstStyle/>
          <a:p>
            <a:r>
              <a:rPr lang="fr-FR" dirty="0"/>
              <a:t>Activité n°1</a:t>
            </a:r>
          </a:p>
        </p:txBody>
      </p:sp>
      <p:sp>
        <p:nvSpPr>
          <p:cNvPr id="3" name="Espace réservé du contenu 2"/>
          <p:cNvSpPr>
            <a:spLocks noGrp="1"/>
          </p:cNvSpPr>
          <p:nvPr>
            <p:ph idx="1"/>
          </p:nvPr>
        </p:nvSpPr>
        <p:spPr>
          <a:xfrm>
            <a:off x="1097280" y="1317860"/>
            <a:ext cx="10058400" cy="5209063"/>
          </a:xfrm>
        </p:spPr>
        <p:txBody>
          <a:bodyPr>
            <a:normAutofit/>
          </a:bodyPr>
          <a:lstStyle/>
          <a:p>
            <a:pPr marL="0" indent="0">
              <a:buNone/>
            </a:pPr>
            <a:r>
              <a:rPr lang="en-US" sz="700" b="1" dirty="0">
                <a:solidFill>
                  <a:schemeClr val="tx1"/>
                </a:solidFill>
              </a:rPr>
              <a:t>__________________________________________________________________________________________________________________________________________________________________________________________________________________________________</a:t>
            </a:r>
            <a:endParaRPr lang="en-US" b="1" dirty="0">
              <a:solidFill>
                <a:schemeClr val="tx1"/>
              </a:solidFill>
            </a:endParaRPr>
          </a:p>
          <a:p>
            <a:pPr algn="just"/>
            <a:r>
              <a:rPr lang="fr-FR" b="1" dirty="0">
                <a:solidFill>
                  <a:schemeClr val="bg2">
                    <a:lumMod val="50000"/>
                  </a:schemeClr>
                </a:solidFill>
              </a:rPr>
              <a:t>Réalisez une modélisation de la base de données suivante en prenant bien soin de représenter toutes les relations : </a:t>
            </a:r>
          </a:p>
          <a:p>
            <a:pPr algn="just"/>
            <a:r>
              <a:rPr lang="fr-FR" b="1" u="sng" dirty="0">
                <a:solidFill>
                  <a:schemeClr val="bg2">
                    <a:lumMod val="50000"/>
                  </a:schemeClr>
                </a:solidFill>
              </a:rPr>
              <a:t>CONTEXTE</a:t>
            </a:r>
            <a:r>
              <a:rPr lang="fr-FR" b="1" dirty="0">
                <a:solidFill>
                  <a:schemeClr val="bg2">
                    <a:lumMod val="50000"/>
                  </a:schemeClr>
                </a:solidFill>
              </a:rPr>
              <a:t> : Pour aider un médecin (notre client) lors de la prescription des médicaments à un patient nous devons proposer une base de données regroupant plusieurs tables avec certaines interactions entre elles. Vous êtes en charge de modéliser la base de données et de la présenter graphiquement au client. (Ce n’est pas à nous à saisir toutes les entrées des tables, c’est la secrétaire du médecin qui s’en chargera, vous devez uniquement paramétrer les champs).</a:t>
            </a:r>
          </a:p>
          <a:p>
            <a:pPr algn="just"/>
            <a:r>
              <a:rPr lang="fr-FR" b="1" u="sng" dirty="0">
                <a:solidFill>
                  <a:schemeClr val="bg2">
                    <a:lumMod val="50000"/>
                  </a:schemeClr>
                </a:solidFill>
              </a:rPr>
              <a:t>TABLES</a:t>
            </a:r>
            <a:r>
              <a:rPr lang="fr-FR" b="1" dirty="0">
                <a:solidFill>
                  <a:schemeClr val="bg2">
                    <a:lumMod val="50000"/>
                  </a:schemeClr>
                </a:solidFill>
              </a:rPr>
              <a:t> : la prescription nécessite une table </a:t>
            </a:r>
            <a:r>
              <a:rPr lang="fr-FR" b="1" u="sng" dirty="0">
                <a:solidFill>
                  <a:schemeClr val="bg2">
                    <a:lumMod val="50000"/>
                  </a:schemeClr>
                </a:solidFill>
              </a:rPr>
              <a:t>médicaments</a:t>
            </a:r>
            <a:r>
              <a:rPr lang="fr-FR" b="1" dirty="0">
                <a:solidFill>
                  <a:schemeClr val="bg2">
                    <a:lumMod val="50000"/>
                  </a:schemeClr>
                </a:solidFill>
              </a:rPr>
              <a:t> (nom du médicament, effets, restrictions d’utilisation, incompatibilités), une table </a:t>
            </a:r>
            <a:r>
              <a:rPr lang="fr-FR" b="1" u="sng" dirty="0">
                <a:solidFill>
                  <a:schemeClr val="bg2">
                    <a:lumMod val="50000"/>
                  </a:schemeClr>
                </a:solidFill>
              </a:rPr>
              <a:t>patients</a:t>
            </a:r>
            <a:r>
              <a:rPr lang="fr-FR" b="1" dirty="0">
                <a:solidFill>
                  <a:schemeClr val="bg2">
                    <a:lumMod val="50000"/>
                  </a:schemeClr>
                </a:solidFill>
              </a:rPr>
              <a:t> (nom, prénom, date de naissance, antécédents médicaux, restrictions, incompatibilités, symptômes), une table </a:t>
            </a:r>
            <a:r>
              <a:rPr lang="fr-FR" b="1" u="sng" dirty="0">
                <a:solidFill>
                  <a:schemeClr val="bg2">
                    <a:lumMod val="50000"/>
                  </a:schemeClr>
                </a:solidFill>
              </a:rPr>
              <a:t>maladies</a:t>
            </a:r>
            <a:r>
              <a:rPr lang="fr-FR" b="1" dirty="0">
                <a:solidFill>
                  <a:schemeClr val="bg2">
                    <a:lumMod val="50000"/>
                  </a:schemeClr>
                </a:solidFill>
              </a:rPr>
              <a:t> (nom de la maladie, description, symptômes, nom du médicament). </a:t>
            </a:r>
          </a:p>
          <a:p>
            <a:pPr algn="just"/>
            <a:r>
              <a:rPr lang="fr-FR" b="1" u="sng" dirty="0">
                <a:solidFill>
                  <a:schemeClr val="bg2">
                    <a:lumMod val="50000"/>
                  </a:schemeClr>
                </a:solidFill>
              </a:rPr>
              <a:t>RELATIONS</a:t>
            </a:r>
            <a:r>
              <a:rPr lang="fr-FR" b="1" dirty="0">
                <a:solidFill>
                  <a:schemeClr val="bg2">
                    <a:lumMod val="50000"/>
                  </a:schemeClr>
                </a:solidFill>
              </a:rPr>
              <a:t> : Modélisez une BDD qui permet de mettre en relation le traitement médical adapté à donner au patient en fonction de ses symptômes, des restrictions et des incompatibilités.</a:t>
            </a:r>
          </a:p>
        </p:txBody>
      </p:sp>
      <p:sp>
        <p:nvSpPr>
          <p:cNvPr id="4" name="Espace réservé du pied de page 3"/>
          <p:cNvSpPr>
            <a:spLocks noGrp="1"/>
          </p:cNvSpPr>
          <p:nvPr>
            <p:ph type="ftr" sz="quarter" idx="11"/>
          </p:nvPr>
        </p:nvSpPr>
        <p:spPr/>
        <p:txBody>
          <a:bodyPr/>
          <a:lstStyle/>
          <a:p>
            <a:r>
              <a:rPr lang="fr-FR" dirty="0"/>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18</a:t>
            </a:fld>
            <a:endParaRPr lang="fr-FR" dirty="0"/>
          </a:p>
        </p:txBody>
      </p:sp>
    </p:spTree>
    <p:extLst>
      <p:ext uri="{BB962C8B-B14F-4D97-AF65-F5344CB8AC3E}">
        <p14:creationId xmlns:p14="http://schemas.microsoft.com/office/powerpoint/2010/main" val="3670324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stretch>
            <a:fillRect/>
          </a:stretch>
        </p:blipFill>
        <p:spPr>
          <a:xfrm>
            <a:off x="0" y="-1"/>
            <a:ext cx="12192000" cy="6336407"/>
          </a:xfrm>
          <a:prstGeom prst="rect">
            <a:avLst/>
          </a:prstGeom>
        </p:spPr>
      </p:pic>
      <p:sp>
        <p:nvSpPr>
          <p:cNvPr id="2" name="Titre 1"/>
          <p:cNvSpPr>
            <a:spLocks noGrp="1"/>
          </p:cNvSpPr>
          <p:nvPr>
            <p:ph type="title"/>
          </p:nvPr>
        </p:nvSpPr>
        <p:spPr>
          <a:xfrm>
            <a:off x="1097280" y="54781"/>
            <a:ext cx="10058400" cy="1450757"/>
          </a:xfrm>
        </p:spPr>
        <p:txBody>
          <a:bodyPr/>
          <a:lstStyle/>
          <a:p>
            <a:r>
              <a:rPr lang="fr-FR" dirty="0"/>
              <a:t>Activité n°2</a:t>
            </a:r>
          </a:p>
        </p:txBody>
      </p:sp>
      <p:sp>
        <p:nvSpPr>
          <p:cNvPr id="3" name="Espace réservé du contenu 2"/>
          <p:cNvSpPr>
            <a:spLocks noGrp="1"/>
          </p:cNvSpPr>
          <p:nvPr>
            <p:ph idx="1"/>
          </p:nvPr>
        </p:nvSpPr>
        <p:spPr>
          <a:xfrm>
            <a:off x="1097280" y="1365158"/>
            <a:ext cx="10058400" cy="5256359"/>
          </a:xfrm>
        </p:spPr>
        <p:txBody>
          <a:bodyPr>
            <a:normAutofit/>
          </a:bodyPr>
          <a:lstStyle/>
          <a:p>
            <a:pPr marL="0" indent="0">
              <a:buNone/>
            </a:pPr>
            <a:r>
              <a:rPr lang="en-US" sz="700" b="1" dirty="0">
                <a:solidFill>
                  <a:schemeClr val="tx1"/>
                </a:solidFill>
              </a:rPr>
              <a:t>__________________________________________________________________________________________________________________________________________________________________________________________________________________________________</a:t>
            </a:r>
            <a:endParaRPr lang="en-US" b="1" dirty="0">
              <a:solidFill>
                <a:schemeClr val="tx1"/>
              </a:solidFill>
            </a:endParaRPr>
          </a:p>
          <a:p>
            <a:pPr algn="just"/>
            <a:r>
              <a:rPr lang="fr-FR" b="1" dirty="0">
                <a:solidFill>
                  <a:schemeClr val="bg2">
                    <a:lumMod val="50000"/>
                  </a:schemeClr>
                </a:solidFill>
              </a:rPr>
              <a:t>Réalisez une modélisation de la base de données suivante en prenant bien soin de représenter toutes les relations : </a:t>
            </a:r>
          </a:p>
          <a:p>
            <a:pPr algn="just"/>
            <a:r>
              <a:rPr lang="fr-FR" b="1" u="sng" dirty="0">
                <a:solidFill>
                  <a:schemeClr val="bg2">
                    <a:lumMod val="50000"/>
                  </a:schemeClr>
                </a:solidFill>
              </a:rPr>
              <a:t>CONTEXTE</a:t>
            </a:r>
            <a:r>
              <a:rPr lang="fr-FR" b="1" dirty="0">
                <a:solidFill>
                  <a:schemeClr val="bg2">
                    <a:lumMod val="50000"/>
                  </a:schemeClr>
                </a:solidFill>
              </a:rPr>
              <a:t> : Un détaillant souhaite utiliser pour son site web une base de données plus performante. Elle doit permettre de lier les comptes d’utilisateur, les produits, les promotions et les stocks. Ce n’est pas à nous à saisir toutes les entrées des tables, le site exploite directement le stock des produits : nous ne nous en occuperons pas dans cette activité).</a:t>
            </a:r>
          </a:p>
          <a:p>
            <a:pPr algn="just"/>
            <a:r>
              <a:rPr lang="fr-FR" b="1" u="sng" dirty="0">
                <a:solidFill>
                  <a:schemeClr val="bg2">
                    <a:lumMod val="50000"/>
                  </a:schemeClr>
                </a:solidFill>
              </a:rPr>
              <a:t>TABLES</a:t>
            </a:r>
            <a:r>
              <a:rPr lang="fr-FR" b="1" dirty="0">
                <a:solidFill>
                  <a:schemeClr val="bg2">
                    <a:lumMod val="50000"/>
                  </a:schemeClr>
                </a:solidFill>
              </a:rPr>
              <a:t> : le site nécessite que les clients puissent créer leur </a:t>
            </a:r>
            <a:r>
              <a:rPr lang="fr-FR" b="1" u="sng" dirty="0">
                <a:solidFill>
                  <a:schemeClr val="bg2">
                    <a:lumMod val="50000"/>
                  </a:schemeClr>
                </a:solidFill>
              </a:rPr>
              <a:t>compte utilisateur</a:t>
            </a:r>
            <a:r>
              <a:rPr lang="fr-FR" b="1" dirty="0">
                <a:solidFill>
                  <a:schemeClr val="bg2">
                    <a:lumMod val="50000"/>
                  </a:schemeClr>
                </a:solidFill>
              </a:rPr>
              <a:t> (nom, prénom, pseudo, âge, adresse, achat(s) en cours = ID produit, cumul d’achat, privilèges, retour d’expédition), une table </a:t>
            </a:r>
            <a:r>
              <a:rPr lang="fr-FR" b="1" u="sng" dirty="0">
                <a:solidFill>
                  <a:schemeClr val="bg2">
                    <a:lumMod val="50000"/>
                  </a:schemeClr>
                </a:solidFill>
              </a:rPr>
              <a:t>produits</a:t>
            </a:r>
            <a:r>
              <a:rPr lang="fr-FR" b="1" dirty="0">
                <a:solidFill>
                  <a:schemeClr val="bg2">
                    <a:lumMod val="50000"/>
                  </a:schemeClr>
                </a:solidFill>
              </a:rPr>
              <a:t> (ID, description, prix de base, prix privilèges, frais de port), une table </a:t>
            </a:r>
            <a:r>
              <a:rPr lang="fr-FR" b="1" u="sng" dirty="0">
                <a:solidFill>
                  <a:schemeClr val="bg2">
                    <a:lumMod val="50000"/>
                  </a:schemeClr>
                </a:solidFill>
              </a:rPr>
              <a:t>stocks</a:t>
            </a:r>
            <a:r>
              <a:rPr lang="fr-FR" b="1" dirty="0">
                <a:solidFill>
                  <a:schemeClr val="bg2">
                    <a:lumMod val="50000"/>
                  </a:schemeClr>
                </a:solidFill>
              </a:rPr>
              <a:t> (ID, restant, localisation), une table </a:t>
            </a:r>
            <a:r>
              <a:rPr lang="fr-FR" b="1" u="sng" dirty="0">
                <a:solidFill>
                  <a:schemeClr val="bg2">
                    <a:lumMod val="50000"/>
                  </a:schemeClr>
                </a:solidFill>
              </a:rPr>
              <a:t>privilèges</a:t>
            </a:r>
            <a:r>
              <a:rPr lang="fr-FR" b="1" dirty="0">
                <a:solidFill>
                  <a:schemeClr val="bg2">
                    <a:lumMod val="50000"/>
                  </a:schemeClr>
                </a:solidFill>
              </a:rPr>
              <a:t> (pseudo, cumul d’achat, privilèges, prix privilèges) et la table </a:t>
            </a:r>
            <a:r>
              <a:rPr lang="fr-FR" b="1" u="sng" dirty="0">
                <a:solidFill>
                  <a:schemeClr val="bg2">
                    <a:lumMod val="50000"/>
                  </a:schemeClr>
                </a:solidFill>
              </a:rPr>
              <a:t>expédition</a:t>
            </a:r>
            <a:r>
              <a:rPr lang="fr-FR" b="1" dirty="0">
                <a:solidFill>
                  <a:schemeClr val="bg2">
                    <a:lumMod val="50000"/>
                  </a:schemeClr>
                </a:solidFill>
              </a:rPr>
              <a:t> (ID, nom, prénom, adresse, localisation, retour d’expédition).</a:t>
            </a:r>
          </a:p>
          <a:p>
            <a:pPr algn="just"/>
            <a:r>
              <a:rPr lang="fr-FR" b="1" u="sng" dirty="0">
                <a:solidFill>
                  <a:schemeClr val="bg2">
                    <a:lumMod val="50000"/>
                  </a:schemeClr>
                </a:solidFill>
              </a:rPr>
              <a:t>RELATIONS</a:t>
            </a:r>
            <a:r>
              <a:rPr lang="fr-FR" b="1" dirty="0">
                <a:solidFill>
                  <a:schemeClr val="bg2">
                    <a:lumMod val="50000"/>
                  </a:schemeClr>
                </a:solidFill>
              </a:rPr>
              <a:t> : Modélisez une BDD qui permet de mettre en relation un utilisateur qui commande un produit lambda ainsi que l’ensemble du processus jusqu’au retour d’</a:t>
            </a:r>
          </a:p>
        </p:txBody>
      </p:sp>
      <p:sp>
        <p:nvSpPr>
          <p:cNvPr id="4" name="Espace réservé du pied de page 3"/>
          <p:cNvSpPr>
            <a:spLocks noGrp="1"/>
          </p:cNvSpPr>
          <p:nvPr>
            <p:ph type="ftr" sz="quarter" idx="11"/>
          </p:nvPr>
        </p:nvSpPr>
        <p:spPr/>
        <p:txBody>
          <a:bodyPr/>
          <a:lstStyle/>
          <a:p>
            <a:r>
              <a:rPr lang="fr-FR" dirty="0"/>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19</a:t>
            </a:fld>
            <a:endParaRPr lang="fr-FR" dirty="0"/>
          </a:p>
        </p:txBody>
      </p:sp>
    </p:spTree>
    <p:extLst>
      <p:ext uri="{BB962C8B-B14F-4D97-AF65-F5344CB8AC3E}">
        <p14:creationId xmlns:p14="http://schemas.microsoft.com/office/powerpoint/2010/main" val="649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p>
        </p:txBody>
      </p:sp>
      <p:sp>
        <p:nvSpPr>
          <p:cNvPr id="3" name="Espace réservé du contenu 2"/>
          <p:cNvSpPr>
            <a:spLocks noGrp="1"/>
          </p:cNvSpPr>
          <p:nvPr>
            <p:ph idx="1"/>
          </p:nvPr>
        </p:nvSpPr>
        <p:spPr>
          <a:xfrm>
            <a:off x="1097280" y="1845734"/>
            <a:ext cx="10058400" cy="4413176"/>
          </a:xfrm>
        </p:spPr>
        <p:txBody>
          <a:bodyPr/>
          <a:lstStyle/>
          <a:p>
            <a:endParaRPr lang="fr-FR" b="1" dirty="0">
              <a:solidFill>
                <a:schemeClr val="bg2">
                  <a:lumMod val="50000"/>
                </a:schemeClr>
              </a:solidFill>
            </a:endParaRPr>
          </a:p>
          <a:p>
            <a:r>
              <a:rPr lang="fr-FR" b="1" dirty="0">
                <a:solidFill>
                  <a:schemeClr val="bg2">
                    <a:lumMod val="50000"/>
                  </a:schemeClr>
                </a:solidFill>
              </a:rPr>
              <a:t>Généralités</a:t>
            </a:r>
          </a:p>
          <a:p>
            <a:pPr lvl="1"/>
            <a:r>
              <a:rPr lang="fr-FR" sz="2000" dirty="0"/>
              <a:t>Utilisation d’ACCESS</a:t>
            </a:r>
          </a:p>
          <a:p>
            <a:pPr lvl="1"/>
            <a:r>
              <a:rPr lang="fr-FR" sz="2000" dirty="0"/>
              <a:t>Utilisation d’</a:t>
            </a:r>
            <a:r>
              <a:rPr lang="fr-FR" sz="2000" dirty="0" err="1"/>
              <a:t>ArgoUML</a:t>
            </a:r>
            <a:endParaRPr lang="fr-FR" sz="2000" dirty="0"/>
          </a:p>
          <a:p>
            <a:pPr algn="just"/>
            <a:r>
              <a:rPr lang="fr-FR" b="1" dirty="0">
                <a:solidFill>
                  <a:schemeClr val="bg2">
                    <a:lumMod val="50000"/>
                  </a:schemeClr>
                </a:solidFill>
              </a:rPr>
              <a:t>Base de données : </a:t>
            </a:r>
            <a:r>
              <a:rPr lang="fr-FR" dirty="0"/>
              <a:t>Une base de données est un système d’archivage d’informations régies par le logiciel de GDBD. Les informations contenues dans cette base de données sont indexées, recherchées et restituées sur demande. La modélisation d’une base de données peut rapidement devenir primordiale pour comprendre les interactions qui peuvent survenir.</a:t>
            </a:r>
          </a:p>
          <a:p>
            <a:pPr algn="just"/>
            <a:r>
              <a:rPr lang="fr-FR" b="1" dirty="0">
                <a:solidFill>
                  <a:schemeClr val="bg2">
                    <a:lumMod val="50000"/>
                  </a:schemeClr>
                </a:solidFill>
              </a:rPr>
              <a:t>UML : </a:t>
            </a:r>
            <a:r>
              <a:rPr lang="fr-FR" dirty="0" err="1">
                <a:solidFill>
                  <a:schemeClr val="tx1"/>
                </a:solidFill>
              </a:rPr>
              <a:t>Unified</a:t>
            </a:r>
            <a:r>
              <a:rPr lang="fr-FR" dirty="0">
                <a:solidFill>
                  <a:schemeClr val="tx1"/>
                </a:solidFill>
              </a:rPr>
              <a:t> </a:t>
            </a:r>
            <a:r>
              <a:rPr lang="fr-FR" dirty="0" err="1">
                <a:solidFill>
                  <a:schemeClr val="tx1"/>
                </a:solidFill>
              </a:rPr>
              <a:t>Modeling</a:t>
            </a:r>
            <a:r>
              <a:rPr lang="fr-FR" dirty="0">
                <a:solidFill>
                  <a:schemeClr val="tx1"/>
                </a:solidFill>
              </a:rPr>
              <a:t> </a:t>
            </a:r>
            <a:r>
              <a:rPr lang="fr-FR" dirty="0" err="1">
                <a:solidFill>
                  <a:schemeClr val="tx1"/>
                </a:solidFill>
              </a:rPr>
              <a:t>Language</a:t>
            </a:r>
            <a:r>
              <a:rPr lang="fr-FR" dirty="0">
                <a:solidFill>
                  <a:schemeClr val="tx1"/>
                </a:solidFill>
              </a:rPr>
              <a:t>, est un langage de modélisation graphique à base de pictogrammes conçu pour fournir une méthode normalisée pour visualiser la conception d'un système.</a:t>
            </a:r>
          </a:p>
          <a:p>
            <a:endParaRPr lang="fr-FR" dirty="0"/>
          </a:p>
          <a:p>
            <a:endParaRPr lang="fr-FR" dirty="0"/>
          </a:p>
        </p:txBody>
      </p:sp>
      <p:sp>
        <p:nvSpPr>
          <p:cNvPr id="5" name="Espace réservé du pied de page 4"/>
          <p:cNvSpPr>
            <a:spLocks noGrp="1"/>
          </p:cNvSpPr>
          <p:nvPr>
            <p:ph type="ftr" sz="quarter" idx="11"/>
          </p:nvPr>
        </p:nvSpPr>
        <p:spPr/>
        <p:txBody>
          <a:bodyPr/>
          <a:lstStyle/>
          <a:p>
            <a:r>
              <a:rPr lang="fr-FR"/>
              <a:t>Adrien KOSLOWSKI</a:t>
            </a:r>
          </a:p>
        </p:txBody>
      </p:sp>
      <p:sp>
        <p:nvSpPr>
          <p:cNvPr id="6" name="Espace réservé du numéro de diapositive 5"/>
          <p:cNvSpPr>
            <a:spLocks noGrp="1"/>
          </p:cNvSpPr>
          <p:nvPr>
            <p:ph type="sldNum" sz="quarter" idx="12"/>
          </p:nvPr>
        </p:nvSpPr>
        <p:spPr/>
        <p:txBody>
          <a:bodyPr/>
          <a:lstStyle/>
          <a:p>
            <a:fld id="{B44DB6E5-5B56-4FD7-BEE7-8D33E9A042EE}" type="slidenum">
              <a:rPr lang="fr-FR" smtClean="0"/>
              <a:t>2</a:t>
            </a:fld>
            <a:endParaRPr lang="fr-FR"/>
          </a:p>
        </p:txBody>
      </p:sp>
    </p:spTree>
    <p:extLst>
      <p:ext uri="{BB962C8B-B14F-4D97-AF65-F5344CB8AC3E}">
        <p14:creationId xmlns:p14="http://schemas.microsoft.com/office/powerpoint/2010/main" val="2442684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stretch>
            <a:fillRect/>
          </a:stretch>
        </p:blipFill>
        <p:spPr>
          <a:xfrm>
            <a:off x="0" y="-1"/>
            <a:ext cx="12192000" cy="6336407"/>
          </a:xfrm>
          <a:prstGeom prst="rect">
            <a:avLst/>
          </a:prstGeom>
        </p:spPr>
      </p:pic>
      <p:sp>
        <p:nvSpPr>
          <p:cNvPr id="2" name="Titre 1"/>
          <p:cNvSpPr>
            <a:spLocks noGrp="1"/>
          </p:cNvSpPr>
          <p:nvPr>
            <p:ph type="title"/>
          </p:nvPr>
        </p:nvSpPr>
        <p:spPr>
          <a:xfrm>
            <a:off x="1097280" y="54781"/>
            <a:ext cx="10058400" cy="1450757"/>
          </a:xfrm>
        </p:spPr>
        <p:txBody>
          <a:bodyPr/>
          <a:lstStyle/>
          <a:p>
            <a:r>
              <a:rPr lang="fr-FR" dirty="0"/>
              <a:t>Activité n°3</a:t>
            </a:r>
          </a:p>
        </p:txBody>
      </p:sp>
      <p:sp>
        <p:nvSpPr>
          <p:cNvPr id="3" name="Espace réservé du contenu 2"/>
          <p:cNvSpPr>
            <a:spLocks noGrp="1"/>
          </p:cNvSpPr>
          <p:nvPr>
            <p:ph idx="1"/>
          </p:nvPr>
        </p:nvSpPr>
        <p:spPr>
          <a:xfrm>
            <a:off x="1097280" y="1365158"/>
            <a:ext cx="10058400" cy="5256359"/>
          </a:xfrm>
        </p:spPr>
        <p:txBody>
          <a:bodyPr>
            <a:normAutofit/>
          </a:bodyPr>
          <a:lstStyle/>
          <a:p>
            <a:pPr marL="0" indent="0">
              <a:buNone/>
            </a:pPr>
            <a:r>
              <a:rPr lang="en-US" sz="700" b="1" dirty="0">
                <a:solidFill>
                  <a:schemeClr val="tx1"/>
                </a:solidFill>
              </a:rPr>
              <a:t>__________________________________________________________________________________________________________________________________________________________________________________________________________________________________</a:t>
            </a:r>
            <a:endParaRPr lang="en-US" b="1" dirty="0">
              <a:solidFill>
                <a:schemeClr val="tx1"/>
              </a:solidFill>
            </a:endParaRPr>
          </a:p>
          <a:p>
            <a:pPr algn="just"/>
            <a:r>
              <a:rPr lang="fr-FR" b="1" dirty="0">
                <a:solidFill>
                  <a:schemeClr val="bg2">
                    <a:lumMod val="50000"/>
                  </a:schemeClr>
                </a:solidFill>
              </a:rPr>
              <a:t>Réalisez une modélisation de la base de données suivante en prenant bien soin de représenter toutes les relations : </a:t>
            </a:r>
          </a:p>
          <a:p>
            <a:pPr algn="just"/>
            <a:r>
              <a:rPr lang="fr-FR" b="1" u="sng" dirty="0">
                <a:solidFill>
                  <a:schemeClr val="bg2">
                    <a:lumMod val="50000"/>
                  </a:schemeClr>
                </a:solidFill>
              </a:rPr>
              <a:t>CONTEXTE, TABLES ET RELATIONS</a:t>
            </a:r>
            <a:r>
              <a:rPr lang="fr-FR" b="1" dirty="0">
                <a:solidFill>
                  <a:schemeClr val="bg2">
                    <a:lumMod val="50000"/>
                  </a:schemeClr>
                </a:solidFill>
              </a:rPr>
              <a:t> : Un restaurant souhaite proposer aux clients de commander leur repas en ligne la veille. Proposez une solution qui permettra aux </a:t>
            </a:r>
            <a:r>
              <a:rPr lang="fr-FR" b="1" u="sng" dirty="0">
                <a:solidFill>
                  <a:schemeClr val="bg2">
                    <a:lumMod val="50000"/>
                  </a:schemeClr>
                </a:solidFill>
              </a:rPr>
              <a:t>clients</a:t>
            </a:r>
            <a:r>
              <a:rPr lang="fr-FR" b="1" dirty="0">
                <a:solidFill>
                  <a:schemeClr val="bg2">
                    <a:lumMod val="50000"/>
                  </a:schemeClr>
                </a:solidFill>
              </a:rPr>
              <a:t> de choisir le nombre de personnes et un menu par personne, l’heure, de connaitre les places restantes […] et de payer en ligne, </a:t>
            </a:r>
            <a:r>
              <a:rPr lang="fr-FR" b="1" u="sng" dirty="0">
                <a:solidFill>
                  <a:schemeClr val="bg2">
                    <a:lumMod val="50000"/>
                  </a:schemeClr>
                </a:solidFill>
              </a:rPr>
              <a:t>les menus </a:t>
            </a:r>
            <a:r>
              <a:rPr lang="fr-FR" b="1" dirty="0">
                <a:solidFill>
                  <a:schemeClr val="bg2">
                    <a:lumMod val="50000"/>
                  </a:schemeClr>
                </a:solidFill>
              </a:rPr>
              <a:t>seront liés à une table </a:t>
            </a:r>
            <a:r>
              <a:rPr lang="fr-FR" b="1" u="sng" dirty="0">
                <a:solidFill>
                  <a:schemeClr val="bg2">
                    <a:lumMod val="50000"/>
                  </a:schemeClr>
                </a:solidFill>
              </a:rPr>
              <a:t>ingrédients</a:t>
            </a:r>
            <a:r>
              <a:rPr lang="fr-FR" b="1" dirty="0">
                <a:solidFill>
                  <a:schemeClr val="bg2">
                    <a:lumMod val="50000"/>
                  </a:schemeClr>
                </a:solidFill>
              </a:rPr>
              <a:t> avec les quantités, une table </a:t>
            </a:r>
            <a:r>
              <a:rPr lang="fr-FR" b="1" u="sng" dirty="0">
                <a:solidFill>
                  <a:schemeClr val="bg2">
                    <a:lumMod val="50000"/>
                  </a:schemeClr>
                </a:solidFill>
              </a:rPr>
              <a:t>réception</a:t>
            </a:r>
            <a:r>
              <a:rPr lang="fr-FR" b="1" dirty="0">
                <a:solidFill>
                  <a:schemeClr val="bg2">
                    <a:lumMod val="50000"/>
                  </a:schemeClr>
                </a:solidFill>
              </a:rPr>
              <a:t> permettra de prévenir la salle des heures et du nombre de personnes mais également de faire un retour sur les places disponibles aux clients et du payement effectué, du nom de réservation […], une table </a:t>
            </a:r>
            <a:r>
              <a:rPr lang="fr-FR" b="1" u="sng" dirty="0">
                <a:solidFill>
                  <a:schemeClr val="bg2">
                    <a:lumMod val="50000"/>
                  </a:schemeClr>
                </a:solidFill>
              </a:rPr>
              <a:t>cuisine</a:t>
            </a:r>
            <a:r>
              <a:rPr lang="fr-FR" b="1" dirty="0">
                <a:solidFill>
                  <a:schemeClr val="bg2">
                    <a:lumMod val="50000"/>
                  </a:schemeClr>
                </a:solidFill>
              </a:rPr>
              <a:t> permettra au chef de préparer les plats prévus, une table </a:t>
            </a:r>
            <a:r>
              <a:rPr lang="fr-FR" b="1" u="sng" dirty="0">
                <a:solidFill>
                  <a:schemeClr val="bg2">
                    <a:lumMod val="50000"/>
                  </a:schemeClr>
                </a:solidFill>
              </a:rPr>
              <a:t>achats</a:t>
            </a:r>
            <a:r>
              <a:rPr lang="fr-FR" b="1" dirty="0">
                <a:solidFill>
                  <a:schemeClr val="bg2">
                    <a:lumMod val="50000"/>
                  </a:schemeClr>
                </a:solidFill>
              </a:rPr>
              <a:t> permettra aux employés d’acheter les ingrédients le matin. Les menus, les ingrédients et tout le reste sont pris en charge par les employés du restaurant : vous ne vous occupez que des champs. </a:t>
            </a:r>
          </a:p>
        </p:txBody>
      </p:sp>
      <p:sp>
        <p:nvSpPr>
          <p:cNvPr id="4" name="Espace réservé du pied de page 3"/>
          <p:cNvSpPr>
            <a:spLocks noGrp="1"/>
          </p:cNvSpPr>
          <p:nvPr>
            <p:ph type="ftr" sz="quarter" idx="11"/>
          </p:nvPr>
        </p:nvSpPr>
        <p:spPr/>
        <p:txBody>
          <a:bodyPr/>
          <a:lstStyle/>
          <a:p>
            <a:r>
              <a:rPr lang="fr-FR" dirty="0"/>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20</a:t>
            </a:fld>
            <a:endParaRPr lang="fr-FR" dirty="0"/>
          </a:p>
        </p:txBody>
      </p:sp>
    </p:spTree>
    <p:extLst>
      <p:ext uri="{BB962C8B-B14F-4D97-AF65-F5344CB8AC3E}">
        <p14:creationId xmlns:p14="http://schemas.microsoft.com/office/powerpoint/2010/main" val="660166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stretch>
            <a:fillRect/>
          </a:stretch>
        </p:blipFill>
        <p:spPr>
          <a:xfrm>
            <a:off x="0" y="-1"/>
            <a:ext cx="12192000" cy="6336407"/>
          </a:xfrm>
          <a:prstGeom prst="rect">
            <a:avLst/>
          </a:prstGeom>
        </p:spPr>
      </p:pic>
      <p:sp>
        <p:nvSpPr>
          <p:cNvPr id="2" name="Titre 1"/>
          <p:cNvSpPr>
            <a:spLocks noGrp="1"/>
          </p:cNvSpPr>
          <p:nvPr>
            <p:ph type="title"/>
          </p:nvPr>
        </p:nvSpPr>
        <p:spPr>
          <a:xfrm>
            <a:off x="1097280" y="54781"/>
            <a:ext cx="10058400" cy="1450757"/>
          </a:xfrm>
        </p:spPr>
        <p:txBody>
          <a:bodyPr/>
          <a:lstStyle/>
          <a:p>
            <a:r>
              <a:rPr lang="fr-FR" dirty="0"/>
              <a:t>Activité n°4</a:t>
            </a:r>
          </a:p>
        </p:txBody>
      </p:sp>
      <p:sp>
        <p:nvSpPr>
          <p:cNvPr id="3" name="Espace réservé du contenu 2"/>
          <p:cNvSpPr>
            <a:spLocks noGrp="1"/>
          </p:cNvSpPr>
          <p:nvPr>
            <p:ph idx="1"/>
          </p:nvPr>
        </p:nvSpPr>
        <p:spPr>
          <a:xfrm>
            <a:off x="1097280" y="1365158"/>
            <a:ext cx="10058400" cy="5256359"/>
          </a:xfrm>
        </p:spPr>
        <p:txBody>
          <a:bodyPr>
            <a:normAutofit/>
          </a:bodyPr>
          <a:lstStyle/>
          <a:p>
            <a:pPr marL="0" indent="0">
              <a:buNone/>
            </a:pPr>
            <a:r>
              <a:rPr lang="en-US" sz="700" b="1" dirty="0">
                <a:solidFill>
                  <a:schemeClr val="tx1"/>
                </a:solidFill>
              </a:rPr>
              <a:t>__________________________________________________________________________________________________________________________________________________________________________________________________________________________________</a:t>
            </a:r>
            <a:endParaRPr lang="en-US" b="1" dirty="0">
              <a:solidFill>
                <a:schemeClr val="tx1"/>
              </a:solidFill>
            </a:endParaRPr>
          </a:p>
          <a:p>
            <a:pPr algn="just"/>
            <a:r>
              <a:rPr lang="fr-FR" b="1" dirty="0">
                <a:solidFill>
                  <a:schemeClr val="bg2">
                    <a:lumMod val="50000"/>
                  </a:schemeClr>
                </a:solidFill>
              </a:rPr>
              <a:t>Réalisez une modélisation de la base de données suivante en prenant bien soin de représenter toutes les relations : </a:t>
            </a:r>
          </a:p>
          <a:p>
            <a:pPr algn="just"/>
            <a:r>
              <a:rPr lang="fr-FR" b="1" u="sng" dirty="0">
                <a:solidFill>
                  <a:schemeClr val="bg2">
                    <a:lumMod val="50000"/>
                  </a:schemeClr>
                </a:solidFill>
              </a:rPr>
              <a:t>CONTEXTE</a:t>
            </a:r>
            <a:r>
              <a:rPr lang="fr-FR" b="1" dirty="0">
                <a:solidFill>
                  <a:schemeClr val="bg2">
                    <a:lumMod val="50000"/>
                  </a:schemeClr>
                </a:solidFill>
              </a:rPr>
              <a:t> : Un ornithologue souhaite recenser les oiseaux dans un parc national. Il souhaite qu’on lui modélise une base de données lui permettant de saisir la population d’oiseaux (chaque individu avec sa race, ses attributs propres, ses éventuelles maladies…), d’avoir une table référençant les races et les spécificités de chacune, une table maladies, une table soin des oiseaux et traitements en cours et finalement une table médicaments. L’ornithologue ne sait pas du tout comment faire une base de données, il ne peut pas vous aider d’avantage : à vous de jouer. Présentez lui une modélisation complète et fonctionnelle.</a:t>
            </a:r>
          </a:p>
        </p:txBody>
      </p:sp>
      <p:sp>
        <p:nvSpPr>
          <p:cNvPr id="4" name="Espace réservé du pied de page 3"/>
          <p:cNvSpPr>
            <a:spLocks noGrp="1"/>
          </p:cNvSpPr>
          <p:nvPr>
            <p:ph type="ftr" sz="quarter" idx="11"/>
          </p:nvPr>
        </p:nvSpPr>
        <p:spPr/>
        <p:txBody>
          <a:bodyPr/>
          <a:lstStyle/>
          <a:p>
            <a:r>
              <a:rPr lang="fr-FR" dirty="0"/>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21</a:t>
            </a:fld>
            <a:endParaRPr lang="fr-FR" dirty="0"/>
          </a:p>
        </p:txBody>
      </p:sp>
    </p:spTree>
    <p:extLst>
      <p:ext uri="{BB962C8B-B14F-4D97-AF65-F5344CB8AC3E}">
        <p14:creationId xmlns:p14="http://schemas.microsoft.com/office/powerpoint/2010/main" val="3074195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classe UML</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22</a:t>
            </a:fld>
            <a:endParaRPr lang="fr-FR"/>
          </a:p>
        </p:txBody>
      </p:sp>
      <p:sp>
        <p:nvSpPr>
          <p:cNvPr id="11" name="Espace réservé du contenu 2"/>
          <p:cNvSpPr txBox="1">
            <a:spLocks/>
          </p:cNvSpPr>
          <p:nvPr/>
        </p:nvSpPr>
        <p:spPr>
          <a:xfrm>
            <a:off x="1154083" y="2086893"/>
            <a:ext cx="863386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fr-FR" b="1" dirty="0">
                <a:solidFill>
                  <a:schemeClr val="bg2">
                    <a:lumMod val="50000"/>
                  </a:schemeClr>
                </a:solidFill>
              </a:rPr>
              <a:t>Le diagramme de classes </a:t>
            </a:r>
            <a:r>
              <a:rPr lang="fr-FR" dirty="0">
                <a:solidFill>
                  <a:schemeClr val="tx1"/>
                </a:solidFill>
              </a:rPr>
              <a:t>est un schéma utilisé pour présenter les classes et les interfaces des systèmes ainsi que les différentes relations entre celles-ci. </a:t>
            </a:r>
          </a:p>
          <a:p>
            <a:pPr algn="just"/>
            <a:r>
              <a:rPr lang="fr-FR" b="1" dirty="0">
                <a:solidFill>
                  <a:schemeClr val="bg2">
                    <a:lumMod val="50000"/>
                  </a:schemeClr>
                </a:solidFill>
              </a:rPr>
              <a:t>Un package </a:t>
            </a:r>
            <a:r>
              <a:rPr lang="fr-FR" dirty="0">
                <a:solidFill>
                  <a:schemeClr val="tx1"/>
                </a:solidFill>
              </a:rPr>
              <a:t>sert à grouper des éléments en un ensemble cohérent, et à fournir un espace de noms pour ces éléments. Un package peut contenir la plupart des éléments UML : classes, objets, cas d'utilisations, composantes, etc. Il peut également contenir d'autres packages, selon une organisation hiérarchique.</a:t>
            </a:r>
          </a:p>
          <a:p>
            <a:pPr algn="just"/>
            <a:r>
              <a:rPr lang="fr-FR" b="1" dirty="0">
                <a:solidFill>
                  <a:schemeClr val="bg2">
                    <a:lumMod val="50000"/>
                  </a:schemeClr>
                </a:solidFill>
              </a:rPr>
              <a:t>Une classe </a:t>
            </a:r>
            <a:r>
              <a:rPr lang="fr-FR" dirty="0">
                <a:solidFill>
                  <a:schemeClr val="tx1"/>
                </a:solidFill>
              </a:rPr>
              <a:t>représente une catégorie d'objets. Elle apparaît aussi comme un moule ou une usine à partir de laquelle il est possible de créer des objets ; c'est en quelque sorte une « boîte à outils » qui permet de fabriquer un objet. On parle alors d'un objet en tant qu'instance d'une classe (création d'un objet ayant les propriétés de la classe).</a:t>
            </a:r>
          </a:p>
          <a:p>
            <a:endParaRPr lang="fr-FR" dirty="0">
              <a:solidFill>
                <a:schemeClr val="tx1"/>
              </a:solidFill>
            </a:endParaRPr>
          </a:p>
        </p:txBody>
      </p:sp>
    </p:spTree>
    <p:extLst>
      <p:ext uri="{BB962C8B-B14F-4D97-AF65-F5344CB8AC3E}">
        <p14:creationId xmlns:p14="http://schemas.microsoft.com/office/powerpoint/2010/main" val="192691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Diagramme de classe UML (Suite)</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23</a:t>
            </a:fld>
            <a:endParaRPr lang="fr-FR"/>
          </a:p>
        </p:txBody>
      </p:sp>
      <p:sp>
        <p:nvSpPr>
          <p:cNvPr id="11" name="Espace réservé du contenu 2"/>
          <p:cNvSpPr txBox="1">
            <a:spLocks/>
          </p:cNvSpPr>
          <p:nvPr/>
        </p:nvSpPr>
        <p:spPr>
          <a:xfrm>
            <a:off x="1154083" y="2086892"/>
            <a:ext cx="8633861" cy="42237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fr-FR" b="1" dirty="0">
                <a:solidFill>
                  <a:schemeClr val="bg2">
                    <a:lumMod val="50000"/>
                  </a:schemeClr>
                </a:solidFill>
              </a:rPr>
              <a:t>Relations entre les classes :</a:t>
            </a:r>
          </a:p>
          <a:p>
            <a:pPr algn="just"/>
            <a:r>
              <a:rPr lang="fr-FR" b="1" dirty="0">
                <a:solidFill>
                  <a:schemeClr val="tx1"/>
                </a:solidFill>
              </a:rPr>
              <a:t>L'héritage </a:t>
            </a:r>
            <a:r>
              <a:rPr lang="fr-FR" dirty="0">
                <a:solidFill>
                  <a:schemeClr val="tx1"/>
                </a:solidFill>
              </a:rPr>
              <a:t>est un principe de division par généralisation et spécialisation, représenté par un trait reliant les deux classes et dont l'extrémité du côté de la classe mère comporte un triangle.</a:t>
            </a:r>
          </a:p>
          <a:p>
            <a:pPr algn="just"/>
            <a:r>
              <a:rPr lang="fr-FR" b="1" dirty="0">
                <a:solidFill>
                  <a:schemeClr val="tx1"/>
                </a:solidFill>
              </a:rPr>
              <a:t>L'association</a:t>
            </a:r>
            <a:r>
              <a:rPr lang="fr-FR" dirty="0">
                <a:solidFill>
                  <a:schemeClr val="tx1"/>
                </a:solidFill>
              </a:rPr>
              <a:t> est une connexion logique entre deux classes, elle peut être bidirectionnelle, monodirectionnelle, interdite ou inexistante.</a:t>
            </a:r>
          </a:p>
          <a:p>
            <a:pPr algn="just"/>
            <a:r>
              <a:rPr lang="fr-FR" b="1" dirty="0">
                <a:solidFill>
                  <a:schemeClr val="tx1"/>
                </a:solidFill>
              </a:rPr>
              <a:t>L'agrégation</a:t>
            </a:r>
            <a:r>
              <a:rPr lang="fr-FR" dirty="0">
                <a:solidFill>
                  <a:schemeClr val="tx1"/>
                </a:solidFill>
              </a:rPr>
              <a:t> est une association avec relation de subordination, représentée par un trait reliant les deux classes et dont l'origine se distingue de l'autre extrémité (la classe subordonnée) par un losange vide. Une des classes regroupe d'autres classes. L'objet T utilise une instance de la classe T'. La composition est une agrégation avec cycle de vie dépendant : la classe composée est détruite lorsque la classe mère disparait. L'origine de cette association est représentée par un losange plein.</a:t>
            </a:r>
          </a:p>
          <a:p>
            <a:endParaRPr lang="fr-FR" dirty="0">
              <a:solidFill>
                <a:schemeClr val="tx1"/>
              </a:solidFill>
            </a:endParaRPr>
          </a:p>
        </p:txBody>
      </p:sp>
      <p:pic>
        <p:nvPicPr>
          <p:cNvPr id="8" name="Image 7"/>
          <p:cNvPicPr>
            <a:picLocks noChangeAspect="1"/>
          </p:cNvPicPr>
          <p:nvPr/>
        </p:nvPicPr>
        <p:blipFill>
          <a:blip r:embed="rId2"/>
          <a:stretch>
            <a:fillRect/>
          </a:stretch>
        </p:blipFill>
        <p:spPr>
          <a:xfrm>
            <a:off x="10122795" y="1326523"/>
            <a:ext cx="1736286" cy="4734885"/>
          </a:xfrm>
          <a:prstGeom prst="rect">
            <a:avLst/>
          </a:prstGeom>
        </p:spPr>
      </p:pic>
    </p:spTree>
    <p:extLst>
      <p:ext uri="{BB962C8B-B14F-4D97-AF65-F5344CB8AC3E}">
        <p14:creationId xmlns:p14="http://schemas.microsoft.com/office/powerpoint/2010/main" val="3048425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t>
            </a:r>
            <a:r>
              <a:rPr lang="fr-FR" dirty="0" err="1"/>
              <a:t>ArgoUML</a:t>
            </a:r>
            <a:endParaRPr lang="fr-FR" dirty="0"/>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24</a:t>
            </a:fld>
            <a:endParaRPr lang="fr-FR"/>
          </a:p>
        </p:txBody>
      </p:sp>
      <p:sp>
        <p:nvSpPr>
          <p:cNvPr id="11" name="Espace réservé du contenu 2"/>
          <p:cNvSpPr txBox="1">
            <a:spLocks/>
          </p:cNvSpPr>
          <p:nvPr/>
        </p:nvSpPr>
        <p:spPr>
          <a:xfrm>
            <a:off x="1154083" y="2086893"/>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b="1" dirty="0">
                <a:solidFill>
                  <a:schemeClr val="bg2">
                    <a:lumMod val="50000"/>
                  </a:schemeClr>
                </a:solidFill>
              </a:rPr>
              <a:t>Logiciel très simple à utiliser mais qui n’aide pas à la conception, c’est à vous de concevoir le diagramme. </a:t>
            </a:r>
          </a:p>
          <a:p>
            <a:r>
              <a:rPr lang="fr-FR" dirty="0">
                <a:solidFill>
                  <a:schemeClr val="tx1"/>
                </a:solidFill>
              </a:rPr>
              <a:t>Pour réaliser un nouveau diagramme de classe il suffit </a:t>
            </a:r>
            <a:br>
              <a:rPr lang="fr-FR" dirty="0">
                <a:solidFill>
                  <a:schemeClr val="tx1"/>
                </a:solidFill>
              </a:rPr>
            </a:br>
            <a:r>
              <a:rPr lang="fr-FR" dirty="0">
                <a:solidFill>
                  <a:schemeClr val="tx1"/>
                </a:solidFill>
              </a:rPr>
              <a:t>de cliquer sur diagramme de classe dans le bandeau </a:t>
            </a:r>
            <a:br>
              <a:rPr lang="fr-FR" dirty="0">
                <a:solidFill>
                  <a:schemeClr val="tx1"/>
                </a:solidFill>
              </a:rPr>
            </a:br>
            <a:r>
              <a:rPr lang="fr-FR" dirty="0">
                <a:solidFill>
                  <a:schemeClr val="tx1"/>
                </a:solidFill>
              </a:rPr>
              <a:t>supérieur.</a:t>
            </a:r>
          </a:p>
          <a:p>
            <a:br>
              <a:rPr lang="fr-FR" dirty="0">
                <a:solidFill>
                  <a:schemeClr val="tx1"/>
                </a:solidFill>
              </a:rPr>
            </a:br>
            <a:r>
              <a:rPr lang="fr-FR" dirty="0">
                <a:solidFill>
                  <a:schemeClr val="tx1"/>
                </a:solidFill>
              </a:rPr>
              <a:t>De sélectionner les éléments de dessin que l’on souhaite utiliser dans le nouveau bandeau qui apparait : </a:t>
            </a:r>
          </a:p>
        </p:txBody>
      </p:sp>
      <p:pic>
        <p:nvPicPr>
          <p:cNvPr id="7" name="Image 6"/>
          <p:cNvPicPr>
            <a:picLocks noChangeAspect="1"/>
          </p:cNvPicPr>
          <p:nvPr/>
        </p:nvPicPr>
        <p:blipFill>
          <a:blip r:embed="rId2"/>
          <a:stretch>
            <a:fillRect/>
          </a:stretch>
        </p:blipFill>
        <p:spPr>
          <a:xfrm>
            <a:off x="7682825" y="2630245"/>
            <a:ext cx="2873645" cy="940225"/>
          </a:xfrm>
          <a:prstGeom prst="rect">
            <a:avLst/>
          </a:prstGeom>
        </p:spPr>
      </p:pic>
      <p:pic>
        <p:nvPicPr>
          <p:cNvPr id="8" name="Image 7"/>
          <p:cNvPicPr>
            <a:picLocks noChangeAspect="1"/>
          </p:cNvPicPr>
          <p:nvPr/>
        </p:nvPicPr>
        <p:blipFill>
          <a:blip r:embed="rId3"/>
          <a:stretch>
            <a:fillRect/>
          </a:stretch>
        </p:blipFill>
        <p:spPr>
          <a:xfrm>
            <a:off x="1584402" y="4848779"/>
            <a:ext cx="8589338" cy="421046"/>
          </a:xfrm>
          <a:prstGeom prst="rect">
            <a:avLst/>
          </a:prstGeom>
        </p:spPr>
      </p:pic>
    </p:spTree>
    <p:extLst>
      <p:ext uri="{BB962C8B-B14F-4D97-AF65-F5344CB8AC3E}">
        <p14:creationId xmlns:p14="http://schemas.microsoft.com/office/powerpoint/2010/main" val="1155053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t>
            </a:r>
            <a:r>
              <a:rPr lang="fr-FR" dirty="0" err="1"/>
              <a:t>ArgoUML</a:t>
            </a:r>
            <a:r>
              <a:rPr lang="fr-FR" dirty="0"/>
              <a:t> (Suite)</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25</a:t>
            </a:fld>
            <a:endParaRPr lang="fr-FR"/>
          </a:p>
        </p:txBody>
      </p:sp>
      <p:sp>
        <p:nvSpPr>
          <p:cNvPr id="11" name="Espace réservé du contenu 2"/>
          <p:cNvSpPr txBox="1">
            <a:spLocks/>
          </p:cNvSpPr>
          <p:nvPr/>
        </p:nvSpPr>
        <p:spPr>
          <a:xfrm>
            <a:off x="1154083" y="2086893"/>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b="1" dirty="0">
                <a:solidFill>
                  <a:schemeClr val="bg2">
                    <a:lumMod val="50000"/>
                  </a:schemeClr>
                </a:solidFill>
              </a:rPr>
              <a:t>Pour réaliser un nouveau Package il faut se rendre sur la fonction en forme de classeur dans le bandeau et de cliquer à l’emplacement désiré. Il est possible d’agrandir la fenêtre de package en l’étirant et de saisir le nom en double cliquant à l’endroit prévu à cet effet.</a:t>
            </a:r>
          </a:p>
        </p:txBody>
      </p:sp>
      <p:pic>
        <p:nvPicPr>
          <p:cNvPr id="3" name="Image 2"/>
          <p:cNvPicPr>
            <a:picLocks noChangeAspect="1"/>
          </p:cNvPicPr>
          <p:nvPr/>
        </p:nvPicPr>
        <p:blipFill>
          <a:blip r:embed="rId2"/>
          <a:stretch>
            <a:fillRect/>
          </a:stretch>
        </p:blipFill>
        <p:spPr>
          <a:xfrm>
            <a:off x="1430502" y="3408213"/>
            <a:ext cx="1543050" cy="1638300"/>
          </a:xfrm>
          <a:prstGeom prst="rect">
            <a:avLst/>
          </a:prstGeom>
        </p:spPr>
      </p:pic>
      <p:pic>
        <p:nvPicPr>
          <p:cNvPr id="6" name="Image 5"/>
          <p:cNvPicPr>
            <a:picLocks noChangeAspect="1"/>
          </p:cNvPicPr>
          <p:nvPr/>
        </p:nvPicPr>
        <p:blipFill>
          <a:blip r:embed="rId3"/>
          <a:stretch>
            <a:fillRect/>
          </a:stretch>
        </p:blipFill>
        <p:spPr>
          <a:xfrm>
            <a:off x="3249970" y="3009762"/>
            <a:ext cx="3914775" cy="2552700"/>
          </a:xfrm>
          <a:prstGeom prst="rect">
            <a:avLst/>
          </a:prstGeom>
        </p:spPr>
      </p:pic>
      <p:pic>
        <p:nvPicPr>
          <p:cNvPr id="9" name="Image 8"/>
          <p:cNvPicPr>
            <a:picLocks noChangeAspect="1"/>
          </p:cNvPicPr>
          <p:nvPr/>
        </p:nvPicPr>
        <p:blipFill>
          <a:blip r:embed="rId4"/>
          <a:stretch>
            <a:fillRect/>
          </a:stretch>
        </p:blipFill>
        <p:spPr>
          <a:xfrm>
            <a:off x="7341344" y="3103603"/>
            <a:ext cx="3838575" cy="2390775"/>
          </a:xfrm>
          <a:prstGeom prst="rect">
            <a:avLst/>
          </a:prstGeom>
        </p:spPr>
      </p:pic>
    </p:spTree>
    <p:extLst>
      <p:ext uri="{BB962C8B-B14F-4D97-AF65-F5344CB8AC3E}">
        <p14:creationId xmlns:p14="http://schemas.microsoft.com/office/powerpoint/2010/main" val="2880981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t>
            </a:r>
            <a:r>
              <a:rPr lang="fr-FR" dirty="0" err="1"/>
              <a:t>ArgoUML</a:t>
            </a:r>
            <a:r>
              <a:rPr lang="fr-FR" dirty="0"/>
              <a:t> (Suite)</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26</a:t>
            </a:fld>
            <a:endParaRPr lang="fr-FR"/>
          </a:p>
        </p:txBody>
      </p:sp>
      <p:sp>
        <p:nvSpPr>
          <p:cNvPr id="11" name="Espace réservé du contenu 2"/>
          <p:cNvSpPr txBox="1">
            <a:spLocks/>
          </p:cNvSpPr>
          <p:nvPr/>
        </p:nvSpPr>
        <p:spPr>
          <a:xfrm>
            <a:off x="1154083" y="2086893"/>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fr-FR" b="1" dirty="0">
                <a:solidFill>
                  <a:schemeClr val="bg2">
                    <a:lumMod val="50000"/>
                  </a:schemeClr>
                </a:solidFill>
              </a:rPr>
              <a:t>De la même manière il est possible de rajouter une classe en cliquant sur la fonction désignée ci-dessous. Pour paramétrer la classe il suffit de double cliquer à l’endroit désiré et à rédiger le contenu. Pour ajouter une nouvelle opération il faut effectuer un clic droit et ajouter une nouvelle opération.  </a:t>
            </a:r>
          </a:p>
        </p:txBody>
      </p:sp>
      <p:pic>
        <p:nvPicPr>
          <p:cNvPr id="7" name="Image 6"/>
          <p:cNvPicPr>
            <a:picLocks noChangeAspect="1"/>
          </p:cNvPicPr>
          <p:nvPr/>
        </p:nvPicPr>
        <p:blipFill>
          <a:blip r:embed="rId2"/>
          <a:stretch>
            <a:fillRect/>
          </a:stretch>
        </p:blipFill>
        <p:spPr>
          <a:xfrm>
            <a:off x="1947342" y="3451537"/>
            <a:ext cx="4200045" cy="2781965"/>
          </a:xfrm>
          <a:prstGeom prst="rect">
            <a:avLst/>
          </a:prstGeom>
        </p:spPr>
      </p:pic>
      <p:pic>
        <p:nvPicPr>
          <p:cNvPr id="8" name="Image 7"/>
          <p:cNvPicPr>
            <a:picLocks noChangeAspect="1"/>
          </p:cNvPicPr>
          <p:nvPr/>
        </p:nvPicPr>
        <p:blipFill>
          <a:blip r:embed="rId3"/>
          <a:stretch>
            <a:fillRect/>
          </a:stretch>
        </p:blipFill>
        <p:spPr>
          <a:xfrm>
            <a:off x="6700058" y="3818581"/>
            <a:ext cx="3200400" cy="2047875"/>
          </a:xfrm>
          <a:prstGeom prst="rect">
            <a:avLst/>
          </a:prstGeom>
        </p:spPr>
      </p:pic>
    </p:spTree>
    <p:extLst>
      <p:ext uri="{BB962C8B-B14F-4D97-AF65-F5344CB8AC3E}">
        <p14:creationId xmlns:p14="http://schemas.microsoft.com/office/powerpoint/2010/main" val="2308282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t>
            </a:r>
            <a:r>
              <a:rPr lang="fr-FR" dirty="0" err="1"/>
              <a:t>ArgoUML</a:t>
            </a:r>
            <a:r>
              <a:rPr lang="fr-FR" dirty="0"/>
              <a:t> (Suite)</a:t>
            </a: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27</a:t>
            </a:fld>
            <a:endParaRPr lang="fr-FR"/>
          </a:p>
        </p:txBody>
      </p:sp>
      <p:sp>
        <p:nvSpPr>
          <p:cNvPr id="11" name="Espace réservé du contenu 2"/>
          <p:cNvSpPr txBox="1">
            <a:spLocks/>
          </p:cNvSpPr>
          <p:nvPr/>
        </p:nvSpPr>
        <p:spPr>
          <a:xfrm>
            <a:off x="1154083" y="2009619"/>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fr-FR" b="1" dirty="0">
                <a:solidFill>
                  <a:schemeClr val="bg2">
                    <a:lumMod val="50000"/>
                  </a:schemeClr>
                </a:solidFill>
              </a:rPr>
              <a:t>Pour ajouter les relations il faut se rendre dans la fonction New Association qui propose des liens (il est possible de représenter d’autres relations). Pour réaliser un lien il faut choisir la relation et cliquer sur la classe 1, déplacer le curseur jusque la classe 2 et relâcher : la liaison se réalise :</a:t>
            </a:r>
          </a:p>
        </p:txBody>
      </p:sp>
      <p:pic>
        <p:nvPicPr>
          <p:cNvPr id="6" name="Image 5"/>
          <p:cNvPicPr>
            <a:picLocks noChangeAspect="1"/>
          </p:cNvPicPr>
          <p:nvPr/>
        </p:nvPicPr>
        <p:blipFill>
          <a:blip r:embed="rId2"/>
          <a:stretch>
            <a:fillRect/>
          </a:stretch>
        </p:blipFill>
        <p:spPr>
          <a:xfrm>
            <a:off x="291372" y="3370369"/>
            <a:ext cx="2924175" cy="2914650"/>
          </a:xfrm>
          <a:prstGeom prst="rect">
            <a:avLst/>
          </a:prstGeom>
        </p:spPr>
      </p:pic>
      <p:pic>
        <p:nvPicPr>
          <p:cNvPr id="9" name="Image 8"/>
          <p:cNvPicPr>
            <a:picLocks noChangeAspect="1"/>
          </p:cNvPicPr>
          <p:nvPr/>
        </p:nvPicPr>
        <p:blipFill>
          <a:blip r:embed="rId3"/>
          <a:stretch>
            <a:fillRect/>
          </a:stretch>
        </p:blipFill>
        <p:spPr>
          <a:xfrm>
            <a:off x="3424950" y="3579693"/>
            <a:ext cx="2819400" cy="2305050"/>
          </a:xfrm>
          <a:prstGeom prst="rect">
            <a:avLst/>
          </a:prstGeom>
        </p:spPr>
      </p:pic>
      <p:pic>
        <p:nvPicPr>
          <p:cNvPr id="10" name="Image 9"/>
          <p:cNvPicPr>
            <a:picLocks noChangeAspect="1"/>
          </p:cNvPicPr>
          <p:nvPr/>
        </p:nvPicPr>
        <p:blipFill>
          <a:blip r:embed="rId4"/>
          <a:stretch>
            <a:fillRect/>
          </a:stretch>
        </p:blipFill>
        <p:spPr>
          <a:xfrm>
            <a:off x="6453753" y="3655893"/>
            <a:ext cx="2466975" cy="2228850"/>
          </a:xfrm>
          <a:prstGeom prst="rect">
            <a:avLst/>
          </a:prstGeom>
        </p:spPr>
      </p:pic>
      <p:pic>
        <p:nvPicPr>
          <p:cNvPr id="12" name="Image 11"/>
          <p:cNvPicPr>
            <a:picLocks noChangeAspect="1"/>
          </p:cNvPicPr>
          <p:nvPr/>
        </p:nvPicPr>
        <p:blipFill>
          <a:blip r:embed="rId5"/>
          <a:stretch>
            <a:fillRect/>
          </a:stretch>
        </p:blipFill>
        <p:spPr>
          <a:xfrm>
            <a:off x="9130131" y="3651130"/>
            <a:ext cx="2552700" cy="2238375"/>
          </a:xfrm>
          <a:prstGeom prst="rect">
            <a:avLst/>
          </a:prstGeom>
        </p:spPr>
      </p:pic>
    </p:spTree>
    <p:extLst>
      <p:ext uri="{BB962C8B-B14F-4D97-AF65-F5344CB8AC3E}">
        <p14:creationId xmlns:p14="http://schemas.microsoft.com/office/powerpoint/2010/main" val="4219199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t>
            </a:r>
            <a:r>
              <a:rPr lang="fr-FR" dirty="0" err="1"/>
              <a:t>ArgoUML</a:t>
            </a:r>
            <a:r>
              <a:rPr lang="fr-FR" dirty="0"/>
              <a:t> (Suite)</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28</a:t>
            </a:fld>
            <a:endParaRPr lang="fr-FR"/>
          </a:p>
        </p:txBody>
      </p:sp>
      <p:sp>
        <p:nvSpPr>
          <p:cNvPr id="11" name="Espace réservé du contenu 2"/>
          <p:cNvSpPr txBox="1">
            <a:spLocks/>
          </p:cNvSpPr>
          <p:nvPr/>
        </p:nvSpPr>
        <p:spPr>
          <a:xfrm>
            <a:off x="1154083" y="2086893"/>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b="1" dirty="0">
                <a:solidFill>
                  <a:schemeClr val="bg2">
                    <a:lumMod val="50000"/>
                  </a:schemeClr>
                </a:solidFill>
              </a:rPr>
              <a:t>Résultat de la modélisation</a:t>
            </a:r>
          </a:p>
          <a:p>
            <a:endParaRPr lang="fr-FR" b="1" dirty="0">
              <a:solidFill>
                <a:schemeClr val="bg2">
                  <a:lumMod val="50000"/>
                </a:schemeClr>
              </a:solidFill>
            </a:endParaRPr>
          </a:p>
          <a:p>
            <a:endParaRPr lang="fr-FR" dirty="0">
              <a:solidFill>
                <a:schemeClr val="tx1"/>
              </a:solidFill>
            </a:endParaRPr>
          </a:p>
        </p:txBody>
      </p:sp>
      <p:pic>
        <p:nvPicPr>
          <p:cNvPr id="6" name="Image 5"/>
          <p:cNvPicPr>
            <a:picLocks noChangeAspect="1"/>
          </p:cNvPicPr>
          <p:nvPr/>
        </p:nvPicPr>
        <p:blipFill>
          <a:blip r:embed="rId2">
            <a:clrChange>
              <a:clrFrom>
                <a:srgbClr val="EEEEEE"/>
              </a:clrFrom>
              <a:clrTo>
                <a:srgbClr val="EEEEEE">
                  <a:alpha val="0"/>
                </a:srgbClr>
              </a:clrTo>
            </a:clrChange>
          </a:blip>
          <a:stretch>
            <a:fillRect/>
          </a:stretch>
        </p:blipFill>
        <p:spPr>
          <a:xfrm>
            <a:off x="1865994" y="2567577"/>
            <a:ext cx="8034464" cy="3409891"/>
          </a:xfrm>
          <a:prstGeom prst="rect">
            <a:avLst/>
          </a:prstGeom>
        </p:spPr>
      </p:pic>
    </p:spTree>
    <p:extLst>
      <p:ext uri="{BB962C8B-B14F-4D97-AF65-F5344CB8AC3E}">
        <p14:creationId xmlns:p14="http://schemas.microsoft.com/office/powerpoint/2010/main" val="2011016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t>
            </a:r>
            <a:r>
              <a:rPr lang="fr-FR" dirty="0" err="1"/>
              <a:t>ArgoUML</a:t>
            </a:r>
            <a:r>
              <a:rPr lang="fr-FR" dirty="0"/>
              <a:t> (Suite)</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29</a:t>
            </a:fld>
            <a:endParaRPr lang="fr-FR"/>
          </a:p>
        </p:txBody>
      </p:sp>
      <p:sp>
        <p:nvSpPr>
          <p:cNvPr id="11" name="Espace réservé du contenu 2"/>
          <p:cNvSpPr txBox="1">
            <a:spLocks/>
          </p:cNvSpPr>
          <p:nvPr/>
        </p:nvSpPr>
        <p:spPr>
          <a:xfrm>
            <a:off x="1154083" y="2086893"/>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b="1" dirty="0">
                <a:solidFill>
                  <a:schemeClr val="bg2">
                    <a:lumMod val="50000"/>
                  </a:schemeClr>
                </a:solidFill>
              </a:rPr>
              <a:t>Il est parfois possible de rendre plus visuel les représentations avec un peu de couleur</a:t>
            </a:r>
          </a:p>
          <a:p>
            <a:endParaRPr lang="fr-FR" b="1" dirty="0">
              <a:solidFill>
                <a:schemeClr val="bg2">
                  <a:lumMod val="50000"/>
                </a:schemeClr>
              </a:solidFill>
            </a:endParaRPr>
          </a:p>
          <a:p>
            <a:endParaRPr lang="fr-FR" dirty="0">
              <a:solidFill>
                <a:schemeClr val="tx1"/>
              </a:solidFill>
            </a:endParaRPr>
          </a:p>
        </p:txBody>
      </p:sp>
      <p:pic>
        <p:nvPicPr>
          <p:cNvPr id="7" name="Image 6"/>
          <p:cNvPicPr>
            <a:picLocks noChangeAspect="1"/>
          </p:cNvPicPr>
          <p:nvPr/>
        </p:nvPicPr>
        <p:blipFill>
          <a:blip r:embed="rId2"/>
          <a:stretch>
            <a:fillRect/>
          </a:stretch>
        </p:blipFill>
        <p:spPr>
          <a:xfrm>
            <a:off x="2063749" y="2579724"/>
            <a:ext cx="8067675" cy="3409950"/>
          </a:xfrm>
          <a:prstGeom prst="rect">
            <a:avLst/>
          </a:prstGeom>
        </p:spPr>
      </p:pic>
    </p:spTree>
    <p:extLst>
      <p:ext uri="{BB962C8B-B14F-4D97-AF65-F5344CB8AC3E}">
        <p14:creationId xmlns:p14="http://schemas.microsoft.com/office/powerpoint/2010/main" val="401449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Définitions</a:t>
            </a:r>
          </a:p>
        </p:txBody>
      </p:sp>
      <p:sp>
        <p:nvSpPr>
          <p:cNvPr id="3" name="Espace réservé du contenu 2"/>
          <p:cNvSpPr>
            <a:spLocks noGrp="1"/>
          </p:cNvSpPr>
          <p:nvPr>
            <p:ph idx="1"/>
          </p:nvPr>
        </p:nvSpPr>
        <p:spPr/>
        <p:txBody>
          <a:bodyPr/>
          <a:lstStyle/>
          <a:p>
            <a:endParaRPr lang="fr-FR" b="1" dirty="0">
              <a:solidFill>
                <a:schemeClr val="bg2">
                  <a:lumMod val="50000"/>
                </a:schemeClr>
              </a:solidFill>
            </a:endParaRPr>
          </a:p>
          <a:p>
            <a:pPr algn="just"/>
            <a:r>
              <a:rPr lang="fr-FR" b="1" dirty="0">
                <a:solidFill>
                  <a:schemeClr val="bg2">
                    <a:lumMod val="50000"/>
                  </a:schemeClr>
                </a:solidFill>
              </a:rPr>
              <a:t>Table : </a:t>
            </a:r>
            <a:r>
              <a:rPr lang="fr-FR" dirty="0">
                <a:solidFill>
                  <a:schemeClr val="tx1"/>
                </a:solidFill>
              </a:rPr>
              <a:t>Une table est un ensemble de données organisées sous forme d'un tableau où les colonnes correspondent à des catégories d'information (correspondrait à un tableau) </a:t>
            </a:r>
          </a:p>
          <a:p>
            <a:pPr algn="just"/>
            <a:r>
              <a:rPr lang="fr-FR" b="1" dirty="0">
                <a:solidFill>
                  <a:schemeClr val="bg2">
                    <a:lumMod val="50000"/>
                  </a:schemeClr>
                </a:solidFill>
              </a:rPr>
              <a:t>Champ : </a:t>
            </a:r>
            <a:r>
              <a:rPr lang="fr-FR" dirty="0">
                <a:solidFill>
                  <a:schemeClr val="tx1"/>
                </a:solidFill>
              </a:rPr>
              <a:t>Un champ, est l'information élémentaire d'une base de données, d'un fichier informatique, et plus généralement d'une ressource informatique où existent des termes indexés (correspondrait à une colonne) </a:t>
            </a:r>
          </a:p>
          <a:p>
            <a:pPr algn="just"/>
            <a:r>
              <a:rPr lang="fr-FR" b="1" dirty="0">
                <a:solidFill>
                  <a:schemeClr val="bg2">
                    <a:lumMod val="50000"/>
                  </a:schemeClr>
                </a:solidFill>
              </a:rPr>
              <a:t>Entrée : </a:t>
            </a:r>
            <a:r>
              <a:rPr lang="fr-FR" dirty="0">
                <a:solidFill>
                  <a:schemeClr val="tx1"/>
                </a:solidFill>
              </a:rPr>
              <a:t>Ensemble de valeurs que prennent les différents champs (correspondrait à une ligne) </a:t>
            </a:r>
          </a:p>
          <a:p>
            <a:pPr algn="just"/>
            <a:r>
              <a:rPr lang="fr-FR" b="1" dirty="0">
                <a:solidFill>
                  <a:schemeClr val="bg2">
                    <a:lumMod val="50000"/>
                  </a:schemeClr>
                </a:solidFill>
              </a:rPr>
              <a:t>Relations</a:t>
            </a:r>
            <a:r>
              <a:rPr lang="fr-FR" dirty="0"/>
              <a:t> : </a:t>
            </a:r>
            <a:r>
              <a:rPr lang="fr-FR" dirty="0">
                <a:solidFill>
                  <a:schemeClr val="tx1"/>
                </a:solidFill>
              </a:rPr>
              <a:t>Liens entre les différentes tables au sein d’une base de données. Les relations sont généralement des représentations graphiques</a:t>
            </a:r>
          </a:p>
        </p:txBody>
      </p:sp>
      <p:sp>
        <p:nvSpPr>
          <p:cNvPr id="5" name="Espace réservé du pied de page 4"/>
          <p:cNvSpPr>
            <a:spLocks noGrp="1"/>
          </p:cNvSpPr>
          <p:nvPr>
            <p:ph type="ftr" sz="quarter" idx="11"/>
          </p:nvPr>
        </p:nvSpPr>
        <p:spPr/>
        <p:txBody>
          <a:bodyPr/>
          <a:lstStyle/>
          <a:p>
            <a:r>
              <a:rPr lang="fr-FR"/>
              <a:t>Adrien KOSLOWSKI</a:t>
            </a:r>
          </a:p>
        </p:txBody>
      </p:sp>
      <p:sp>
        <p:nvSpPr>
          <p:cNvPr id="6" name="Espace réservé du numéro de diapositive 5"/>
          <p:cNvSpPr>
            <a:spLocks noGrp="1"/>
          </p:cNvSpPr>
          <p:nvPr>
            <p:ph type="sldNum" sz="quarter" idx="12"/>
          </p:nvPr>
        </p:nvSpPr>
        <p:spPr/>
        <p:txBody>
          <a:bodyPr/>
          <a:lstStyle/>
          <a:p>
            <a:fld id="{B44DB6E5-5B56-4FD7-BEE7-8D33E9A042EE}" type="slidenum">
              <a:rPr lang="fr-FR" smtClean="0"/>
              <a:t>3</a:t>
            </a:fld>
            <a:endParaRPr lang="fr-FR"/>
          </a:p>
        </p:txBody>
      </p:sp>
    </p:spTree>
    <p:extLst>
      <p:ext uri="{BB962C8B-B14F-4D97-AF65-F5344CB8AC3E}">
        <p14:creationId xmlns:p14="http://schemas.microsoft.com/office/powerpoint/2010/main" val="96834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stretch>
            <a:fillRect/>
          </a:stretch>
        </p:blipFill>
        <p:spPr>
          <a:xfrm>
            <a:off x="0" y="-1"/>
            <a:ext cx="12192000" cy="6336407"/>
          </a:xfrm>
          <a:prstGeom prst="rect">
            <a:avLst/>
          </a:prstGeom>
        </p:spPr>
      </p:pic>
      <p:sp>
        <p:nvSpPr>
          <p:cNvPr id="2" name="Titre 1"/>
          <p:cNvSpPr>
            <a:spLocks noGrp="1"/>
          </p:cNvSpPr>
          <p:nvPr>
            <p:ph type="title"/>
          </p:nvPr>
        </p:nvSpPr>
        <p:spPr>
          <a:xfrm>
            <a:off x="1097280" y="54781"/>
            <a:ext cx="10058400" cy="1450757"/>
          </a:xfrm>
        </p:spPr>
        <p:txBody>
          <a:bodyPr/>
          <a:lstStyle/>
          <a:p>
            <a:r>
              <a:rPr lang="fr-FR" dirty="0"/>
              <a:t>Activité n°5</a:t>
            </a:r>
          </a:p>
        </p:txBody>
      </p:sp>
      <p:sp>
        <p:nvSpPr>
          <p:cNvPr id="3" name="Espace réservé du contenu 2"/>
          <p:cNvSpPr>
            <a:spLocks noGrp="1"/>
          </p:cNvSpPr>
          <p:nvPr>
            <p:ph idx="1"/>
          </p:nvPr>
        </p:nvSpPr>
        <p:spPr>
          <a:xfrm>
            <a:off x="1097280" y="1365158"/>
            <a:ext cx="10058400" cy="5256359"/>
          </a:xfrm>
        </p:spPr>
        <p:txBody>
          <a:bodyPr>
            <a:normAutofit/>
          </a:bodyPr>
          <a:lstStyle/>
          <a:p>
            <a:pPr marL="0" indent="0">
              <a:buNone/>
            </a:pPr>
            <a:r>
              <a:rPr lang="en-US" sz="700" b="1" dirty="0">
                <a:solidFill>
                  <a:schemeClr val="tx1"/>
                </a:solidFill>
              </a:rPr>
              <a:t>__________________________________________________________________________________________________________________________________________________________________________________________________________________________________</a:t>
            </a:r>
            <a:endParaRPr lang="en-US" b="1" dirty="0">
              <a:solidFill>
                <a:schemeClr val="tx1"/>
              </a:solidFill>
            </a:endParaRPr>
          </a:p>
          <a:p>
            <a:pPr algn="just"/>
            <a:endParaRPr lang="fr-FR" b="1" dirty="0">
              <a:solidFill>
                <a:schemeClr val="bg2">
                  <a:lumMod val="50000"/>
                </a:schemeClr>
              </a:solidFill>
            </a:endParaRPr>
          </a:p>
          <a:p>
            <a:pPr algn="just"/>
            <a:r>
              <a:rPr lang="fr-FR" b="1" dirty="0">
                <a:solidFill>
                  <a:schemeClr val="bg2">
                    <a:lumMod val="50000"/>
                  </a:schemeClr>
                </a:solidFill>
              </a:rPr>
              <a:t>A l’aide du logiciel </a:t>
            </a:r>
            <a:r>
              <a:rPr lang="fr-FR" b="1" dirty="0" err="1">
                <a:solidFill>
                  <a:schemeClr val="bg2">
                    <a:lumMod val="50000"/>
                  </a:schemeClr>
                </a:solidFill>
              </a:rPr>
              <a:t>ArgoUML</a:t>
            </a:r>
            <a:r>
              <a:rPr lang="fr-FR" b="1" dirty="0">
                <a:solidFill>
                  <a:schemeClr val="bg2">
                    <a:lumMod val="50000"/>
                  </a:schemeClr>
                </a:solidFill>
              </a:rPr>
              <a:t>, réalisez le diagramme de classe UML  de l’exemple utilisé pour le tutoriel ACCESS : </a:t>
            </a:r>
          </a:p>
          <a:p>
            <a:pPr algn="just"/>
            <a:endParaRPr lang="fr-FR" b="1" dirty="0">
              <a:solidFill>
                <a:schemeClr val="bg2">
                  <a:lumMod val="50000"/>
                </a:schemeClr>
              </a:solidFill>
            </a:endParaRPr>
          </a:p>
          <a:p>
            <a:pPr algn="just"/>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dirty="0"/>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30</a:t>
            </a:fld>
            <a:endParaRPr lang="fr-FR" dirty="0"/>
          </a:p>
        </p:txBody>
      </p:sp>
      <p:pic>
        <p:nvPicPr>
          <p:cNvPr id="9" name="Image 8"/>
          <p:cNvPicPr/>
          <p:nvPr/>
        </p:nvPicPr>
        <p:blipFill>
          <a:blip r:embed="rId3">
            <a:extLst>
              <a:ext uri="{28A0092B-C50C-407E-A947-70E740481C1C}">
                <a14:useLocalDpi xmlns:a14="http://schemas.microsoft.com/office/drawing/2010/main" val="0"/>
              </a:ext>
            </a:extLst>
          </a:blip>
          <a:srcRect/>
          <a:stretch>
            <a:fillRect/>
          </a:stretch>
        </p:blipFill>
        <p:spPr bwMode="auto">
          <a:xfrm>
            <a:off x="1040477" y="2936491"/>
            <a:ext cx="9994510" cy="2958879"/>
          </a:xfrm>
          <a:prstGeom prst="rect">
            <a:avLst/>
          </a:prstGeom>
          <a:noFill/>
          <a:ln>
            <a:noFill/>
          </a:ln>
        </p:spPr>
      </p:pic>
    </p:spTree>
    <p:extLst>
      <p:ext uri="{BB962C8B-B14F-4D97-AF65-F5344CB8AC3E}">
        <p14:creationId xmlns:p14="http://schemas.microsoft.com/office/powerpoint/2010/main" val="2105198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stretch>
            <a:fillRect/>
          </a:stretch>
        </p:blipFill>
        <p:spPr>
          <a:xfrm>
            <a:off x="0" y="-1"/>
            <a:ext cx="12192000" cy="6336407"/>
          </a:xfrm>
          <a:prstGeom prst="rect">
            <a:avLst/>
          </a:prstGeom>
        </p:spPr>
      </p:pic>
      <p:sp>
        <p:nvSpPr>
          <p:cNvPr id="2" name="Titre 1"/>
          <p:cNvSpPr>
            <a:spLocks noGrp="1"/>
          </p:cNvSpPr>
          <p:nvPr>
            <p:ph type="title"/>
          </p:nvPr>
        </p:nvSpPr>
        <p:spPr>
          <a:xfrm>
            <a:off x="1097280" y="54781"/>
            <a:ext cx="10058400" cy="1450757"/>
          </a:xfrm>
        </p:spPr>
        <p:txBody>
          <a:bodyPr/>
          <a:lstStyle/>
          <a:p>
            <a:r>
              <a:rPr lang="fr-FR" dirty="0"/>
              <a:t>Activité n°6</a:t>
            </a:r>
          </a:p>
        </p:txBody>
      </p:sp>
      <p:sp>
        <p:nvSpPr>
          <p:cNvPr id="3" name="Espace réservé du contenu 2"/>
          <p:cNvSpPr>
            <a:spLocks noGrp="1"/>
          </p:cNvSpPr>
          <p:nvPr>
            <p:ph idx="1"/>
          </p:nvPr>
        </p:nvSpPr>
        <p:spPr>
          <a:xfrm>
            <a:off x="1097280" y="1365158"/>
            <a:ext cx="10058400" cy="5256359"/>
          </a:xfrm>
        </p:spPr>
        <p:txBody>
          <a:bodyPr>
            <a:normAutofit/>
          </a:bodyPr>
          <a:lstStyle/>
          <a:p>
            <a:pPr marL="0" indent="0">
              <a:buNone/>
            </a:pPr>
            <a:r>
              <a:rPr lang="en-US" sz="700" b="1" dirty="0">
                <a:solidFill>
                  <a:schemeClr val="tx1"/>
                </a:solidFill>
              </a:rPr>
              <a:t>__________________________________________________________________________________________________________________________________________________________________________________________________________________________________</a:t>
            </a:r>
            <a:endParaRPr lang="en-US" b="1" dirty="0">
              <a:solidFill>
                <a:schemeClr val="tx1"/>
              </a:solidFill>
            </a:endParaRPr>
          </a:p>
          <a:p>
            <a:pPr algn="just"/>
            <a:endParaRPr lang="fr-FR" b="1" dirty="0">
              <a:solidFill>
                <a:schemeClr val="bg2">
                  <a:lumMod val="50000"/>
                </a:schemeClr>
              </a:solidFill>
            </a:endParaRPr>
          </a:p>
          <a:p>
            <a:pPr algn="just"/>
            <a:r>
              <a:rPr lang="fr-FR" b="1" dirty="0">
                <a:solidFill>
                  <a:schemeClr val="bg2">
                    <a:lumMod val="50000"/>
                  </a:schemeClr>
                </a:solidFill>
              </a:rPr>
              <a:t>A l’aide du logiciel </a:t>
            </a:r>
            <a:r>
              <a:rPr lang="fr-FR" b="1" dirty="0" err="1">
                <a:solidFill>
                  <a:schemeClr val="bg2">
                    <a:lumMod val="50000"/>
                  </a:schemeClr>
                </a:solidFill>
              </a:rPr>
              <a:t>ArgoUML</a:t>
            </a:r>
            <a:r>
              <a:rPr lang="fr-FR" b="1" dirty="0">
                <a:solidFill>
                  <a:schemeClr val="bg2">
                    <a:lumMod val="50000"/>
                  </a:schemeClr>
                </a:solidFill>
              </a:rPr>
              <a:t>, réalisez l’ensemble de vos modélisations de base de données précédentes : </a:t>
            </a:r>
          </a:p>
          <a:p>
            <a:pPr algn="just"/>
            <a:r>
              <a:rPr lang="fr-FR" b="1" dirty="0">
                <a:solidFill>
                  <a:schemeClr val="bg2">
                    <a:lumMod val="50000"/>
                  </a:schemeClr>
                </a:solidFill>
              </a:rPr>
              <a:t>         - Prescription des médicaments ;</a:t>
            </a:r>
          </a:p>
          <a:p>
            <a:pPr algn="just"/>
            <a:r>
              <a:rPr lang="fr-FR" b="1" dirty="0">
                <a:solidFill>
                  <a:schemeClr val="bg2">
                    <a:lumMod val="50000"/>
                  </a:schemeClr>
                </a:solidFill>
              </a:rPr>
              <a:t>         - Site de vente et de gestion des stocks ;</a:t>
            </a:r>
          </a:p>
          <a:p>
            <a:pPr algn="just"/>
            <a:r>
              <a:rPr lang="fr-FR" b="1" dirty="0">
                <a:solidFill>
                  <a:schemeClr val="bg2">
                    <a:lumMod val="50000"/>
                  </a:schemeClr>
                </a:solidFill>
              </a:rPr>
              <a:t>         - Réservation en ligne de repas ;</a:t>
            </a:r>
          </a:p>
          <a:p>
            <a:pPr algn="just"/>
            <a:r>
              <a:rPr lang="fr-FR" b="1" dirty="0">
                <a:solidFill>
                  <a:schemeClr val="bg2">
                    <a:lumMod val="50000"/>
                  </a:schemeClr>
                </a:solidFill>
              </a:rPr>
              <a:t>         - Gestion ornithologique d’un parc national.</a:t>
            </a:r>
          </a:p>
          <a:p>
            <a:pPr algn="just"/>
            <a:endParaRPr lang="fr-FR" b="1" dirty="0">
              <a:solidFill>
                <a:schemeClr val="bg2">
                  <a:lumMod val="50000"/>
                </a:schemeClr>
              </a:solidFill>
            </a:endParaRPr>
          </a:p>
          <a:p>
            <a:pPr algn="just"/>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dirty="0"/>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31</a:t>
            </a:fld>
            <a:endParaRPr lang="fr-FR" dirty="0"/>
          </a:p>
        </p:txBody>
      </p:sp>
    </p:spTree>
    <p:extLst>
      <p:ext uri="{BB962C8B-B14F-4D97-AF65-F5344CB8AC3E}">
        <p14:creationId xmlns:p14="http://schemas.microsoft.com/office/powerpoint/2010/main" val="80696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stretch>
            <a:fillRect/>
          </a:stretch>
        </p:blipFill>
        <p:spPr>
          <a:xfrm>
            <a:off x="0" y="-1"/>
            <a:ext cx="12192000" cy="6336407"/>
          </a:xfrm>
          <a:prstGeom prst="rect">
            <a:avLst/>
          </a:prstGeom>
        </p:spPr>
      </p:pic>
      <p:sp>
        <p:nvSpPr>
          <p:cNvPr id="2" name="Titre 1"/>
          <p:cNvSpPr>
            <a:spLocks noGrp="1"/>
          </p:cNvSpPr>
          <p:nvPr>
            <p:ph type="title"/>
          </p:nvPr>
        </p:nvSpPr>
        <p:spPr>
          <a:xfrm>
            <a:off x="1097280" y="54781"/>
            <a:ext cx="10058400" cy="1450757"/>
          </a:xfrm>
        </p:spPr>
        <p:txBody>
          <a:bodyPr/>
          <a:lstStyle/>
          <a:p>
            <a:r>
              <a:rPr lang="fr-FR" dirty="0"/>
              <a:t>Activité n°7</a:t>
            </a:r>
          </a:p>
        </p:txBody>
      </p:sp>
      <p:sp>
        <p:nvSpPr>
          <p:cNvPr id="3" name="Espace réservé du contenu 2"/>
          <p:cNvSpPr>
            <a:spLocks noGrp="1"/>
          </p:cNvSpPr>
          <p:nvPr>
            <p:ph idx="1"/>
          </p:nvPr>
        </p:nvSpPr>
        <p:spPr>
          <a:xfrm>
            <a:off x="1097280" y="1365158"/>
            <a:ext cx="10058400" cy="5256359"/>
          </a:xfrm>
        </p:spPr>
        <p:txBody>
          <a:bodyPr>
            <a:normAutofit/>
          </a:bodyPr>
          <a:lstStyle/>
          <a:p>
            <a:pPr marL="0" indent="0">
              <a:buNone/>
            </a:pPr>
            <a:r>
              <a:rPr lang="en-US" sz="700" b="1" dirty="0">
                <a:solidFill>
                  <a:schemeClr val="tx1"/>
                </a:solidFill>
              </a:rPr>
              <a:t>__________________________________________________________________________________________________________________________________________________________________________________________________________________________________</a:t>
            </a:r>
            <a:endParaRPr lang="en-US" b="1" dirty="0">
              <a:solidFill>
                <a:schemeClr val="tx1"/>
              </a:solidFill>
            </a:endParaRPr>
          </a:p>
          <a:p>
            <a:pPr algn="just"/>
            <a:endParaRPr lang="fr-FR" b="1" dirty="0">
              <a:solidFill>
                <a:schemeClr val="bg2">
                  <a:lumMod val="50000"/>
                </a:schemeClr>
              </a:solidFill>
            </a:endParaRPr>
          </a:p>
          <a:p>
            <a:pPr algn="just"/>
            <a:r>
              <a:rPr lang="fr-FR" b="1" dirty="0">
                <a:solidFill>
                  <a:schemeClr val="bg2">
                    <a:lumMod val="50000"/>
                  </a:schemeClr>
                </a:solidFill>
              </a:rPr>
              <a:t>A votre tour de réaliser une gestion de base de données qui peut rendre service à quelqu’un… Un peu d’innovation ! Proposez un modèle de base de données et une représentation ACCESS et de classe UML de celle-ci et justifiez là !</a:t>
            </a:r>
          </a:p>
          <a:p>
            <a:pPr algn="just"/>
            <a:r>
              <a:rPr lang="fr-FR" b="1" dirty="0">
                <a:solidFill>
                  <a:schemeClr val="bg2">
                    <a:lumMod val="50000"/>
                  </a:schemeClr>
                </a:solidFill>
              </a:rPr>
              <a:t>En résumé, vous allez réaliser un mini-projet que vous allez présenter aux autres et essayer de les convaincre que votre BDD va révolutionner à tout jamais le visage de la gestion du butinage de fleurs pour une ruche connectée… 4.0 la reine des abeilles !!!</a:t>
            </a:r>
          </a:p>
          <a:p>
            <a:pPr algn="just"/>
            <a:endParaRPr lang="fr-FR" b="1" dirty="0">
              <a:solidFill>
                <a:schemeClr val="bg2">
                  <a:lumMod val="50000"/>
                </a:schemeClr>
              </a:solidFill>
            </a:endParaRPr>
          </a:p>
          <a:p>
            <a:pPr algn="just"/>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dirty="0"/>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32</a:t>
            </a:fld>
            <a:endParaRPr lang="fr-FR" dirty="0"/>
          </a:p>
        </p:txBody>
      </p:sp>
    </p:spTree>
    <p:extLst>
      <p:ext uri="{BB962C8B-B14F-4D97-AF65-F5344CB8AC3E}">
        <p14:creationId xmlns:p14="http://schemas.microsoft.com/office/powerpoint/2010/main" val="950999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Conclusion du module</a:t>
            </a:r>
          </a:p>
        </p:txBody>
      </p:sp>
      <p:sp>
        <p:nvSpPr>
          <p:cNvPr id="3" name="Espace réservé du contenu 2"/>
          <p:cNvSpPr>
            <a:spLocks noGrp="1"/>
          </p:cNvSpPr>
          <p:nvPr>
            <p:ph idx="1"/>
          </p:nvPr>
        </p:nvSpPr>
        <p:spPr/>
        <p:txBody>
          <a:bodyPr>
            <a:normAutofit/>
          </a:bodyPr>
          <a:lstStyle/>
          <a:p>
            <a:endParaRPr lang="en-US" dirty="0">
              <a:solidFill>
                <a:schemeClr val="tx1"/>
              </a:solidFill>
            </a:endParaRPr>
          </a:p>
          <a:p>
            <a:r>
              <a:rPr lang="fr-FR" b="1" dirty="0">
                <a:solidFill>
                  <a:schemeClr val="bg2">
                    <a:lumMod val="50000"/>
                  </a:schemeClr>
                </a:solidFill>
              </a:rPr>
              <a:t>Bases de données</a:t>
            </a:r>
          </a:p>
          <a:p>
            <a:pPr lvl="1"/>
            <a:r>
              <a:rPr lang="fr-FR" b="1" dirty="0">
                <a:solidFill>
                  <a:schemeClr val="tx1"/>
                </a:solidFill>
              </a:rPr>
              <a:t>SQL</a:t>
            </a:r>
          </a:p>
          <a:p>
            <a:r>
              <a:rPr lang="fr-FR" b="1" dirty="0">
                <a:solidFill>
                  <a:schemeClr val="bg2">
                    <a:lumMod val="50000"/>
                  </a:schemeClr>
                </a:solidFill>
              </a:rPr>
              <a:t>Association de ce module avec d’autres langages </a:t>
            </a:r>
          </a:p>
          <a:p>
            <a:pPr lvl="1"/>
            <a:r>
              <a:rPr lang="fr-FR" b="1" dirty="0">
                <a:solidFill>
                  <a:schemeClr val="tx1"/>
                </a:solidFill>
              </a:rPr>
              <a:t>PHP</a:t>
            </a:r>
          </a:p>
          <a:p>
            <a:pPr lvl="1"/>
            <a:r>
              <a:rPr lang="fr-FR" b="1" dirty="0">
                <a:solidFill>
                  <a:schemeClr val="tx1"/>
                </a:solidFill>
              </a:rPr>
              <a:t>HTML</a:t>
            </a:r>
          </a:p>
          <a:p>
            <a:pPr marL="201168" lvl="1" indent="0">
              <a:buNone/>
            </a:pPr>
            <a:endParaRPr lang="fr-FR" b="1" dirty="0">
              <a:solidFill>
                <a:schemeClr val="tx1"/>
              </a:solidFill>
            </a:endParaRPr>
          </a:p>
          <a:p>
            <a:endParaRPr lang="en-US" dirty="0">
              <a:solidFill>
                <a:schemeClr val="tx1"/>
              </a:solidFill>
            </a:endParaRPr>
          </a:p>
          <a:p>
            <a:endParaRPr lang="fr-FR" sz="600" dirty="0">
              <a:solidFill>
                <a:schemeClr val="tx1"/>
              </a:solidFill>
            </a:endParaRPr>
          </a:p>
          <a:p>
            <a:endParaRPr lang="fr-FR" sz="600" dirty="0">
              <a:solidFill>
                <a:schemeClr val="tx1"/>
              </a:solidFill>
            </a:endParaRPr>
          </a:p>
          <a:p>
            <a:endParaRPr lang="fr-FR" dirty="0">
              <a:solidFill>
                <a:schemeClr val="tx1"/>
              </a:solidFill>
            </a:endParaRPr>
          </a:p>
        </p:txBody>
      </p:sp>
      <p:sp>
        <p:nvSpPr>
          <p:cNvPr id="4" name="Espace réservé du pied de page 3"/>
          <p:cNvSpPr>
            <a:spLocks noGrp="1"/>
          </p:cNvSpPr>
          <p:nvPr>
            <p:ph type="ftr" sz="quarter" idx="11"/>
          </p:nvPr>
        </p:nvSpPr>
        <p:spPr/>
        <p:txBody>
          <a:bodyPr/>
          <a:lstStyle/>
          <a:p>
            <a:r>
              <a:rPr lang="fr-FR" dirty="0"/>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33</a:t>
            </a:fld>
            <a:endParaRPr lang="fr-FR" dirty="0"/>
          </a:p>
        </p:txBody>
      </p:sp>
    </p:spTree>
    <p:extLst>
      <p:ext uri="{BB962C8B-B14F-4D97-AF65-F5344CB8AC3E}">
        <p14:creationId xmlns:p14="http://schemas.microsoft.com/office/powerpoint/2010/main" val="221309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ACCESS</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4</a:t>
            </a:fld>
            <a:endParaRPr lang="fr-FR"/>
          </a:p>
        </p:txBody>
      </p:sp>
      <p:sp>
        <p:nvSpPr>
          <p:cNvPr id="11" name="Espace réservé du contenu 2"/>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b="1" dirty="0">
              <a:solidFill>
                <a:schemeClr val="bg2">
                  <a:lumMod val="50000"/>
                </a:schemeClr>
              </a:solidFill>
            </a:endParaRPr>
          </a:p>
          <a:p>
            <a:r>
              <a:rPr lang="fr-FR" b="1" dirty="0">
                <a:solidFill>
                  <a:schemeClr val="bg2">
                    <a:lumMod val="50000"/>
                  </a:schemeClr>
                </a:solidFill>
              </a:rPr>
              <a:t>Réaliser une nouvelle base de données</a:t>
            </a:r>
          </a:p>
          <a:p>
            <a:endParaRPr lang="fr-FR" b="1" dirty="0">
              <a:solidFill>
                <a:schemeClr val="bg2">
                  <a:lumMod val="50000"/>
                </a:schemeClr>
              </a:solidFill>
            </a:endParaRPr>
          </a:p>
          <a:p>
            <a:endParaRPr lang="fr-FR" b="1" dirty="0">
              <a:solidFill>
                <a:schemeClr val="bg2">
                  <a:lumMod val="50000"/>
                </a:schemeClr>
              </a:solidFill>
            </a:endParaRPr>
          </a:p>
          <a:p>
            <a:r>
              <a:rPr lang="fr-FR" b="1" dirty="0">
                <a:solidFill>
                  <a:schemeClr val="bg2">
                    <a:lumMod val="50000"/>
                  </a:schemeClr>
                </a:solidFill>
              </a:rPr>
              <a:t>Enregistrement préalable de la base de données</a:t>
            </a:r>
          </a:p>
          <a:p>
            <a:endParaRPr lang="fr-FR" b="1" dirty="0">
              <a:solidFill>
                <a:schemeClr val="bg2">
                  <a:lumMod val="50000"/>
                </a:schemeClr>
              </a:solidFill>
            </a:endParaRPr>
          </a:p>
          <a:p>
            <a:endParaRPr lang="fr-FR" b="1" dirty="0">
              <a:solidFill>
                <a:schemeClr val="bg2">
                  <a:lumMod val="50000"/>
                </a:schemeClr>
              </a:solidFill>
            </a:endParaRPr>
          </a:p>
          <a:p>
            <a:r>
              <a:rPr lang="fr-FR" b="1" dirty="0">
                <a:solidFill>
                  <a:schemeClr val="bg2">
                    <a:lumMod val="50000"/>
                  </a:schemeClr>
                </a:solidFill>
              </a:rPr>
              <a:t>Mode Création  </a:t>
            </a:r>
          </a:p>
          <a:p>
            <a:endParaRPr lang="fr-FR" dirty="0">
              <a:solidFill>
                <a:schemeClr val="tx1"/>
              </a:solidFill>
            </a:endParaRPr>
          </a:p>
        </p:txBody>
      </p:sp>
      <p:pic>
        <p:nvPicPr>
          <p:cNvPr id="12" name="Image 11"/>
          <p:cNvPicPr/>
          <p:nvPr/>
        </p:nvPicPr>
        <p:blipFill>
          <a:blip r:embed="rId2"/>
          <a:stretch>
            <a:fillRect/>
          </a:stretch>
        </p:blipFill>
        <p:spPr>
          <a:xfrm>
            <a:off x="6097587" y="1823015"/>
            <a:ext cx="1909007" cy="1815254"/>
          </a:xfrm>
          <a:prstGeom prst="rect">
            <a:avLst/>
          </a:prstGeom>
        </p:spPr>
      </p:pic>
      <p:pic>
        <p:nvPicPr>
          <p:cNvPr id="13" name="Image 12"/>
          <p:cNvPicPr/>
          <p:nvPr/>
        </p:nvPicPr>
        <p:blipFill>
          <a:blip r:embed="rId3">
            <a:extLst>
              <a:ext uri="{28A0092B-C50C-407E-A947-70E740481C1C}">
                <a14:useLocalDpi xmlns:a14="http://schemas.microsoft.com/office/drawing/2010/main" val="0"/>
              </a:ext>
            </a:extLst>
          </a:blip>
          <a:srcRect/>
          <a:stretch>
            <a:fillRect/>
          </a:stretch>
        </p:blipFill>
        <p:spPr bwMode="auto">
          <a:xfrm>
            <a:off x="6639845" y="3790669"/>
            <a:ext cx="3061357" cy="1912423"/>
          </a:xfrm>
          <a:prstGeom prst="rect">
            <a:avLst/>
          </a:prstGeom>
          <a:noFill/>
          <a:ln>
            <a:noFill/>
          </a:ln>
        </p:spPr>
      </p:pic>
      <p:pic>
        <p:nvPicPr>
          <p:cNvPr id="14" name="Image 13"/>
          <p:cNvPicPr/>
          <p:nvPr/>
        </p:nvPicPr>
        <p:blipFill>
          <a:blip r:embed="rId4">
            <a:extLst>
              <a:ext uri="{28A0092B-C50C-407E-A947-70E740481C1C}">
                <a14:useLocalDpi xmlns:a14="http://schemas.microsoft.com/office/drawing/2010/main" val="0"/>
              </a:ext>
            </a:extLst>
          </a:blip>
          <a:srcRect/>
          <a:stretch>
            <a:fillRect/>
          </a:stretch>
        </p:blipFill>
        <p:spPr bwMode="auto">
          <a:xfrm>
            <a:off x="3320580" y="4413375"/>
            <a:ext cx="2528428" cy="1868893"/>
          </a:xfrm>
          <a:prstGeom prst="rect">
            <a:avLst/>
          </a:prstGeom>
          <a:noFill/>
          <a:ln>
            <a:noFill/>
          </a:ln>
        </p:spPr>
      </p:pic>
    </p:spTree>
    <p:extLst>
      <p:ext uri="{BB962C8B-B14F-4D97-AF65-F5344CB8AC3E}">
        <p14:creationId xmlns:p14="http://schemas.microsoft.com/office/powerpoint/2010/main" val="410377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ACCESS (Suite)</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5</a:t>
            </a:fld>
            <a:endParaRPr lang="fr-FR"/>
          </a:p>
        </p:txBody>
      </p:sp>
      <p:sp>
        <p:nvSpPr>
          <p:cNvPr id="11" name="Espace réservé du contenu 2"/>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b="1" dirty="0">
              <a:solidFill>
                <a:schemeClr val="bg2">
                  <a:lumMod val="50000"/>
                </a:schemeClr>
              </a:solidFill>
            </a:endParaRPr>
          </a:p>
          <a:p>
            <a:r>
              <a:rPr lang="fr-FR" b="1" dirty="0">
                <a:solidFill>
                  <a:schemeClr val="bg2">
                    <a:lumMod val="50000"/>
                  </a:schemeClr>
                </a:solidFill>
              </a:rPr>
              <a:t>Enregistrement de la première table</a:t>
            </a:r>
          </a:p>
          <a:p>
            <a:endParaRPr lang="fr-FR" b="1" dirty="0">
              <a:solidFill>
                <a:schemeClr val="bg2">
                  <a:lumMod val="50000"/>
                </a:schemeClr>
              </a:solidFill>
            </a:endParaRPr>
          </a:p>
          <a:p>
            <a:endParaRPr lang="fr-FR" b="1" dirty="0">
              <a:solidFill>
                <a:schemeClr val="bg2">
                  <a:lumMod val="50000"/>
                </a:schemeClr>
              </a:solidFill>
            </a:endParaRPr>
          </a:p>
          <a:p>
            <a:r>
              <a:rPr lang="fr-FR" b="1" dirty="0">
                <a:solidFill>
                  <a:schemeClr val="bg2">
                    <a:lumMod val="50000"/>
                  </a:schemeClr>
                </a:solidFill>
              </a:rPr>
              <a:t>La table est présentée comme suit  :</a:t>
            </a:r>
          </a:p>
          <a:p>
            <a:endParaRPr lang="fr-FR" b="1" dirty="0">
              <a:solidFill>
                <a:schemeClr val="bg2">
                  <a:lumMod val="50000"/>
                </a:schemeClr>
              </a:solidFill>
            </a:endParaRPr>
          </a:p>
          <a:p>
            <a:endParaRPr lang="fr-FR" b="1" dirty="0">
              <a:solidFill>
                <a:schemeClr val="bg2">
                  <a:lumMod val="50000"/>
                </a:schemeClr>
              </a:solidFill>
            </a:endParaRPr>
          </a:p>
          <a:p>
            <a:r>
              <a:rPr lang="fr-FR" b="1" dirty="0">
                <a:solidFill>
                  <a:schemeClr val="bg2">
                    <a:lumMod val="50000"/>
                  </a:schemeClr>
                </a:solidFill>
              </a:rPr>
              <a:t>Nous allons la paramétrer :</a:t>
            </a:r>
          </a:p>
          <a:p>
            <a:endParaRPr lang="fr-FR" dirty="0">
              <a:solidFill>
                <a:schemeClr val="tx1"/>
              </a:solidFill>
            </a:endParaRPr>
          </a:p>
        </p:txBody>
      </p:sp>
      <p:pic>
        <p:nvPicPr>
          <p:cNvPr id="10" name="Image 9"/>
          <p:cNvPicPr/>
          <p:nvPr/>
        </p:nvPicPr>
        <p:blipFill>
          <a:blip r:embed="rId2"/>
          <a:stretch>
            <a:fillRect/>
          </a:stretch>
        </p:blipFill>
        <p:spPr>
          <a:xfrm>
            <a:off x="5808115" y="1998134"/>
            <a:ext cx="2562225" cy="1123950"/>
          </a:xfrm>
          <a:prstGeom prst="rect">
            <a:avLst/>
          </a:prstGeom>
        </p:spPr>
      </p:pic>
      <p:pic>
        <p:nvPicPr>
          <p:cNvPr id="6" name="Image 5"/>
          <p:cNvPicPr>
            <a:picLocks noChangeAspect="1"/>
          </p:cNvPicPr>
          <p:nvPr/>
        </p:nvPicPr>
        <p:blipFill>
          <a:blip r:embed="rId3"/>
          <a:stretch>
            <a:fillRect/>
          </a:stretch>
        </p:blipFill>
        <p:spPr>
          <a:xfrm>
            <a:off x="5312152" y="3598163"/>
            <a:ext cx="5900331" cy="823302"/>
          </a:xfrm>
          <a:prstGeom prst="rect">
            <a:avLst/>
          </a:prstGeom>
        </p:spPr>
      </p:pic>
      <p:pic>
        <p:nvPicPr>
          <p:cNvPr id="7" name="Image 6"/>
          <p:cNvPicPr>
            <a:picLocks noChangeAspect="1"/>
          </p:cNvPicPr>
          <p:nvPr/>
        </p:nvPicPr>
        <p:blipFill>
          <a:blip r:embed="rId4"/>
          <a:stretch>
            <a:fillRect/>
          </a:stretch>
        </p:blipFill>
        <p:spPr>
          <a:xfrm>
            <a:off x="4496328" y="4702615"/>
            <a:ext cx="5324475" cy="1285875"/>
          </a:xfrm>
          <a:prstGeom prst="rect">
            <a:avLst/>
          </a:prstGeom>
        </p:spPr>
      </p:pic>
    </p:spTree>
    <p:extLst>
      <p:ext uri="{BB962C8B-B14F-4D97-AF65-F5344CB8AC3E}">
        <p14:creationId xmlns:p14="http://schemas.microsoft.com/office/powerpoint/2010/main" val="286705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ACCESS (Suite)</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6</a:t>
            </a:fld>
            <a:endParaRPr lang="fr-FR"/>
          </a:p>
        </p:txBody>
      </p:sp>
      <p:sp>
        <p:nvSpPr>
          <p:cNvPr id="11" name="Espace réservé du contenu 2"/>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b="1" dirty="0">
              <a:solidFill>
                <a:schemeClr val="bg2">
                  <a:lumMod val="50000"/>
                </a:schemeClr>
              </a:solidFill>
            </a:endParaRPr>
          </a:p>
          <a:p>
            <a:r>
              <a:rPr lang="fr-FR" b="1" dirty="0">
                <a:solidFill>
                  <a:schemeClr val="bg2">
                    <a:lumMod val="50000"/>
                  </a:schemeClr>
                </a:solidFill>
              </a:rPr>
              <a:t>Nous allons maintenant remplir la base comme suit :</a:t>
            </a: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dirty="0">
              <a:solidFill>
                <a:schemeClr val="tx1"/>
              </a:solidFill>
            </a:endParaRPr>
          </a:p>
        </p:txBody>
      </p:sp>
      <p:pic>
        <p:nvPicPr>
          <p:cNvPr id="14" name="Image 13"/>
          <p:cNvPicPr/>
          <p:nvPr/>
        </p:nvPicPr>
        <p:blipFill>
          <a:blip r:embed="rId2">
            <a:extLst>
              <a:ext uri="{28A0092B-C50C-407E-A947-70E740481C1C}">
                <a14:useLocalDpi xmlns:a14="http://schemas.microsoft.com/office/drawing/2010/main" val="0"/>
              </a:ext>
            </a:extLst>
          </a:blip>
          <a:srcRect/>
          <a:stretch>
            <a:fillRect/>
          </a:stretch>
        </p:blipFill>
        <p:spPr bwMode="auto">
          <a:xfrm>
            <a:off x="977462" y="2959830"/>
            <a:ext cx="10235021" cy="3061664"/>
          </a:xfrm>
          <a:prstGeom prst="rect">
            <a:avLst/>
          </a:prstGeom>
          <a:noFill/>
          <a:ln>
            <a:noFill/>
          </a:ln>
        </p:spPr>
      </p:pic>
    </p:spTree>
    <p:extLst>
      <p:ext uri="{BB962C8B-B14F-4D97-AF65-F5344CB8AC3E}">
        <p14:creationId xmlns:p14="http://schemas.microsoft.com/office/powerpoint/2010/main" val="320695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ACCESS (Suite)</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7</a:t>
            </a:fld>
            <a:endParaRPr lang="fr-FR"/>
          </a:p>
        </p:txBody>
      </p:sp>
      <p:sp>
        <p:nvSpPr>
          <p:cNvPr id="11" name="Espace réservé du contenu 2"/>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b="1" dirty="0">
              <a:solidFill>
                <a:schemeClr val="bg2">
                  <a:lumMod val="50000"/>
                </a:schemeClr>
              </a:solidFill>
            </a:endParaRPr>
          </a:p>
          <a:p>
            <a:r>
              <a:rPr lang="fr-FR" b="1" dirty="0">
                <a:solidFill>
                  <a:schemeClr val="bg2">
                    <a:lumMod val="50000"/>
                  </a:schemeClr>
                </a:solidFill>
              </a:rPr>
              <a:t>Nous allons maintenant nous rendre sur affichage</a:t>
            </a:r>
            <a:br>
              <a:rPr lang="fr-FR" b="1" dirty="0">
                <a:solidFill>
                  <a:schemeClr val="bg2">
                    <a:lumMod val="50000"/>
                  </a:schemeClr>
                </a:solidFill>
              </a:rPr>
            </a:br>
            <a:r>
              <a:rPr lang="fr-FR" b="1" dirty="0">
                <a:solidFill>
                  <a:schemeClr val="bg2">
                    <a:lumMod val="50000"/>
                  </a:schemeClr>
                </a:solidFill>
              </a:rPr>
              <a:t>sous l’onglet CREER pour créer une nouvelle table</a:t>
            </a:r>
          </a:p>
          <a:p>
            <a:pPr marL="0" indent="0">
              <a:buNone/>
            </a:pPr>
            <a:endParaRPr lang="fr-FR" b="1" dirty="0">
              <a:solidFill>
                <a:schemeClr val="bg2">
                  <a:lumMod val="50000"/>
                </a:schemeClr>
              </a:solidFill>
            </a:endParaRPr>
          </a:p>
          <a:p>
            <a:pPr marL="0" indent="0">
              <a:buNone/>
            </a:pPr>
            <a:endParaRPr lang="fr-FR" b="1" dirty="0">
              <a:solidFill>
                <a:schemeClr val="bg2">
                  <a:lumMod val="50000"/>
                </a:schemeClr>
              </a:solidFill>
            </a:endParaRPr>
          </a:p>
          <a:p>
            <a:r>
              <a:rPr lang="fr-FR" b="1" dirty="0">
                <a:solidFill>
                  <a:schemeClr val="bg2">
                    <a:lumMod val="50000"/>
                  </a:schemeClr>
                </a:solidFill>
              </a:rPr>
              <a:t>ACCESS nous demande d’enregistrer :</a:t>
            </a:r>
          </a:p>
          <a:p>
            <a:endParaRPr lang="fr-FR" b="1" dirty="0">
              <a:solidFill>
                <a:schemeClr val="bg2">
                  <a:lumMod val="50000"/>
                </a:schemeClr>
              </a:solidFill>
            </a:endParaRPr>
          </a:p>
          <a:p>
            <a:endParaRPr lang="fr-FR" b="1" dirty="0">
              <a:solidFill>
                <a:schemeClr val="bg2">
                  <a:lumMod val="50000"/>
                </a:schemeClr>
              </a:solidFill>
            </a:endParaRPr>
          </a:p>
          <a:p>
            <a:r>
              <a:rPr lang="fr-FR" b="1" dirty="0">
                <a:solidFill>
                  <a:schemeClr val="bg2">
                    <a:lumMod val="50000"/>
                  </a:schemeClr>
                </a:solidFill>
              </a:rPr>
              <a:t>Il se possible d’accéder à la table ultérieurement à partir du menu de gauche</a:t>
            </a:r>
          </a:p>
          <a:p>
            <a:endParaRPr lang="fr-FR" dirty="0">
              <a:solidFill>
                <a:schemeClr val="tx1"/>
              </a:solidFill>
            </a:endParaRPr>
          </a:p>
        </p:txBody>
      </p:sp>
      <p:pic>
        <p:nvPicPr>
          <p:cNvPr id="13" name="Image 12"/>
          <p:cNvPicPr/>
          <p:nvPr/>
        </p:nvPicPr>
        <p:blipFill>
          <a:blip r:embed="rId2">
            <a:extLst>
              <a:ext uri="{28A0092B-C50C-407E-A947-70E740481C1C}">
                <a14:useLocalDpi xmlns:a14="http://schemas.microsoft.com/office/drawing/2010/main" val="0"/>
              </a:ext>
            </a:extLst>
          </a:blip>
          <a:srcRect/>
          <a:stretch>
            <a:fillRect/>
          </a:stretch>
        </p:blipFill>
        <p:spPr bwMode="auto">
          <a:xfrm>
            <a:off x="5525364" y="3577467"/>
            <a:ext cx="2983625" cy="1273810"/>
          </a:xfrm>
          <a:prstGeom prst="rect">
            <a:avLst/>
          </a:prstGeom>
          <a:noFill/>
          <a:ln>
            <a:noFill/>
          </a:ln>
        </p:spPr>
      </p:pic>
      <p:pic>
        <p:nvPicPr>
          <p:cNvPr id="14" name="Image 13"/>
          <p:cNvPicPr/>
          <p:nvPr/>
        </p:nvPicPr>
        <p:blipFill>
          <a:blip r:embed="rId3">
            <a:extLst>
              <a:ext uri="{28A0092B-C50C-407E-A947-70E740481C1C}">
                <a14:useLocalDpi xmlns:a14="http://schemas.microsoft.com/office/drawing/2010/main" val="0"/>
              </a:ext>
            </a:extLst>
          </a:blip>
          <a:srcRect/>
          <a:stretch>
            <a:fillRect/>
          </a:stretch>
        </p:blipFill>
        <p:spPr bwMode="auto">
          <a:xfrm>
            <a:off x="6859608" y="2043801"/>
            <a:ext cx="2205564" cy="1272892"/>
          </a:xfrm>
          <a:prstGeom prst="rect">
            <a:avLst/>
          </a:prstGeom>
          <a:noFill/>
          <a:ln>
            <a:noFill/>
          </a:ln>
        </p:spPr>
      </p:pic>
    </p:spTree>
    <p:extLst>
      <p:ext uri="{BB962C8B-B14F-4D97-AF65-F5344CB8AC3E}">
        <p14:creationId xmlns:p14="http://schemas.microsoft.com/office/powerpoint/2010/main" val="320440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ACCESS (Suite)</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8</a:t>
            </a:fld>
            <a:endParaRPr lang="fr-FR"/>
          </a:p>
        </p:txBody>
      </p:sp>
      <p:sp>
        <p:nvSpPr>
          <p:cNvPr id="11" name="Espace réservé du contenu 2"/>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b="1" dirty="0">
              <a:solidFill>
                <a:schemeClr val="bg2">
                  <a:lumMod val="50000"/>
                </a:schemeClr>
              </a:solidFill>
            </a:endParaRPr>
          </a:p>
          <a:p>
            <a:r>
              <a:rPr lang="fr-FR" b="1" dirty="0">
                <a:solidFill>
                  <a:schemeClr val="bg2">
                    <a:lumMod val="50000"/>
                  </a:schemeClr>
                </a:solidFill>
              </a:rPr>
              <a:t>Nous allons maintenant remplir la base comme suit (enregistrer sous le nom : Stock) :</a:t>
            </a: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dirty="0">
              <a:solidFill>
                <a:schemeClr val="tx1"/>
              </a:solidFill>
            </a:endParaRPr>
          </a:p>
        </p:txBody>
      </p:sp>
      <p:pic>
        <p:nvPicPr>
          <p:cNvPr id="8" name="Image 7"/>
          <p:cNvPicPr/>
          <p:nvPr/>
        </p:nvPicPr>
        <p:blipFill>
          <a:blip r:embed="rId2">
            <a:extLst>
              <a:ext uri="{28A0092B-C50C-407E-A947-70E740481C1C}">
                <a14:useLocalDpi xmlns:a14="http://schemas.microsoft.com/office/drawing/2010/main" val="0"/>
              </a:ext>
            </a:extLst>
          </a:blip>
          <a:srcRect/>
          <a:stretch>
            <a:fillRect/>
          </a:stretch>
        </p:blipFill>
        <p:spPr bwMode="auto">
          <a:xfrm>
            <a:off x="1249679" y="2990321"/>
            <a:ext cx="9423575" cy="2878773"/>
          </a:xfrm>
          <a:prstGeom prst="rect">
            <a:avLst/>
          </a:prstGeom>
          <a:noFill/>
          <a:ln>
            <a:noFill/>
          </a:ln>
        </p:spPr>
      </p:pic>
    </p:spTree>
    <p:extLst>
      <p:ext uri="{BB962C8B-B14F-4D97-AF65-F5344CB8AC3E}">
        <p14:creationId xmlns:p14="http://schemas.microsoft.com/office/powerpoint/2010/main" val="4013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avec ACCESS (Suite)</a:t>
            </a:r>
          </a:p>
        </p:txBody>
      </p:sp>
      <p:sp>
        <p:nvSpPr>
          <p:cNvPr id="3" name="Espace réservé du contenu 2"/>
          <p:cNvSpPr>
            <a:spLocks noGrp="1"/>
          </p:cNvSpPr>
          <p:nvPr>
            <p:ph idx="1"/>
          </p:nvPr>
        </p:nvSpPr>
        <p:spPr/>
        <p:txBody>
          <a:bodyPr/>
          <a:lstStyle/>
          <a:p>
            <a:pPr marL="0" indent="0">
              <a:buNone/>
            </a:pPr>
            <a:br>
              <a:rPr lang="fr-FR" b="1" dirty="0">
                <a:solidFill>
                  <a:schemeClr val="bg2">
                    <a:lumMod val="50000"/>
                  </a:schemeClr>
                </a:solidFill>
              </a:rPr>
            </a:br>
            <a:endParaRPr lang="fr-FR" b="1" dirty="0">
              <a:solidFill>
                <a:schemeClr val="bg2">
                  <a:lumMod val="50000"/>
                </a:schemeClr>
              </a:solidFill>
            </a:endParaRPr>
          </a:p>
        </p:txBody>
      </p:sp>
      <p:sp>
        <p:nvSpPr>
          <p:cNvPr id="4" name="Espace réservé du pied de page 3"/>
          <p:cNvSpPr>
            <a:spLocks noGrp="1"/>
          </p:cNvSpPr>
          <p:nvPr>
            <p:ph type="ftr" sz="quarter" idx="11"/>
          </p:nvPr>
        </p:nvSpPr>
        <p:spPr/>
        <p:txBody>
          <a:bodyPr/>
          <a:lstStyle/>
          <a:p>
            <a:r>
              <a:rPr lang="fr-FR"/>
              <a:t>Adrien KOSLOWSKI</a:t>
            </a:r>
          </a:p>
        </p:txBody>
      </p:sp>
      <p:sp>
        <p:nvSpPr>
          <p:cNvPr id="5" name="Espace réservé du numéro de diapositive 4"/>
          <p:cNvSpPr>
            <a:spLocks noGrp="1"/>
          </p:cNvSpPr>
          <p:nvPr>
            <p:ph type="sldNum" sz="quarter" idx="12"/>
          </p:nvPr>
        </p:nvSpPr>
        <p:spPr/>
        <p:txBody>
          <a:bodyPr/>
          <a:lstStyle/>
          <a:p>
            <a:fld id="{B44DB6E5-5B56-4FD7-BEE7-8D33E9A042EE}" type="slidenum">
              <a:rPr lang="fr-FR" smtClean="0"/>
              <a:t>9</a:t>
            </a:fld>
            <a:endParaRPr lang="fr-FR"/>
          </a:p>
        </p:txBody>
      </p:sp>
      <p:sp>
        <p:nvSpPr>
          <p:cNvPr id="11" name="Espace réservé du contenu 2"/>
          <p:cNvSpPr txBox="1">
            <a:spLocks/>
          </p:cNvSpPr>
          <p:nvPr/>
        </p:nvSpPr>
        <p:spPr>
          <a:xfrm>
            <a:off x="1097280" y="1998134"/>
            <a:ext cx="102108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fr-FR" b="1" dirty="0">
              <a:solidFill>
                <a:schemeClr val="bg2">
                  <a:lumMod val="50000"/>
                </a:schemeClr>
              </a:solidFill>
            </a:endParaRPr>
          </a:p>
          <a:p>
            <a:r>
              <a:rPr lang="fr-FR" b="1" dirty="0">
                <a:solidFill>
                  <a:schemeClr val="bg2">
                    <a:lumMod val="50000"/>
                  </a:schemeClr>
                </a:solidFill>
              </a:rPr>
              <a:t>Nous allons maintenant créer la nouvelle base suivante (enregistrer sous le nom : Achats) :</a:t>
            </a: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b="1" dirty="0">
              <a:solidFill>
                <a:schemeClr val="bg2">
                  <a:lumMod val="50000"/>
                </a:schemeClr>
              </a:solidFill>
            </a:endParaRPr>
          </a:p>
          <a:p>
            <a:endParaRPr lang="fr-FR" dirty="0">
              <a:solidFill>
                <a:schemeClr val="tx1"/>
              </a:solidFill>
            </a:endParaRPr>
          </a:p>
        </p:txBody>
      </p:sp>
      <p:pic>
        <p:nvPicPr>
          <p:cNvPr id="9" name="Image 8"/>
          <p:cNvPicPr/>
          <p:nvPr/>
        </p:nvPicPr>
        <p:blipFill>
          <a:blip r:embed="rId2">
            <a:extLst>
              <a:ext uri="{28A0092B-C50C-407E-A947-70E740481C1C}">
                <a14:useLocalDpi xmlns:a14="http://schemas.microsoft.com/office/drawing/2010/main" val="0"/>
              </a:ext>
            </a:extLst>
          </a:blip>
          <a:srcRect/>
          <a:stretch>
            <a:fillRect/>
          </a:stretch>
        </p:blipFill>
        <p:spPr bwMode="auto">
          <a:xfrm>
            <a:off x="944880" y="3182650"/>
            <a:ext cx="9858703" cy="2114564"/>
          </a:xfrm>
          <a:prstGeom prst="rect">
            <a:avLst/>
          </a:prstGeom>
          <a:noFill/>
          <a:ln>
            <a:noFill/>
          </a:ln>
        </p:spPr>
      </p:pic>
    </p:spTree>
    <p:extLst>
      <p:ext uri="{BB962C8B-B14F-4D97-AF65-F5344CB8AC3E}">
        <p14:creationId xmlns:p14="http://schemas.microsoft.com/office/powerpoint/2010/main" val="411371664"/>
      </p:ext>
    </p:extLst>
  </p:cSld>
  <p:clrMapOvr>
    <a:masterClrMapping/>
  </p:clrMapOvr>
</p:sld>
</file>

<file path=ppt/theme/theme1.xml><?xml version="1.0" encoding="utf-8"?>
<a:theme xmlns:a="http://schemas.openxmlformats.org/drawingml/2006/main" name="Rétrospective">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1683</TotalTime>
  <Words>2191</Words>
  <Application>Microsoft Office PowerPoint</Application>
  <PresentationFormat>Grand écran</PresentationFormat>
  <Paragraphs>258</Paragraphs>
  <Slides>33</Slides>
  <Notes>3</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33</vt:i4>
      </vt:variant>
    </vt:vector>
  </HeadingPairs>
  <TitlesOfParts>
    <vt:vector size="36" baseType="lpstr">
      <vt:lpstr>Calibri</vt:lpstr>
      <vt:lpstr>Calibri Light</vt:lpstr>
      <vt:lpstr>Rétrospective</vt:lpstr>
      <vt:lpstr>Bases de données</vt:lpstr>
      <vt:lpstr>Introduction</vt:lpstr>
      <vt:lpstr>Définitions</vt:lpstr>
      <vt:lpstr>Modéliser avec ACCESS</vt:lpstr>
      <vt:lpstr>Modéliser avec ACCESS (Suite)</vt:lpstr>
      <vt:lpstr>Modéliser avec ACCESS (Suite)</vt:lpstr>
      <vt:lpstr>Modéliser avec ACCESS (Suite)</vt:lpstr>
      <vt:lpstr>Modéliser avec ACCESS (Suite)</vt:lpstr>
      <vt:lpstr>Modéliser avec ACCESS (Suite)</vt:lpstr>
      <vt:lpstr>Modéliser avec ACCESS (Suite)</vt:lpstr>
      <vt:lpstr>Modéliser avec ACCESS (Suite)</vt:lpstr>
      <vt:lpstr>Modéliser avec ACCESS (Suite)</vt:lpstr>
      <vt:lpstr>Modéliser avec ACCESS (Suite)</vt:lpstr>
      <vt:lpstr>Modéliser avec ACCESS (Suite)</vt:lpstr>
      <vt:lpstr>Modéliser avec ACCESS (Suite)</vt:lpstr>
      <vt:lpstr>Modéliser avec ACCESS (Suite)</vt:lpstr>
      <vt:lpstr>Modéliser avec ACCESS (Suite)</vt:lpstr>
      <vt:lpstr>Activité n°1</vt:lpstr>
      <vt:lpstr>Activité n°2</vt:lpstr>
      <vt:lpstr>Activité n°3</vt:lpstr>
      <vt:lpstr>Activité n°4</vt:lpstr>
      <vt:lpstr>Diagramme de classe UML</vt:lpstr>
      <vt:lpstr>Diagramme de classe UML (Suite)</vt:lpstr>
      <vt:lpstr>Modéliser avec ArgoUML</vt:lpstr>
      <vt:lpstr>Modéliser avec ArgoUML (Suite)</vt:lpstr>
      <vt:lpstr>Modéliser avec ArgoUML (Suite)</vt:lpstr>
      <vt:lpstr>Modéliser avec ArgoUML (Suite)</vt:lpstr>
      <vt:lpstr>Modéliser avec ArgoUML (Suite)</vt:lpstr>
      <vt:lpstr>Modéliser avec ArgoUML (Suite)</vt:lpstr>
      <vt:lpstr>Activité n°5</vt:lpstr>
      <vt:lpstr>Activité n°6</vt:lpstr>
      <vt:lpstr>Activité n°7</vt:lpstr>
      <vt:lpstr>Conclusion du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WEB</dc:title>
  <dc:creator>Adrien</dc:creator>
  <cp:lastModifiedBy>adrien K</cp:lastModifiedBy>
  <cp:revision>221</cp:revision>
  <dcterms:created xsi:type="dcterms:W3CDTF">2019-07-23T08:39:07Z</dcterms:created>
  <dcterms:modified xsi:type="dcterms:W3CDTF">2020-12-03T15:40:18Z</dcterms:modified>
</cp:coreProperties>
</file>