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6" r:id="rId2"/>
    <p:sldId id="257" r:id="rId3"/>
    <p:sldId id="258" r:id="rId4"/>
    <p:sldId id="298" r:id="rId5"/>
    <p:sldId id="299" r:id="rId6"/>
    <p:sldId id="300" r:id="rId7"/>
    <p:sldId id="301" r:id="rId8"/>
    <p:sldId id="302" r:id="rId9"/>
    <p:sldId id="310" r:id="rId10"/>
    <p:sldId id="311" r:id="rId11"/>
    <p:sldId id="303" r:id="rId12"/>
    <p:sldId id="304" r:id="rId13"/>
    <p:sldId id="305" r:id="rId14"/>
    <p:sldId id="306" r:id="rId15"/>
    <p:sldId id="307" r:id="rId16"/>
    <p:sldId id="308" r:id="rId17"/>
    <p:sldId id="309" r:id="rId18"/>
    <p:sldId id="312" r:id="rId19"/>
    <p:sldId id="313" r:id="rId20"/>
    <p:sldId id="315" r:id="rId21"/>
    <p:sldId id="316" r:id="rId22"/>
    <p:sldId id="317" r:id="rId23"/>
    <p:sldId id="318" r:id="rId24"/>
    <p:sldId id="319" r:id="rId25"/>
    <p:sldId id="320" r:id="rId26"/>
    <p:sldId id="321" r:id="rId27"/>
    <p:sldId id="322" r:id="rId28"/>
    <p:sldId id="275" r:id="rId29"/>
    <p:sldId id="323" r:id="rId30"/>
    <p:sldId id="324" r:id="rId31"/>
    <p:sldId id="325" r:id="rId32"/>
    <p:sldId id="327" r:id="rId33"/>
    <p:sldId id="329" r:id="rId34"/>
    <p:sldId id="333" r:id="rId35"/>
    <p:sldId id="334" r:id="rId36"/>
    <p:sldId id="337" r:id="rId37"/>
    <p:sldId id="336" r:id="rId38"/>
    <p:sldId id="332"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BCF8D-4D72-43E0-90D4-CB6DD596CC94}" type="datetimeFigureOut">
              <a:rPr lang="fr-FR" smtClean="0"/>
              <a:t>04/10/2022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1989B-3B42-4B55-9DF2-607E149E5741}" type="slidenum">
              <a:rPr lang="fr-FR" smtClean="0"/>
              <a:t>‹N°›</a:t>
            </a:fld>
            <a:endParaRPr lang="fr-FR"/>
          </a:p>
        </p:txBody>
      </p:sp>
    </p:spTree>
    <p:extLst>
      <p:ext uri="{BB962C8B-B14F-4D97-AF65-F5344CB8AC3E}">
        <p14:creationId xmlns:p14="http://schemas.microsoft.com/office/powerpoint/2010/main" val="202148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C31989B-3B42-4B55-9DF2-607E149E5741}" type="slidenum">
              <a:rPr lang="fr-FR" smtClean="0"/>
              <a:t>1</a:t>
            </a:fld>
            <a:endParaRPr lang="fr-FR"/>
          </a:p>
        </p:txBody>
      </p:sp>
    </p:spTree>
    <p:extLst>
      <p:ext uri="{BB962C8B-B14F-4D97-AF65-F5344CB8AC3E}">
        <p14:creationId xmlns:p14="http://schemas.microsoft.com/office/powerpoint/2010/main" val="24431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C31989B-3B42-4B55-9DF2-607E149E5741}" type="slidenum">
              <a:rPr lang="fr-FR" smtClean="0"/>
              <a:t>2</a:t>
            </a:fld>
            <a:endParaRPr lang="fr-FR"/>
          </a:p>
        </p:txBody>
      </p:sp>
    </p:spTree>
    <p:extLst>
      <p:ext uri="{BB962C8B-B14F-4D97-AF65-F5344CB8AC3E}">
        <p14:creationId xmlns:p14="http://schemas.microsoft.com/office/powerpoint/2010/main" val="154813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0B8D8F9-443C-4F2A-B605-63AE94E63C36}" type="datetime1">
              <a:rPr lang="fr-FR" smtClean="0"/>
              <a:t>04/10/2022</a:t>
            </a:fld>
            <a:endParaRPr lang="fr-FR"/>
          </a:p>
        </p:txBody>
      </p:sp>
      <p:sp>
        <p:nvSpPr>
          <p:cNvPr id="5" name="Footer Placeholder 4"/>
          <p:cNvSpPr>
            <a:spLocks noGrp="1"/>
          </p:cNvSpPr>
          <p:nvPr>
            <p:ph type="ftr" sz="quarter" idx="11"/>
          </p:nvPr>
        </p:nvSpPr>
        <p:spPr/>
        <p:txBody>
          <a:bodyPr/>
          <a:lstStyle/>
          <a:p>
            <a:r>
              <a:rPr lang="fr-FR"/>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01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E973619-76A4-4BD0-AFF8-85A6DBD77A7A}" type="datetime1">
              <a:rPr lang="fr-FR" smtClean="0"/>
              <a:t>04/10/2022</a:t>
            </a:fld>
            <a:endParaRPr lang="fr-FR"/>
          </a:p>
        </p:txBody>
      </p:sp>
      <p:sp>
        <p:nvSpPr>
          <p:cNvPr id="5" name="Footer Placeholder 4"/>
          <p:cNvSpPr>
            <a:spLocks noGrp="1"/>
          </p:cNvSpPr>
          <p:nvPr>
            <p:ph type="ftr" sz="quarter" idx="11"/>
          </p:nvPr>
        </p:nvSpPr>
        <p:spPr/>
        <p:txBody>
          <a:bodyPr/>
          <a:lstStyle/>
          <a:p>
            <a:r>
              <a:rPr lang="fr-FR"/>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182910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A68828-9149-420F-BFDA-B4BB2B1B47F8}" type="datetime1">
              <a:rPr lang="fr-FR" smtClean="0"/>
              <a:t>04/10/2022</a:t>
            </a:fld>
            <a:endParaRPr lang="fr-FR"/>
          </a:p>
        </p:txBody>
      </p:sp>
      <p:sp>
        <p:nvSpPr>
          <p:cNvPr id="5" name="Footer Placeholder 4"/>
          <p:cNvSpPr>
            <a:spLocks noGrp="1"/>
          </p:cNvSpPr>
          <p:nvPr>
            <p:ph type="ftr" sz="quarter" idx="11"/>
          </p:nvPr>
        </p:nvSpPr>
        <p:spPr/>
        <p:txBody>
          <a:bodyPr/>
          <a:lstStyle/>
          <a:p>
            <a:r>
              <a:rPr lang="fr-FR"/>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34461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D31276-62DE-4D88-AEFE-5D89AB2A420D}" type="datetime1">
              <a:rPr lang="fr-FR" smtClean="0"/>
              <a:t>04/10/2022</a:t>
            </a:fld>
            <a:endParaRPr lang="fr-FR"/>
          </a:p>
        </p:txBody>
      </p:sp>
      <p:sp>
        <p:nvSpPr>
          <p:cNvPr id="5" name="Footer Placeholder 4"/>
          <p:cNvSpPr>
            <a:spLocks noGrp="1"/>
          </p:cNvSpPr>
          <p:nvPr>
            <p:ph type="ftr" sz="quarter" idx="11"/>
          </p:nvPr>
        </p:nvSpPr>
        <p:spPr/>
        <p:txBody>
          <a:bodyPr/>
          <a:lstStyle/>
          <a:p>
            <a:r>
              <a:rPr lang="fr-FR"/>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9002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19E4D3B-4272-4E78-BB7E-D60A06415E79}" type="datetime1">
              <a:rPr lang="fr-FR" smtClean="0"/>
              <a:t>04/10/2022</a:t>
            </a:fld>
            <a:endParaRPr lang="fr-FR"/>
          </a:p>
        </p:txBody>
      </p:sp>
      <p:sp>
        <p:nvSpPr>
          <p:cNvPr id="5" name="Footer Placeholder 4"/>
          <p:cNvSpPr>
            <a:spLocks noGrp="1"/>
          </p:cNvSpPr>
          <p:nvPr>
            <p:ph type="ftr" sz="quarter" idx="11"/>
          </p:nvPr>
        </p:nvSpPr>
        <p:spPr/>
        <p:txBody>
          <a:bodyPr/>
          <a:lstStyle/>
          <a:p>
            <a:r>
              <a:rPr lang="fr-FR"/>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31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7536B3-FF62-42C2-9124-D37A90547B0E}" type="datetime1">
              <a:rPr lang="fr-FR" smtClean="0"/>
              <a:t>04/10/2022</a:t>
            </a:fld>
            <a:endParaRPr lang="fr-FR"/>
          </a:p>
        </p:txBody>
      </p:sp>
      <p:sp>
        <p:nvSpPr>
          <p:cNvPr id="6" name="Footer Placeholder 5"/>
          <p:cNvSpPr>
            <a:spLocks noGrp="1"/>
          </p:cNvSpPr>
          <p:nvPr>
            <p:ph type="ftr" sz="quarter" idx="11"/>
          </p:nvPr>
        </p:nvSpPr>
        <p:spPr/>
        <p:txBody>
          <a:bodyPr/>
          <a:lstStyle/>
          <a:p>
            <a:r>
              <a:rPr lang="fr-FR"/>
              <a:t>Adrien KOSLOWSKI</a:t>
            </a:r>
          </a:p>
        </p:txBody>
      </p:sp>
      <p:sp>
        <p:nvSpPr>
          <p:cNvPr id="7" name="Slide Number Placeholder 6"/>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320651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44C31F9-0448-4CEE-8336-4F6A1E0914C0}" type="datetime1">
              <a:rPr lang="fr-FR" smtClean="0"/>
              <a:t>04/10/2022</a:t>
            </a:fld>
            <a:endParaRPr lang="fr-FR"/>
          </a:p>
        </p:txBody>
      </p:sp>
      <p:sp>
        <p:nvSpPr>
          <p:cNvPr id="8" name="Footer Placeholder 7"/>
          <p:cNvSpPr>
            <a:spLocks noGrp="1"/>
          </p:cNvSpPr>
          <p:nvPr>
            <p:ph type="ftr" sz="quarter" idx="11"/>
          </p:nvPr>
        </p:nvSpPr>
        <p:spPr/>
        <p:txBody>
          <a:bodyPr/>
          <a:lstStyle/>
          <a:p>
            <a:r>
              <a:rPr lang="fr-FR"/>
              <a:t>Adrien KOSLOWSKI</a:t>
            </a:r>
          </a:p>
        </p:txBody>
      </p:sp>
      <p:sp>
        <p:nvSpPr>
          <p:cNvPr id="9" name="Slide Number Placeholder 8"/>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369200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9453E27-B5C5-4215-A8FF-682E2B4F2E61}" type="datetime1">
              <a:rPr lang="fr-FR" smtClean="0"/>
              <a:t>04/10/2022</a:t>
            </a:fld>
            <a:endParaRPr lang="fr-FR"/>
          </a:p>
        </p:txBody>
      </p:sp>
      <p:sp>
        <p:nvSpPr>
          <p:cNvPr id="4" name="Footer Placeholder 3"/>
          <p:cNvSpPr>
            <a:spLocks noGrp="1"/>
          </p:cNvSpPr>
          <p:nvPr>
            <p:ph type="ftr" sz="quarter" idx="11"/>
          </p:nvPr>
        </p:nvSpPr>
        <p:spPr/>
        <p:txBody>
          <a:bodyPr/>
          <a:lstStyle/>
          <a:p>
            <a:r>
              <a:rPr lang="fr-FR"/>
              <a:t>Adrien KOSLOWSKI</a:t>
            </a:r>
          </a:p>
        </p:txBody>
      </p:sp>
      <p:sp>
        <p:nvSpPr>
          <p:cNvPr id="5" name="Slide Number Placeholder 4"/>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175719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E47D7C-BE65-407B-9EBB-E1346C4EEB4E}" type="datetime1">
              <a:rPr lang="fr-FR" smtClean="0"/>
              <a:t>04/10/2022</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Adrien KOSLOWSKI</a:t>
            </a:r>
          </a:p>
        </p:txBody>
      </p:sp>
      <p:sp>
        <p:nvSpPr>
          <p:cNvPr id="9" name="Slide Number Placeholder 8"/>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231108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5EC036-730D-4B4E-9342-FC7E843D5D91}" type="datetime1">
              <a:rPr lang="fr-FR" smtClean="0"/>
              <a:t>04/10/2022</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Adrien KOSLOWSKI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4DB6E5-5B56-4FD7-BEE7-8D33E9A042EE}" type="slidenum">
              <a:rPr lang="fr-FR" smtClean="0"/>
              <a:t>‹N°›</a:t>
            </a:fld>
            <a:endParaRPr lang="fr-FR"/>
          </a:p>
        </p:txBody>
      </p:sp>
    </p:spTree>
    <p:extLst>
      <p:ext uri="{BB962C8B-B14F-4D97-AF65-F5344CB8AC3E}">
        <p14:creationId xmlns:p14="http://schemas.microsoft.com/office/powerpoint/2010/main" val="377048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7D24547-CC07-41AE-AF0D-11EFA9818DEE}" type="datetime1">
              <a:rPr lang="fr-FR" smtClean="0"/>
              <a:t>04/10/2022</a:t>
            </a:fld>
            <a:endParaRPr lang="fr-FR"/>
          </a:p>
        </p:txBody>
      </p:sp>
      <p:sp>
        <p:nvSpPr>
          <p:cNvPr id="6" name="Footer Placeholder 5"/>
          <p:cNvSpPr>
            <a:spLocks noGrp="1"/>
          </p:cNvSpPr>
          <p:nvPr>
            <p:ph type="ftr" sz="quarter" idx="11"/>
          </p:nvPr>
        </p:nvSpPr>
        <p:spPr/>
        <p:txBody>
          <a:bodyPr/>
          <a:lstStyle/>
          <a:p>
            <a:r>
              <a:rPr lang="fr-FR"/>
              <a:t>Adrien KOSLOWSKI</a:t>
            </a:r>
          </a:p>
        </p:txBody>
      </p:sp>
      <p:sp>
        <p:nvSpPr>
          <p:cNvPr id="7" name="Slide Number Placeholder 6"/>
          <p:cNvSpPr>
            <a:spLocks noGrp="1"/>
          </p:cNvSpPr>
          <p:nvPr>
            <p:ph type="sldNum" sz="quarter" idx="12"/>
          </p:nvPr>
        </p:nvSpPr>
        <p:spPr/>
        <p:txBody>
          <a:bodyPr/>
          <a:lstStyle/>
          <a:p>
            <a:fld id="{B44DB6E5-5B56-4FD7-BEE7-8D33E9A042EE}" type="slidenum">
              <a:rPr lang="fr-FR" smtClean="0"/>
              <a:t>‹N°›</a:t>
            </a:fld>
            <a:endParaRPr lang="fr-FR"/>
          </a:p>
        </p:txBody>
      </p:sp>
    </p:spTree>
    <p:extLst>
      <p:ext uri="{BB962C8B-B14F-4D97-AF65-F5344CB8AC3E}">
        <p14:creationId xmlns:p14="http://schemas.microsoft.com/office/powerpoint/2010/main" val="426574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23F9C5-C05E-4AD9-80F8-AC2F1FFD4706}" type="datetime1">
              <a:rPr lang="fr-FR" smtClean="0"/>
              <a:t>04/10/2022</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Adrien KOSLOWSKI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4DB6E5-5B56-4FD7-BEE7-8D33E9A042EE}"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7205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7067" y="1855128"/>
            <a:ext cx="7766936" cy="1646302"/>
          </a:xfrm>
        </p:spPr>
        <p:txBody>
          <a:bodyPr>
            <a:normAutofit/>
          </a:bodyPr>
          <a:lstStyle/>
          <a:p>
            <a:r>
              <a:rPr lang="fr-FR" b="1" dirty="0"/>
              <a:t>Bases de données</a:t>
            </a:r>
          </a:p>
        </p:txBody>
      </p:sp>
      <p:sp>
        <p:nvSpPr>
          <p:cNvPr id="3" name="Sous-titre 2"/>
          <p:cNvSpPr>
            <a:spLocks noGrp="1"/>
          </p:cNvSpPr>
          <p:nvPr>
            <p:ph type="subTitle" idx="1"/>
          </p:nvPr>
        </p:nvSpPr>
        <p:spPr>
          <a:xfrm>
            <a:off x="1507067" y="3355374"/>
            <a:ext cx="7766936" cy="1096899"/>
          </a:xfrm>
        </p:spPr>
        <p:txBody>
          <a:bodyPr>
            <a:normAutofit/>
          </a:bodyPr>
          <a:lstStyle/>
          <a:p>
            <a:r>
              <a:rPr lang="fr-FR" sz="2800" b="1" dirty="0"/>
              <a:t> SQL</a:t>
            </a:r>
            <a:r>
              <a:rPr lang="fr-FR" sz="2800" dirty="0"/>
              <a:t>(2019)</a:t>
            </a:r>
          </a:p>
        </p:txBody>
      </p:sp>
      <p:sp>
        <p:nvSpPr>
          <p:cNvPr id="4" name="Espace réservé du pied de page 3"/>
          <p:cNvSpPr>
            <a:spLocks noGrp="1"/>
          </p:cNvSpPr>
          <p:nvPr>
            <p:ph type="ftr" sz="quarter" idx="11"/>
          </p:nvPr>
        </p:nvSpPr>
        <p:spPr/>
        <p:txBody>
          <a:bodyPr/>
          <a:lstStyle/>
          <a:p>
            <a:r>
              <a:rPr lang="fr-FR" sz="2800" dirty="0"/>
              <a:t>Adrien</a:t>
            </a:r>
            <a:r>
              <a:rPr lang="fr-FR" sz="1600" dirty="0"/>
              <a:t> </a:t>
            </a:r>
            <a:r>
              <a:rPr lang="fr-FR" sz="2800" dirty="0"/>
              <a:t>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z="1600" smtClean="0"/>
              <a:t>1</a:t>
            </a:fld>
            <a:endParaRPr lang="fr-FR" sz="1600" dirty="0"/>
          </a:p>
        </p:txBody>
      </p:sp>
    </p:spTree>
    <p:extLst>
      <p:ext uri="{BB962C8B-B14F-4D97-AF65-F5344CB8AC3E}">
        <p14:creationId xmlns:p14="http://schemas.microsoft.com/office/powerpoint/2010/main" val="396313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sp>
        <p:nvSpPr>
          <p:cNvPr id="3" name="Espace réservé du contenu 2"/>
          <p:cNvSpPr>
            <a:spLocks noGrp="1"/>
          </p:cNvSpPr>
          <p:nvPr>
            <p:ph idx="1"/>
          </p:nvPr>
        </p:nvSpPr>
        <p:spPr/>
        <p:txBody>
          <a:bodyPr>
            <a:normAutofit fontScale="92500" lnSpcReduction="20000"/>
          </a:bodyPr>
          <a:lstStyle/>
          <a:p>
            <a:pPr lvl="0"/>
            <a:endParaRPr lang="fr-FR" b="1" dirty="0">
              <a:solidFill>
                <a:schemeClr val="bg2">
                  <a:lumMod val="50000"/>
                </a:schemeClr>
              </a:solidFill>
            </a:endParaRPr>
          </a:p>
          <a:p>
            <a:pPr lvl="0"/>
            <a:r>
              <a:rPr lang="fr-FR" b="1" dirty="0">
                <a:solidFill>
                  <a:schemeClr val="bg2">
                    <a:lumMod val="50000"/>
                  </a:schemeClr>
                </a:solidFill>
              </a:rPr>
              <a:t>NUMERIC</a:t>
            </a:r>
            <a:r>
              <a:rPr lang="fr-FR" dirty="0"/>
              <a:t> : ce sont les nombres. On y trouve des types dédiés aux petits nombres entiers (TINYINT), aux gros nombres entiers (BIGINT), aux nombres décimaux, etc.</a:t>
            </a:r>
          </a:p>
          <a:p>
            <a:pPr lvl="0"/>
            <a:r>
              <a:rPr lang="fr-FR" b="1" dirty="0">
                <a:solidFill>
                  <a:schemeClr val="bg2">
                    <a:lumMod val="50000"/>
                  </a:schemeClr>
                </a:solidFill>
              </a:rPr>
              <a:t>DATE and TIME</a:t>
            </a:r>
            <a:r>
              <a:rPr lang="fr-FR" dirty="0">
                <a:solidFill>
                  <a:schemeClr val="bg2">
                    <a:lumMod val="50000"/>
                  </a:schemeClr>
                </a:solidFill>
              </a:rPr>
              <a:t> </a:t>
            </a:r>
            <a:r>
              <a:rPr lang="fr-FR" dirty="0"/>
              <a:t>: ce sont les dates et les heures. De nombreux types différents permettent de stocker une date, une heure, ou les deux à la fois.</a:t>
            </a:r>
          </a:p>
          <a:p>
            <a:pPr lvl="0"/>
            <a:r>
              <a:rPr lang="fr-FR" b="1" dirty="0">
                <a:solidFill>
                  <a:schemeClr val="bg2">
                    <a:lumMod val="50000"/>
                  </a:schemeClr>
                </a:solidFill>
              </a:rPr>
              <a:t>STRING</a:t>
            </a:r>
            <a:r>
              <a:rPr lang="fr-FR" dirty="0"/>
              <a:t> : ce sont les chaînes de caractères. Là encore, il y a des types adaptés à toutes les tailles.</a:t>
            </a:r>
          </a:p>
          <a:p>
            <a:pPr lvl="0"/>
            <a:r>
              <a:rPr lang="fr-FR" b="1" dirty="0">
                <a:solidFill>
                  <a:schemeClr val="bg2">
                    <a:lumMod val="50000"/>
                  </a:schemeClr>
                </a:solidFill>
              </a:rPr>
              <a:t>SPATIAL</a:t>
            </a:r>
            <a:r>
              <a:rPr lang="fr-FR" dirty="0"/>
              <a:t> : cela concerne les bases de données spatiales, utiles pour ceux qui font de la cartographie. </a:t>
            </a:r>
          </a:p>
          <a:p>
            <a:pPr lvl="0"/>
            <a:r>
              <a:rPr lang="fr-FR" b="1" dirty="0">
                <a:solidFill>
                  <a:schemeClr val="bg2">
                    <a:lumMod val="50000"/>
                  </a:schemeClr>
                </a:solidFill>
              </a:rPr>
              <a:t>INT</a:t>
            </a:r>
            <a:r>
              <a:rPr lang="fr-FR" dirty="0"/>
              <a:t> : nombre entier ;</a:t>
            </a:r>
          </a:p>
          <a:p>
            <a:pPr lvl="0"/>
            <a:r>
              <a:rPr lang="fr-FR" b="1" dirty="0">
                <a:solidFill>
                  <a:schemeClr val="bg2">
                    <a:lumMod val="50000"/>
                  </a:schemeClr>
                </a:solidFill>
              </a:rPr>
              <a:t>VARCHAR</a:t>
            </a:r>
            <a:r>
              <a:rPr lang="fr-FR" dirty="0"/>
              <a:t> : texte court (entre 1 et 255 caractères) ;</a:t>
            </a:r>
          </a:p>
          <a:p>
            <a:pPr lvl="0"/>
            <a:r>
              <a:rPr lang="fr-FR" b="1" dirty="0">
                <a:solidFill>
                  <a:schemeClr val="bg2">
                    <a:lumMod val="50000"/>
                  </a:schemeClr>
                </a:solidFill>
              </a:rPr>
              <a:t>TEXT</a:t>
            </a:r>
            <a:r>
              <a:rPr lang="fr-FR" dirty="0">
                <a:solidFill>
                  <a:schemeClr val="bg2">
                    <a:lumMod val="50000"/>
                  </a:schemeClr>
                </a:solidFill>
              </a:rPr>
              <a:t> </a:t>
            </a:r>
            <a:r>
              <a:rPr lang="fr-FR" dirty="0"/>
              <a:t>: long texte (on peut y stocker un roman sans problème) ;</a:t>
            </a:r>
          </a:p>
          <a:p>
            <a:pPr lvl="0"/>
            <a:r>
              <a:rPr lang="fr-FR" b="1" dirty="0">
                <a:solidFill>
                  <a:schemeClr val="bg2">
                    <a:lumMod val="50000"/>
                  </a:schemeClr>
                </a:solidFill>
              </a:rPr>
              <a:t>DATE</a:t>
            </a:r>
            <a:r>
              <a:rPr lang="fr-FR" dirty="0"/>
              <a:t> : date (jour, mois, année).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10</a:t>
            </a:fld>
            <a:endParaRPr lang="fr-FR"/>
          </a:p>
        </p:txBody>
      </p:sp>
    </p:spTree>
    <p:extLst>
      <p:ext uri="{BB962C8B-B14F-4D97-AF65-F5344CB8AC3E}">
        <p14:creationId xmlns:p14="http://schemas.microsoft.com/office/powerpoint/2010/main" val="308009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Saisie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11</a:t>
            </a:fld>
            <a:endParaRPr lang="fr-F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92814"/>
            <a:ext cx="9927035" cy="4566971"/>
          </a:xfrm>
          <a:prstGeom prst="rect">
            <a:avLst/>
          </a:prstGeom>
          <a:noFill/>
          <a:ln>
            <a:noFill/>
          </a:ln>
        </p:spPr>
      </p:pic>
    </p:spTree>
    <p:extLst>
      <p:ext uri="{BB962C8B-B14F-4D97-AF65-F5344CB8AC3E}">
        <p14:creationId xmlns:p14="http://schemas.microsoft.com/office/powerpoint/2010/main" val="369167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Accueil de la BDD</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12</a:t>
            </a:fld>
            <a:endParaRPr lang="fr-F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37171"/>
            <a:ext cx="10115203" cy="4622614"/>
          </a:xfrm>
          <a:prstGeom prst="rect">
            <a:avLst/>
          </a:prstGeom>
          <a:noFill/>
          <a:ln>
            <a:noFill/>
          </a:ln>
        </p:spPr>
      </p:pic>
    </p:spTree>
    <p:extLst>
      <p:ext uri="{BB962C8B-B14F-4D97-AF65-F5344CB8AC3E}">
        <p14:creationId xmlns:p14="http://schemas.microsoft.com/office/powerpoint/2010/main" val="428335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Insérer</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13</a:t>
            </a:fld>
            <a:endParaRPr lang="fr-F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62928"/>
            <a:ext cx="10058400" cy="4473477"/>
          </a:xfrm>
          <a:prstGeom prst="rect">
            <a:avLst/>
          </a:prstGeom>
          <a:noFill/>
          <a:ln>
            <a:noFill/>
          </a:ln>
        </p:spPr>
      </p:pic>
    </p:spTree>
    <p:extLst>
      <p:ext uri="{BB962C8B-B14F-4D97-AF65-F5344CB8AC3E}">
        <p14:creationId xmlns:p14="http://schemas.microsoft.com/office/powerpoint/2010/main" val="382425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Paramétrage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14</a:t>
            </a:fld>
            <a:endParaRPr lang="fr-F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225447" y="1841298"/>
            <a:ext cx="9930233" cy="4340561"/>
          </a:xfrm>
          <a:prstGeom prst="rect">
            <a:avLst/>
          </a:prstGeom>
          <a:noFill/>
          <a:ln>
            <a:noFill/>
          </a:ln>
        </p:spPr>
      </p:pic>
    </p:spTree>
    <p:extLst>
      <p:ext uri="{BB962C8B-B14F-4D97-AF65-F5344CB8AC3E}">
        <p14:creationId xmlns:p14="http://schemas.microsoft.com/office/powerpoint/2010/main" val="154254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différentes entrées</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15</a:t>
            </a:fld>
            <a:endParaRPr lang="fr-F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87873"/>
            <a:ext cx="10115203" cy="4345502"/>
          </a:xfrm>
          <a:prstGeom prst="rect">
            <a:avLst/>
          </a:prstGeom>
          <a:noFill/>
          <a:ln>
            <a:noFill/>
          </a:ln>
        </p:spPr>
      </p:pic>
    </p:spTree>
    <p:extLst>
      <p:ext uri="{BB962C8B-B14F-4D97-AF65-F5344CB8AC3E}">
        <p14:creationId xmlns:p14="http://schemas.microsoft.com/office/powerpoint/2010/main" val="68816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Requêtes SQL</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16</a:t>
            </a:fld>
            <a:endParaRPr lang="fr-F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92814"/>
            <a:ext cx="10058400" cy="4353440"/>
          </a:xfrm>
          <a:prstGeom prst="rect">
            <a:avLst/>
          </a:prstGeom>
          <a:noFill/>
          <a:ln>
            <a:noFill/>
          </a:ln>
        </p:spPr>
      </p:pic>
    </p:spTree>
    <p:extLst>
      <p:ext uri="{BB962C8B-B14F-4D97-AF65-F5344CB8AC3E}">
        <p14:creationId xmlns:p14="http://schemas.microsoft.com/office/powerpoint/2010/main" val="363371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Une première requête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17</a:t>
            </a:fld>
            <a:endParaRPr lang="fr-FR"/>
          </a:p>
        </p:txBody>
      </p:sp>
      <p:pic>
        <p:nvPicPr>
          <p:cNvPr id="3" name="Image 2"/>
          <p:cNvPicPr>
            <a:picLocks noChangeAspect="1"/>
          </p:cNvPicPr>
          <p:nvPr/>
        </p:nvPicPr>
        <p:blipFill>
          <a:blip r:embed="rId2"/>
          <a:stretch>
            <a:fillRect/>
          </a:stretch>
        </p:blipFill>
        <p:spPr>
          <a:xfrm>
            <a:off x="1021080" y="2001711"/>
            <a:ext cx="10210800" cy="3943350"/>
          </a:xfrm>
          <a:prstGeom prst="rect">
            <a:avLst/>
          </a:prstGeom>
        </p:spPr>
      </p:pic>
    </p:spTree>
    <p:extLst>
      <p:ext uri="{BB962C8B-B14F-4D97-AF65-F5344CB8AC3E}">
        <p14:creationId xmlns:p14="http://schemas.microsoft.com/office/powerpoint/2010/main" val="732427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Résultat</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18</a:t>
            </a:fld>
            <a:endParaRPr lang="fr-FR"/>
          </a:p>
        </p:txBody>
      </p:sp>
      <p:pic>
        <p:nvPicPr>
          <p:cNvPr id="7" name="Image 6"/>
          <p:cNvPicPr>
            <a:picLocks noChangeAspect="1"/>
          </p:cNvPicPr>
          <p:nvPr/>
        </p:nvPicPr>
        <p:blipFill>
          <a:blip r:embed="rId2"/>
          <a:stretch>
            <a:fillRect/>
          </a:stretch>
        </p:blipFill>
        <p:spPr>
          <a:xfrm>
            <a:off x="1097280" y="2001711"/>
            <a:ext cx="10496550" cy="3371850"/>
          </a:xfrm>
          <a:prstGeom prst="rect">
            <a:avLst/>
          </a:prstGeom>
        </p:spPr>
      </p:pic>
    </p:spTree>
    <p:extLst>
      <p:ext uri="{BB962C8B-B14F-4D97-AF65-F5344CB8AC3E}">
        <p14:creationId xmlns:p14="http://schemas.microsoft.com/office/powerpoint/2010/main" val="296471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19</a:t>
            </a:fld>
            <a:endParaRPr lang="fr-FR"/>
          </a:p>
        </p:txBody>
      </p:sp>
      <p:sp>
        <p:nvSpPr>
          <p:cNvPr id="8" name="Espace réservé du contenu 2"/>
          <p:cNvSpPr>
            <a:spLocks noGrp="1"/>
          </p:cNvSpPr>
          <p:nvPr>
            <p:ph idx="1"/>
          </p:nvPr>
        </p:nvSpPr>
        <p:spPr>
          <a:xfrm>
            <a:off x="1097280" y="1845734"/>
            <a:ext cx="10058400" cy="4023360"/>
          </a:xfrm>
        </p:spPr>
        <p:txBody>
          <a:bodyPr>
            <a:normAutofit/>
          </a:bodyPr>
          <a:lstStyle/>
          <a:p>
            <a:endParaRPr lang="fr-FR" b="1" dirty="0">
              <a:solidFill>
                <a:schemeClr val="bg2">
                  <a:lumMod val="50000"/>
                </a:schemeClr>
              </a:solidFill>
            </a:endParaRPr>
          </a:p>
          <a:p>
            <a:r>
              <a:rPr lang="fr-FR" b="1" dirty="0">
                <a:solidFill>
                  <a:schemeClr val="bg2">
                    <a:lumMod val="50000"/>
                  </a:schemeClr>
                </a:solidFill>
              </a:rPr>
              <a:t>Nous allons avant tout réaliser une base de données qui permettra de réaliser des requêtes. Nous allons mettre en place la base suivante (Clients) :</a:t>
            </a: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pPr marL="0" indent="0">
              <a:buNone/>
            </a:pPr>
            <a:endParaRPr lang="en-US" dirty="0">
              <a:solidFill>
                <a:schemeClr val="tx1"/>
              </a:solidFill>
            </a:endParaRPr>
          </a:p>
          <a:p>
            <a:endParaRPr lang="fr-FR" sz="600" dirty="0">
              <a:solidFill>
                <a:schemeClr val="tx1"/>
              </a:solidFill>
            </a:endParaRPr>
          </a:p>
          <a:p>
            <a:endParaRPr lang="fr-FR" sz="600" dirty="0">
              <a:solidFill>
                <a:schemeClr val="tx1"/>
              </a:solidFill>
            </a:endParaRPr>
          </a:p>
          <a:p>
            <a:endParaRPr lang="fr-FR" dirty="0">
              <a:solidFill>
                <a:schemeClr val="tx1"/>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3759551424"/>
              </p:ext>
            </p:extLst>
          </p:nvPr>
        </p:nvGraphicFramePr>
        <p:xfrm>
          <a:off x="1097280" y="3219720"/>
          <a:ext cx="9865216" cy="2757288"/>
        </p:xfrm>
        <a:graphic>
          <a:graphicData uri="http://schemas.openxmlformats.org/drawingml/2006/table">
            <a:tbl>
              <a:tblPr firstRow="1" firstCol="1" bandRow="1">
                <a:tableStyleId>{5C22544A-7EE6-4342-B048-85BDC9FD1C3A}</a:tableStyleId>
              </a:tblPr>
              <a:tblGrid>
                <a:gridCol w="629836">
                  <a:extLst>
                    <a:ext uri="{9D8B030D-6E8A-4147-A177-3AD203B41FA5}">
                      <a16:colId xmlns:a16="http://schemas.microsoft.com/office/drawing/2014/main" val="20000"/>
                    </a:ext>
                  </a:extLst>
                </a:gridCol>
                <a:gridCol w="1331495">
                  <a:extLst>
                    <a:ext uri="{9D8B030D-6E8A-4147-A177-3AD203B41FA5}">
                      <a16:colId xmlns:a16="http://schemas.microsoft.com/office/drawing/2014/main" val="20001"/>
                    </a:ext>
                  </a:extLst>
                </a:gridCol>
                <a:gridCol w="1331495">
                  <a:extLst>
                    <a:ext uri="{9D8B030D-6E8A-4147-A177-3AD203B41FA5}">
                      <a16:colId xmlns:a16="http://schemas.microsoft.com/office/drawing/2014/main" val="20002"/>
                    </a:ext>
                  </a:extLst>
                </a:gridCol>
                <a:gridCol w="2950852">
                  <a:extLst>
                    <a:ext uri="{9D8B030D-6E8A-4147-A177-3AD203B41FA5}">
                      <a16:colId xmlns:a16="http://schemas.microsoft.com/office/drawing/2014/main" val="20003"/>
                    </a:ext>
                  </a:extLst>
                </a:gridCol>
                <a:gridCol w="1327610">
                  <a:extLst>
                    <a:ext uri="{9D8B030D-6E8A-4147-A177-3AD203B41FA5}">
                      <a16:colId xmlns:a16="http://schemas.microsoft.com/office/drawing/2014/main" val="20004"/>
                    </a:ext>
                  </a:extLst>
                </a:gridCol>
                <a:gridCol w="951950">
                  <a:extLst>
                    <a:ext uri="{9D8B030D-6E8A-4147-A177-3AD203B41FA5}">
                      <a16:colId xmlns:a16="http://schemas.microsoft.com/office/drawing/2014/main" val="20005"/>
                    </a:ext>
                  </a:extLst>
                </a:gridCol>
                <a:gridCol w="1341978">
                  <a:extLst>
                    <a:ext uri="{9D8B030D-6E8A-4147-A177-3AD203B41FA5}">
                      <a16:colId xmlns:a16="http://schemas.microsoft.com/office/drawing/2014/main" val="20006"/>
                    </a:ext>
                  </a:extLst>
                </a:gridCol>
              </a:tblGrid>
              <a:tr h="353249">
                <a:tc>
                  <a:txBody>
                    <a:bodyPr/>
                    <a:lstStyle/>
                    <a:p>
                      <a:pPr algn="ctr">
                        <a:lnSpc>
                          <a:spcPct val="107000"/>
                        </a:lnSpc>
                        <a:spcAft>
                          <a:spcPts val="0"/>
                        </a:spcAft>
                      </a:pPr>
                      <a:r>
                        <a:rPr lang="fr-FR" sz="2000" dirty="0">
                          <a:effectLst/>
                        </a:rPr>
                        <a:t>N°</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nom</a:t>
                      </a:r>
                    </a:p>
                    <a:p>
                      <a:pPr algn="ctr">
                        <a:lnSpc>
                          <a:spcPct val="107000"/>
                        </a:lnSpc>
                        <a:spcAft>
                          <a:spcPts val="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(VARCHAR)</a:t>
                      </a:r>
                    </a:p>
                  </a:txBody>
                  <a:tcPr marL="68580" marR="68580" marT="0" marB="0"/>
                </a:tc>
                <a:tc>
                  <a:txBody>
                    <a:bodyPr/>
                    <a:lstStyle/>
                    <a:p>
                      <a:pPr algn="ctr">
                        <a:lnSpc>
                          <a:spcPct val="107000"/>
                        </a:lnSpc>
                        <a:spcAft>
                          <a:spcPts val="0"/>
                        </a:spcAft>
                      </a:pPr>
                      <a:r>
                        <a:rPr lang="fr-FR" sz="2000" dirty="0" err="1">
                          <a:effectLst/>
                        </a:rPr>
                        <a:t>prenom</a:t>
                      </a:r>
                      <a:endParaRPr lang="fr-FR" sz="20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(VARCHAR)</a:t>
                      </a:r>
                    </a:p>
                  </a:txBody>
                  <a:tcPr marL="68580" marR="68580" marT="0" marB="0"/>
                </a:tc>
                <a:tc>
                  <a:txBody>
                    <a:bodyPr/>
                    <a:lstStyle/>
                    <a:p>
                      <a:pPr algn="ctr">
                        <a:lnSpc>
                          <a:spcPct val="107000"/>
                        </a:lnSpc>
                        <a:spcAft>
                          <a:spcPts val="0"/>
                        </a:spcAft>
                      </a:pPr>
                      <a:r>
                        <a:rPr lang="fr-FR" sz="2000" dirty="0">
                          <a:effectLst/>
                        </a:rPr>
                        <a:t>email</a:t>
                      </a:r>
                    </a:p>
                    <a:p>
                      <a:pPr marL="0" marR="0" indent="0" algn="ctr" defTabSz="914400" rtl="0" eaLnBrk="1" fontAlgn="auto" latinLnBrk="0" hangingPunct="1">
                        <a:lnSpc>
                          <a:spcPct val="107000"/>
                        </a:lnSpc>
                        <a:spcBef>
                          <a:spcPts val="0"/>
                        </a:spcBef>
                        <a:spcAft>
                          <a:spcPts val="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(VARCHAR)</a:t>
                      </a:r>
                    </a:p>
                  </a:txBody>
                  <a:tcPr marL="68580" marR="68580" marT="0" marB="0"/>
                </a:tc>
                <a:tc>
                  <a:txBody>
                    <a:bodyPr/>
                    <a:lstStyle/>
                    <a:p>
                      <a:pPr algn="ctr">
                        <a:lnSpc>
                          <a:spcPct val="107000"/>
                        </a:lnSpc>
                        <a:spcAft>
                          <a:spcPts val="0"/>
                        </a:spcAft>
                      </a:pPr>
                      <a:r>
                        <a:rPr lang="fr-FR" sz="2000" dirty="0">
                          <a:effectLst/>
                        </a:rPr>
                        <a:t>service</a:t>
                      </a:r>
                    </a:p>
                    <a:p>
                      <a:pPr marL="0" marR="0" indent="0" algn="ctr" defTabSz="914400" rtl="0" eaLnBrk="1" fontAlgn="auto" latinLnBrk="0" hangingPunct="1">
                        <a:lnSpc>
                          <a:spcPct val="107000"/>
                        </a:lnSpc>
                        <a:spcBef>
                          <a:spcPts val="0"/>
                        </a:spcBef>
                        <a:spcAft>
                          <a:spcPts val="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(VARCHAR)</a:t>
                      </a:r>
                    </a:p>
                  </a:txBody>
                  <a:tcPr marL="68580" marR="68580" marT="0" marB="0"/>
                </a:tc>
                <a:tc>
                  <a:txBody>
                    <a:bodyPr/>
                    <a:lstStyle/>
                    <a:p>
                      <a:pPr algn="ctr">
                        <a:lnSpc>
                          <a:spcPct val="107000"/>
                        </a:lnSpc>
                        <a:spcAft>
                          <a:spcPts val="0"/>
                        </a:spcAft>
                      </a:pPr>
                      <a:r>
                        <a:rPr lang="fr-FR" sz="2000" dirty="0" err="1">
                          <a:effectLst/>
                        </a:rPr>
                        <a:t>age</a:t>
                      </a:r>
                      <a:endParaRPr lang="fr-FR" sz="2000" dirty="0">
                        <a:effectLst/>
                      </a:endParaRPr>
                    </a:p>
                    <a:p>
                      <a:pPr algn="ctr">
                        <a:lnSpc>
                          <a:spcPct val="107000"/>
                        </a:lnSpc>
                        <a:spcAft>
                          <a:spcPts val="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(INT)</a:t>
                      </a:r>
                    </a:p>
                  </a:txBody>
                  <a:tcPr marL="68580" marR="68580" marT="0" marB="0"/>
                </a:tc>
                <a:tc>
                  <a:txBody>
                    <a:bodyPr/>
                    <a:lstStyle/>
                    <a:p>
                      <a:pPr algn="ctr">
                        <a:lnSpc>
                          <a:spcPct val="107000"/>
                        </a:lnSpc>
                        <a:spcAft>
                          <a:spcPts val="0"/>
                        </a:spcAft>
                      </a:pPr>
                      <a:r>
                        <a:rPr lang="fr-FR" sz="2000" dirty="0">
                          <a:effectLst/>
                        </a:rPr>
                        <a:t>sexe</a:t>
                      </a:r>
                    </a:p>
                    <a:p>
                      <a:pPr marL="0" marR="0" indent="0" algn="ctr" defTabSz="914400" rtl="0" eaLnBrk="1" fontAlgn="auto" latinLnBrk="0" hangingPunct="1">
                        <a:lnSpc>
                          <a:spcPct val="107000"/>
                        </a:lnSpc>
                        <a:spcBef>
                          <a:spcPts val="0"/>
                        </a:spcBef>
                        <a:spcAft>
                          <a:spcPts val="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(VARCHAR)</a:t>
                      </a:r>
                    </a:p>
                  </a:txBody>
                  <a:tcPr marL="68580" marR="68580" marT="0" marB="0"/>
                </a:tc>
                <a:extLst>
                  <a:ext uri="{0D108BD9-81ED-4DB2-BD59-A6C34878D82A}">
                    <a16:rowId xmlns:a16="http://schemas.microsoft.com/office/drawing/2014/main" val="10000"/>
                  </a:ext>
                </a:extLst>
              </a:tr>
              <a:tr h="353249">
                <a:tc>
                  <a:txBody>
                    <a:bodyPr/>
                    <a:lstStyle/>
                    <a:p>
                      <a:pPr algn="ctr">
                        <a:lnSpc>
                          <a:spcPct val="107000"/>
                        </a:lnSpc>
                        <a:spcAft>
                          <a:spcPts val="0"/>
                        </a:spcAft>
                      </a:pPr>
                      <a:r>
                        <a:rPr lang="fr-FR" sz="2000">
                          <a:effectLst/>
                        </a:rPr>
                        <a:t>1</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Dupont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Pierre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pierre.dupont@orange.fr</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orange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30</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H</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3249">
                <a:tc>
                  <a:txBody>
                    <a:bodyPr/>
                    <a:lstStyle/>
                    <a:p>
                      <a:pPr algn="ctr">
                        <a:lnSpc>
                          <a:spcPct val="107000"/>
                        </a:lnSpc>
                        <a:spcAft>
                          <a:spcPts val="0"/>
                        </a:spcAft>
                      </a:pPr>
                      <a:r>
                        <a:rPr lang="fr-FR" sz="2000">
                          <a:effectLst/>
                        </a:rPr>
                        <a:t>2</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Lahire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Jeanne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J-lahire@free.fr</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free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28</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F</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53249">
                <a:tc>
                  <a:txBody>
                    <a:bodyPr/>
                    <a:lstStyle/>
                    <a:p>
                      <a:pPr algn="ctr">
                        <a:lnSpc>
                          <a:spcPct val="107000"/>
                        </a:lnSpc>
                        <a:spcAft>
                          <a:spcPts val="0"/>
                        </a:spcAft>
                      </a:pPr>
                      <a:r>
                        <a:rPr lang="fr-FR" sz="2000">
                          <a:effectLst/>
                        </a:rPr>
                        <a:t>3</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Dur</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Cécile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cdur57@gmail.com</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err="1">
                          <a:effectLst/>
                        </a:rPr>
                        <a:t>gmail</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27</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F</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53249">
                <a:tc>
                  <a:txBody>
                    <a:bodyPr/>
                    <a:lstStyle/>
                    <a:p>
                      <a:pPr algn="ctr">
                        <a:lnSpc>
                          <a:spcPct val="107000"/>
                        </a:lnSpc>
                        <a:spcAft>
                          <a:spcPts val="0"/>
                        </a:spcAft>
                      </a:pPr>
                      <a:r>
                        <a:rPr lang="fr-FR" sz="2000">
                          <a:effectLst/>
                        </a:rPr>
                        <a:t>4</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Machin</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Truc</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machin.truc@orange.fr</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orange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31</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H</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53249">
                <a:tc>
                  <a:txBody>
                    <a:bodyPr/>
                    <a:lstStyle/>
                    <a:p>
                      <a:pPr algn="ctr">
                        <a:lnSpc>
                          <a:spcPct val="107000"/>
                        </a:lnSpc>
                        <a:spcAft>
                          <a:spcPts val="0"/>
                        </a:spcAft>
                      </a:pPr>
                      <a:r>
                        <a:rPr lang="fr-FR" sz="2000">
                          <a:effectLst/>
                        </a:rPr>
                        <a:t>5</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Madame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Flo</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MFdu57@gmail.com</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gmail</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28</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F</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53249">
                <a:tc>
                  <a:txBody>
                    <a:bodyPr/>
                    <a:lstStyle/>
                    <a:p>
                      <a:pPr algn="ctr">
                        <a:lnSpc>
                          <a:spcPct val="107000"/>
                        </a:lnSpc>
                        <a:spcAft>
                          <a:spcPts val="0"/>
                        </a:spcAft>
                      </a:pPr>
                      <a:r>
                        <a:rPr lang="fr-FR" sz="2000">
                          <a:effectLst/>
                        </a:rPr>
                        <a:t>6</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Pol</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Claude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PCdu57@gmail.com</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gmail</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a:effectLst/>
                        </a:rPr>
                        <a:t>33</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H</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351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p:txBody>
          <a:bodyPr/>
          <a:lstStyle/>
          <a:p>
            <a:endParaRPr lang="fr-FR" b="1" dirty="0">
              <a:solidFill>
                <a:schemeClr val="bg2">
                  <a:lumMod val="50000"/>
                </a:schemeClr>
              </a:solidFill>
            </a:endParaRPr>
          </a:p>
          <a:p>
            <a:r>
              <a:rPr lang="fr-FR" b="1" dirty="0">
                <a:solidFill>
                  <a:schemeClr val="bg2">
                    <a:lumMod val="50000"/>
                  </a:schemeClr>
                </a:solidFill>
              </a:rPr>
              <a:t>Généralités</a:t>
            </a:r>
          </a:p>
          <a:p>
            <a:pPr lvl="1"/>
            <a:r>
              <a:rPr lang="fr-FR" sz="2000" dirty="0"/>
              <a:t>Utilisation de </a:t>
            </a:r>
            <a:r>
              <a:rPr lang="fr-FR" sz="2000" dirty="0" err="1"/>
              <a:t>NotePad</a:t>
            </a:r>
            <a:r>
              <a:rPr lang="fr-FR" sz="2000" dirty="0"/>
              <a:t>++</a:t>
            </a:r>
          </a:p>
          <a:p>
            <a:pPr lvl="1"/>
            <a:r>
              <a:rPr lang="fr-FR" sz="2000" dirty="0"/>
              <a:t>Utilisation de phpMyAdmin (via </a:t>
            </a:r>
            <a:r>
              <a:rPr lang="fr-FR" sz="2000" dirty="0" err="1"/>
              <a:t>UwAmp</a:t>
            </a:r>
            <a:r>
              <a:rPr lang="fr-FR" sz="2000" dirty="0"/>
              <a:t> ou </a:t>
            </a:r>
            <a:r>
              <a:rPr lang="fr-FR" sz="2000" dirty="0" err="1"/>
              <a:t>WampServeur</a:t>
            </a:r>
            <a:r>
              <a:rPr lang="fr-FR" sz="2000" dirty="0"/>
              <a:t>)</a:t>
            </a:r>
          </a:p>
          <a:p>
            <a:pPr lvl="1"/>
            <a:r>
              <a:rPr lang="fr-FR" sz="2000" dirty="0"/>
              <a:t>Méthode d’enregistrement des fichiers et des dossiers</a:t>
            </a:r>
          </a:p>
          <a:p>
            <a:pPr algn="just"/>
            <a:r>
              <a:rPr lang="fr-FR" b="1" dirty="0">
                <a:solidFill>
                  <a:schemeClr val="bg2">
                    <a:lumMod val="50000"/>
                  </a:schemeClr>
                </a:solidFill>
              </a:rPr>
              <a:t>Base de données : </a:t>
            </a:r>
            <a:r>
              <a:rPr lang="fr-FR" dirty="0"/>
              <a:t>Une base de données est un système d’archivage d’informations régies par le logiciel de GDBD. Les informations contenues dans cette base de données sont indexées, recherchées et restituées sur demande. Il ne faut pas y toucher directement, la base de données s’occupe de tout (une fois qu’on l’a paramétrée bien sûr). </a:t>
            </a:r>
            <a:endParaRPr lang="fr-FR" b="1" dirty="0">
              <a:solidFill>
                <a:schemeClr val="bg2">
                  <a:lumMod val="50000"/>
                </a:schemeClr>
              </a:solidFill>
            </a:endParaRPr>
          </a:p>
          <a:p>
            <a:pPr algn="just"/>
            <a:r>
              <a:rPr lang="fr-FR" b="1" dirty="0">
                <a:solidFill>
                  <a:schemeClr val="bg2">
                    <a:lumMod val="50000"/>
                  </a:schemeClr>
                </a:solidFill>
              </a:rPr>
              <a:t>SQL : </a:t>
            </a:r>
            <a:r>
              <a:rPr lang="fr-FR" dirty="0">
                <a:solidFill>
                  <a:schemeClr val="tx1"/>
                </a:solidFill>
              </a:rPr>
              <a:t>Langage permettant d’effectuer des requêtes sur les bases de données</a:t>
            </a:r>
          </a:p>
          <a:p>
            <a:endParaRPr lang="fr-FR" dirty="0"/>
          </a:p>
          <a:p>
            <a:endParaRPr lang="fr-FR" dirty="0"/>
          </a:p>
        </p:txBody>
      </p:sp>
      <p:sp>
        <p:nvSpPr>
          <p:cNvPr id="5" name="Espace réservé du pied de page 4"/>
          <p:cNvSpPr>
            <a:spLocks noGrp="1"/>
          </p:cNvSpPr>
          <p:nvPr>
            <p:ph type="ftr" sz="quarter" idx="11"/>
          </p:nvPr>
        </p:nvSpPr>
        <p:spPr/>
        <p:txBody>
          <a:bodyPr/>
          <a:lstStyle/>
          <a:p>
            <a:r>
              <a:rPr lang="fr-FR"/>
              <a:t>Adrien KOSLOWSKI</a:t>
            </a:r>
          </a:p>
        </p:txBody>
      </p:sp>
      <p:sp>
        <p:nvSpPr>
          <p:cNvPr id="6" name="Espace réservé du numéro de diapositive 5"/>
          <p:cNvSpPr>
            <a:spLocks noGrp="1"/>
          </p:cNvSpPr>
          <p:nvPr>
            <p:ph type="sldNum" sz="quarter" idx="12"/>
          </p:nvPr>
        </p:nvSpPr>
        <p:spPr/>
        <p:txBody>
          <a:bodyPr/>
          <a:lstStyle/>
          <a:p>
            <a:fld id="{B44DB6E5-5B56-4FD7-BEE7-8D33E9A042EE}" type="slidenum">
              <a:rPr lang="fr-FR" smtClean="0"/>
              <a:t>2</a:t>
            </a:fld>
            <a:endParaRPr lang="fr-FR"/>
          </a:p>
        </p:txBody>
      </p:sp>
    </p:spTree>
    <p:extLst>
      <p:ext uri="{BB962C8B-B14F-4D97-AF65-F5344CB8AC3E}">
        <p14:creationId xmlns:p14="http://schemas.microsoft.com/office/powerpoint/2010/main" val="24426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Ajout d’une entrée</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 Tout sélectionner dans la base de données Clients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20</a:t>
            </a:fld>
            <a:endParaRPr lang="fr-FR"/>
          </a:p>
        </p:txBody>
      </p:sp>
      <p:pic>
        <p:nvPicPr>
          <p:cNvPr id="6" name="Image 5"/>
          <p:cNvPicPr>
            <a:picLocks noChangeAspect="1"/>
          </p:cNvPicPr>
          <p:nvPr/>
        </p:nvPicPr>
        <p:blipFill>
          <a:blip r:embed="rId2"/>
          <a:stretch>
            <a:fillRect/>
          </a:stretch>
        </p:blipFill>
        <p:spPr>
          <a:xfrm>
            <a:off x="1071522" y="2778811"/>
            <a:ext cx="10874921" cy="566939"/>
          </a:xfrm>
          <a:prstGeom prst="rect">
            <a:avLst/>
          </a:prstGeom>
        </p:spPr>
      </p:pic>
      <p:pic>
        <p:nvPicPr>
          <p:cNvPr id="7" name="Image 6"/>
          <p:cNvPicPr>
            <a:picLocks noChangeAspect="1"/>
          </p:cNvPicPr>
          <p:nvPr/>
        </p:nvPicPr>
        <p:blipFill>
          <a:blip r:embed="rId3"/>
          <a:stretch>
            <a:fillRect/>
          </a:stretch>
        </p:blipFill>
        <p:spPr>
          <a:xfrm>
            <a:off x="1097280" y="4089648"/>
            <a:ext cx="2289864" cy="595106"/>
          </a:xfrm>
          <a:prstGeom prst="rect">
            <a:avLst/>
          </a:prstGeom>
        </p:spPr>
      </p:pic>
      <p:pic>
        <p:nvPicPr>
          <p:cNvPr id="8" name="Image 7"/>
          <p:cNvPicPr>
            <a:picLocks noChangeAspect="1"/>
          </p:cNvPicPr>
          <p:nvPr/>
        </p:nvPicPr>
        <p:blipFill>
          <a:blip r:embed="rId4"/>
          <a:stretch>
            <a:fillRect/>
          </a:stretch>
        </p:blipFill>
        <p:spPr>
          <a:xfrm>
            <a:off x="5896270" y="4089648"/>
            <a:ext cx="5654791" cy="1898167"/>
          </a:xfrm>
          <a:prstGeom prst="rect">
            <a:avLst/>
          </a:prstGeom>
        </p:spPr>
      </p:pic>
    </p:spTree>
    <p:extLst>
      <p:ext uri="{BB962C8B-B14F-4D97-AF65-F5344CB8AC3E}">
        <p14:creationId xmlns:p14="http://schemas.microsoft.com/office/powerpoint/2010/main" val="207993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 (suite)</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Tout sélectionner dans la limite de 3 dans la base de données Clients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 Trier en fonction d’un champ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21</a:t>
            </a:fld>
            <a:endParaRPr lang="fr-FR"/>
          </a:p>
        </p:txBody>
      </p:sp>
      <p:pic>
        <p:nvPicPr>
          <p:cNvPr id="9" name="Image 8"/>
          <p:cNvPicPr>
            <a:picLocks noChangeAspect="1"/>
          </p:cNvPicPr>
          <p:nvPr/>
        </p:nvPicPr>
        <p:blipFill>
          <a:blip r:embed="rId2"/>
          <a:stretch>
            <a:fillRect/>
          </a:stretch>
        </p:blipFill>
        <p:spPr>
          <a:xfrm>
            <a:off x="1097280" y="2749304"/>
            <a:ext cx="2075888" cy="818144"/>
          </a:xfrm>
          <a:prstGeom prst="rect">
            <a:avLst/>
          </a:prstGeom>
        </p:spPr>
      </p:pic>
      <p:pic>
        <p:nvPicPr>
          <p:cNvPr id="10" name="Image 9"/>
          <p:cNvPicPr>
            <a:picLocks noChangeAspect="1"/>
          </p:cNvPicPr>
          <p:nvPr/>
        </p:nvPicPr>
        <p:blipFill>
          <a:blip r:embed="rId3"/>
          <a:stretch>
            <a:fillRect/>
          </a:stretch>
        </p:blipFill>
        <p:spPr>
          <a:xfrm>
            <a:off x="4463149" y="2775062"/>
            <a:ext cx="6800850" cy="1066800"/>
          </a:xfrm>
          <a:prstGeom prst="rect">
            <a:avLst/>
          </a:prstGeom>
        </p:spPr>
      </p:pic>
      <p:pic>
        <p:nvPicPr>
          <p:cNvPr id="11" name="Image 10"/>
          <p:cNvPicPr>
            <a:picLocks noChangeAspect="1"/>
          </p:cNvPicPr>
          <p:nvPr/>
        </p:nvPicPr>
        <p:blipFill>
          <a:blip r:embed="rId4"/>
          <a:stretch>
            <a:fillRect/>
          </a:stretch>
        </p:blipFill>
        <p:spPr>
          <a:xfrm>
            <a:off x="4463149" y="4623604"/>
            <a:ext cx="6800850" cy="2091170"/>
          </a:xfrm>
          <a:prstGeom prst="rect">
            <a:avLst/>
          </a:prstGeom>
        </p:spPr>
      </p:pic>
      <p:pic>
        <p:nvPicPr>
          <p:cNvPr id="12" name="Image 11"/>
          <p:cNvPicPr>
            <a:picLocks noChangeAspect="1"/>
          </p:cNvPicPr>
          <p:nvPr/>
        </p:nvPicPr>
        <p:blipFill>
          <a:blip r:embed="rId5"/>
          <a:stretch>
            <a:fillRect/>
          </a:stretch>
        </p:blipFill>
        <p:spPr>
          <a:xfrm>
            <a:off x="1097280" y="4623603"/>
            <a:ext cx="2101225" cy="759765"/>
          </a:xfrm>
          <a:prstGeom prst="rect">
            <a:avLst/>
          </a:prstGeom>
        </p:spPr>
      </p:pic>
    </p:spTree>
    <p:extLst>
      <p:ext uri="{BB962C8B-B14F-4D97-AF65-F5344CB8AC3E}">
        <p14:creationId xmlns:p14="http://schemas.microsoft.com/office/powerpoint/2010/main" val="21386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 (suite)</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Trier en fonction d’un champ de manière décroissante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 Combiner tri et limite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22</a:t>
            </a:fld>
            <a:endParaRPr lang="fr-FR"/>
          </a:p>
        </p:txBody>
      </p:sp>
      <p:pic>
        <p:nvPicPr>
          <p:cNvPr id="6" name="Image 5"/>
          <p:cNvPicPr>
            <a:picLocks noChangeAspect="1"/>
          </p:cNvPicPr>
          <p:nvPr/>
        </p:nvPicPr>
        <p:blipFill>
          <a:blip r:embed="rId2"/>
          <a:stretch>
            <a:fillRect/>
          </a:stretch>
        </p:blipFill>
        <p:spPr>
          <a:xfrm>
            <a:off x="4463149" y="2749305"/>
            <a:ext cx="6800850" cy="2076526"/>
          </a:xfrm>
          <a:prstGeom prst="rect">
            <a:avLst/>
          </a:prstGeom>
        </p:spPr>
      </p:pic>
      <p:pic>
        <p:nvPicPr>
          <p:cNvPr id="7" name="Image 6"/>
          <p:cNvPicPr>
            <a:picLocks noChangeAspect="1"/>
          </p:cNvPicPr>
          <p:nvPr/>
        </p:nvPicPr>
        <p:blipFill>
          <a:blip r:embed="rId3"/>
          <a:stretch>
            <a:fillRect/>
          </a:stretch>
        </p:blipFill>
        <p:spPr>
          <a:xfrm>
            <a:off x="1085854" y="2782450"/>
            <a:ext cx="2555723" cy="733481"/>
          </a:xfrm>
          <a:prstGeom prst="rect">
            <a:avLst/>
          </a:prstGeom>
        </p:spPr>
      </p:pic>
      <p:pic>
        <p:nvPicPr>
          <p:cNvPr id="8" name="Image 7"/>
          <p:cNvPicPr>
            <a:picLocks noChangeAspect="1"/>
          </p:cNvPicPr>
          <p:nvPr/>
        </p:nvPicPr>
        <p:blipFill>
          <a:blip r:embed="rId4"/>
          <a:stretch>
            <a:fillRect/>
          </a:stretch>
        </p:blipFill>
        <p:spPr>
          <a:xfrm>
            <a:off x="4463149" y="5128458"/>
            <a:ext cx="6800850" cy="992556"/>
          </a:xfrm>
          <a:prstGeom prst="rect">
            <a:avLst/>
          </a:prstGeom>
        </p:spPr>
      </p:pic>
      <p:pic>
        <p:nvPicPr>
          <p:cNvPr id="13" name="Image 12"/>
          <p:cNvPicPr>
            <a:picLocks noChangeAspect="1"/>
          </p:cNvPicPr>
          <p:nvPr/>
        </p:nvPicPr>
        <p:blipFill>
          <a:blip r:embed="rId5"/>
          <a:stretch>
            <a:fillRect/>
          </a:stretch>
        </p:blipFill>
        <p:spPr>
          <a:xfrm>
            <a:off x="1097280" y="4561020"/>
            <a:ext cx="2437584" cy="925379"/>
          </a:xfrm>
          <a:prstGeom prst="rect">
            <a:avLst/>
          </a:prstGeom>
        </p:spPr>
      </p:pic>
    </p:spTree>
    <p:extLst>
      <p:ext uri="{BB962C8B-B14F-4D97-AF65-F5344CB8AC3E}">
        <p14:creationId xmlns:p14="http://schemas.microsoft.com/office/powerpoint/2010/main" val="2029071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 (suite)</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Combinaison de tris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 Chercher en fonction d’une valeur d’une entrée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23</a:t>
            </a:fld>
            <a:endParaRPr lang="fr-FR"/>
          </a:p>
        </p:txBody>
      </p:sp>
      <p:pic>
        <p:nvPicPr>
          <p:cNvPr id="9" name="Image 8"/>
          <p:cNvPicPr>
            <a:picLocks noChangeAspect="1"/>
          </p:cNvPicPr>
          <p:nvPr/>
        </p:nvPicPr>
        <p:blipFill>
          <a:blip r:embed="rId2"/>
          <a:stretch>
            <a:fillRect/>
          </a:stretch>
        </p:blipFill>
        <p:spPr>
          <a:xfrm>
            <a:off x="4463149" y="2687764"/>
            <a:ext cx="6703957" cy="946123"/>
          </a:xfrm>
          <a:prstGeom prst="rect">
            <a:avLst/>
          </a:prstGeom>
        </p:spPr>
      </p:pic>
      <p:pic>
        <p:nvPicPr>
          <p:cNvPr id="10" name="Image 9"/>
          <p:cNvPicPr>
            <a:picLocks noChangeAspect="1"/>
          </p:cNvPicPr>
          <p:nvPr/>
        </p:nvPicPr>
        <p:blipFill>
          <a:blip r:embed="rId3"/>
          <a:stretch>
            <a:fillRect/>
          </a:stretch>
        </p:blipFill>
        <p:spPr>
          <a:xfrm>
            <a:off x="1085854" y="2687764"/>
            <a:ext cx="2567960" cy="982215"/>
          </a:xfrm>
          <a:prstGeom prst="rect">
            <a:avLst/>
          </a:prstGeom>
        </p:spPr>
      </p:pic>
      <p:pic>
        <p:nvPicPr>
          <p:cNvPr id="11" name="Image 10"/>
          <p:cNvPicPr>
            <a:picLocks noChangeAspect="1"/>
          </p:cNvPicPr>
          <p:nvPr/>
        </p:nvPicPr>
        <p:blipFill>
          <a:blip r:embed="rId4"/>
          <a:stretch>
            <a:fillRect/>
          </a:stretch>
        </p:blipFill>
        <p:spPr>
          <a:xfrm>
            <a:off x="1110159" y="4554141"/>
            <a:ext cx="2598008" cy="764834"/>
          </a:xfrm>
          <a:prstGeom prst="rect">
            <a:avLst/>
          </a:prstGeom>
        </p:spPr>
      </p:pic>
      <p:pic>
        <p:nvPicPr>
          <p:cNvPr id="12" name="Image 11"/>
          <p:cNvPicPr>
            <a:picLocks noChangeAspect="1"/>
          </p:cNvPicPr>
          <p:nvPr/>
        </p:nvPicPr>
        <p:blipFill>
          <a:blip r:embed="rId5"/>
          <a:stretch>
            <a:fillRect/>
          </a:stretch>
        </p:blipFill>
        <p:spPr>
          <a:xfrm>
            <a:off x="4463149" y="4554141"/>
            <a:ext cx="6749334" cy="849771"/>
          </a:xfrm>
          <a:prstGeom prst="rect">
            <a:avLst/>
          </a:prstGeom>
        </p:spPr>
      </p:pic>
    </p:spTree>
    <p:extLst>
      <p:ext uri="{BB962C8B-B14F-4D97-AF65-F5344CB8AC3E}">
        <p14:creationId xmlns:p14="http://schemas.microsoft.com/office/powerpoint/2010/main" val="3804565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 (suite)</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Chercher en fonction de l’inverse d’une valeur d’entrée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Multicritères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24</a:t>
            </a:fld>
            <a:endParaRPr lang="fr-FR"/>
          </a:p>
        </p:txBody>
      </p:sp>
      <p:pic>
        <p:nvPicPr>
          <p:cNvPr id="10" name="Image 9"/>
          <p:cNvPicPr>
            <a:picLocks noChangeAspect="1"/>
          </p:cNvPicPr>
          <p:nvPr/>
        </p:nvPicPr>
        <p:blipFill>
          <a:blip r:embed="rId2"/>
          <a:stretch>
            <a:fillRect/>
          </a:stretch>
        </p:blipFill>
        <p:spPr>
          <a:xfrm>
            <a:off x="1085854" y="2687764"/>
            <a:ext cx="2567960" cy="982215"/>
          </a:xfrm>
          <a:prstGeom prst="rect">
            <a:avLst/>
          </a:prstGeom>
        </p:spPr>
      </p:pic>
      <p:pic>
        <p:nvPicPr>
          <p:cNvPr id="6" name="Image 5"/>
          <p:cNvPicPr>
            <a:picLocks noChangeAspect="1"/>
          </p:cNvPicPr>
          <p:nvPr/>
        </p:nvPicPr>
        <p:blipFill>
          <a:blip r:embed="rId3"/>
          <a:stretch>
            <a:fillRect/>
          </a:stretch>
        </p:blipFill>
        <p:spPr>
          <a:xfrm>
            <a:off x="4463149" y="2712455"/>
            <a:ext cx="6657975" cy="1571625"/>
          </a:xfrm>
          <a:prstGeom prst="rect">
            <a:avLst/>
          </a:prstGeom>
        </p:spPr>
      </p:pic>
      <p:pic>
        <p:nvPicPr>
          <p:cNvPr id="7" name="Image 6"/>
          <p:cNvPicPr>
            <a:picLocks noChangeAspect="1"/>
          </p:cNvPicPr>
          <p:nvPr/>
        </p:nvPicPr>
        <p:blipFill>
          <a:blip r:embed="rId4"/>
          <a:stretch>
            <a:fillRect/>
          </a:stretch>
        </p:blipFill>
        <p:spPr>
          <a:xfrm>
            <a:off x="4463149" y="4554141"/>
            <a:ext cx="6705600" cy="828675"/>
          </a:xfrm>
          <a:prstGeom prst="rect">
            <a:avLst/>
          </a:prstGeom>
        </p:spPr>
      </p:pic>
      <p:pic>
        <p:nvPicPr>
          <p:cNvPr id="8" name="Image 7"/>
          <p:cNvPicPr>
            <a:picLocks noChangeAspect="1"/>
          </p:cNvPicPr>
          <p:nvPr/>
        </p:nvPicPr>
        <p:blipFill>
          <a:blip r:embed="rId5"/>
          <a:stretch>
            <a:fillRect/>
          </a:stretch>
        </p:blipFill>
        <p:spPr>
          <a:xfrm>
            <a:off x="1084210" y="4554140"/>
            <a:ext cx="3388109" cy="958017"/>
          </a:xfrm>
          <a:prstGeom prst="rect">
            <a:avLst/>
          </a:prstGeom>
        </p:spPr>
      </p:pic>
    </p:spTree>
    <p:extLst>
      <p:ext uri="{BB962C8B-B14F-4D97-AF65-F5344CB8AC3E}">
        <p14:creationId xmlns:p14="http://schemas.microsoft.com/office/powerpoint/2010/main" val="334296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 (suite)</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Quelqu’un a-t-il oublié de saisir son âge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Et quelqu’un a-t-il saisi son âge ? (inutile dans notre cas…)</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25</a:t>
            </a:fld>
            <a:endParaRPr lang="fr-FR"/>
          </a:p>
        </p:txBody>
      </p:sp>
      <p:pic>
        <p:nvPicPr>
          <p:cNvPr id="9" name="Image 8"/>
          <p:cNvPicPr>
            <a:picLocks noChangeAspect="1"/>
          </p:cNvPicPr>
          <p:nvPr/>
        </p:nvPicPr>
        <p:blipFill>
          <a:blip r:embed="rId2"/>
          <a:stretch>
            <a:fillRect/>
          </a:stretch>
        </p:blipFill>
        <p:spPr>
          <a:xfrm>
            <a:off x="1084209" y="2850475"/>
            <a:ext cx="2428881" cy="678336"/>
          </a:xfrm>
          <a:prstGeom prst="rect">
            <a:avLst/>
          </a:prstGeom>
        </p:spPr>
      </p:pic>
      <p:pic>
        <p:nvPicPr>
          <p:cNvPr id="11" name="Image 10"/>
          <p:cNvPicPr>
            <a:picLocks noChangeAspect="1"/>
          </p:cNvPicPr>
          <p:nvPr/>
        </p:nvPicPr>
        <p:blipFill>
          <a:blip r:embed="rId3"/>
          <a:stretch>
            <a:fillRect/>
          </a:stretch>
        </p:blipFill>
        <p:spPr>
          <a:xfrm>
            <a:off x="4463149" y="2732443"/>
            <a:ext cx="4219575" cy="914400"/>
          </a:xfrm>
          <a:prstGeom prst="rect">
            <a:avLst/>
          </a:prstGeom>
        </p:spPr>
      </p:pic>
      <p:pic>
        <p:nvPicPr>
          <p:cNvPr id="12" name="Image 11"/>
          <p:cNvPicPr>
            <a:picLocks noChangeAspect="1"/>
          </p:cNvPicPr>
          <p:nvPr/>
        </p:nvPicPr>
        <p:blipFill>
          <a:blip r:embed="rId4"/>
          <a:stretch>
            <a:fillRect/>
          </a:stretch>
        </p:blipFill>
        <p:spPr>
          <a:xfrm>
            <a:off x="4584007" y="4554140"/>
            <a:ext cx="6810375" cy="2247900"/>
          </a:xfrm>
          <a:prstGeom prst="rect">
            <a:avLst/>
          </a:prstGeom>
        </p:spPr>
      </p:pic>
      <p:pic>
        <p:nvPicPr>
          <p:cNvPr id="13" name="Image 12"/>
          <p:cNvPicPr>
            <a:picLocks noChangeAspect="1"/>
          </p:cNvPicPr>
          <p:nvPr/>
        </p:nvPicPr>
        <p:blipFill>
          <a:blip r:embed="rId5"/>
          <a:stretch>
            <a:fillRect/>
          </a:stretch>
        </p:blipFill>
        <p:spPr>
          <a:xfrm>
            <a:off x="1084209" y="4641926"/>
            <a:ext cx="3075442" cy="689928"/>
          </a:xfrm>
          <a:prstGeom prst="rect">
            <a:avLst/>
          </a:prstGeom>
        </p:spPr>
      </p:pic>
    </p:spTree>
    <p:extLst>
      <p:ext uri="{BB962C8B-B14F-4D97-AF65-F5344CB8AC3E}">
        <p14:creationId xmlns:p14="http://schemas.microsoft.com/office/powerpoint/2010/main" val="2351060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 (suite)</a:t>
            </a:r>
          </a:p>
        </p:txBody>
      </p:sp>
      <p:sp>
        <p:nvSpPr>
          <p:cNvPr id="3" name="Espace réservé du contenu 2"/>
          <p:cNvSpPr>
            <a:spLocks noGrp="1"/>
          </p:cNvSpPr>
          <p:nvPr>
            <p:ph idx="1"/>
          </p:nvPr>
        </p:nvSpPr>
        <p:spPr>
          <a:xfrm>
            <a:off x="1154083" y="1759446"/>
            <a:ext cx="10058400" cy="4023360"/>
          </a:xfrm>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Recherche entre A et B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Chercher une liste :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26</a:t>
            </a:fld>
            <a:endParaRPr lang="fr-FR"/>
          </a:p>
        </p:txBody>
      </p:sp>
      <p:pic>
        <p:nvPicPr>
          <p:cNvPr id="6" name="Image 5"/>
          <p:cNvPicPr>
            <a:picLocks noChangeAspect="1"/>
          </p:cNvPicPr>
          <p:nvPr/>
        </p:nvPicPr>
        <p:blipFill>
          <a:blip r:embed="rId2"/>
          <a:stretch>
            <a:fillRect/>
          </a:stretch>
        </p:blipFill>
        <p:spPr>
          <a:xfrm>
            <a:off x="4598806" y="2062320"/>
            <a:ext cx="6781800" cy="1743075"/>
          </a:xfrm>
          <a:prstGeom prst="rect">
            <a:avLst/>
          </a:prstGeom>
        </p:spPr>
      </p:pic>
      <p:pic>
        <p:nvPicPr>
          <p:cNvPr id="7" name="Image 6"/>
          <p:cNvPicPr>
            <a:picLocks noChangeAspect="1"/>
          </p:cNvPicPr>
          <p:nvPr/>
        </p:nvPicPr>
        <p:blipFill>
          <a:blip r:embed="rId3"/>
          <a:stretch>
            <a:fillRect/>
          </a:stretch>
        </p:blipFill>
        <p:spPr>
          <a:xfrm>
            <a:off x="1089784" y="2732361"/>
            <a:ext cx="3477977" cy="706297"/>
          </a:xfrm>
          <a:prstGeom prst="rect">
            <a:avLst/>
          </a:prstGeom>
        </p:spPr>
      </p:pic>
      <p:pic>
        <p:nvPicPr>
          <p:cNvPr id="10" name="Image 9"/>
          <p:cNvPicPr>
            <a:picLocks noChangeAspect="1"/>
          </p:cNvPicPr>
          <p:nvPr/>
        </p:nvPicPr>
        <p:blipFill>
          <a:blip r:embed="rId4"/>
          <a:stretch>
            <a:fillRect/>
          </a:stretch>
        </p:blipFill>
        <p:spPr>
          <a:xfrm>
            <a:off x="1154083" y="5082719"/>
            <a:ext cx="4536149" cy="722173"/>
          </a:xfrm>
          <a:prstGeom prst="rect">
            <a:avLst/>
          </a:prstGeom>
        </p:spPr>
      </p:pic>
      <p:pic>
        <p:nvPicPr>
          <p:cNvPr id="8" name="Image 7"/>
          <p:cNvPicPr>
            <a:picLocks noChangeAspect="1"/>
          </p:cNvPicPr>
          <p:nvPr/>
        </p:nvPicPr>
        <p:blipFill>
          <a:blip r:embed="rId5"/>
          <a:stretch>
            <a:fillRect/>
          </a:stretch>
        </p:blipFill>
        <p:spPr>
          <a:xfrm>
            <a:off x="4655956" y="3953067"/>
            <a:ext cx="6724650" cy="1400175"/>
          </a:xfrm>
          <a:prstGeom prst="rect">
            <a:avLst/>
          </a:prstGeom>
        </p:spPr>
      </p:pic>
    </p:spTree>
    <p:extLst>
      <p:ext uri="{BB962C8B-B14F-4D97-AF65-F5344CB8AC3E}">
        <p14:creationId xmlns:p14="http://schemas.microsoft.com/office/powerpoint/2010/main" val="1608889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requêtes de base (suite)</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Qui a un nom qui commence par M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Qui a un nom de 3 lettres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27</a:t>
            </a:fld>
            <a:endParaRPr lang="fr-FR"/>
          </a:p>
        </p:txBody>
      </p:sp>
      <p:pic>
        <p:nvPicPr>
          <p:cNvPr id="9" name="Image 8"/>
          <p:cNvPicPr>
            <a:picLocks noChangeAspect="1"/>
          </p:cNvPicPr>
          <p:nvPr/>
        </p:nvPicPr>
        <p:blipFill>
          <a:blip r:embed="rId2"/>
          <a:stretch>
            <a:fillRect/>
          </a:stretch>
        </p:blipFill>
        <p:spPr>
          <a:xfrm>
            <a:off x="1084210" y="2755475"/>
            <a:ext cx="2795301" cy="696063"/>
          </a:xfrm>
          <a:prstGeom prst="rect">
            <a:avLst/>
          </a:prstGeom>
        </p:spPr>
      </p:pic>
      <p:pic>
        <p:nvPicPr>
          <p:cNvPr id="11" name="Image 10"/>
          <p:cNvPicPr>
            <a:picLocks noChangeAspect="1"/>
          </p:cNvPicPr>
          <p:nvPr/>
        </p:nvPicPr>
        <p:blipFill>
          <a:blip r:embed="rId3"/>
          <a:stretch>
            <a:fillRect/>
          </a:stretch>
        </p:blipFill>
        <p:spPr>
          <a:xfrm>
            <a:off x="1084210" y="4521168"/>
            <a:ext cx="2800816" cy="694776"/>
          </a:xfrm>
          <a:prstGeom prst="rect">
            <a:avLst/>
          </a:prstGeom>
        </p:spPr>
      </p:pic>
      <p:pic>
        <p:nvPicPr>
          <p:cNvPr id="12" name="Image 11"/>
          <p:cNvPicPr>
            <a:picLocks noChangeAspect="1"/>
          </p:cNvPicPr>
          <p:nvPr/>
        </p:nvPicPr>
        <p:blipFill>
          <a:blip r:embed="rId4"/>
          <a:stretch>
            <a:fillRect/>
          </a:stretch>
        </p:blipFill>
        <p:spPr>
          <a:xfrm>
            <a:off x="4691264" y="2716335"/>
            <a:ext cx="6724650" cy="800100"/>
          </a:xfrm>
          <a:prstGeom prst="rect">
            <a:avLst/>
          </a:prstGeom>
        </p:spPr>
      </p:pic>
      <p:pic>
        <p:nvPicPr>
          <p:cNvPr id="13" name="Image 12"/>
          <p:cNvPicPr>
            <a:picLocks noChangeAspect="1"/>
          </p:cNvPicPr>
          <p:nvPr/>
        </p:nvPicPr>
        <p:blipFill>
          <a:blip r:embed="rId5"/>
          <a:stretch>
            <a:fillRect/>
          </a:stretch>
        </p:blipFill>
        <p:spPr>
          <a:xfrm>
            <a:off x="4691264" y="4374079"/>
            <a:ext cx="6673850" cy="752396"/>
          </a:xfrm>
          <a:prstGeom prst="rect">
            <a:avLst/>
          </a:prstGeom>
        </p:spPr>
      </p:pic>
    </p:spTree>
    <p:extLst>
      <p:ext uri="{BB962C8B-B14F-4D97-AF65-F5344CB8AC3E}">
        <p14:creationId xmlns:p14="http://schemas.microsoft.com/office/powerpoint/2010/main" val="207013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n°1</a:t>
            </a:r>
          </a:p>
        </p:txBody>
      </p:sp>
      <p:sp>
        <p:nvSpPr>
          <p:cNvPr id="3" name="Espace réservé du contenu 2"/>
          <p:cNvSpPr>
            <a:spLocks noGrp="1"/>
          </p:cNvSpPr>
          <p:nvPr>
            <p:ph idx="1"/>
          </p:nvPr>
        </p:nvSpPr>
        <p:spPr>
          <a:xfrm>
            <a:off x="1097280" y="1365158"/>
            <a:ext cx="10058400" cy="4233477"/>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r>
              <a:rPr lang="fr-FR" b="1" dirty="0">
                <a:solidFill>
                  <a:schemeClr val="bg2">
                    <a:lumMod val="50000"/>
                  </a:schemeClr>
                </a:solidFill>
              </a:rPr>
              <a:t>Créez et paramétrez la base de données A1 choisissez la nature des champs les plus adéquats. Saisissez, uniquement avec des requêtes SQL, les entrées du tableau suivant. A l’aide de requêtes réorganisez la base par service, ordre alphabétique et par âge (toutes les requêtes SQL seront copiées sur </a:t>
            </a:r>
            <a:r>
              <a:rPr lang="fr-FR" b="1" dirty="0" err="1">
                <a:solidFill>
                  <a:schemeClr val="bg2">
                    <a:lumMod val="50000"/>
                  </a:schemeClr>
                </a:solidFill>
              </a:rPr>
              <a:t>NotePad</a:t>
            </a:r>
            <a:r>
              <a:rPr lang="fr-FR" b="1" dirty="0">
                <a:solidFill>
                  <a:schemeClr val="bg2">
                    <a:lumMod val="50000"/>
                  </a:schemeClr>
                </a:solidFill>
              </a:rPr>
              <a:t>++ et les résultats sur impression écran).</a:t>
            </a:r>
            <a:endParaRPr lang="fr-FR" dirty="0">
              <a:solidFill>
                <a:schemeClr val="tx1"/>
              </a:solidFill>
            </a:endParaRPr>
          </a:p>
          <a:p>
            <a:endParaRPr lang="en-US" dirty="0">
              <a:solidFill>
                <a:schemeClr val="tx1"/>
              </a:solidFill>
            </a:endParaRPr>
          </a:p>
          <a:p>
            <a:endParaRPr lang="fr-FR" sz="600" dirty="0">
              <a:solidFill>
                <a:schemeClr val="tx1"/>
              </a:solidFill>
            </a:endParaRPr>
          </a:p>
          <a:p>
            <a:endParaRPr lang="fr-FR" sz="600" dirty="0">
              <a:solidFill>
                <a:schemeClr val="tx1"/>
              </a:solidFill>
            </a:endParaRPr>
          </a:p>
          <a:p>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28</a:t>
            </a:fld>
            <a:endParaRPr lang="fr-FR"/>
          </a:p>
        </p:txBody>
      </p:sp>
      <p:graphicFrame>
        <p:nvGraphicFramePr>
          <p:cNvPr id="7" name="Tableau 6"/>
          <p:cNvGraphicFramePr>
            <a:graphicFrameLocks noGrp="1"/>
          </p:cNvGraphicFramePr>
          <p:nvPr>
            <p:extLst>
              <p:ext uri="{D42A27DB-BD31-4B8C-83A1-F6EECF244321}">
                <p14:modId xmlns:p14="http://schemas.microsoft.com/office/powerpoint/2010/main" val="3584577045"/>
              </p:ext>
            </p:extLst>
          </p:nvPr>
        </p:nvGraphicFramePr>
        <p:xfrm>
          <a:off x="1930820" y="2944228"/>
          <a:ext cx="8256368" cy="3687497"/>
        </p:xfrm>
        <a:graphic>
          <a:graphicData uri="http://schemas.openxmlformats.org/drawingml/2006/table">
            <a:tbl>
              <a:tblPr firstRow="1" firstCol="1" bandRow="1">
                <a:tableStyleId>{5C22544A-7EE6-4342-B048-85BDC9FD1C3A}</a:tableStyleId>
              </a:tblPr>
              <a:tblGrid>
                <a:gridCol w="477529">
                  <a:extLst>
                    <a:ext uri="{9D8B030D-6E8A-4147-A177-3AD203B41FA5}">
                      <a16:colId xmlns:a16="http://schemas.microsoft.com/office/drawing/2014/main" val="20000"/>
                    </a:ext>
                  </a:extLst>
                </a:gridCol>
                <a:gridCol w="1468191">
                  <a:extLst>
                    <a:ext uri="{9D8B030D-6E8A-4147-A177-3AD203B41FA5}">
                      <a16:colId xmlns:a16="http://schemas.microsoft.com/office/drawing/2014/main" val="20001"/>
                    </a:ext>
                  </a:extLst>
                </a:gridCol>
                <a:gridCol w="1287887">
                  <a:extLst>
                    <a:ext uri="{9D8B030D-6E8A-4147-A177-3AD203B41FA5}">
                      <a16:colId xmlns:a16="http://schemas.microsoft.com/office/drawing/2014/main" val="20002"/>
                    </a:ext>
                  </a:extLst>
                </a:gridCol>
                <a:gridCol w="1751527">
                  <a:extLst>
                    <a:ext uri="{9D8B030D-6E8A-4147-A177-3AD203B41FA5}">
                      <a16:colId xmlns:a16="http://schemas.microsoft.com/office/drawing/2014/main" val="20003"/>
                    </a:ext>
                  </a:extLst>
                </a:gridCol>
                <a:gridCol w="1751527">
                  <a:extLst>
                    <a:ext uri="{9D8B030D-6E8A-4147-A177-3AD203B41FA5}">
                      <a16:colId xmlns:a16="http://schemas.microsoft.com/office/drawing/2014/main" val="20004"/>
                    </a:ext>
                  </a:extLst>
                </a:gridCol>
                <a:gridCol w="850006">
                  <a:extLst>
                    <a:ext uri="{9D8B030D-6E8A-4147-A177-3AD203B41FA5}">
                      <a16:colId xmlns:a16="http://schemas.microsoft.com/office/drawing/2014/main" val="20005"/>
                    </a:ext>
                  </a:extLst>
                </a:gridCol>
                <a:gridCol w="669701">
                  <a:extLst>
                    <a:ext uri="{9D8B030D-6E8A-4147-A177-3AD203B41FA5}">
                      <a16:colId xmlns:a16="http://schemas.microsoft.com/office/drawing/2014/main" val="20006"/>
                    </a:ext>
                  </a:extLst>
                </a:gridCol>
              </a:tblGrid>
              <a:tr h="335227">
                <a:tc>
                  <a:txBody>
                    <a:bodyPr/>
                    <a:lstStyle/>
                    <a:p>
                      <a:pPr algn="ctr">
                        <a:lnSpc>
                          <a:spcPct val="107000"/>
                        </a:lnSpc>
                        <a:spcAft>
                          <a:spcPts val="800"/>
                        </a:spcAft>
                      </a:pPr>
                      <a:r>
                        <a:rPr lang="fr-FR" sz="2000" dirty="0">
                          <a:effectLst/>
                        </a:rPr>
                        <a:t>N°</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rPr>
                        <a:t>nom</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a:effectLst/>
                        </a:rPr>
                        <a:t>prenom</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rPr>
                        <a:t>grade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rPr>
                        <a:t>service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a:effectLst/>
                        </a:rPr>
                        <a:t>age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rPr>
                        <a:t>sexe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extLst>
                  <a:ext uri="{0D108BD9-81ED-4DB2-BD59-A6C34878D82A}">
                    <a16:rowId xmlns:a16="http://schemas.microsoft.com/office/drawing/2014/main" val="10000"/>
                  </a:ext>
                </a:extLst>
              </a:tr>
              <a:tr h="335227">
                <a:tc>
                  <a:txBody>
                    <a:bodyPr/>
                    <a:lstStyle/>
                    <a:p>
                      <a:pPr algn="ctr">
                        <a:lnSpc>
                          <a:spcPct val="107000"/>
                        </a:lnSpc>
                        <a:spcAft>
                          <a:spcPts val="800"/>
                        </a:spcAft>
                      </a:pPr>
                      <a:r>
                        <a:rPr lang="fr-FR" sz="2000">
                          <a:effectLst/>
                        </a:rPr>
                        <a:t>1</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PAPIER</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Claude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agent</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impression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H</a:t>
                      </a:r>
                    </a:p>
                  </a:txBody>
                  <a:tcPr marL="65116" marR="65116" marT="9044" marB="0"/>
                </a:tc>
                <a:extLst>
                  <a:ext uri="{0D108BD9-81ED-4DB2-BD59-A6C34878D82A}">
                    <a16:rowId xmlns:a16="http://schemas.microsoft.com/office/drawing/2014/main" val="10001"/>
                  </a:ext>
                </a:extLst>
              </a:tr>
              <a:tr h="335227">
                <a:tc>
                  <a:txBody>
                    <a:bodyPr/>
                    <a:lstStyle/>
                    <a:p>
                      <a:pPr algn="ctr">
                        <a:lnSpc>
                          <a:spcPct val="107000"/>
                        </a:lnSpc>
                        <a:spcAft>
                          <a:spcPts val="800"/>
                        </a:spcAft>
                      </a:pPr>
                      <a:r>
                        <a:rPr lang="fr-FR" sz="2000">
                          <a:effectLst/>
                        </a:rPr>
                        <a:t>2</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ENCRE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Josiane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agent</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vente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33</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a:t>
                      </a:r>
                    </a:p>
                  </a:txBody>
                  <a:tcPr marL="65116" marR="65116" marT="9044" marB="0"/>
                </a:tc>
                <a:extLst>
                  <a:ext uri="{0D108BD9-81ED-4DB2-BD59-A6C34878D82A}">
                    <a16:rowId xmlns:a16="http://schemas.microsoft.com/office/drawing/2014/main" val="10002"/>
                  </a:ext>
                </a:extLst>
              </a:tr>
              <a:tr h="335227">
                <a:tc>
                  <a:txBody>
                    <a:bodyPr/>
                    <a:lstStyle/>
                    <a:p>
                      <a:pPr algn="ctr">
                        <a:lnSpc>
                          <a:spcPct val="107000"/>
                        </a:lnSpc>
                        <a:spcAft>
                          <a:spcPts val="800"/>
                        </a:spcAft>
                      </a:pPr>
                      <a:r>
                        <a:rPr lang="fr-FR" sz="2000" dirty="0">
                          <a:effectLst/>
                        </a:rPr>
                        <a:t>3</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ROULEAU</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Jean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ETAM</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impression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H</a:t>
                      </a:r>
                    </a:p>
                  </a:txBody>
                  <a:tcPr marL="65116" marR="65116" marT="9044" marB="0"/>
                </a:tc>
                <a:extLst>
                  <a:ext uri="{0D108BD9-81ED-4DB2-BD59-A6C34878D82A}">
                    <a16:rowId xmlns:a16="http://schemas.microsoft.com/office/drawing/2014/main" val="10003"/>
                  </a:ext>
                </a:extLst>
              </a:tr>
              <a:tr h="335227">
                <a:tc>
                  <a:txBody>
                    <a:bodyPr/>
                    <a:lstStyle/>
                    <a:p>
                      <a:pPr algn="ctr">
                        <a:lnSpc>
                          <a:spcPct val="107000"/>
                        </a:lnSpc>
                        <a:spcAft>
                          <a:spcPts val="800"/>
                        </a:spcAft>
                      </a:pPr>
                      <a:r>
                        <a:rPr lang="fr-FR" sz="2000">
                          <a:effectLst/>
                        </a:rPr>
                        <a:t>4</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PRESSE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Sébastien</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ETAM</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vente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34</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H</a:t>
                      </a:r>
                    </a:p>
                  </a:txBody>
                  <a:tcPr marL="65116" marR="65116" marT="9044" marB="0"/>
                </a:tc>
                <a:extLst>
                  <a:ext uri="{0D108BD9-81ED-4DB2-BD59-A6C34878D82A}">
                    <a16:rowId xmlns:a16="http://schemas.microsoft.com/office/drawing/2014/main" val="10004"/>
                  </a:ext>
                </a:extLst>
              </a:tr>
              <a:tr h="335227">
                <a:tc>
                  <a:txBody>
                    <a:bodyPr/>
                    <a:lstStyle/>
                    <a:p>
                      <a:pPr algn="ctr">
                        <a:lnSpc>
                          <a:spcPct val="107000"/>
                        </a:lnSpc>
                        <a:spcAft>
                          <a:spcPts val="800"/>
                        </a:spcAft>
                      </a:pPr>
                      <a:r>
                        <a:rPr lang="fr-FR" sz="2000">
                          <a:effectLst/>
                        </a:rPr>
                        <a:t>5</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CARTOUCHE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Henriette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cadre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impression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45</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a:t>
                      </a:r>
                    </a:p>
                  </a:txBody>
                  <a:tcPr marL="65116" marR="65116" marT="9044" marB="0"/>
                </a:tc>
                <a:extLst>
                  <a:ext uri="{0D108BD9-81ED-4DB2-BD59-A6C34878D82A}">
                    <a16:rowId xmlns:a16="http://schemas.microsoft.com/office/drawing/2014/main" val="10005"/>
                  </a:ext>
                </a:extLst>
              </a:tr>
              <a:tr h="335227">
                <a:tc>
                  <a:txBody>
                    <a:bodyPr/>
                    <a:lstStyle/>
                    <a:p>
                      <a:pPr algn="ctr">
                        <a:lnSpc>
                          <a:spcPct val="107000"/>
                        </a:lnSpc>
                        <a:spcAft>
                          <a:spcPts val="800"/>
                        </a:spcAft>
                      </a:pPr>
                      <a:r>
                        <a:rPr lang="fr-FR" sz="2000">
                          <a:effectLst/>
                        </a:rPr>
                        <a:t>6</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LASER</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Jeannette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agent</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accueil</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24</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a:t>
                      </a:r>
                    </a:p>
                  </a:txBody>
                  <a:tcPr marL="65116" marR="65116" marT="9044" marB="0"/>
                </a:tc>
                <a:extLst>
                  <a:ext uri="{0D108BD9-81ED-4DB2-BD59-A6C34878D82A}">
                    <a16:rowId xmlns:a16="http://schemas.microsoft.com/office/drawing/2014/main" val="10006"/>
                  </a:ext>
                </a:extLst>
              </a:tr>
              <a:tr h="335227">
                <a:tc>
                  <a:txBody>
                    <a:bodyPr/>
                    <a:lstStyle/>
                    <a:p>
                      <a:pPr algn="ctr">
                        <a:lnSpc>
                          <a:spcPct val="107000"/>
                        </a:lnSpc>
                        <a:spcAft>
                          <a:spcPts val="800"/>
                        </a:spcAft>
                      </a:pPr>
                      <a:r>
                        <a:rPr lang="fr-FR" sz="2000" dirty="0">
                          <a:effectLst/>
                          <a:latin typeface="+mn-lt"/>
                          <a:ea typeface="+mn-ea"/>
                          <a:cs typeface="+mn-cs"/>
                        </a:rPr>
                        <a:t>7</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RACK</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Serge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cadre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impression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H</a:t>
                      </a:r>
                    </a:p>
                  </a:txBody>
                  <a:tcPr marL="65116" marR="65116" marT="9044" marB="0"/>
                </a:tc>
                <a:extLst>
                  <a:ext uri="{0D108BD9-81ED-4DB2-BD59-A6C34878D82A}">
                    <a16:rowId xmlns:a16="http://schemas.microsoft.com/office/drawing/2014/main" val="10007"/>
                  </a:ext>
                </a:extLst>
              </a:tr>
              <a:tr h="335227">
                <a:tc>
                  <a:txBody>
                    <a:bodyPr/>
                    <a:lstStyle/>
                    <a:p>
                      <a:pPr algn="ctr">
                        <a:lnSpc>
                          <a:spcPct val="107000"/>
                        </a:lnSpc>
                        <a:spcAft>
                          <a:spcPts val="800"/>
                        </a:spcAft>
                      </a:pPr>
                      <a:r>
                        <a:rPr lang="fr-FR" sz="2000" dirty="0">
                          <a:effectLst/>
                          <a:latin typeface="+mn-lt"/>
                          <a:ea typeface="+mn-ea"/>
                          <a:cs typeface="+mn-cs"/>
                        </a:rPr>
                        <a:t>8</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ROULEMENT</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Patrick</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directeur</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direction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45</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H</a:t>
                      </a:r>
                    </a:p>
                  </a:txBody>
                  <a:tcPr marL="65116" marR="65116" marT="9044" marB="0"/>
                </a:tc>
                <a:extLst>
                  <a:ext uri="{0D108BD9-81ED-4DB2-BD59-A6C34878D82A}">
                    <a16:rowId xmlns:a16="http://schemas.microsoft.com/office/drawing/2014/main" val="10008"/>
                  </a:ext>
                </a:extLst>
              </a:tr>
              <a:tr h="335227">
                <a:tc>
                  <a:txBody>
                    <a:bodyPr/>
                    <a:lstStyle/>
                    <a:p>
                      <a:pPr algn="ctr">
                        <a:lnSpc>
                          <a:spcPct val="107000"/>
                        </a:lnSpc>
                        <a:spcAft>
                          <a:spcPts val="800"/>
                        </a:spcAft>
                      </a:pPr>
                      <a:r>
                        <a:rPr lang="fr-FR" sz="2000" dirty="0">
                          <a:effectLst/>
                          <a:latin typeface="+mn-lt"/>
                          <a:ea typeface="+mn-ea"/>
                          <a:cs typeface="+mn-cs"/>
                        </a:rPr>
                        <a:t>9</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FEUILLE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Claudette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agent</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impression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33</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a:t>
                      </a:r>
                    </a:p>
                  </a:txBody>
                  <a:tcPr marL="65116" marR="65116" marT="9044" marB="0"/>
                </a:tc>
                <a:extLst>
                  <a:ext uri="{0D108BD9-81ED-4DB2-BD59-A6C34878D82A}">
                    <a16:rowId xmlns:a16="http://schemas.microsoft.com/office/drawing/2014/main" val="10009"/>
                  </a:ext>
                </a:extLst>
              </a:tr>
              <a:tr h="335227">
                <a:tc>
                  <a:txBody>
                    <a:bodyPr/>
                    <a:lstStyle/>
                    <a:p>
                      <a:pPr algn="ctr">
                        <a:lnSpc>
                          <a:spcPct val="107000"/>
                        </a:lnSpc>
                        <a:spcAft>
                          <a:spcPts val="800"/>
                        </a:spcAft>
                      </a:pPr>
                      <a:r>
                        <a:rPr lang="fr-FR" sz="2000" dirty="0">
                          <a:effectLst/>
                          <a:latin typeface="+mn-lt"/>
                          <a:ea typeface="+mn-ea"/>
                          <a:cs typeface="+mn-cs"/>
                        </a:rPr>
                        <a:t>10</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MASSICOT</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Albine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agent</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impression</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32</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a:t>
                      </a:r>
                    </a:p>
                  </a:txBody>
                  <a:tcPr marL="65116" marR="65116" marT="9044"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6828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calculs et les données</a:t>
            </a:r>
          </a:p>
        </p:txBody>
      </p:sp>
      <p:sp>
        <p:nvSpPr>
          <p:cNvPr id="3" name="Espace réservé du contenu 2"/>
          <p:cNvSpPr>
            <a:spLocks noGrp="1"/>
          </p:cNvSpPr>
          <p:nvPr>
            <p:ph idx="1"/>
          </p:nvPr>
        </p:nvSpPr>
        <p:spPr/>
        <p:txBody>
          <a:bodyPr/>
          <a:lstStyle/>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Sélectionner un champ  :                                               Sélectionner des champs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Les différentes valeurs d’un champs :                         Changer le nom d’un champ (provisoire)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29</a:t>
            </a:fld>
            <a:endParaRPr lang="fr-FR"/>
          </a:p>
        </p:txBody>
      </p:sp>
      <p:pic>
        <p:nvPicPr>
          <p:cNvPr id="6" name="Image 5"/>
          <p:cNvPicPr>
            <a:picLocks noChangeAspect="1"/>
          </p:cNvPicPr>
          <p:nvPr/>
        </p:nvPicPr>
        <p:blipFill>
          <a:blip r:embed="rId2"/>
          <a:stretch>
            <a:fillRect/>
          </a:stretch>
        </p:blipFill>
        <p:spPr>
          <a:xfrm>
            <a:off x="6281603" y="2681134"/>
            <a:ext cx="2482497" cy="536419"/>
          </a:xfrm>
          <a:prstGeom prst="rect">
            <a:avLst/>
          </a:prstGeom>
        </p:spPr>
      </p:pic>
      <p:pic>
        <p:nvPicPr>
          <p:cNvPr id="7" name="Image 6"/>
          <p:cNvPicPr>
            <a:picLocks noChangeAspect="1"/>
          </p:cNvPicPr>
          <p:nvPr/>
        </p:nvPicPr>
        <p:blipFill>
          <a:blip r:embed="rId3"/>
          <a:stretch>
            <a:fillRect/>
          </a:stretch>
        </p:blipFill>
        <p:spPr>
          <a:xfrm>
            <a:off x="9548651" y="1974172"/>
            <a:ext cx="1437672" cy="1879162"/>
          </a:xfrm>
          <a:prstGeom prst="rect">
            <a:avLst/>
          </a:prstGeom>
        </p:spPr>
      </p:pic>
      <p:pic>
        <p:nvPicPr>
          <p:cNvPr id="8" name="Image 7"/>
          <p:cNvPicPr>
            <a:picLocks noChangeAspect="1"/>
          </p:cNvPicPr>
          <p:nvPr/>
        </p:nvPicPr>
        <p:blipFill>
          <a:blip r:embed="rId4"/>
          <a:stretch>
            <a:fillRect/>
          </a:stretch>
        </p:blipFill>
        <p:spPr>
          <a:xfrm>
            <a:off x="1084417" y="4589372"/>
            <a:ext cx="2778951" cy="510662"/>
          </a:xfrm>
          <a:prstGeom prst="rect">
            <a:avLst/>
          </a:prstGeom>
        </p:spPr>
      </p:pic>
      <p:pic>
        <p:nvPicPr>
          <p:cNvPr id="9" name="Image 8"/>
          <p:cNvPicPr>
            <a:picLocks noChangeAspect="1"/>
          </p:cNvPicPr>
          <p:nvPr/>
        </p:nvPicPr>
        <p:blipFill>
          <a:blip r:embed="rId5"/>
          <a:stretch>
            <a:fillRect/>
          </a:stretch>
        </p:blipFill>
        <p:spPr>
          <a:xfrm>
            <a:off x="4720844" y="4589372"/>
            <a:ext cx="855708" cy="1085600"/>
          </a:xfrm>
          <a:prstGeom prst="rect">
            <a:avLst/>
          </a:prstGeom>
        </p:spPr>
      </p:pic>
      <p:pic>
        <p:nvPicPr>
          <p:cNvPr id="10" name="Image 9"/>
          <p:cNvPicPr>
            <a:picLocks noChangeAspect="1"/>
          </p:cNvPicPr>
          <p:nvPr/>
        </p:nvPicPr>
        <p:blipFill>
          <a:blip r:embed="rId6"/>
          <a:stretch>
            <a:fillRect/>
          </a:stretch>
        </p:blipFill>
        <p:spPr>
          <a:xfrm>
            <a:off x="6434028" y="4589372"/>
            <a:ext cx="4103500" cy="410350"/>
          </a:xfrm>
          <a:prstGeom prst="rect">
            <a:avLst/>
          </a:prstGeom>
        </p:spPr>
      </p:pic>
      <p:pic>
        <p:nvPicPr>
          <p:cNvPr id="11" name="Image 10"/>
          <p:cNvPicPr>
            <a:picLocks noChangeAspect="1"/>
          </p:cNvPicPr>
          <p:nvPr/>
        </p:nvPicPr>
        <p:blipFill>
          <a:blip r:embed="rId7"/>
          <a:stretch>
            <a:fillRect/>
          </a:stretch>
        </p:blipFill>
        <p:spPr>
          <a:xfrm>
            <a:off x="10780120" y="4539243"/>
            <a:ext cx="943150" cy="920958"/>
          </a:xfrm>
          <a:prstGeom prst="rect">
            <a:avLst/>
          </a:prstGeom>
        </p:spPr>
      </p:pic>
      <p:pic>
        <p:nvPicPr>
          <p:cNvPr id="12" name="Image 11"/>
          <p:cNvPicPr>
            <a:picLocks noChangeAspect="1"/>
          </p:cNvPicPr>
          <p:nvPr/>
        </p:nvPicPr>
        <p:blipFill>
          <a:blip r:embed="rId8"/>
          <a:stretch>
            <a:fillRect/>
          </a:stretch>
        </p:blipFill>
        <p:spPr>
          <a:xfrm>
            <a:off x="4408396" y="1974172"/>
            <a:ext cx="624895" cy="1754091"/>
          </a:xfrm>
          <a:prstGeom prst="rect">
            <a:avLst/>
          </a:prstGeom>
        </p:spPr>
      </p:pic>
      <p:pic>
        <p:nvPicPr>
          <p:cNvPr id="13" name="Image 12"/>
          <p:cNvPicPr>
            <a:picLocks noChangeAspect="1"/>
          </p:cNvPicPr>
          <p:nvPr/>
        </p:nvPicPr>
        <p:blipFill>
          <a:blip r:embed="rId9"/>
          <a:stretch>
            <a:fillRect/>
          </a:stretch>
        </p:blipFill>
        <p:spPr>
          <a:xfrm>
            <a:off x="1084417" y="2708965"/>
            <a:ext cx="2176284" cy="508588"/>
          </a:xfrm>
          <a:prstGeom prst="rect">
            <a:avLst/>
          </a:prstGeom>
        </p:spPr>
      </p:pic>
    </p:spTree>
    <p:extLst>
      <p:ext uri="{BB962C8B-B14F-4D97-AF65-F5344CB8AC3E}">
        <p14:creationId xmlns:p14="http://schemas.microsoft.com/office/powerpoint/2010/main" val="37331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de </a:t>
            </a:r>
            <a:r>
              <a:rPr lang="fr-FR" dirty="0" err="1"/>
              <a:t>UwAmp</a:t>
            </a:r>
            <a:r>
              <a:rPr lang="fr-FR" dirty="0"/>
              <a:t> et </a:t>
            </a:r>
            <a:r>
              <a:rPr lang="fr-FR" dirty="0" err="1"/>
              <a:t>phpMyAdmin</a:t>
            </a:r>
            <a:endParaRPr lang="fr-FR" dirty="0"/>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a:t>
            </a:fld>
            <a:endParaRPr lang="fr-FR"/>
          </a:p>
        </p:txBody>
      </p:sp>
      <p:pic>
        <p:nvPicPr>
          <p:cNvPr id="3" name="Image 2"/>
          <p:cNvPicPr>
            <a:picLocks noChangeAspect="1"/>
          </p:cNvPicPr>
          <p:nvPr/>
        </p:nvPicPr>
        <p:blipFill>
          <a:blip r:embed="rId2"/>
          <a:stretch>
            <a:fillRect/>
          </a:stretch>
        </p:blipFill>
        <p:spPr>
          <a:xfrm>
            <a:off x="3686185" y="2001711"/>
            <a:ext cx="4657725" cy="3819525"/>
          </a:xfrm>
          <a:prstGeom prst="rect">
            <a:avLst/>
          </a:prstGeom>
        </p:spPr>
      </p:pic>
    </p:spTree>
    <p:extLst>
      <p:ext uri="{BB962C8B-B14F-4D97-AF65-F5344CB8AC3E}">
        <p14:creationId xmlns:p14="http://schemas.microsoft.com/office/powerpoint/2010/main" val="165952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calculs et les données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r>
              <a:rPr lang="fr-FR" b="1" dirty="0">
                <a:solidFill>
                  <a:schemeClr val="bg2">
                    <a:lumMod val="50000"/>
                  </a:schemeClr>
                </a:solidFill>
              </a:rPr>
              <a:t>Pour faire des calculs il nous faudra une nouvelle base de données qui propose de nombreuses valeurs. Nous allons donc paramétrer cette nouvelle base de données (Ventes) : </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30</a:t>
            </a:fld>
            <a:endParaRPr lang="fr-FR"/>
          </a:p>
        </p:txBody>
      </p:sp>
      <p:graphicFrame>
        <p:nvGraphicFramePr>
          <p:cNvPr id="14" name="Tableau 13"/>
          <p:cNvGraphicFramePr>
            <a:graphicFrameLocks noGrp="1"/>
          </p:cNvGraphicFramePr>
          <p:nvPr>
            <p:extLst>
              <p:ext uri="{D42A27DB-BD31-4B8C-83A1-F6EECF244321}">
                <p14:modId xmlns:p14="http://schemas.microsoft.com/office/powerpoint/2010/main" val="904027672"/>
              </p:ext>
            </p:extLst>
          </p:nvPr>
        </p:nvGraphicFramePr>
        <p:xfrm>
          <a:off x="1930820" y="2969986"/>
          <a:ext cx="8668493" cy="3663881"/>
        </p:xfrm>
        <a:graphic>
          <a:graphicData uri="http://schemas.openxmlformats.org/drawingml/2006/table">
            <a:tbl>
              <a:tblPr firstRow="1" firstCol="1" bandRow="1">
                <a:tableStyleId>{5C22544A-7EE6-4342-B048-85BDC9FD1C3A}</a:tableStyleId>
              </a:tblPr>
              <a:tblGrid>
                <a:gridCol w="477529">
                  <a:extLst>
                    <a:ext uri="{9D8B030D-6E8A-4147-A177-3AD203B41FA5}">
                      <a16:colId xmlns:a16="http://schemas.microsoft.com/office/drawing/2014/main" val="20000"/>
                    </a:ext>
                  </a:extLst>
                </a:gridCol>
                <a:gridCol w="1378040">
                  <a:extLst>
                    <a:ext uri="{9D8B030D-6E8A-4147-A177-3AD203B41FA5}">
                      <a16:colId xmlns:a16="http://schemas.microsoft.com/office/drawing/2014/main" val="20001"/>
                    </a:ext>
                  </a:extLst>
                </a:gridCol>
                <a:gridCol w="1996225">
                  <a:extLst>
                    <a:ext uri="{9D8B030D-6E8A-4147-A177-3AD203B41FA5}">
                      <a16:colId xmlns:a16="http://schemas.microsoft.com/office/drawing/2014/main" val="20002"/>
                    </a:ext>
                  </a:extLst>
                </a:gridCol>
                <a:gridCol w="1326524">
                  <a:extLst>
                    <a:ext uri="{9D8B030D-6E8A-4147-A177-3AD203B41FA5}">
                      <a16:colId xmlns:a16="http://schemas.microsoft.com/office/drawing/2014/main" val="20003"/>
                    </a:ext>
                  </a:extLst>
                </a:gridCol>
                <a:gridCol w="1339403">
                  <a:extLst>
                    <a:ext uri="{9D8B030D-6E8A-4147-A177-3AD203B41FA5}">
                      <a16:colId xmlns:a16="http://schemas.microsoft.com/office/drawing/2014/main" val="20004"/>
                    </a:ext>
                  </a:extLst>
                </a:gridCol>
                <a:gridCol w="1068946">
                  <a:extLst>
                    <a:ext uri="{9D8B030D-6E8A-4147-A177-3AD203B41FA5}">
                      <a16:colId xmlns:a16="http://schemas.microsoft.com/office/drawing/2014/main" val="20005"/>
                    </a:ext>
                  </a:extLst>
                </a:gridCol>
                <a:gridCol w="1081826">
                  <a:extLst>
                    <a:ext uri="{9D8B030D-6E8A-4147-A177-3AD203B41FA5}">
                      <a16:colId xmlns:a16="http://schemas.microsoft.com/office/drawing/2014/main" val="20006"/>
                    </a:ext>
                  </a:extLst>
                </a:gridCol>
              </a:tblGrid>
              <a:tr h="335227">
                <a:tc>
                  <a:txBody>
                    <a:bodyPr/>
                    <a:lstStyle/>
                    <a:p>
                      <a:pPr algn="ctr">
                        <a:lnSpc>
                          <a:spcPct val="107000"/>
                        </a:lnSpc>
                        <a:spcAft>
                          <a:spcPts val="800"/>
                        </a:spcAft>
                      </a:pPr>
                      <a:r>
                        <a:rPr lang="fr-FR" sz="2000" dirty="0">
                          <a:effectLst/>
                        </a:rPr>
                        <a:t>N°</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err="1">
                          <a:effectLst/>
                          <a:latin typeface="+mn-lt"/>
                          <a:ea typeface="+mn-ea"/>
                          <a:cs typeface="+mn-cs"/>
                        </a:rPr>
                        <a:t>rèf</a:t>
                      </a:r>
                      <a:br>
                        <a:rPr lang="fr-FR" sz="2000" dirty="0">
                          <a:effectLst/>
                          <a:latin typeface="+mn-lt"/>
                          <a:ea typeface="+mn-ea"/>
                          <a:cs typeface="+mn-cs"/>
                        </a:rPr>
                      </a:br>
                      <a:r>
                        <a:rPr lang="fr-FR" sz="2000" dirty="0">
                          <a:effectLst/>
                          <a:latin typeface="Calibri" panose="020F0502020204030204" pitchFamily="34" charset="0"/>
                          <a:ea typeface="Calibri" panose="020F0502020204030204" pitchFamily="34" charset="0"/>
                          <a:cs typeface="Times New Roman" panose="02020603050405020304" pitchFamily="18" charset="0"/>
                        </a:rPr>
                        <a:t>(VARCHAR)</a:t>
                      </a:r>
                    </a:p>
                  </a:txBody>
                  <a:tcPr marL="65116" marR="65116" marT="9044" marB="0"/>
                </a:tc>
                <a:tc>
                  <a:txBody>
                    <a:bodyPr/>
                    <a:lstStyle/>
                    <a:p>
                      <a:pPr algn="ctr">
                        <a:lnSpc>
                          <a:spcPct val="107000"/>
                        </a:lnSpc>
                        <a:spcAft>
                          <a:spcPts val="800"/>
                        </a:spcAft>
                      </a:pPr>
                      <a:r>
                        <a:rPr lang="fr-FR" sz="2000" dirty="0">
                          <a:effectLst/>
                        </a:rPr>
                        <a:t>produit</a:t>
                      </a:r>
                      <a:br>
                        <a:rPr lang="fr-FR" sz="2000" dirty="0">
                          <a:effectLst/>
                        </a:rPr>
                      </a:br>
                      <a:r>
                        <a:rPr lang="fr-FR" sz="2000" dirty="0">
                          <a:effectLst/>
                          <a:latin typeface="Calibri" panose="020F0502020204030204" pitchFamily="34" charset="0"/>
                          <a:ea typeface="Calibri" panose="020F0502020204030204" pitchFamily="34" charset="0"/>
                          <a:cs typeface="Times New Roman" panose="02020603050405020304" pitchFamily="18" charset="0"/>
                        </a:rPr>
                        <a:t>(VARCHAR)</a:t>
                      </a:r>
                    </a:p>
                  </a:txBody>
                  <a:tcPr marL="65116" marR="65116" marT="9044" marB="0"/>
                </a:tc>
                <a:tc>
                  <a:txBody>
                    <a:bodyPr/>
                    <a:lstStyle/>
                    <a:p>
                      <a:pPr algn="ctr">
                        <a:lnSpc>
                          <a:spcPct val="107000"/>
                        </a:lnSpc>
                        <a:spcAft>
                          <a:spcPts val="800"/>
                        </a:spcAft>
                      </a:pPr>
                      <a:r>
                        <a:rPr lang="fr-FR" sz="2000" dirty="0">
                          <a:effectLst/>
                        </a:rPr>
                        <a:t>stock</a:t>
                      </a:r>
                      <a:br>
                        <a:rPr lang="fr-FR" sz="2000" dirty="0">
                          <a:effectLst/>
                        </a:rPr>
                      </a:br>
                      <a:r>
                        <a:rPr lang="fr-FR" sz="2000" dirty="0">
                          <a:effectLst/>
                          <a:latin typeface="Calibri" panose="020F0502020204030204" pitchFamily="34" charset="0"/>
                          <a:ea typeface="Calibri" panose="020F0502020204030204" pitchFamily="34" charset="0"/>
                          <a:cs typeface="Times New Roman" panose="02020603050405020304" pitchFamily="18" charset="0"/>
                        </a:rPr>
                        <a:t>(INT)</a:t>
                      </a:r>
                    </a:p>
                  </a:txBody>
                  <a:tcPr marL="65116" marR="65116" marT="9044" marB="0"/>
                </a:tc>
                <a:tc>
                  <a:txBody>
                    <a:bodyPr/>
                    <a:lstStyle/>
                    <a:p>
                      <a:pPr algn="ctr">
                        <a:lnSpc>
                          <a:spcPct val="107000"/>
                        </a:lnSpc>
                        <a:spcAft>
                          <a:spcPts val="800"/>
                        </a:spcAft>
                      </a:pPr>
                      <a:r>
                        <a:rPr lang="fr-FR" sz="2000" dirty="0">
                          <a:effectLst/>
                        </a:rPr>
                        <a:t>commande</a:t>
                      </a:r>
                      <a:br>
                        <a:rPr lang="fr-FR" sz="2000" dirty="0">
                          <a:effectLst/>
                        </a:rPr>
                      </a:br>
                      <a:r>
                        <a:rPr lang="fr-FR" sz="2000" dirty="0">
                          <a:effectLst/>
                          <a:latin typeface="Calibri" panose="020F0502020204030204" pitchFamily="34" charset="0"/>
                          <a:ea typeface="Calibri" panose="020F0502020204030204" pitchFamily="34" charset="0"/>
                          <a:cs typeface="Times New Roman" panose="02020603050405020304" pitchFamily="18" charset="0"/>
                        </a:rPr>
                        <a:t>(INT)</a:t>
                      </a:r>
                    </a:p>
                  </a:txBody>
                  <a:tcPr marL="65116" marR="65116" marT="9044" marB="0"/>
                </a:tc>
                <a:tc>
                  <a:txBody>
                    <a:bodyPr/>
                    <a:lstStyle/>
                    <a:p>
                      <a:pPr algn="ctr">
                        <a:lnSpc>
                          <a:spcPct val="107000"/>
                        </a:lnSpc>
                        <a:spcAft>
                          <a:spcPts val="800"/>
                        </a:spcAft>
                      </a:pPr>
                      <a:r>
                        <a:rPr lang="fr-FR" sz="2000" dirty="0">
                          <a:effectLst/>
                        </a:rPr>
                        <a:t>prix</a:t>
                      </a:r>
                      <a:br>
                        <a:rPr lang="fr-FR" sz="2000" dirty="0">
                          <a:effectLst/>
                        </a:rPr>
                      </a:br>
                      <a:r>
                        <a:rPr lang="fr-FR" sz="2000" dirty="0">
                          <a:effectLst/>
                          <a:latin typeface="Calibri" panose="020F0502020204030204" pitchFamily="34" charset="0"/>
                          <a:ea typeface="Calibri" panose="020F0502020204030204" pitchFamily="34" charset="0"/>
                          <a:cs typeface="Times New Roman" panose="02020603050405020304" pitchFamily="18" charset="0"/>
                        </a:rPr>
                        <a:t>(INT)</a:t>
                      </a:r>
                    </a:p>
                  </a:txBody>
                  <a:tcPr marL="65116" marR="65116" marT="9044" marB="0"/>
                </a:tc>
                <a:tc>
                  <a:txBody>
                    <a:bodyPr/>
                    <a:lstStyle/>
                    <a:p>
                      <a:pPr algn="ctr">
                        <a:lnSpc>
                          <a:spcPct val="107000"/>
                        </a:lnSpc>
                        <a:spcAft>
                          <a:spcPts val="800"/>
                        </a:spcAft>
                      </a:pPr>
                      <a:r>
                        <a:rPr lang="fr-FR" sz="2000" dirty="0">
                          <a:effectLst/>
                        </a:rPr>
                        <a:t>livraison</a:t>
                      </a:r>
                      <a:br>
                        <a:rPr lang="fr-FR" sz="2000" dirty="0">
                          <a:effectLst/>
                        </a:rPr>
                      </a:br>
                      <a:r>
                        <a:rPr lang="fr-FR" sz="2000" dirty="0">
                          <a:effectLst/>
                          <a:latin typeface="Calibri" panose="020F0502020204030204" pitchFamily="34" charset="0"/>
                          <a:ea typeface="Calibri" panose="020F0502020204030204" pitchFamily="34" charset="0"/>
                          <a:cs typeface="Times New Roman" panose="02020603050405020304" pitchFamily="18" charset="0"/>
                        </a:rPr>
                        <a:t>(INT)</a:t>
                      </a:r>
                    </a:p>
                  </a:txBody>
                  <a:tcPr marL="65116" marR="65116" marT="9044" marB="0"/>
                </a:tc>
                <a:extLst>
                  <a:ext uri="{0D108BD9-81ED-4DB2-BD59-A6C34878D82A}">
                    <a16:rowId xmlns:a16="http://schemas.microsoft.com/office/drawing/2014/main" val="10000"/>
                  </a:ext>
                </a:extLst>
              </a:tr>
              <a:tr h="335227">
                <a:tc>
                  <a:txBody>
                    <a:bodyPr/>
                    <a:lstStyle/>
                    <a:p>
                      <a:pPr algn="ctr">
                        <a:lnSpc>
                          <a:spcPct val="107000"/>
                        </a:lnSpc>
                        <a:spcAft>
                          <a:spcPts val="800"/>
                        </a:spcAft>
                      </a:pPr>
                      <a:r>
                        <a:rPr lang="fr-FR" sz="2000" dirty="0">
                          <a:effectLst/>
                        </a:rPr>
                        <a:t>1</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AB2300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Chaise noire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350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220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55</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10</a:t>
                      </a:r>
                    </a:p>
                  </a:txBody>
                  <a:tcPr marL="65116" marR="65116" marT="9044" marB="0"/>
                </a:tc>
                <a:extLst>
                  <a:ext uri="{0D108BD9-81ED-4DB2-BD59-A6C34878D82A}">
                    <a16:rowId xmlns:a16="http://schemas.microsoft.com/office/drawing/2014/main" val="10001"/>
                  </a:ext>
                </a:extLst>
              </a:tr>
              <a:tr h="335227">
                <a:tc>
                  <a:txBody>
                    <a:bodyPr/>
                    <a:lstStyle/>
                    <a:p>
                      <a:pPr algn="ctr">
                        <a:lnSpc>
                          <a:spcPct val="107000"/>
                        </a:lnSpc>
                        <a:spcAft>
                          <a:spcPts val="800"/>
                        </a:spcAft>
                      </a:pPr>
                      <a:r>
                        <a:rPr lang="fr-FR" sz="2000">
                          <a:effectLst/>
                        </a:rPr>
                        <a:t>2</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AB2301</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Chaise rouge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29</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60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10</a:t>
                      </a:r>
                    </a:p>
                  </a:txBody>
                  <a:tcPr marL="65116" marR="65116" marT="9044" marB="0"/>
                </a:tc>
                <a:extLst>
                  <a:ext uri="{0D108BD9-81ED-4DB2-BD59-A6C34878D82A}">
                    <a16:rowId xmlns:a16="http://schemas.microsoft.com/office/drawing/2014/main" val="10002"/>
                  </a:ext>
                </a:extLst>
              </a:tr>
              <a:tr h="335227">
                <a:tc>
                  <a:txBody>
                    <a:bodyPr/>
                    <a:lstStyle/>
                    <a:p>
                      <a:pPr algn="ctr">
                        <a:lnSpc>
                          <a:spcPct val="107000"/>
                        </a:lnSpc>
                        <a:spcAft>
                          <a:spcPts val="800"/>
                        </a:spcAft>
                      </a:pPr>
                      <a:r>
                        <a:rPr lang="fr-FR" sz="2000" dirty="0">
                          <a:effectLst/>
                        </a:rPr>
                        <a:t>3</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AB2302</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Chaise bleue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120</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22</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60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10</a:t>
                      </a:r>
                    </a:p>
                  </a:txBody>
                  <a:tcPr marL="65116" marR="65116" marT="9044" marB="0"/>
                </a:tc>
                <a:extLst>
                  <a:ext uri="{0D108BD9-81ED-4DB2-BD59-A6C34878D82A}">
                    <a16:rowId xmlns:a16="http://schemas.microsoft.com/office/drawing/2014/main" val="10003"/>
                  </a:ext>
                </a:extLst>
              </a:tr>
              <a:tr h="335227">
                <a:tc>
                  <a:txBody>
                    <a:bodyPr/>
                    <a:lstStyle/>
                    <a:p>
                      <a:pPr algn="ctr">
                        <a:lnSpc>
                          <a:spcPct val="107000"/>
                        </a:lnSpc>
                        <a:spcAft>
                          <a:spcPts val="800"/>
                        </a:spcAft>
                      </a:pPr>
                      <a:r>
                        <a:rPr lang="fr-FR" sz="2000">
                          <a:effectLst/>
                        </a:rPr>
                        <a:t>4</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AB2303</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Chaise blanche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90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4</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60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10</a:t>
                      </a:r>
                    </a:p>
                  </a:txBody>
                  <a:tcPr marL="65116" marR="65116" marT="9044" marB="0"/>
                </a:tc>
                <a:extLst>
                  <a:ext uri="{0D108BD9-81ED-4DB2-BD59-A6C34878D82A}">
                    <a16:rowId xmlns:a16="http://schemas.microsoft.com/office/drawing/2014/main" val="10004"/>
                  </a:ext>
                </a:extLst>
              </a:tr>
              <a:tr h="335227">
                <a:tc>
                  <a:txBody>
                    <a:bodyPr/>
                    <a:lstStyle/>
                    <a:p>
                      <a:pPr algn="ctr">
                        <a:lnSpc>
                          <a:spcPct val="107000"/>
                        </a:lnSpc>
                        <a:spcAft>
                          <a:spcPts val="800"/>
                        </a:spcAft>
                      </a:pPr>
                      <a:r>
                        <a:rPr lang="fr-FR" sz="2000">
                          <a:effectLst/>
                        </a:rPr>
                        <a:t>5</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ER200</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Table noire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13</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2</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14</a:t>
                      </a:r>
                    </a:p>
                  </a:txBody>
                  <a:tcPr marL="65116" marR="65116" marT="9044" marB="0"/>
                </a:tc>
                <a:extLst>
                  <a:ext uri="{0D108BD9-81ED-4DB2-BD59-A6C34878D82A}">
                    <a16:rowId xmlns:a16="http://schemas.microsoft.com/office/drawing/2014/main" val="10005"/>
                  </a:ext>
                </a:extLst>
              </a:tr>
              <a:tr h="335227">
                <a:tc>
                  <a:txBody>
                    <a:bodyPr/>
                    <a:lstStyle/>
                    <a:p>
                      <a:pPr algn="ctr">
                        <a:lnSpc>
                          <a:spcPct val="107000"/>
                        </a:lnSpc>
                        <a:spcAft>
                          <a:spcPts val="800"/>
                        </a:spcAft>
                      </a:pPr>
                      <a:r>
                        <a:rPr lang="fr-FR" sz="2000">
                          <a:effectLst/>
                        </a:rPr>
                        <a:t>6</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ER201</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Table blanche</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11</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14</a:t>
                      </a:r>
                    </a:p>
                  </a:txBody>
                  <a:tcPr marL="65116" marR="65116" marT="9044" marB="0"/>
                </a:tc>
                <a:extLst>
                  <a:ext uri="{0D108BD9-81ED-4DB2-BD59-A6C34878D82A}">
                    <a16:rowId xmlns:a16="http://schemas.microsoft.com/office/drawing/2014/main" val="10006"/>
                  </a:ext>
                </a:extLst>
              </a:tr>
              <a:tr h="335227">
                <a:tc>
                  <a:txBody>
                    <a:bodyPr/>
                    <a:lstStyle/>
                    <a:p>
                      <a:pPr algn="ctr">
                        <a:lnSpc>
                          <a:spcPct val="107000"/>
                        </a:lnSpc>
                        <a:spcAft>
                          <a:spcPts val="800"/>
                        </a:spcAft>
                      </a:pPr>
                      <a:r>
                        <a:rPr lang="fr-FR" sz="2000" dirty="0">
                          <a:effectLst/>
                          <a:latin typeface="+mn-lt"/>
                          <a:ea typeface="+mn-ea"/>
                          <a:cs typeface="+mn-cs"/>
                        </a:rPr>
                        <a:t>7</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ER202</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Table rouge</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4</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14</a:t>
                      </a:r>
                    </a:p>
                  </a:txBody>
                  <a:tcPr marL="65116" marR="65116" marT="9044" marB="0"/>
                </a:tc>
                <a:extLst>
                  <a:ext uri="{0D108BD9-81ED-4DB2-BD59-A6C34878D82A}">
                    <a16:rowId xmlns:a16="http://schemas.microsoft.com/office/drawing/2014/main" val="10007"/>
                  </a:ext>
                </a:extLst>
              </a:tr>
              <a:tr h="335227">
                <a:tc>
                  <a:txBody>
                    <a:bodyPr/>
                    <a:lstStyle/>
                    <a:p>
                      <a:pPr algn="ctr">
                        <a:lnSpc>
                          <a:spcPct val="107000"/>
                        </a:lnSpc>
                        <a:spcAft>
                          <a:spcPts val="800"/>
                        </a:spcAft>
                      </a:pPr>
                      <a:r>
                        <a:rPr lang="fr-FR" sz="2000" dirty="0">
                          <a:effectLst/>
                          <a:latin typeface="+mn-lt"/>
                          <a:ea typeface="+mn-ea"/>
                          <a:cs typeface="+mn-cs"/>
                        </a:rPr>
                        <a:t>8</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FT4000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Bahut 2p</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11</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3</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125</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22</a:t>
                      </a:r>
                    </a:p>
                  </a:txBody>
                  <a:tcPr marL="65116" marR="65116" marT="9044" marB="0"/>
                </a:tc>
                <a:extLst>
                  <a:ext uri="{0D108BD9-81ED-4DB2-BD59-A6C34878D82A}">
                    <a16:rowId xmlns:a16="http://schemas.microsoft.com/office/drawing/2014/main" val="10008"/>
                  </a:ext>
                </a:extLst>
              </a:tr>
              <a:tr h="335227">
                <a:tc>
                  <a:txBody>
                    <a:bodyPr/>
                    <a:lstStyle/>
                    <a:p>
                      <a:pPr algn="ctr">
                        <a:lnSpc>
                          <a:spcPct val="107000"/>
                        </a:lnSpc>
                        <a:spcAft>
                          <a:spcPts val="800"/>
                        </a:spcAft>
                      </a:pPr>
                      <a:r>
                        <a:rPr lang="fr-FR" sz="2000" dirty="0">
                          <a:effectLst/>
                          <a:latin typeface="+mn-lt"/>
                          <a:ea typeface="+mn-ea"/>
                          <a:cs typeface="+mn-cs"/>
                        </a:rPr>
                        <a:t>9</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FT5000</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Bahut 4p</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14</a:t>
                      </a:r>
                    </a:p>
                  </a:txBody>
                  <a:tcPr marL="65116" marR="65116" marT="9044"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13</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280</a:t>
                      </a:r>
                    </a:p>
                  </a:txBody>
                  <a:tcPr marL="65116" marR="65116" marT="9044" marB="0"/>
                </a:tc>
                <a:tc>
                  <a:txBody>
                    <a:bodyPr/>
                    <a:lstStyle/>
                    <a:p>
                      <a:pPr algn="ct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30</a:t>
                      </a:r>
                    </a:p>
                  </a:txBody>
                  <a:tcPr marL="65116" marR="65116" marT="9044"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06275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calculs et les données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31</a:t>
            </a:fld>
            <a:endParaRPr lang="fr-FR"/>
          </a:p>
        </p:txBody>
      </p:sp>
      <p:pic>
        <p:nvPicPr>
          <p:cNvPr id="6" name="Image 5"/>
          <p:cNvPicPr>
            <a:picLocks noChangeAspect="1"/>
          </p:cNvPicPr>
          <p:nvPr/>
        </p:nvPicPr>
        <p:blipFill>
          <a:blip r:embed="rId2"/>
          <a:stretch>
            <a:fillRect/>
          </a:stretch>
        </p:blipFill>
        <p:spPr>
          <a:xfrm>
            <a:off x="4554425" y="2005543"/>
            <a:ext cx="1838325" cy="1971675"/>
          </a:xfrm>
          <a:prstGeom prst="rect">
            <a:avLst/>
          </a:prstGeom>
        </p:spPr>
      </p:pic>
      <p:sp>
        <p:nvSpPr>
          <p:cNvPr id="8" name="Espace réservé du contenu 2"/>
          <p:cNvSpPr txBox="1">
            <a:spLocks/>
          </p:cNvSpPr>
          <p:nvPr/>
        </p:nvSpPr>
        <p:spPr>
          <a:xfrm>
            <a:off x="1097280" y="1954108"/>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r>
              <a:rPr lang="fr-FR" b="1" dirty="0">
                <a:solidFill>
                  <a:schemeClr val="bg2">
                    <a:lumMod val="50000"/>
                  </a:schemeClr>
                </a:solidFill>
              </a:rPr>
              <a:t>Opérations de base (+, -, *, /) :</a:t>
            </a: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r>
              <a:rPr lang="fr-FR" b="1" dirty="0">
                <a:solidFill>
                  <a:schemeClr val="bg2">
                    <a:lumMod val="50000"/>
                  </a:schemeClr>
                </a:solidFill>
              </a:rPr>
              <a:t>Renommer et calculer</a:t>
            </a:r>
          </a:p>
        </p:txBody>
      </p:sp>
      <p:pic>
        <p:nvPicPr>
          <p:cNvPr id="7" name="Image 6"/>
          <p:cNvPicPr>
            <a:picLocks noChangeAspect="1"/>
          </p:cNvPicPr>
          <p:nvPr/>
        </p:nvPicPr>
        <p:blipFill>
          <a:blip r:embed="rId3"/>
          <a:stretch>
            <a:fillRect/>
          </a:stretch>
        </p:blipFill>
        <p:spPr>
          <a:xfrm>
            <a:off x="1097280" y="2979949"/>
            <a:ext cx="3315493" cy="432951"/>
          </a:xfrm>
          <a:prstGeom prst="rect">
            <a:avLst/>
          </a:prstGeom>
        </p:spPr>
      </p:pic>
      <p:pic>
        <p:nvPicPr>
          <p:cNvPr id="9" name="Image 8"/>
          <p:cNvPicPr>
            <a:picLocks noChangeAspect="1"/>
          </p:cNvPicPr>
          <p:nvPr/>
        </p:nvPicPr>
        <p:blipFill>
          <a:blip r:embed="rId4"/>
          <a:stretch>
            <a:fillRect/>
          </a:stretch>
        </p:blipFill>
        <p:spPr>
          <a:xfrm>
            <a:off x="6074132" y="4179740"/>
            <a:ext cx="1924050" cy="2000250"/>
          </a:xfrm>
          <a:prstGeom prst="rect">
            <a:avLst/>
          </a:prstGeom>
        </p:spPr>
      </p:pic>
      <p:pic>
        <p:nvPicPr>
          <p:cNvPr id="10" name="Image 9"/>
          <p:cNvPicPr>
            <a:picLocks noChangeAspect="1"/>
          </p:cNvPicPr>
          <p:nvPr/>
        </p:nvPicPr>
        <p:blipFill>
          <a:blip r:embed="rId5"/>
          <a:stretch>
            <a:fillRect/>
          </a:stretch>
        </p:blipFill>
        <p:spPr>
          <a:xfrm>
            <a:off x="1097279" y="4683971"/>
            <a:ext cx="4846797" cy="738035"/>
          </a:xfrm>
          <a:prstGeom prst="rect">
            <a:avLst/>
          </a:prstGeom>
        </p:spPr>
      </p:pic>
    </p:spTree>
    <p:extLst>
      <p:ext uri="{BB962C8B-B14F-4D97-AF65-F5344CB8AC3E}">
        <p14:creationId xmlns:p14="http://schemas.microsoft.com/office/powerpoint/2010/main" val="3588181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n°2</a:t>
            </a:r>
          </a:p>
        </p:txBody>
      </p:sp>
      <p:sp>
        <p:nvSpPr>
          <p:cNvPr id="3" name="Espace réservé du contenu 2"/>
          <p:cNvSpPr>
            <a:spLocks noGrp="1"/>
          </p:cNvSpPr>
          <p:nvPr>
            <p:ph idx="1"/>
          </p:nvPr>
        </p:nvSpPr>
        <p:spPr>
          <a:xfrm>
            <a:off x="1097280" y="1365158"/>
            <a:ext cx="10058400" cy="4233477"/>
          </a:xfrm>
        </p:spPr>
        <p:txBody>
          <a:bodyPr>
            <a:normAutofit lnSpcReduction="10000"/>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br>
              <a:rPr lang="fr-FR" b="1" dirty="0">
                <a:solidFill>
                  <a:schemeClr val="bg2">
                    <a:lumMod val="50000"/>
                  </a:schemeClr>
                </a:solidFill>
              </a:rPr>
            </a:br>
            <a:r>
              <a:rPr lang="fr-FR" b="1" dirty="0">
                <a:solidFill>
                  <a:schemeClr val="bg2">
                    <a:lumMod val="50000"/>
                  </a:schemeClr>
                </a:solidFill>
              </a:rPr>
              <a:t>A l’aide de requêtes calculez le prix d’achat de 8 chaises </a:t>
            </a:r>
            <a:r>
              <a:rPr lang="fr-FR"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AB2300 avec livraison (la livraison est comptée une seule fois au client). </a:t>
            </a:r>
          </a:p>
          <a:p>
            <a:pPr algn="just"/>
            <a:r>
              <a:rPr lang="fr-FR"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Calculez la somme que va gagner le vendeur (le prix de la livraison n’est pas comptée puisque c’est le service de livraison qui en bénéficie). </a:t>
            </a:r>
          </a:p>
          <a:p>
            <a:pPr algn="just"/>
            <a:r>
              <a:rPr lang="fr-FR"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Calculez la somme que va gagner le vendeur avec l’ensemble des produits vendus (champ commande).</a:t>
            </a:r>
          </a:p>
          <a:p>
            <a:pPr algn="just"/>
            <a:r>
              <a:rPr lang="fr-FR"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Calculez le nombre de produits restants.</a:t>
            </a:r>
          </a:p>
          <a:p>
            <a:pPr algn="just"/>
            <a:r>
              <a:rPr lang="fr-FR"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Ajoutez, à l’aide de requêtes SQL, FT4001 et FT5001 (les bahuts en couleur noir avec les mêmes prix que leurs homologues et création de stock de 10 pièces chacun) </a:t>
            </a:r>
          </a:p>
          <a:p>
            <a:pPr algn="just"/>
            <a:r>
              <a:rPr lang="fr-FR" b="1" dirty="0">
                <a:solidFill>
                  <a:schemeClr val="bg2">
                    <a:lumMod val="50000"/>
                  </a:schemeClr>
                </a:solidFill>
              </a:rPr>
              <a:t>Toutes les requêtes SQL seront copiées sur </a:t>
            </a:r>
            <a:r>
              <a:rPr lang="fr-FR" b="1" dirty="0" err="1">
                <a:solidFill>
                  <a:schemeClr val="bg2">
                    <a:lumMod val="50000"/>
                  </a:schemeClr>
                </a:solidFill>
              </a:rPr>
              <a:t>NotePad</a:t>
            </a:r>
            <a:r>
              <a:rPr lang="fr-FR" b="1" dirty="0">
                <a:solidFill>
                  <a:schemeClr val="bg2">
                    <a:lumMod val="50000"/>
                  </a:schemeClr>
                </a:solidFill>
              </a:rPr>
              <a:t>++ et les résultats sur impression écran.</a:t>
            </a:r>
            <a:endParaRPr lang="fr-FR" dirty="0">
              <a:solidFill>
                <a:schemeClr val="tx1"/>
              </a:solidFill>
            </a:endParaRPr>
          </a:p>
          <a:p>
            <a:endParaRPr lang="en-US" dirty="0">
              <a:solidFill>
                <a:schemeClr val="tx1"/>
              </a:solidFill>
            </a:endParaRPr>
          </a:p>
          <a:p>
            <a:endParaRPr lang="fr-FR" sz="600" dirty="0">
              <a:solidFill>
                <a:schemeClr val="tx1"/>
              </a:solidFill>
            </a:endParaRPr>
          </a:p>
          <a:p>
            <a:endParaRPr lang="fr-FR" sz="600" dirty="0">
              <a:solidFill>
                <a:schemeClr val="tx1"/>
              </a:solidFill>
            </a:endParaRPr>
          </a:p>
          <a:p>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32</a:t>
            </a:fld>
            <a:endParaRPr lang="fr-FR"/>
          </a:p>
        </p:txBody>
      </p:sp>
    </p:spTree>
    <p:extLst>
      <p:ext uri="{BB962C8B-B14F-4D97-AF65-F5344CB8AC3E}">
        <p14:creationId xmlns:p14="http://schemas.microsoft.com/office/powerpoint/2010/main" val="3670324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Comparaisons</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sz="1050" b="1" dirty="0">
              <a:solidFill>
                <a:schemeClr val="bg2">
                  <a:lumMod val="50000"/>
                </a:schemeClr>
              </a:solidFill>
            </a:endParaRPr>
          </a:p>
          <a:p>
            <a:pPr marL="0" indent="0">
              <a:buNone/>
            </a:pPr>
            <a:r>
              <a:rPr lang="fr-FR" b="1" dirty="0">
                <a:solidFill>
                  <a:schemeClr val="bg2">
                    <a:lumMod val="50000"/>
                  </a:schemeClr>
                </a:solidFill>
              </a:rPr>
              <a:t>Comparaison entre champs :</a:t>
            </a:r>
          </a:p>
          <a:p>
            <a:pPr marL="0" indent="0">
              <a:buNone/>
            </a:pP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33</a:t>
            </a:fld>
            <a:endParaRPr lang="fr-FR"/>
          </a:p>
        </p:txBody>
      </p:sp>
      <p:sp>
        <p:nvSpPr>
          <p:cNvPr id="8" name="Espace réservé du contenu 2"/>
          <p:cNvSpPr txBox="1">
            <a:spLocks/>
          </p:cNvSpPr>
          <p:nvPr/>
        </p:nvSpPr>
        <p:spPr>
          <a:xfrm>
            <a:off x="1097280" y="1954108"/>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fr-FR" b="1" dirty="0">
                <a:solidFill>
                  <a:schemeClr val="bg2">
                    <a:lumMod val="50000"/>
                  </a:schemeClr>
                </a:solidFill>
              </a:rPr>
              <a:t>Tests de quantité pour chaque entrée :</a:t>
            </a: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p:txBody>
      </p:sp>
      <p:pic>
        <p:nvPicPr>
          <p:cNvPr id="11" name="Image 10"/>
          <p:cNvPicPr>
            <a:picLocks noChangeAspect="1"/>
          </p:cNvPicPr>
          <p:nvPr/>
        </p:nvPicPr>
        <p:blipFill>
          <a:blip r:embed="rId2"/>
          <a:stretch>
            <a:fillRect/>
          </a:stretch>
        </p:blipFill>
        <p:spPr>
          <a:xfrm>
            <a:off x="7788568" y="1793313"/>
            <a:ext cx="3743325" cy="2362200"/>
          </a:xfrm>
          <a:prstGeom prst="rect">
            <a:avLst/>
          </a:prstGeom>
        </p:spPr>
      </p:pic>
      <p:pic>
        <p:nvPicPr>
          <p:cNvPr id="12" name="Image 11"/>
          <p:cNvPicPr>
            <a:picLocks noChangeAspect="1"/>
          </p:cNvPicPr>
          <p:nvPr/>
        </p:nvPicPr>
        <p:blipFill>
          <a:blip r:embed="rId3"/>
          <a:stretch>
            <a:fillRect/>
          </a:stretch>
        </p:blipFill>
        <p:spPr>
          <a:xfrm>
            <a:off x="1097279" y="2410792"/>
            <a:ext cx="6691289" cy="1632269"/>
          </a:xfrm>
          <a:prstGeom prst="rect">
            <a:avLst/>
          </a:prstGeom>
        </p:spPr>
      </p:pic>
      <p:pic>
        <p:nvPicPr>
          <p:cNvPr id="6" name="Image 5"/>
          <p:cNvPicPr>
            <a:picLocks noChangeAspect="1"/>
          </p:cNvPicPr>
          <p:nvPr/>
        </p:nvPicPr>
        <p:blipFill>
          <a:blip r:embed="rId4"/>
          <a:stretch>
            <a:fillRect/>
          </a:stretch>
        </p:blipFill>
        <p:spPr>
          <a:xfrm>
            <a:off x="1097278" y="4697472"/>
            <a:ext cx="6351833" cy="1471508"/>
          </a:xfrm>
          <a:prstGeom prst="rect">
            <a:avLst/>
          </a:prstGeom>
        </p:spPr>
      </p:pic>
      <p:pic>
        <p:nvPicPr>
          <p:cNvPr id="7" name="Image 6"/>
          <p:cNvPicPr>
            <a:picLocks noChangeAspect="1"/>
          </p:cNvPicPr>
          <p:nvPr/>
        </p:nvPicPr>
        <p:blipFill>
          <a:blip r:embed="rId5"/>
          <a:stretch>
            <a:fillRect/>
          </a:stretch>
        </p:blipFill>
        <p:spPr>
          <a:xfrm>
            <a:off x="7775689" y="4263887"/>
            <a:ext cx="4124390" cy="2433586"/>
          </a:xfrm>
          <a:prstGeom prst="rect">
            <a:avLst/>
          </a:prstGeom>
        </p:spPr>
      </p:pic>
    </p:spTree>
    <p:extLst>
      <p:ext uri="{BB962C8B-B14F-4D97-AF65-F5344CB8AC3E}">
        <p14:creationId xmlns:p14="http://schemas.microsoft.com/office/powerpoint/2010/main" val="3761976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Compter</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a:p>
            <a:pPr marL="0" indent="0">
              <a:buNone/>
            </a:pP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34</a:t>
            </a:fld>
            <a:endParaRPr lang="fr-FR"/>
          </a:p>
        </p:txBody>
      </p:sp>
      <p:sp>
        <p:nvSpPr>
          <p:cNvPr id="8" name="Espace réservé du contenu 2"/>
          <p:cNvSpPr txBox="1">
            <a:spLocks/>
          </p:cNvSpPr>
          <p:nvPr/>
        </p:nvSpPr>
        <p:spPr>
          <a:xfrm>
            <a:off x="1097280" y="1954108"/>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fr-FR" b="1" dirty="0">
                <a:solidFill>
                  <a:schemeClr val="bg2">
                    <a:lumMod val="50000"/>
                  </a:schemeClr>
                </a:solidFill>
              </a:rPr>
              <a:t>Compter le nombre d’entrées :</a:t>
            </a: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r>
              <a:rPr lang="fr-FR" b="1" dirty="0">
                <a:solidFill>
                  <a:schemeClr val="bg2">
                    <a:lumMod val="50000"/>
                  </a:schemeClr>
                </a:solidFill>
              </a:rPr>
              <a:t>Compter les différentes valeurs d’un champ :</a:t>
            </a: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r>
              <a:rPr lang="fr-FR" b="1" dirty="0">
                <a:solidFill>
                  <a:schemeClr val="bg2">
                    <a:lumMod val="50000"/>
                  </a:schemeClr>
                </a:solidFill>
              </a:rPr>
              <a:t>Compter les occurrences d’une valeur particulières d’un champ :</a:t>
            </a: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p:txBody>
      </p:sp>
      <p:pic>
        <p:nvPicPr>
          <p:cNvPr id="6" name="Image 5"/>
          <p:cNvPicPr>
            <a:picLocks noChangeAspect="1"/>
          </p:cNvPicPr>
          <p:nvPr/>
        </p:nvPicPr>
        <p:blipFill>
          <a:blip r:embed="rId2"/>
          <a:stretch>
            <a:fillRect/>
          </a:stretch>
        </p:blipFill>
        <p:spPr>
          <a:xfrm>
            <a:off x="1097280" y="2423776"/>
            <a:ext cx="1890262" cy="435333"/>
          </a:xfrm>
          <a:prstGeom prst="rect">
            <a:avLst/>
          </a:prstGeom>
        </p:spPr>
      </p:pic>
      <p:pic>
        <p:nvPicPr>
          <p:cNvPr id="7" name="Image 6"/>
          <p:cNvPicPr>
            <a:picLocks noChangeAspect="1"/>
          </p:cNvPicPr>
          <p:nvPr/>
        </p:nvPicPr>
        <p:blipFill>
          <a:blip r:embed="rId3"/>
          <a:stretch>
            <a:fillRect/>
          </a:stretch>
        </p:blipFill>
        <p:spPr>
          <a:xfrm>
            <a:off x="1097280" y="3789575"/>
            <a:ext cx="2371296" cy="421817"/>
          </a:xfrm>
          <a:prstGeom prst="rect">
            <a:avLst/>
          </a:prstGeom>
        </p:spPr>
      </p:pic>
      <p:pic>
        <p:nvPicPr>
          <p:cNvPr id="9" name="Image 8"/>
          <p:cNvPicPr>
            <a:picLocks noChangeAspect="1"/>
          </p:cNvPicPr>
          <p:nvPr/>
        </p:nvPicPr>
        <p:blipFill>
          <a:blip r:embed="rId4"/>
          <a:stretch>
            <a:fillRect/>
          </a:stretch>
        </p:blipFill>
        <p:spPr>
          <a:xfrm>
            <a:off x="1097280" y="5102968"/>
            <a:ext cx="2628402" cy="766126"/>
          </a:xfrm>
          <a:prstGeom prst="rect">
            <a:avLst/>
          </a:prstGeom>
        </p:spPr>
      </p:pic>
      <p:pic>
        <p:nvPicPr>
          <p:cNvPr id="10" name="Image 9"/>
          <p:cNvPicPr>
            <a:picLocks noChangeAspect="1"/>
          </p:cNvPicPr>
          <p:nvPr/>
        </p:nvPicPr>
        <p:blipFill>
          <a:blip r:embed="rId5"/>
          <a:stretch>
            <a:fillRect/>
          </a:stretch>
        </p:blipFill>
        <p:spPr>
          <a:xfrm>
            <a:off x="10341734" y="4778062"/>
            <a:ext cx="893463" cy="426425"/>
          </a:xfrm>
          <a:prstGeom prst="rect">
            <a:avLst/>
          </a:prstGeom>
        </p:spPr>
      </p:pic>
      <p:pic>
        <p:nvPicPr>
          <p:cNvPr id="11" name="Image 10"/>
          <p:cNvPicPr>
            <a:picLocks noChangeAspect="1"/>
          </p:cNvPicPr>
          <p:nvPr/>
        </p:nvPicPr>
        <p:blipFill>
          <a:blip r:embed="rId6"/>
          <a:stretch>
            <a:fillRect/>
          </a:stretch>
        </p:blipFill>
        <p:spPr>
          <a:xfrm>
            <a:off x="10630136" y="2854794"/>
            <a:ext cx="525544" cy="1539093"/>
          </a:xfrm>
          <a:prstGeom prst="rect">
            <a:avLst/>
          </a:prstGeom>
        </p:spPr>
      </p:pic>
      <p:pic>
        <p:nvPicPr>
          <p:cNvPr id="12" name="Image 11"/>
          <p:cNvPicPr>
            <a:picLocks noChangeAspect="1"/>
          </p:cNvPicPr>
          <p:nvPr/>
        </p:nvPicPr>
        <p:blipFill>
          <a:blip r:embed="rId7"/>
          <a:stretch>
            <a:fillRect/>
          </a:stretch>
        </p:blipFill>
        <p:spPr>
          <a:xfrm>
            <a:off x="10341734" y="2042147"/>
            <a:ext cx="853705" cy="394839"/>
          </a:xfrm>
          <a:prstGeom prst="rect">
            <a:avLst/>
          </a:prstGeom>
        </p:spPr>
      </p:pic>
    </p:spTree>
    <p:extLst>
      <p:ext uri="{BB962C8B-B14F-4D97-AF65-F5344CB8AC3E}">
        <p14:creationId xmlns:p14="http://schemas.microsoft.com/office/powerpoint/2010/main" val="483086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Jointures de tables</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r>
              <a:rPr lang="fr-FR" b="1" dirty="0">
                <a:solidFill>
                  <a:schemeClr val="bg2">
                    <a:lumMod val="50000"/>
                  </a:schemeClr>
                </a:solidFill>
              </a:rPr>
              <a:t>Une information de chaque table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35</a:t>
            </a:fld>
            <a:endParaRPr lang="fr-FR"/>
          </a:p>
        </p:txBody>
      </p:sp>
      <p:sp>
        <p:nvSpPr>
          <p:cNvPr id="8" name="Espace réservé du contenu 2"/>
          <p:cNvSpPr txBox="1">
            <a:spLocks/>
          </p:cNvSpPr>
          <p:nvPr/>
        </p:nvSpPr>
        <p:spPr>
          <a:xfrm>
            <a:off x="1097280" y="1954108"/>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fr-FR" b="1" dirty="0">
                <a:solidFill>
                  <a:schemeClr val="bg2">
                    <a:lumMod val="50000"/>
                  </a:schemeClr>
                </a:solidFill>
              </a:rPr>
              <a:t>Fusion des tables :</a:t>
            </a:r>
          </a:p>
          <a:p>
            <a:pPr marL="0" indent="0">
              <a:buFont typeface="Calibri" panose="020F0502020204030204" pitchFamily="34" charset="0"/>
              <a:buNone/>
            </a:pPr>
            <a:endParaRPr lang="fr-FR" b="1" dirty="0">
              <a:solidFill>
                <a:schemeClr val="bg2">
                  <a:lumMod val="50000"/>
                </a:schemeClr>
              </a:solidFill>
            </a:endParaRPr>
          </a:p>
          <a:p>
            <a:pPr marL="0" indent="0">
              <a:buFont typeface="Calibri" panose="020F0502020204030204" pitchFamily="34" charset="0"/>
              <a:buNone/>
            </a:pPr>
            <a:endParaRPr lang="fr-FR" b="1" dirty="0">
              <a:solidFill>
                <a:schemeClr val="bg2">
                  <a:lumMod val="50000"/>
                </a:schemeClr>
              </a:solidFill>
            </a:endParaRPr>
          </a:p>
          <a:p>
            <a:pPr marL="0" indent="0">
              <a:buNone/>
            </a:pPr>
            <a:r>
              <a:rPr lang="fr-FR" b="1" dirty="0">
                <a:solidFill>
                  <a:schemeClr val="bg2">
                    <a:lumMod val="50000"/>
                  </a:schemeClr>
                </a:solidFill>
              </a:rPr>
              <a:t>Il y a quoi dans mon tiroir ?</a:t>
            </a:r>
          </a:p>
        </p:txBody>
      </p:sp>
      <p:pic>
        <p:nvPicPr>
          <p:cNvPr id="6" name="Image 5"/>
          <p:cNvPicPr>
            <a:picLocks noChangeAspect="1"/>
          </p:cNvPicPr>
          <p:nvPr/>
        </p:nvPicPr>
        <p:blipFill>
          <a:blip r:embed="rId2"/>
          <a:stretch>
            <a:fillRect/>
          </a:stretch>
        </p:blipFill>
        <p:spPr>
          <a:xfrm>
            <a:off x="1097280" y="2410025"/>
            <a:ext cx="5177199" cy="564995"/>
          </a:xfrm>
          <a:prstGeom prst="rect">
            <a:avLst/>
          </a:prstGeom>
        </p:spPr>
      </p:pic>
      <p:pic>
        <p:nvPicPr>
          <p:cNvPr id="9" name="Image 8"/>
          <p:cNvPicPr>
            <a:picLocks noChangeAspect="1"/>
          </p:cNvPicPr>
          <p:nvPr/>
        </p:nvPicPr>
        <p:blipFill>
          <a:blip r:embed="rId3"/>
          <a:stretch>
            <a:fillRect/>
          </a:stretch>
        </p:blipFill>
        <p:spPr>
          <a:xfrm>
            <a:off x="6440805" y="612820"/>
            <a:ext cx="4714875" cy="2362200"/>
          </a:xfrm>
          <a:prstGeom prst="rect">
            <a:avLst/>
          </a:prstGeom>
        </p:spPr>
      </p:pic>
      <p:pic>
        <p:nvPicPr>
          <p:cNvPr id="10" name="Image 9"/>
          <p:cNvPicPr>
            <a:picLocks noChangeAspect="1"/>
          </p:cNvPicPr>
          <p:nvPr/>
        </p:nvPicPr>
        <p:blipFill>
          <a:blip r:embed="rId4"/>
          <a:stretch>
            <a:fillRect/>
          </a:stretch>
        </p:blipFill>
        <p:spPr>
          <a:xfrm>
            <a:off x="1044410" y="5282628"/>
            <a:ext cx="5053177" cy="490489"/>
          </a:xfrm>
          <a:prstGeom prst="rect">
            <a:avLst/>
          </a:prstGeom>
        </p:spPr>
      </p:pic>
      <p:pic>
        <p:nvPicPr>
          <p:cNvPr id="12" name="Image 11"/>
          <p:cNvPicPr>
            <a:picLocks noChangeAspect="1"/>
          </p:cNvPicPr>
          <p:nvPr/>
        </p:nvPicPr>
        <p:blipFill>
          <a:blip r:embed="rId5"/>
          <a:stretch>
            <a:fillRect/>
          </a:stretch>
        </p:blipFill>
        <p:spPr>
          <a:xfrm>
            <a:off x="6592910" y="4805893"/>
            <a:ext cx="1066800" cy="1171575"/>
          </a:xfrm>
          <a:prstGeom prst="rect">
            <a:avLst/>
          </a:prstGeom>
        </p:spPr>
      </p:pic>
      <p:pic>
        <p:nvPicPr>
          <p:cNvPr id="13" name="Image 12"/>
          <p:cNvPicPr>
            <a:picLocks noChangeAspect="1"/>
          </p:cNvPicPr>
          <p:nvPr/>
        </p:nvPicPr>
        <p:blipFill>
          <a:blip r:embed="rId6"/>
          <a:stretch>
            <a:fillRect/>
          </a:stretch>
        </p:blipFill>
        <p:spPr>
          <a:xfrm>
            <a:off x="1097279" y="3757312"/>
            <a:ext cx="4791621" cy="698778"/>
          </a:xfrm>
          <a:prstGeom prst="rect">
            <a:avLst/>
          </a:prstGeom>
        </p:spPr>
      </p:pic>
      <p:pic>
        <p:nvPicPr>
          <p:cNvPr id="14" name="Image 13"/>
          <p:cNvPicPr>
            <a:picLocks noChangeAspect="1"/>
          </p:cNvPicPr>
          <p:nvPr/>
        </p:nvPicPr>
        <p:blipFill>
          <a:blip r:embed="rId7"/>
          <a:stretch>
            <a:fillRect/>
          </a:stretch>
        </p:blipFill>
        <p:spPr>
          <a:xfrm>
            <a:off x="6440805" y="3301237"/>
            <a:ext cx="2000250" cy="981075"/>
          </a:xfrm>
          <a:prstGeom prst="rect">
            <a:avLst/>
          </a:prstGeom>
        </p:spPr>
      </p:pic>
    </p:spTree>
    <p:extLst>
      <p:ext uri="{BB962C8B-B14F-4D97-AF65-F5344CB8AC3E}">
        <p14:creationId xmlns:p14="http://schemas.microsoft.com/office/powerpoint/2010/main" val="898439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36</a:t>
            </a:fld>
            <a:endParaRPr lang="fr-FR"/>
          </a:p>
        </p:txBody>
      </p:sp>
      <p:pic>
        <p:nvPicPr>
          <p:cNvPr id="15" name="Image 14"/>
          <p:cNvPicPr>
            <a:picLocks noChangeAspect="1"/>
          </p:cNvPicPr>
          <p:nvPr/>
        </p:nvPicPr>
        <p:blipFill>
          <a:blip r:embed="rId2"/>
          <a:stretch>
            <a:fillRect/>
          </a:stretch>
        </p:blipFill>
        <p:spPr>
          <a:xfrm>
            <a:off x="745432" y="223234"/>
            <a:ext cx="10691007" cy="6027788"/>
          </a:xfrm>
          <a:prstGeom prst="rect">
            <a:avLst/>
          </a:prstGeom>
        </p:spPr>
      </p:pic>
    </p:spTree>
    <p:extLst>
      <p:ext uri="{BB962C8B-B14F-4D97-AF65-F5344CB8AC3E}">
        <p14:creationId xmlns:p14="http://schemas.microsoft.com/office/powerpoint/2010/main" val="1479865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Export / Import</a:t>
            </a:r>
          </a:p>
        </p:txBody>
      </p:sp>
      <p:sp>
        <p:nvSpPr>
          <p:cNvPr id="3" name="Espace réservé du contenu 2"/>
          <p:cNvSpPr>
            <a:spLocks noGrp="1"/>
          </p:cNvSpPr>
          <p:nvPr>
            <p:ph idx="1"/>
          </p:nvPr>
        </p:nvSpPr>
        <p:spPr/>
        <p:txBody>
          <a:bodyPr/>
          <a:lstStyle/>
          <a:p>
            <a:r>
              <a:rPr lang="fr-FR" b="1" dirty="0">
                <a:solidFill>
                  <a:schemeClr val="bg2">
                    <a:lumMod val="50000"/>
                  </a:schemeClr>
                </a:solidFill>
              </a:rPr>
              <a:t>Il est possible d’importer et d’exporter une base de données grâce à la fonction Exporter et Importer de </a:t>
            </a:r>
            <a:r>
              <a:rPr lang="fr-FR" b="1" dirty="0" err="1">
                <a:solidFill>
                  <a:schemeClr val="bg2">
                    <a:lumMod val="50000"/>
                  </a:schemeClr>
                </a:solidFill>
              </a:rPr>
              <a:t>phpMyAdmin</a:t>
            </a:r>
            <a:r>
              <a:rPr lang="fr-FR" b="1" dirty="0">
                <a:solidFill>
                  <a:schemeClr val="bg2">
                    <a:lumMod val="50000"/>
                  </a:schemeClr>
                </a:solidFill>
              </a:rPr>
              <a:t>. Il est possible d’ouvrir une base de données et de l’enregistrer. Le document peut alors être modifié avec </a:t>
            </a:r>
            <a:r>
              <a:rPr lang="fr-FR" b="1" dirty="0" err="1">
                <a:solidFill>
                  <a:schemeClr val="bg2">
                    <a:lumMod val="50000"/>
                  </a:schemeClr>
                </a:solidFill>
              </a:rPr>
              <a:t>NotePad</a:t>
            </a:r>
            <a:r>
              <a:rPr lang="fr-FR" b="1" dirty="0">
                <a:solidFill>
                  <a:schemeClr val="bg2">
                    <a:lumMod val="50000"/>
                  </a:schemeClr>
                </a:solidFill>
              </a:rPr>
              <a:t>++ ou autre. </a:t>
            </a:r>
            <a:endParaRPr lang="fr-FR" dirty="0"/>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37</a:t>
            </a:fld>
            <a:endParaRPr lang="fr-FR"/>
          </a:p>
        </p:txBody>
      </p:sp>
      <p:pic>
        <p:nvPicPr>
          <p:cNvPr id="9" name="Image 8"/>
          <p:cNvPicPr>
            <a:picLocks noChangeAspect="1"/>
          </p:cNvPicPr>
          <p:nvPr/>
        </p:nvPicPr>
        <p:blipFill>
          <a:blip r:embed="rId2"/>
          <a:stretch>
            <a:fillRect/>
          </a:stretch>
        </p:blipFill>
        <p:spPr>
          <a:xfrm>
            <a:off x="1267294" y="2910760"/>
            <a:ext cx="10035538" cy="3066708"/>
          </a:xfrm>
          <a:prstGeom prst="rect">
            <a:avLst/>
          </a:prstGeom>
        </p:spPr>
      </p:pic>
    </p:spTree>
    <p:extLst>
      <p:ext uri="{BB962C8B-B14F-4D97-AF65-F5344CB8AC3E}">
        <p14:creationId xmlns:p14="http://schemas.microsoft.com/office/powerpoint/2010/main" val="3264285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n°3</a:t>
            </a:r>
          </a:p>
        </p:txBody>
      </p:sp>
      <p:sp>
        <p:nvSpPr>
          <p:cNvPr id="3" name="Espace réservé du contenu 2"/>
          <p:cNvSpPr>
            <a:spLocks noGrp="1"/>
          </p:cNvSpPr>
          <p:nvPr>
            <p:ph idx="1"/>
          </p:nvPr>
        </p:nvSpPr>
        <p:spPr>
          <a:xfrm>
            <a:off x="1097280" y="1365158"/>
            <a:ext cx="10058400" cy="4233477"/>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br>
              <a:rPr lang="fr-FR" b="1" dirty="0">
                <a:solidFill>
                  <a:schemeClr val="bg2">
                    <a:lumMod val="50000"/>
                  </a:schemeClr>
                </a:solidFill>
              </a:rPr>
            </a:br>
            <a:r>
              <a:rPr lang="fr-FR" b="1" dirty="0">
                <a:solidFill>
                  <a:schemeClr val="bg2">
                    <a:lumMod val="50000"/>
                  </a:schemeClr>
                </a:solidFill>
              </a:rPr>
              <a:t>Créez et paramétrez une base de données avec vos camarades de promotion (NOM, prénom, âge, moyenne au baccalauréat, adresses mail…). </a:t>
            </a:r>
          </a:p>
          <a:p>
            <a:pPr algn="just"/>
            <a:r>
              <a:rPr lang="fr-FR" b="1" dirty="0">
                <a:solidFill>
                  <a:schemeClr val="bg2">
                    <a:lumMod val="50000"/>
                  </a:schemeClr>
                </a:solidFill>
              </a:rPr>
              <a:t>Calculez la moyenne d'âge de la promotion et réalisez un tri (plus jeune si inférieur à la moyenne, dans la moyenne si égal et plus vieux si supérieur à la moyenne)</a:t>
            </a:r>
          </a:p>
          <a:p>
            <a:pPr algn="just"/>
            <a:r>
              <a:rPr lang="fr-FR" b="1" dirty="0">
                <a:solidFill>
                  <a:schemeClr val="bg2">
                    <a:lumMod val="50000"/>
                  </a:schemeClr>
                </a:solidFill>
              </a:rPr>
              <a:t>Calculez la moyenne générale de la promotion obtenue au baccalauréat et réalisez un tri (entre 10 et 12 : Tout juste ! Entre 12 et 14 : Assez bien ! Entre 14 et 16 : Bien ! Supérieur à 16 : Waouh !!!!)</a:t>
            </a:r>
          </a:p>
          <a:p>
            <a:pPr algn="just"/>
            <a:r>
              <a:rPr lang="fr-FR" b="1" dirty="0">
                <a:solidFill>
                  <a:schemeClr val="bg2">
                    <a:lumMod val="50000"/>
                  </a:schemeClr>
                </a:solidFill>
              </a:rPr>
              <a:t>Exportez votre base de données. Toutes les requêtes SQL seront copiées sur </a:t>
            </a:r>
            <a:r>
              <a:rPr lang="fr-FR" b="1" dirty="0" err="1">
                <a:solidFill>
                  <a:schemeClr val="bg2">
                    <a:lumMod val="50000"/>
                  </a:schemeClr>
                </a:solidFill>
              </a:rPr>
              <a:t>NotePad</a:t>
            </a:r>
            <a:r>
              <a:rPr lang="fr-FR" b="1" dirty="0">
                <a:solidFill>
                  <a:schemeClr val="bg2">
                    <a:lumMod val="50000"/>
                  </a:schemeClr>
                </a:solidFill>
              </a:rPr>
              <a:t>++ et les résultats sur impression écran.</a:t>
            </a:r>
            <a:endParaRPr lang="fr-FR" dirty="0">
              <a:solidFill>
                <a:schemeClr val="tx1"/>
              </a:solidFill>
            </a:endParaRPr>
          </a:p>
          <a:p>
            <a:pPr algn="just"/>
            <a:endParaRPr lang="fr-FR" dirty="0">
              <a:solidFill>
                <a:schemeClr val="tx1"/>
              </a:solidFill>
            </a:endParaRPr>
          </a:p>
          <a:p>
            <a:endParaRPr lang="en-US" dirty="0">
              <a:solidFill>
                <a:schemeClr val="tx1"/>
              </a:solidFill>
            </a:endParaRPr>
          </a:p>
          <a:p>
            <a:endParaRPr lang="fr-FR" sz="600" dirty="0">
              <a:solidFill>
                <a:schemeClr val="tx1"/>
              </a:solidFill>
            </a:endParaRPr>
          </a:p>
          <a:p>
            <a:endParaRPr lang="fr-FR" sz="600" dirty="0">
              <a:solidFill>
                <a:schemeClr val="tx1"/>
              </a:solidFill>
            </a:endParaRPr>
          </a:p>
          <a:p>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38</a:t>
            </a:fld>
            <a:endParaRPr lang="fr-FR"/>
          </a:p>
        </p:txBody>
      </p:sp>
    </p:spTree>
    <p:extLst>
      <p:ext uri="{BB962C8B-B14F-4D97-AF65-F5344CB8AC3E}">
        <p14:creationId xmlns:p14="http://schemas.microsoft.com/office/powerpoint/2010/main" val="44667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Accès </a:t>
            </a:r>
            <a:r>
              <a:rPr lang="fr-FR" dirty="0" err="1"/>
              <a:t>phpMyAdmin</a:t>
            </a:r>
            <a:endParaRPr lang="fr-FR" dirty="0"/>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4</a:t>
            </a:fld>
            <a:endParaRPr lang="fr-FR"/>
          </a:p>
        </p:txBody>
      </p:sp>
      <p:pic>
        <p:nvPicPr>
          <p:cNvPr id="3" name="Image 2"/>
          <p:cNvPicPr>
            <a:picLocks noChangeAspect="1"/>
          </p:cNvPicPr>
          <p:nvPr/>
        </p:nvPicPr>
        <p:blipFill>
          <a:blip r:embed="rId2"/>
          <a:stretch>
            <a:fillRect/>
          </a:stretch>
        </p:blipFill>
        <p:spPr>
          <a:xfrm>
            <a:off x="3846356" y="2001711"/>
            <a:ext cx="3752179" cy="3957258"/>
          </a:xfrm>
          <a:prstGeom prst="rect">
            <a:avLst/>
          </a:prstGeom>
        </p:spPr>
      </p:pic>
    </p:spTree>
    <p:extLst>
      <p:ext uri="{BB962C8B-B14F-4D97-AF65-F5344CB8AC3E}">
        <p14:creationId xmlns:p14="http://schemas.microsoft.com/office/powerpoint/2010/main" val="98930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Interface </a:t>
            </a:r>
            <a:r>
              <a:rPr lang="fr-FR" dirty="0" err="1"/>
              <a:t>phpMyAdmin</a:t>
            </a:r>
            <a:endParaRPr lang="fr-FR" dirty="0"/>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5</a:t>
            </a:fld>
            <a:endParaRPr lang="fr-FR"/>
          </a:p>
        </p:txBody>
      </p:sp>
      <p:pic>
        <p:nvPicPr>
          <p:cNvPr id="3" name="Image 2"/>
          <p:cNvPicPr>
            <a:picLocks noChangeAspect="1"/>
          </p:cNvPicPr>
          <p:nvPr/>
        </p:nvPicPr>
        <p:blipFill>
          <a:blip r:embed="rId2"/>
          <a:stretch>
            <a:fillRect/>
          </a:stretch>
        </p:blipFill>
        <p:spPr>
          <a:xfrm>
            <a:off x="1221105" y="1954460"/>
            <a:ext cx="9934575" cy="4505325"/>
          </a:xfrm>
          <a:prstGeom prst="rect">
            <a:avLst/>
          </a:prstGeom>
        </p:spPr>
      </p:pic>
    </p:spTree>
    <p:extLst>
      <p:ext uri="{BB962C8B-B14F-4D97-AF65-F5344CB8AC3E}">
        <p14:creationId xmlns:p14="http://schemas.microsoft.com/office/powerpoint/2010/main" val="310156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Création d’une nouvelle BDD</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6</a:t>
            </a:fld>
            <a:endParaRPr lang="fr-FR"/>
          </a:p>
        </p:txBody>
      </p:sp>
      <p:pic>
        <p:nvPicPr>
          <p:cNvPr id="3" name="Image 2"/>
          <p:cNvPicPr>
            <a:picLocks noChangeAspect="1"/>
          </p:cNvPicPr>
          <p:nvPr/>
        </p:nvPicPr>
        <p:blipFill>
          <a:blip r:embed="rId2"/>
          <a:stretch>
            <a:fillRect/>
          </a:stretch>
        </p:blipFill>
        <p:spPr>
          <a:xfrm>
            <a:off x="2451908" y="2561956"/>
            <a:ext cx="7448550" cy="2609850"/>
          </a:xfrm>
          <a:prstGeom prst="rect">
            <a:avLst/>
          </a:prstGeom>
        </p:spPr>
      </p:pic>
    </p:spTree>
    <p:extLst>
      <p:ext uri="{BB962C8B-B14F-4D97-AF65-F5344CB8AC3E}">
        <p14:creationId xmlns:p14="http://schemas.microsoft.com/office/powerpoint/2010/main" val="251083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Nom et colonnes</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7</a:t>
            </a:fld>
            <a:endParaRPr lang="fr-FR"/>
          </a:p>
        </p:txBody>
      </p:sp>
      <p:pic>
        <p:nvPicPr>
          <p:cNvPr id="3" name="Image 2"/>
          <p:cNvPicPr>
            <a:picLocks noChangeAspect="1"/>
          </p:cNvPicPr>
          <p:nvPr/>
        </p:nvPicPr>
        <p:blipFill>
          <a:blip r:embed="rId2"/>
          <a:stretch>
            <a:fillRect/>
          </a:stretch>
        </p:blipFill>
        <p:spPr>
          <a:xfrm>
            <a:off x="862012" y="2538412"/>
            <a:ext cx="10467975" cy="1781175"/>
          </a:xfrm>
          <a:prstGeom prst="rect">
            <a:avLst/>
          </a:prstGeom>
        </p:spPr>
      </p:pic>
    </p:spTree>
    <p:extLst>
      <p:ext uri="{BB962C8B-B14F-4D97-AF65-F5344CB8AC3E}">
        <p14:creationId xmlns:p14="http://schemas.microsoft.com/office/powerpoint/2010/main" val="103715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Contenu de la BDD</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8</a:t>
            </a:fld>
            <a:endParaRPr lang="fr-FR"/>
          </a:p>
        </p:txBody>
      </p:sp>
      <p:pic>
        <p:nvPicPr>
          <p:cNvPr id="6" name="Image 5"/>
          <p:cNvPicPr>
            <a:picLocks noChangeAspect="1"/>
          </p:cNvPicPr>
          <p:nvPr/>
        </p:nvPicPr>
        <p:blipFill>
          <a:blip r:embed="rId2"/>
          <a:stretch>
            <a:fillRect/>
          </a:stretch>
        </p:blipFill>
        <p:spPr>
          <a:xfrm>
            <a:off x="1130299" y="2059235"/>
            <a:ext cx="9934575" cy="4400550"/>
          </a:xfrm>
          <a:prstGeom prst="rect">
            <a:avLst/>
          </a:prstGeom>
        </p:spPr>
      </p:pic>
    </p:spTree>
    <p:extLst>
      <p:ext uri="{BB962C8B-B14F-4D97-AF65-F5344CB8AC3E}">
        <p14:creationId xmlns:p14="http://schemas.microsoft.com/office/powerpoint/2010/main" val="396945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sp>
        <p:nvSpPr>
          <p:cNvPr id="3" name="Espace réservé du contenu 2"/>
          <p:cNvSpPr>
            <a:spLocks noGrp="1"/>
          </p:cNvSpPr>
          <p:nvPr>
            <p:ph idx="1"/>
          </p:nvPr>
        </p:nvSpPr>
        <p:spPr/>
        <p:txBody>
          <a:bodyPr/>
          <a:lstStyle/>
          <a:p>
            <a:pPr lvl="0"/>
            <a:endParaRPr lang="fr-FR" b="1" dirty="0">
              <a:solidFill>
                <a:schemeClr val="bg2">
                  <a:lumMod val="50000"/>
                </a:schemeClr>
              </a:solidFill>
            </a:endParaRPr>
          </a:p>
          <a:p>
            <a:pPr lvl="0"/>
            <a:r>
              <a:rPr lang="fr-FR" b="1" dirty="0">
                <a:solidFill>
                  <a:schemeClr val="bg2">
                    <a:lumMod val="50000"/>
                  </a:schemeClr>
                </a:solidFill>
              </a:rPr>
              <a:t>Champ</a:t>
            </a:r>
            <a:r>
              <a:rPr lang="fr-FR" dirty="0"/>
              <a:t> : permet de définir le nom du champ ;</a:t>
            </a:r>
          </a:p>
          <a:p>
            <a:pPr lvl="0"/>
            <a:r>
              <a:rPr lang="fr-FR" b="1" dirty="0">
                <a:solidFill>
                  <a:schemeClr val="bg2">
                    <a:lumMod val="50000"/>
                  </a:schemeClr>
                </a:solidFill>
              </a:rPr>
              <a:t>Type</a:t>
            </a:r>
            <a:r>
              <a:rPr lang="fr-FR" dirty="0"/>
              <a:t> : le type de données que va stocker le champ (nombre entier, texte, date…) ;</a:t>
            </a:r>
          </a:p>
          <a:p>
            <a:pPr lvl="0"/>
            <a:r>
              <a:rPr lang="fr-FR" b="1" dirty="0">
                <a:solidFill>
                  <a:schemeClr val="bg2">
                    <a:lumMod val="50000"/>
                  </a:schemeClr>
                </a:solidFill>
              </a:rPr>
              <a:t>Taille/Valeurs</a:t>
            </a:r>
            <a:r>
              <a:rPr lang="fr-FR" dirty="0"/>
              <a:t> : permet d'indiquer la taille maximale du champ, utile pour le type VARCHAR notamment, afin de limiter le nombre de caractères autorisés ;</a:t>
            </a:r>
          </a:p>
          <a:p>
            <a:pPr lvl="0"/>
            <a:r>
              <a:rPr lang="fr-FR" b="1" dirty="0">
                <a:solidFill>
                  <a:schemeClr val="bg2">
                    <a:lumMod val="50000"/>
                  </a:schemeClr>
                </a:solidFill>
              </a:rPr>
              <a:t>Index</a:t>
            </a:r>
            <a:r>
              <a:rPr lang="fr-FR" dirty="0"/>
              <a:t> : active l'indexation du champ. Ce mot barbare signifie dans les grandes lignes que votre champ sera adapté aux recherches. Le plus souvent, on utilise l'index PRIMARY sur les champs de type id ;</a:t>
            </a:r>
          </a:p>
          <a:p>
            <a:pPr lvl="0"/>
            <a:r>
              <a:rPr lang="fr-FR" b="1" dirty="0">
                <a:solidFill>
                  <a:schemeClr val="bg2">
                    <a:lumMod val="50000"/>
                  </a:schemeClr>
                </a:solidFill>
              </a:rPr>
              <a:t>AUTO_INCREMENT</a:t>
            </a:r>
            <a:r>
              <a:rPr lang="fr-FR" dirty="0"/>
              <a:t> : permet au champ de s'incrémenter tout seul à chaque nouvelle entrée. On l'utilise fréquemment sur les champs de type id.</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9</a:t>
            </a:fld>
            <a:endParaRPr lang="fr-FR"/>
          </a:p>
        </p:txBody>
      </p:sp>
    </p:spTree>
    <p:extLst>
      <p:ext uri="{BB962C8B-B14F-4D97-AF65-F5344CB8AC3E}">
        <p14:creationId xmlns:p14="http://schemas.microsoft.com/office/powerpoint/2010/main" val="965945300"/>
      </p:ext>
    </p:extLst>
  </p:cSld>
  <p:clrMapOvr>
    <a:masterClrMapping/>
  </p:clrMapOvr>
</p:sld>
</file>

<file path=ppt/theme/theme1.xml><?xml version="1.0" encoding="utf-8"?>
<a:theme xmlns:a="http://schemas.openxmlformats.org/drawingml/2006/main" name="Rétrospectiv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1185</TotalTime>
  <Words>1534</Words>
  <Application>Microsoft Office PowerPoint</Application>
  <PresentationFormat>Grand écran</PresentationFormat>
  <Paragraphs>464</Paragraphs>
  <Slides>38</Slides>
  <Notes>2</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38</vt:i4>
      </vt:variant>
    </vt:vector>
  </HeadingPairs>
  <TitlesOfParts>
    <vt:vector size="41" baseType="lpstr">
      <vt:lpstr>Calibri</vt:lpstr>
      <vt:lpstr>Calibri Light</vt:lpstr>
      <vt:lpstr>Rétrospective</vt:lpstr>
      <vt:lpstr>Bases de données</vt:lpstr>
      <vt:lpstr>Introduction</vt:lpstr>
      <vt:lpstr>Utilisation de UwAmp et phpMyAdmin</vt:lpstr>
      <vt:lpstr>Accès phpMyAdmin</vt:lpstr>
      <vt:lpstr>Interface phpMyAdmin</vt:lpstr>
      <vt:lpstr>Création d’une nouvelle BDD</vt:lpstr>
      <vt:lpstr>Nom et colonnes</vt:lpstr>
      <vt:lpstr>Contenu de la BDD</vt:lpstr>
      <vt:lpstr>Définitions</vt:lpstr>
      <vt:lpstr>Définitions</vt:lpstr>
      <vt:lpstr>Saisie</vt:lpstr>
      <vt:lpstr>Accueil de la BDD</vt:lpstr>
      <vt:lpstr>Insérer</vt:lpstr>
      <vt:lpstr>Paramétrage</vt:lpstr>
      <vt:lpstr>Les différentes entrées</vt:lpstr>
      <vt:lpstr>Requêtes SQL</vt:lpstr>
      <vt:lpstr>Une première requête</vt:lpstr>
      <vt:lpstr>Résultat</vt:lpstr>
      <vt:lpstr>Les requêtes</vt:lpstr>
      <vt:lpstr>Les requêtes de base</vt:lpstr>
      <vt:lpstr>Les requêtes de base (suite)</vt:lpstr>
      <vt:lpstr>Les requêtes de base (suite)</vt:lpstr>
      <vt:lpstr>Les requêtes de base (suite)</vt:lpstr>
      <vt:lpstr>Les requêtes de base (suite)</vt:lpstr>
      <vt:lpstr>Les requêtes de base (suite)</vt:lpstr>
      <vt:lpstr>Les requêtes de base (suite)</vt:lpstr>
      <vt:lpstr>Les requêtes de base (suite)</vt:lpstr>
      <vt:lpstr>Activité n°1</vt:lpstr>
      <vt:lpstr>Les calculs et les données</vt:lpstr>
      <vt:lpstr>Les calculs et les données (suite)</vt:lpstr>
      <vt:lpstr>Les calculs et les données (suite)</vt:lpstr>
      <vt:lpstr>Activité n°2</vt:lpstr>
      <vt:lpstr>Comparaisons</vt:lpstr>
      <vt:lpstr>Compter</vt:lpstr>
      <vt:lpstr>Jointures de tables</vt:lpstr>
      <vt:lpstr>Présentation PowerPoint</vt:lpstr>
      <vt:lpstr>Export / Import</vt:lpstr>
      <vt:lpstr>Activité n°3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WEB</dc:title>
  <dc:creator>Adrien</dc:creator>
  <cp:lastModifiedBy>Maxime Pizzuto</cp:lastModifiedBy>
  <cp:revision>162</cp:revision>
  <dcterms:created xsi:type="dcterms:W3CDTF">2019-07-23T08:39:07Z</dcterms:created>
  <dcterms:modified xsi:type="dcterms:W3CDTF">2022-10-04T08:51:04Z</dcterms:modified>
</cp:coreProperties>
</file>