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Inter" panose="02000503000000020004" pitchFamily="2" charset="0"/>
      <p:regular r:id="rId13"/>
      <p:bold r:id="rId14"/>
      <p:italic r:id="rId15"/>
      <p:boldItalic r:id="rId16"/>
    </p:embeddedFont>
    <p:embeddedFont>
      <p:font typeface="Inter SemiBold" panose="02000503000000020004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0jL52UHeDE5763IY8tlrZCJ2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517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b1a960e0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b1a960e0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b1a960e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2b1a960e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1a960e0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2b1a960e0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d78e69e5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2d78e69e5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hyperlink" Target="https://public.tableau.com/app/profile/maxime.ferre/viz/Dashboard_Jedha_Grippe/Histoire1?publish=y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2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539700" y="1470825"/>
            <a:ext cx="67374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4000" b="1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Analyzing </a:t>
            </a:r>
            <a:endParaRPr sz="40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4000" b="1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the Flu Incidence</a:t>
            </a:r>
            <a:endParaRPr sz="40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43625" y="97912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Analysis </a:t>
            </a: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Lead</a:t>
            </a:r>
            <a:r>
              <a:rPr lang="fr"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- DemoDay #</a:t>
            </a: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71</a:t>
            </a:r>
            <a:endParaRPr sz="18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723100" y="3221375"/>
            <a:ext cx="321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Maxime FERRE</a:t>
            </a:r>
            <a:endParaRPr sz="17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Isabelle</a:t>
            </a:r>
            <a:r>
              <a:rPr lang="fr" sz="17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</a:t>
            </a: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OLSON</a:t>
            </a:r>
            <a:endParaRPr sz="17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Iryna VOROBIOVA</a:t>
            </a:r>
            <a:endParaRPr sz="17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586066" y="11991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13700" y="469457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#da</a:t>
            </a: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</a:t>
            </a:r>
            <a:r>
              <a:rPr lang="fr" sz="10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-ft-0</a:t>
            </a: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r>
              <a:rPr lang="fr" sz="10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, groupe en distanciel</a:t>
            </a:r>
            <a:r>
              <a:rPr lang="fr" sz="1000" b="0" i="0" u="none" strike="noStrike" cap="non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8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1437450" y="205632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fr" sz="52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questions?</a:t>
            </a:r>
            <a:endParaRPr sz="52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30" y="532025"/>
            <a:ext cx="918820" cy="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b1a960e0b_0_17"/>
          <p:cNvSpPr/>
          <p:nvPr/>
        </p:nvSpPr>
        <p:spPr>
          <a:xfrm>
            <a:off x="5500" y="-17775"/>
            <a:ext cx="2848500" cy="5143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32b1a960e0b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2b1a960e0b_0_17"/>
          <p:cNvSpPr txBox="1"/>
          <p:nvPr/>
        </p:nvSpPr>
        <p:spPr>
          <a:xfrm>
            <a:off x="3076199" y="835925"/>
            <a:ext cx="2848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390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" name="Google Shape;68;g32b1a960e0b_0_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69" name="Google Shape;69;g32b1a960e0b_0_17"/>
          <p:cNvSpPr txBox="1"/>
          <p:nvPr/>
        </p:nvSpPr>
        <p:spPr>
          <a:xfrm>
            <a:off x="3148975" y="1847925"/>
            <a:ext cx="5801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Context</a:t>
            </a:r>
            <a:endParaRPr sz="240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Introducing Dataset</a:t>
            </a:r>
            <a:endParaRPr sz="240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ETL &amp; Data Visualization Flow</a:t>
            </a:r>
            <a:endParaRPr sz="240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Tableau dashboard </a:t>
            </a:r>
            <a:endParaRPr sz="240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Conclusions</a:t>
            </a:r>
            <a:endParaRPr sz="2400">
              <a:solidFill>
                <a:srgbClr val="0E3449"/>
              </a:solidFill>
            </a:endParaRPr>
          </a:p>
        </p:txBody>
      </p:sp>
      <p:pic>
        <p:nvPicPr>
          <p:cNvPr id="70" name="Google Shape;70;g32b1a960e0b_0_17"/>
          <p:cNvPicPr preferRelativeResize="0"/>
          <p:nvPr/>
        </p:nvPicPr>
        <p:blipFill rotWithShape="1">
          <a:blip r:embed="rId4">
            <a:alphaModFix/>
          </a:blip>
          <a:srcRect l="24687" r="19760"/>
          <a:stretch/>
        </p:blipFill>
        <p:spPr>
          <a:xfrm>
            <a:off x="251738" y="1534325"/>
            <a:ext cx="2390824" cy="28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/>
        </p:nvSpPr>
        <p:spPr>
          <a:xfrm>
            <a:off x="861300" y="233100"/>
            <a:ext cx="54279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7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Context : 2025</a:t>
            </a:r>
            <a:endParaRPr sz="2700" b="0" i="0" u="none" strike="noStrike" cap="non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2456800" y="2441829"/>
            <a:ext cx="1194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861300" y="1333788"/>
            <a:ext cx="5193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seasonal flu epidemic at the beginning of 2025 is at a </a:t>
            </a:r>
            <a:r>
              <a:rPr lang="fr" sz="16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level of intensity</a:t>
            </a:r>
            <a:r>
              <a:rPr lang="fr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Roboto"/>
              <a:buChar char="●"/>
            </a:pPr>
            <a:r>
              <a:rPr lang="fr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vaccination campaign </a:t>
            </a:r>
            <a:r>
              <a:rPr lang="fr" sz="17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 been extended</a:t>
            </a:r>
            <a:r>
              <a:rPr lang="fr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until February 28, 2025</a:t>
            </a:r>
            <a:endParaRPr sz="170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18473"/>
          <a:stretch/>
        </p:blipFill>
        <p:spPr>
          <a:xfrm rot="-5400000">
            <a:off x="5508375" y="1277400"/>
            <a:ext cx="4913025" cy="23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/>
          <p:nvPr/>
        </p:nvSpPr>
        <p:spPr>
          <a:xfrm>
            <a:off x="0" y="4892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t="79879"/>
          <a:stretch/>
        </p:blipFill>
        <p:spPr>
          <a:xfrm>
            <a:off x="1661900" y="2032650"/>
            <a:ext cx="3366324" cy="9437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72450" y="4542500"/>
            <a:ext cx="5487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b1a960e0b_0_10"/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32b1a960e0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2b1a960e0b_0_10"/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fr" sz="3900" b="0" i="0" u="none" strike="noStrike" cap="non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Introducing </a:t>
            </a: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sz="3900" b="0" i="0" u="none" strike="noStrike" cap="non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0" name="Google Shape;90;g32b1a960e0b_0_10"/>
          <p:cNvSpPr txBox="1"/>
          <p:nvPr/>
        </p:nvSpPr>
        <p:spPr>
          <a:xfrm>
            <a:off x="584350" y="1271950"/>
            <a:ext cx="291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4797 rows x 10 columns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g32b1a960e0b_0_10"/>
          <p:cNvPicPr preferRelativeResize="0"/>
          <p:nvPr/>
        </p:nvPicPr>
        <p:blipFill rotWithShape="1">
          <a:blip r:embed="rId4">
            <a:alphaModFix/>
          </a:blip>
          <a:srcRect t="15533"/>
          <a:stretch/>
        </p:blipFill>
        <p:spPr>
          <a:xfrm>
            <a:off x="639650" y="1733738"/>
            <a:ext cx="8078177" cy="119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2b1a960e0b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225" y="1163163"/>
            <a:ext cx="1613226" cy="3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2b1a960e0b_0_10"/>
          <p:cNvPicPr preferRelativeResize="0"/>
          <p:nvPr/>
        </p:nvPicPr>
        <p:blipFill rotWithShape="1">
          <a:blip r:embed="rId6">
            <a:alphaModFix/>
          </a:blip>
          <a:srcRect l="1883" t="1999" b="72911"/>
          <a:stretch/>
        </p:blipFill>
        <p:spPr>
          <a:xfrm>
            <a:off x="639650" y="3670575"/>
            <a:ext cx="4196725" cy="11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2b1a960e0b_0_10"/>
          <p:cNvSpPr txBox="1"/>
          <p:nvPr/>
        </p:nvSpPr>
        <p:spPr>
          <a:xfrm>
            <a:off x="736750" y="3249625"/>
            <a:ext cx="465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53 rows x 5 columns  “</a:t>
            </a:r>
            <a:r>
              <a:rPr lang="fr" sz="1000" b="1">
                <a:solidFill>
                  <a:schemeClr val="dk1"/>
                </a:solidFill>
                <a:highlight>
                  <a:srgbClr val="FFFFFF"/>
                </a:highlight>
              </a:rPr>
              <a:t>Flu Vaccination 2024-2025</a:t>
            </a:r>
            <a:r>
              <a:rPr lang="fr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g32b1a960e0b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7950" y="3670575"/>
            <a:ext cx="2786575" cy="10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2b1a960e0b_0_10"/>
          <p:cNvSpPr txBox="1"/>
          <p:nvPr/>
        </p:nvSpPr>
        <p:spPr>
          <a:xfrm>
            <a:off x="2612650" y="1271951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fr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" sz="1000" b="1">
                <a:solidFill>
                  <a:schemeClr val="dk1"/>
                </a:solidFill>
                <a:highlight>
                  <a:srgbClr val="FFFFFF"/>
                </a:highlight>
              </a:rPr>
              <a:t>Flu Data 01.2018 - 01.2025</a:t>
            </a:r>
            <a:r>
              <a:rPr lang="fr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g32b1a960e0b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1a960e0b_0_83"/>
          <p:cNvSpPr/>
          <p:nvPr/>
        </p:nvSpPr>
        <p:spPr>
          <a:xfrm>
            <a:off x="0" y="4892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2b1a960e0b_0_83"/>
          <p:cNvSpPr txBox="1"/>
          <p:nvPr/>
        </p:nvSpPr>
        <p:spPr>
          <a:xfrm>
            <a:off x="901500" y="233100"/>
            <a:ext cx="538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ETL &amp; Data Visualization Flow</a:t>
            </a:r>
            <a:endParaRPr sz="2700" b="0" i="0" u="none" strike="noStrike" cap="non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4" name="Google Shape;104;g32b1a960e0b_0_83"/>
          <p:cNvSpPr/>
          <p:nvPr/>
        </p:nvSpPr>
        <p:spPr>
          <a:xfrm>
            <a:off x="982325" y="3188704"/>
            <a:ext cx="1194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2b1a960e0b_0_83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32b1a960e0b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25" y="3032550"/>
            <a:ext cx="967149" cy="2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2b1a960e0b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25" y="2037451"/>
            <a:ext cx="1942050" cy="7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2b1a960e0b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663" y="2178163"/>
            <a:ext cx="2064150" cy="54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2b1a960e0b_0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400" y="2225874"/>
            <a:ext cx="2637179" cy="54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32b1a960e0b_0_83"/>
          <p:cNvCxnSpPr/>
          <p:nvPr/>
        </p:nvCxnSpPr>
        <p:spPr>
          <a:xfrm rot="10800000" flipH="1">
            <a:off x="5587700" y="2496738"/>
            <a:ext cx="488400" cy="4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g32b1a960e0b_0_83"/>
          <p:cNvCxnSpPr/>
          <p:nvPr/>
        </p:nvCxnSpPr>
        <p:spPr>
          <a:xfrm rot="10800000" flipH="1">
            <a:off x="2670925" y="2466988"/>
            <a:ext cx="580200" cy="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2" name="Google Shape;112;g32b1a960e0b_0_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6025" y="2826138"/>
            <a:ext cx="1091950" cy="5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2b1a960e0b_0_83"/>
          <p:cNvSpPr txBox="1">
            <a:spLocks noGrp="1"/>
          </p:cNvSpPr>
          <p:nvPr>
            <p:ph type="sldNum" idx="12"/>
          </p:nvPr>
        </p:nvSpPr>
        <p:spPr>
          <a:xfrm>
            <a:off x="8472450" y="4611026"/>
            <a:ext cx="5487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d78e69e5e_5_5"/>
          <p:cNvSpPr/>
          <p:nvPr/>
        </p:nvSpPr>
        <p:spPr>
          <a:xfrm>
            <a:off x="0" y="4892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2d78e69e5e_5_5"/>
          <p:cNvSpPr/>
          <p:nvPr/>
        </p:nvSpPr>
        <p:spPr>
          <a:xfrm>
            <a:off x="982325" y="3036304"/>
            <a:ext cx="1194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2d78e69e5e_5_5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2d78e69e5e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63" y="518562"/>
            <a:ext cx="967149" cy="2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2d78e69e5e_5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38" y="205038"/>
            <a:ext cx="1942050" cy="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2d78e69e5e_5_5"/>
          <p:cNvSpPr txBox="1"/>
          <p:nvPr/>
        </p:nvSpPr>
        <p:spPr>
          <a:xfrm>
            <a:off x="631250" y="1227300"/>
            <a:ext cx="3666600" cy="2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code qui permet l’automatisation du pipeline est écrit en Python.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différentes tâches sont 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Extraction des données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Transformation (Cleaning)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Loading (chargement dans une base de données)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32d78e69e5e_5_5"/>
          <p:cNvSpPr txBox="1"/>
          <p:nvPr/>
        </p:nvSpPr>
        <p:spPr>
          <a:xfrm>
            <a:off x="5672221" y="1064600"/>
            <a:ext cx="24972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DAG s’exécute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tous les mercredis de chaque semaine.</a:t>
            </a:r>
            <a:endParaRPr sz="1300"/>
          </a:p>
        </p:txBody>
      </p:sp>
      <p:pic>
        <p:nvPicPr>
          <p:cNvPr id="125" name="Google Shape;125;g32d78e69e5e_5_5"/>
          <p:cNvPicPr preferRelativeResize="0"/>
          <p:nvPr/>
        </p:nvPicPr>
        <p:blipFill rotWithShape="1">
          <a:blip r:embed="rId5">
            <a:alphaModFix/>
          </a:blip>
          <a:srcRect l="1703" r="2574"/>
          <a:stretch/>
        </p:blipFill>
        <p:spPr>
          <a:xfrm>
            <a:off x="379675" y="3501100"/>
            <a:ext cx="4423543" cy="12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2d78e69e5e_5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025" y="2033659"/>
            <a:ext cx="3296050" cy="273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2d78e69e5e_5_5"/>
          <p:cNvSpPr txBox="1">
            <a:spLocks noGrp="1"/>
          </p:cNvSpPr>
          <p:nvPr>
            <p:ph type="sldNum" idx="12"/>
          </p:nvPr>
        </p:nvSpPr>
        <p:spPr>
          <a:xfrm>
            <a:off x="8472450" y="4611026"/>
            <a:ext cx="5358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" sz="30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Tableau</a:t>
            </a:r>
            <a:r>
              <a:rPr lang="fr" sz="3000" b="0" i="0" u="none" strike="noStrike" cap="non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dashboard</a:t>
            </a:r>
            <a:endParaRPr sz="3000" b="0" i="0" u="none" strike="noStrike" cap="non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6" name="Google Shape;136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1739"/>
          <a:stretch/>
        </p:blipFill>
        <p:spPr>
          <a:xfrm>
            <a:off x="533415" y="1156054"/>
            <a:ext cx="3967023" cy="217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8472450" y="4611026"/>
            <a:ext cx="5358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2" name="Google Shape;146;g32cd0a7992c_0_8">
            <a:hlinkClick r:id="rId4"/>
            <a:extLst>
              <a:ext uri="{FF2B5EF4-FFF2-40B4-BE49-F238E27FC236}">
                <a16:creationId xmlns:a16="http://schemas.microsoft.com/office/drawing/2014/main" id="{E3F64F5E-9D80-7896-E2A3-0A8F00F47D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852"/>
          <a:stretch/>
        </p:blipFill>
        <p:spPr>
          <a:xfrm>
            <a:off x="4765375" y="1156054"/>
            <a:ext cx="3967024" cy="21754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C8A4A84-E0C0-DE52-3923-59A6802E0EC8}"/>
              </a:ext>
            </a:extLst>
          </p:cNvPr>
          <p:cNvSpPr txBox="1"/>
          <p:nvPr/>
        </p:nvSpPr>
        <p:spPr>
          <a:xfrm>
            <a:off x="715617" y="3709634"/>
            <a:ext cx="6655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hlinkClick r:id="rId4"/>
              </a:rPr>
              <a:t>https://</a:t>
            </a:r>
            <a:r>
              <a:rPr lang="fr-FR" sz="1100" dirty="0" err="1">
                <a:hlinkClick r:id="rId4"/>
              </a:rPr>
              <a:t>public.tableau.com</a:t>
            </a:r>
            <a:r>
              <a:rPr lang="fr-FR" sz="1100" dirty="0">
                <a:hlinkClick r:id="rId4"/>
              </a:rPr>
              <a:t>/app/profile/</a:t>
            </a:r>
            <a:r>
              <a:rPr lang="fr-FR" sz="1100" dirty="0" err="1">
                <a:hlinkClick r:id="rId4"/>
              </a:rPr>
              <a:t>maxime.ferre</a:t>
            </a:r>
            <a:r>
              <a:rPr lang="fr-FR" sz="1100" dirty="0">
                <a:hlinkClick r:id="rId4"/>
              </a:rPr>
              <a:t>/</a:t>
            </a:r>
            <a:r>
              <a:rPr lang="fr-FR" sz="1100" dirty="0" err="1">
                <a:hlinkClick r:id="rId4"/>
              </a:rPr>
              <a:t>viz</a:t>
            </a:r>
            <a:r>
              <a:rPr lang="fr-FR" sz="1100" dirty="0">
                <a:hlinkClick r:id="rId4"/>
              </a:rPr>
              <a:t>/</a:t>
            </a:r>
            <a:r>
              <a:rPr lang="fr-FR" sz="1100" dirty="0" err="1">
                <a:hlinkClick r:id="rId4"/>
              </a:rPr>
              <a:t>Dashboard_Jedha_Grippe</a:t>
            </a:r>
            <a:r>
              <a:rPr lang="fr-FR" sz="1100" dirty="0">
                <a:hlinkClick r:id="rId4"/>
              </a:rPr>
              <a:t>/Histoire1?publish=yes</a:t>
            </a:r>
            <a:endParaRPr lang="fr-FR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1029000" y="1860075"/>
            <a:ext cx="5445600" cy="10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chemeClr val="dk2"/>
                </a:solidFill>
              </a:rPr>
              <a:t>The flu epidemic remains active  with high incidence among in 2025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300">
                <a:solidFill>
                  <a:schemeClr val="dk2"/>
                </a:solidFill>
              </a:rPr>
              <a:t>Most affected regions: Brittany, Grand Est, and Provence-Alpes-Côte d'Azur</a:t>
            </a:r>
            <a:endParaRPr sz="1000" b="0" i="1" u="none" strike="noStrike" cap="non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5500" y="-17775"/>
            <a:ext cx="9144000" cy="12057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280224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2816350" y="218875"/>
            <a:ext cx="3808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" sz="44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Conclusions</a:t>
            </a:r>
            <a:endParaRPr sz="4400" b="0" i="0" u="none" strike="noStrike" cap="non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l="3082" t="8600" r="2058" b="1439"/>
          <a:stretch/>
        </p:blipFill>
        <p:spPr>
          <a:xfrm>
            <a:off x="6848700" y="1453537"/>
            <a:ext cx="2146949" cy="198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475225" y="1355775"/>
            <a:ext cx="4137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dk1"/>
                </a:solidFill>
              </a:rPr>
              <a:t>Key Findings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475225" y="2858213"/>
            <a:ext cx="41373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Analysis Improvement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078250" y="3438663"/>
            <a:ext cx="73917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chemeClr val="dk2"/>
                </a:solidFill>
              </a:rPr>
              <a:t>Look for a dataset with more detailed age segmentation</a:t>
            </a:r>
            <a:endParaRPr sz="1300">
              <a:solidFill>
                <a:schemeClr val="dk2"/>
              </a:solidFill>
            </a:endParaRPr>
          </a:p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Combine infection and hospitalization data to determine epidemic impact</a:t>
            </a:r>
            <a:endParaRPr sz="1300">
              <a:solidFill>
                <a:schemeClr val="dk2"/>
              </a:solidFill>
            </a:endParaRPr>
          </a:p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Analyze flu-related deaths</a:t>
            </a:r>
            <a:endParaRPr sz="1300">
              <a:solidFill>
                <a:schemeClr val="dk2"/>
              </a:solidFill>
            </a:endParaRPr>
          </a:p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Expand the vaccination analysis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806750" y="2794025"/>
            <a:ext cx="356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163150" y="3267900"/>
            <a:ext cx="13068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7163150" y="3223200"/>
            <a:ext cx="13809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b="1">
                <a:solidFill>
                  <a:schemeClr val="dk1"/>
                </a:solidFill>
              </a:rPr>
              <a:t>Acute respiratory infections in the 4th week of 2025</a:t>
            </a:r>
            <a:endParaRPr sz="700" b="1">
              <a:solidFill>
                <a:schemeClr val="dk1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sldNum" idx="12"/>
          </p:nvPr>
        </p:nvSpPr>
        <p:spPr>
          <a:xfrm>
            <a:off x="8472450" y="4611026"/>
            <a:ext cx="5358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2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185925" y="1523200"/>
            <a:ext cx="85206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5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 </a:t>
            </a:r>
            <a:endParaRPr sz="5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500" b="1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for your attention!</a:t>
            </a: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-30750" y="4892100"/>
            <a:ext cx="92055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610816" y="1230396"/>
            <a:ext cx="825851" cy="23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</Words>
  <Application>Microsoft Macintosh PowerPoint</Application>
  <PresentationFormat>Affichage à l'écran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Roboto</vt:lpstr>
      <vt:lpstr>Inter SemiBold</vt:lpstr>
      <vt:lpstr>Inter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Maxime FERRE</cp:lastModifiedBy>
  <cp:revision>2</cp:revision>
  <dcterms:modified xsi:type="dcterms:W3CDTF">2025-02-11T14:18:49Z</dcterms:modified>
</cp:coreProperties>
</file>