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796" autoAdjust="0"/>
  </p:normalViewPr>
  <p:slideViewPr>
    <p:cSldViewPr snapToGrid="0" snapToObjects="1">
      <p:cViewPr varScale="1">
        <p:scale>
          <a:sx n="84" d="100"/>
          <a:sy n="8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12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DAD8E9"/>
                </a:solidFill>
                <a:latin typeface="Arial" panose="020B0604020202020204" pitchFamily="34" charset="0"/>
                <a:ea typeface="Mukta" pitchFamily="34" charset="-122"/>
                <a:cs typeface="Arial" panose="020B0604020202020204" pitchFamily="34" charset="0"/>
              </a:rPr>
              <a:t>Le CI/CD </a:t>
            </a:r>
            <a:r>
              <a:rPr lang="en-US" sz="1200" dirty="0" err="1">
                <a:solidFill>
                  <a:srgbClr val="DAD8E9"/>
                </a:solidFill>
                <a:latin typeface="Arial" panose="020B0604020202020204" pitchFamily="34" charset="0"/>
                <a:ea typeface="Mukta" pitchFamily="34" charset="-122"/>
                <a:cs typeface="Arial" panose="020B0604020202020204" pitchFamily="34" charset="0"/>
              </a:rPr>
              <a:t>est</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une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approche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éprouvée</a:t>
            </a:r>
            <a:r>
              <a:rPr lang="en-US" sz="1200" dirty="0">
                <a:solidFill>
                  <a:srgbClr val="DAD8E9"/>
                </a:solidFill>
                <a:latin typeface="Arial" panose="020B0604020202020204" pitchFamily="34" charset="0"/>
                <a:ea typeface="Mukta" pitchFamily="34" charset="-122"/>
                <a:cs typeface="Arial" panose="020B0604020202020204" pitchFamily="34" charset="0"/>
              </a:rPr>
              <a:t> pour </a:t>
            </a:r>
            <a:r>
              <a:rPr lang="en-US" sz="1200" dirty="0" err="1">
                <a:solidFill>
                  <a:srgbClr val="DAD8E9"/>
                </a:solidFill>
                <a:latin typeface="Arial" panose="020B0604020202020204" pitchFamily="34" charset="0"/>
                <a:ea typeface="Mukta" pitchFamily="34" charset="-122"/>
                <a:cs typeface="Arial" panose="020B0604020202020204" pitchFamily="34" charset="0"/>
              </a:rPr>
              <a:t>accélérer</a:t>
            </a:r>
            <a:r>
              <a:rPr lang="en-US" sz="1200" dirty="0">
                <a:solidFill>
                  <a:srgbClr val="DAD8E9"/>
                </a:solidFill>
                <a:latin typeface="Arial" panose="020B0604020202020204" pitchFamily="34" charset="0"/>
                <a:ea typeface="Mukta" pitchFamily="34" charset="-122"/>
                <a:cs typeface="Arial" panose="020B0604020202020204" pitchFamily="34" charset="0"/>
              </a:rPr>
              <a:t> la livraison de </a:t>
            </a:r>
            <a:r>
              <a:rPr lang="en-US" sz="1200" dirty="0" err="1">
                <a:solidFill>
                  <a:srgbClr val="DAD8E9"/>
                </a:solidFill>
                <a:latin typeface="Arial" panose="020B0604020202020204" pitchFamily="34" charset="0"/>
                <a:ea typeface="Mukta" pitchFamily="34" charset="-122"/>
                <a:cs typeface="Arial" panose="020B0604020202020204" pitchFamily="34" charset="0"/>
              </a:rPr>
              <a:t>logiciels</a:t>
            </a:r>
            <a:r>
              <a:rPr lang="en-US" sz="1200" dirty="0">
                <a:solidFill>
                  <a:srgbClr val="DAD8E9"/>
                </a:solidFill>
                <a:latin typeface="Arial" panose="020B0604020202020204" pitchFamily="34" charset="0"/>
                <a:ea typeface="Mukta" pitchFamily="34" charset="-122"/>
                <a:cs typeface="Arial" panose="020B0604020202020204" pitchFamily="34" charset="0"/>
              </a:rPr>
              <a:t>. Nous </a:t>
            </a:r>
            <a:r>
              <a:rPr lang="en-US" sz="1200" dirty="0" err="1">
                <a:solidFill>
                  <a:srgbClr val="DAD8E9"/>
                </a:solidFill>
                <a:latin typeface="Arial" panose="020B0604020202020204" pitchFamily="34" charset="0"/>
                <a:ea typeface="Mukta" pitchFamily="34" charset="-122"/>
                <a:cs typeface="Arial" panose="020B0604020202020204" pitchFamily="34" charset="0"/>
              </a:rPr>
              <a:t>avons</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adapté</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cette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approche</a:t>
            </a:r>
            <a:r>
              <a:rPr lang="en-US" sz="1200" dirty="0">
                <a:solidFill>
                  <a:srgbClr val="DAD8E9"/>
                </a:solidFill>
                <a:latin typeface="Arial" panose="020B0604020202020204" pitchFamily="34" charset="0"/>
                <a:ea typeface="Mukta" pitchFamily="34" charset="-122"/>
                <a:cs typeface="Arial" panose="020B0604020202020204" pitchFamily="34" charset="0"/>
              </a:rPr>
              <a:t> pour SUN pour </a:t>
            </a:r>
            <a:r>
              <a:rPr lang="en-US" sz="1200" dirty="0" err="1">
                <a:solidFill>
                  <a:srgbClr val="DAD8E9"/>
                </a:solidFill>
                <a:latin typeface="Arial" panose="020B0604020202020204" pitchFamily="34" charset="0"/>
                <a:ea typeface="Mukta" pitchFamily="34" charset="-122"/>
                <a:cs typeface="Arial" panose="020B0604020202020204" pitchFamily="34" charset="0"/>
              </a:rPr>
              <a:t>améliorer</a:t>
            </a:r>
            <a:r>
              <a:rPr lang="en-US" sz="1200" dirty="0">
                <a:solidFill>
                  <a:srgbClr val="DAD8E9"/>
                </a:solidFill>
                <a:latin typeface="Arial" panose="020B0604020202020204" pitchFamily="34" charset="0"/>
                <a:ea typeface="Mukta" pitchFamily="34" charset="-122"/>
                <a:cs typeface="Arial" panose="020B0604020202020204" pitchFamily="34" charset="0"/>
              </a:rPr>
              <a:t> la </a:t>
            </a:r>
            <a:r>
              <a:rPr lang="en-US" sz="1200" dirty="0" err="1">
                <a:solidFill>
                  <a:srgbClr val="DAD8E9"/>
                </a:solidFill>
                <a:latin typeface="Arial" panose="020B0604020202020204" pitchFamily="34" charset="0"/>
                <a:ea typeface="Mukta" pitchFamily="34" charset="-122"/>
                <a:cs typeface="Arial" panose="020B0604020202020204" pitchFamily="34" charset="0"/>
              </a:rPr>
              <a:t>qualité</a:t>
            </a:r>
            <a:r>
              <a:rPr lang="en-US" sz="1200" dirty="0">
                <a:solidFill>
                  <a:srgbClr val="DAD8E9"/>
                </a:solidFill>
                <a:latin typeface="Arial" panose="020B0604020202020204" pitchFamily="34" charset="0"/>
                <a:ea typeface="Mukta" pitchFamily="34" charset="-122"/>
                <a:cs typeface="Arial" panose="020B0604020202020204" pitchFamily="34" charset="0"/>
              </a:rPr>
              <a:t> de </a:t>
            </a:r>
            <a:r>
              <a:rPr lang="en-US" sz="1200" dirty="0" err="1">
                <a:solidFill>
                  <a:srgbClr val="DAD8E9"/>
                </a:solidFill>
                <a:latin typeface="Arial" panose="020B0604020202020204" pitchFamily="34" charset="0"/>
                <a:ea typeface="Mukta" pitchFamily="34" charset="-122"/>
                <a:cs typeface="Arial" panose="020B0604020202020204" pitchFamily="34" charset="0"/>
              </a:rPr>
              <a:t>nos</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produits</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Découvrez</a:t>
            </a:r>
            <a:r>
              <a:rPr lang="en-US" sz="1200" dirty="0">
                <a:solidFill>
                  <a:srgbClr val="DAD8E9"/>
                </a:solidFill>
                <a:latin typeface="Arial" panose="020B0604020202020204" pitchFamily="34" charset="0"/>
                <a:ea typeface="Mukta" pitchFamily="34" charset="-122"/>
                <a:cs typeface="Arial" panose="020B0604020202020204" pitchFamily="34" charset="0"/>
              </a:rPr>
              <a:t> comment nous y </a:t>
            </a:r>
            <a:r>
              <a:rPr lang="en-US" sz="1200" dirty="0" err="1">
                <a:solidFill>
                  <a:srgbClr val="DAD8E9"/>
                </a:solidFill>
                <a:latin typeface="Arial" panose="020B0604020202020204" pitchFamily="34" charset="0"/>
                <a:ea typeface="Mukta" pitchFamily="34" charset="-122"/>
                <a:cs typeface="Arial" panose="020B0604020202020204" pitchFamily="34" charset="0"/>
              </a:rPr>
              <a:t>sommes</a:t>
            </a:r>
            <a:r>
              <a:rPr lang="en-US" sz="1200" dirty="0">
                <a:solidFill>
                  <a:srgbClr val="DAD8E9"/>
                </a:solidFill>
                <a:latin typeface="Arial" panose="020B0604020202020204" pitchFamily="34" charset="0"/>
                <a:ea typeface="Mukta" pitchFamily="34" charset="-122"/>
                <a:cs typeface="Arial" panose="020B0604020202020204" pitchFamily="34" charset="0"/>
              </a:rPr>
              <a:t> parvenus dans </a:t>
            </a:r>
            <a:r>
              <a:rPr lang="en-US" sz="1200" dirty="0" err="1">
                <a:solidFill>
                  <a:srgbClr val="DAD8E9"/>
                </a:solidFill>
                <a:latin typeface="Arial" panose="020B0604020202020204" pitchFamily="34" charset="0"/>
                <a:ea typeface="Mukta" pitchFamily="34" charset="-122"/>
                <a:cs typeface="Arial" panose="020B0604020202020204" pitchFamily="34" charset="0"/>
              </a:rPr>
              <a:t>cette</a:t>
            </a:r>
            <a:r>
              <a:rPr lang="en-US" sz="1200" dirty="0">
                <a:solidFill>
                  <a:srgbClr val="DAD8E9"/>
                </a:solidFill>
                <a:latin typeface="Arial" panose="020B0604020202020204" pitchFamily="34" charset="0"/>
                <a:ea typeface="Mukta" pitchFamily="34" charset="-122"/>
                <a:cs typeface="Arial" panose="020B0604020202020204" pitchFamily="34" charset="0"/>
              </a:rPr>
              <a:t> </a:t>
            </a:r>
            <a:r>
              <a:rPr lang="en-US" sz="1200" dirty="0" err="1">
                <a:solidFill>
                  <a:srgbClr val="DAD8E9"/>
                </a:solidFill>
                <a:latin typeface="Arial" panose="020B0604020202020204" pitchFamily="34" charset="0"/>
                <a:ea typeface="Mukta" pitchFamily="34" charset="-122"/>
                <a:cs typeface="Arial" panose="020B0604020202020204" pitchFamily="34" charset="0"/>
              </a:rPr>
              <a:t>présentation</a:t>
            </a:r>
            <a:r>
              <a:rPr lang="en-US" sz="1200" dirty="0">
                <a:solidFill>
                  <a:srgbClr val="DAD8E9"/>
                </a:solidFill>
                <a:latin typeface="Arial" panose="020B0604020202020204" pitchFamily="34" charset="0"/>
                <a:ea typeface="Mukta" pitchFamily="34" charset="-122"/>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2624376" y="2165271"/>
            <a:ext cx="9381649" cy="2499598"/>
          </a:xfrm>
          <a:prstGeom prst="rect">
            <a:avLst/>
          </a:prstGeom>
          <a:noFill/>
          <a:ln/>
        </p:spPr>
        <p:txBody>
          <a:bodyPr wrap="square" rtlCol="0" anchor="t"/>
          <a:lstStyle/>
          <a:p>
            <a:pPr marL="0" indent="0">
              <a:lnSpc>
                <a:spcPts val="6561"/>
              </a:lnSpc>
              <a:buNone/>
            </a:pPr>
            <a:r>
              <a:rPr lang="en-US" sz="5249" dirty="0">
                <a:solidFill>
                  <a:srgbClr val="C6BFEE"/>
                </a:solidFill>
                <a:latin typeface="Arial" panose="020B0604020202020204" pitchFamily="34" charset="0"/>
                <a:ea typeface="Prompt" pitchFamily="34" charset="-122"/>
                <a:cs typeface="Arial" panose="020B0604020202020204" pitchFamily="34" charset="0"/>
              </a:rPr>
              <a:t>Présentation de la réalisation du CI/CD adaptée à la SUN</a:t>
            </a:r>
            <a:endParaRPr lang="en-US" sz="5249" dirty="0">
              <a:latin typeface="Arial" panose="020B0604020202020204" pitchFamily="34" charset="0"/>
              <a:cs typeface="Arial" panose="020B0604020202020204" pitchFamily="34" charset="0"/>
            </a:endParaRPr>
          </a:p>
        </p:txBody>
      </p:sp>
      <p:sp>
        <p:nvSpPr>
          <p:cNvPr id="5" name="Text 2"/>
          <p:cNvSpPr/>
          <p:nvPr/>
        </p:nvSpPr>
        <p:spPr>
          <a:xfrm>
            <a:off x="2624376" y="4998125"/>
            <a:ext cx="9381649" cy="1066205"/>
          </a:xfrm>
          <a:prstGeom prst="rect">
            <a:avLst/>
          </a:prstGeom>
          <a:noFill/>
          <a:ln/>
        </p:spPr>
        <p:txBody>
          <a:bodyPr wrap="square" rtlCol="0" anchor="t"/>
          <a:lstStyle/>
          <a:p>
            <a:pPr marL="0" indent="0">
              <a:lnSpc>
                <a:spcPts val="2799"/>
              </a:lnSpc>
              <a:buNone/>
            </a:pPr>
            <a:endParaRPr lang="en-US" sz="175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2624376" y="802600"/>
            <a:ext cx="6736080" cy="694373"/>
          </a:xfrm>
          <a:prstGeom prst="rect">
            <a:avLst/>
          </a:prstGeom>
          <a:noFill/>
          <a:ln/>
        </p:spPr>
        <p:txBody>
          <a:bodyPr wrap="none" rtlCol="0" anchor="t"/>
          <a:lstStyle/>
          <a:p>
            <a:pPr marL="0" indent="0">
              <a:lnSpc>
                <a:spcPts val="5468"/>
              </a:lnSpc>
              <a:buNone/>
            </a:pPr>
            <a:r>
              <a:rPr lang="en-US" sz="4374" dirty="0">
                <a:solidFill>
                  <a:srgbClr val="C6BFEE"/>
                </a:solidFill>
                <a:latin typeface="Arial" panose="020B0604020202020204" pitchFamily="34" charset="0"/>
                <a:ea typeface="Prompt" pitchFamily="34" charset="-122"/>
                <a:cs typeface="Arial" panose="020B0604020202020204" pitchFamily="34" charset="0"/>
              </a:rPr>
              <a:t>Qu'est-ce que le CI/CD ?</a:t>
            </a:r>
            <a:endParaRPr lang="en-US" sz="4374" dirty="0">
              <a:latin typeface="Arial" panose="020B0604020202020204" pitchFamily="34" charset="0"/>
              <a:cs typeface="Arial" panose="020B0604020202020204" pitchFamily="34" charset="0"/>
            </a:endParaRPr>
          </a:p>
        </p:txBody>
      </p:sp>
      <p:pic>
        <p:nvPicPr>
          <p:cNvPr id="5" name="Image 1" descr="preencoded.png"/>
          <p:cNvPicPr>
            <a:picLocks noChangeAspect="1"/>
          </p:cNvPicPr>
          <p:nvPr/>
        </p:nvPicPr>
        <p:blipFill>
          <a:blip r:embed="rId4"/>
          <a:stretch>
            <a:fillRect/>
          </a:stretch>
        </p:blipFill>
        <p:spPr>
          <a:xfrm>
            <a:off x="2624376" y="1941314"/>
            <a:ext cx="2905006" cy="1795343"/>
          </a:xfrm>
          <a:prstGeom prst="rect">
            <a:avLst/>
          </a:prstGeom>
        </p:spPr>
      </p:pic>
      <p:sp>
        <p:nvSpPr>
          <p:cNvPr id="6" name="Text 2"/>
          <p:cNvSpPr/>
          <p:nvPr/>
        </p:nvSpPr>
        <p:spPr>
          <a:xfrm>
            <a:off x="2624376" y="4014311"/>
            <a:ext cx="2743200" cy="347186"/>
          </a:xfrm>
          <a:prstGeom prst="rect">
            <a:avLst/>
          </a:prstGeom>
          <a:noFill/>
          <a:ln/>
        </p:spPr>
        <p:txBody>
          <a:bodyPr wrap="none" rtlCol="0" anchor="t"/>
          <a:lstStyle/>
          <a:p>
            <a:pPr marL="0" indent="0" algn="l">
              <a:lnSpc>
                <a:spcPts val="2734"/>
              </a:lnSpc>
              <a:buNone/>
            </a:pPr>
            <a:r>
              <a:rPr lang="en-US" sz="2187" dirty="0">
                <a:solidFill>
                  <a:srgbClr val="C6BFEE"/>
                </a:solidFill>
                <a:latin typeface="Arial" panose="020B0604020202020204" pitchFamily="34" charset="0"/>
                <a:ea typeface="Prompt" pitchFamily="34" charset="-122"/>
                <a:cs typeface="Arial" panose="020B0604020202020204" pitchFamily="34" charset="0"/>
              </a:rPr>
              <a:t>Intégration continue</a:t>
            </a:r>
            <a:endParaRPr lang="en-US" sz="2187" dirty="0">
              <a:latin typeface="Arial" panose="020B0604020202020204" pitchFamily="34" charset="0"/>
              <a:cs typeface="Arial" panose="020B0604020202020204" pitchFamily="34" charset="0"/>
            </a:endParaRPr>
          </a:p>
        </p:txBody>
      </p:sp>
      <p:sp>
        <p:nvSpPr>
          <p:cNvPr id="7" name="Text 3"/>
          <p:cNvSpPr/>
          <p:nvPr/>
        </p:nvSpPr>
        <p:spPr>
          <a:xfrm>
            <a:off x="2624376" y="4583668"/>
            <a:ext cx="2905006" cy="284321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L'intégration continue permet d'intégrer plusieurs fois par jour les modifications du code source dans la branche principale. Cela permet un développement plus fluide et une identification rapide des erreurs.</a:t>
            </a:r>
            <a:endParaRPr lang="en-US" sz="1750" dirty="0"/>
          </a:p>
        </p:txBody>
      </p:sp>
      <p:pic>
        <p:nvPicPr>
          <p:cNvPr id="8" name="Image 2" descr="preencoded.png"/>
          <p:cNvPicPr>
            <a:picLocks noChangeAspect="1"/>
          </p:cNvPicPr>
          <p:nvPr/>
        </p:nvPicPr>
        <p:blipFill>
          <a:blip r:embed="rId5"/>
          <a:stretch>
            <a:fillRect/>
          </a:stretch>
        </p:blipFill>
        <p:spPr>
          <a:xfrm>
            <a:off x="5862638" y="1941314"/>
            <a:ext cx="2905006" cy="1795343"/>
          </a:xfrm>
          <a:prstGeom prst="rect">
            <a:avLst/>
          </a:prstGeom>
        </p:spPr>
      </p:pic>
      <p:sp>
        <p:nvSpPr>
          <p:cNvPr id="9" name="Text 4"/>
          <p:cNvSpPr/>
          <p:nvPr/>
        </p:nvSpPr>
        <p:spPr>
          <a:xfrm>
            <a:off x="5862638" y="4014311"/>
            <a:ext cx="2476500" cy="347186"/>
          </a:xfrm>
          <a:prstGeom prst="rect">
            <a:avLst/>
          </a:prstGeom>
          <a:noFill/>
          <a:ln/>
        </p:spPr>
        <p:txBody>
          <a:bodyPr wrap="none" rtlCol="0" anchor="t"/>
          <a:lstStyle/>
          <a:p>
            <a:pPr marL="0" indent="0" algn="l">
              <a:lnSpc>
                <a:spcPts val="2734"/>
              </a:lnSpc>
              <a:buNone/>
            </a:pPr>
            <a:r>
              <a:rPr lang="en-US" sz="2187" dirty="0">
                <a:solidFill>
                  <a:srgbClr val="C6BFEE"/>
                </a:solidFill>
                <a:latin typeface="Arial" panose="020B0604020202020204" pitchFamily="34" charset="0"/>
                <a:ea typeface="Prompt" pitchFamily="34" charset="-122"/>
                <a:cs typeface="Arial" panose="020B0604020202020204" pitchFamily="34" charset="0"/>
              </a:rPr>
              <a:t>Livraison continue</a:t>
            </a:r>
            <a:endParaRPr lang="en-US" sz="2187" dirty="0">
              <a:latin typeface="Arial" panose="020B0604020202020204" pitchFamily="34" charset="0"/>
              <a:cs typeface="Arial" panose="020B0604020202020204" pitchFamily="34" charset="0"/>
            </a:endParaRPr>
          </a:p>
        </p:txBody>
      </p:sp>
      <p:sp>
        <p:nvSpPr>
          <p:cNvPr id="10" name="Text 5"/>
          <p:cNvSpPr/>
          <p:nvPr/>
        </p:nvSpPr>
        <p:spPr>
          <a:xfrm>
            <a:off x="5862638" y="4583668"/>
            <a:ext cx="2905006" cy="1777008"/>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La livraison continue permet de livrer rapidement et fréquemment des versions stables grâce à l'automatisation des tests et des déploiements.</a:t>
            </a:r>
            <a:endParaRPr lang="en-US" sz="1750" dirty="0"/>
          </a:p>
        </p:txBody>
      </p:sp>
      <p:pic>
        <p:nvPicPr>
          <p:cNvPr id="11" name="Image 3" descr="preencoded.png"/>
          <p:cNvPicPr>
            <a:picLocks noChangeAspect="1"/>
          </p:cNvPicPr>
          <p:nvPr/>
        </p:nvPicPr>
        <p:blipFill>
          <a:blip r:embed="rId6"/>
          <a:stretch>
            <a:fillRect/>
          </a:stretch>
        </p:blipFill>
        <p:spPr>
          <a:xfrm>
            <a:off x="9100899" y="1941314"/>
            <a:ext cx="2905125" cy="1795463"/>
          </a:xfrm>
          <a:prstGeom prst="rect">
            <a:avLst/>
          </a:prstGeom>
        </p:spPr>
      </p:pic>
      <p:sp>
        <p:nvSpPr>
          <p:cNvPr id="12" name="Text 6"/>
          <p:cNvSpPr/>
          <p:nvPr/>
        </p:nvSpPr>
        <p:spPr>
          <a:xfrm>
            <a:off x="9100899" y="4014430"/>
            <a:ext cx="2827020" cy="347186"/>
          </a:xfrm>
          <a:prstGeom prst="rect">
            <a:avLst/>
          </a:prstGeom>
          <a:noFill/>
          <a:ln/>
        </p:spPr>
        <p:txBody>
          <a:bodyPr wrap="none" rtlCol="0" anchor="t"/>
          <a:lstStyle/>
          <a:p>
            <a:pPr marL="0" indent="0" algn="l">
              <a:lnSpc>
                <a:spcPts val="2734"/>
              </a:lnSpc>
              <a:buNone/>
            </a:pPr>
            <a:r>
              <a:rPr lang="en-US" sz="2187" dirty="0">
                <a:solidFill>
                  <a:srgbClr val="C6BFEE"/>
                </a:solidFill>
                <a:latin typeface="Arial" panose="020B0604020202020204" pitchFamily="34" charset="0"/>
                <a:ea typeface="Prompt" pitchFamily="34" charset="-122"/>
                <a:cs typeface="Arial" panose="020B0604020202020204" pitchFamily="34" charset="0"/>
              </a:rPr>
              <a:t>Déploiement continu</a:t>
            </a:r>
            <a:endParaRPr lang="en-US" sz="2187" dirty="0">
              <a:latin typeface="Arial" panose="020B0604020202020204" pitchFamily="34" charset="0"/>
              <a:cs typeface="Arial" panose="020B0604020202020204" pitchFamily="34" charset="0"/>
            </a:endParaRPr>
          </a:p>
        </p:txBody>
      </p:sp>
      <p:sp>
        <p:nvSpPr>
          <p:cNvPr id="13" name="Text 7"/>
          <p:cNvSpPr/>
          <p:nvPr/>
        </p:nvSpPr>
        <p:spPr>
          <a:xfrm>
            <a:off x="9100899" y="4583787"/>
            <a:ext cx="2905125" cy="2487811"/>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Le déploiement continu pousse automatiquement les modifications validées en production. Cela permet de réduire les risques d'erreurs et d'augmenter la fréquence des livraisons.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2624376" y="1433632"/>
            <a:ext cx="11860109" cy="1388745"/>
          </a:xfrm>
          <a:prstGeom prst="rect">
            <a:avLst/>
          </a:prstGeom>
          <a:noFill/>
          <a:ln/>
        </p:spPr>
        <p:txBody>
          <a:bodyPr wrap="square" rtlCol="0" anchor="t"/>
          <a:lstStyle/>
          <a:p>
            <a:pPr marL="0" indent="0">
              <a:lnSpc>
                <a:spcPts val="5468"/>
              </a:lnSpc>
              <a:buNone/>
            </a:pPr>
            <a:r>
              <a:rPr lang="en-US" sz="4374" dirty="0">
                <a:solidFill>
                  <a:srgbClr val="C6BFEE"/>
                </a:solidFill>
                <a:latin typeface="Arial" panose="020B0604020202020204" pitchFamily="34" charset="0"/>
                <a:ea typeface="Prompt" pitchFamily="34" charset="-122"/>
                <a:cs typeface="Arial" panose="020B0604020202020204" pitchFamily="34" charset="0"/>
              </a:rPr>
              <a:t>Pourquoi l'adapter pour l'entreprise SUN ?</a:t>
            </a:r>
            <a:endParaRPr lang="en-US" sz="4374" dirty="0">
              <a:latin typeface="Arial" panose="020B0604020202020204" pitchFamily="34" charset="0"/>
              <a:cs typeface="Arial" panose="020B0604020202020204" pitchFamily="34" charset="0"/>
            </a:endParaRPr>
          </a:p>
        </p:txBody>
      </p:sp>
      <p:sp>
        <p:nvSpPr>
          <p:cNvPr id="5" name="Shape 2"/>
          <p:cNvSpPr/>
          <p:nvPr/>
        </p:nvSpPr>
        <p:spPr>
          <a:xfrm>
            <a:off x="2624376" y="3266718"/>
            <a:ext cx="3105096" cy="3737196"/>
          </a:xfrm>
          <a:prstGeom prst="roundRect">
            <a:avLst>
              <a:gd name="adj" fmla="val 3356"/>
            </a:avLst>
          </a:prstGeom>
          <a:solidFill>
            <a:srgbClr val="542C49"/>
          </a:solidFill>
          <a:ln w="13811">
            <a:solidFill>
              <a:srgbClr val="643557"/>
            </a:solidFill>
            <a:prstDash val="solid"/>
          </a:ln>
        </p:spPr>
        <p:txBody>
          <a:bodyPr/>
          <a:lstStyle/>
          <a:p>
            <a:endParaRPr lang="fr-FR"/>
          </a:p>
        </p:txBody>
      </p:sp>
      <p:sp>
        <p:nvSpPr>
          <p:cNvPr id="6" name="Text 3"/>
          <p:cNvSpPr/>
          <p:nvPr/>
        </p:nvSpPr>
        <p:spPr>
          <a:xfrm>
            <a:off x="2860358" y="3502700"/>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Qualité</a:t>
            </a:r>
            <a:endParaRPr lang="en-US" sz="2187" dirty="0"/>
          </a:p>
        </p:txBody>
      </p:sp>
      <p:sp>
        <p:nvSpPr>
          <p:cNvPr id="7" name="Text 4"/>
          <p:cNvSpPr/>
          <p:nvPr/>
        </p:nvSpPr>
        <p:spPr>
          <a:xfrm>
            <a:off x="2860358" y="4072057"/>
            <a:ext cx="2507099"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 CI/CD permet de détecter rapidement les erreurs de code et les problèmes d'intégration, améliorant ainsi la qualité de notre logiciel.</a:t>
            </a:r>
            <a:endParaRPr lang="en-US" sz="1750" dirty="0"/>
          </a:p>
        </p:txBody>
      </p:sp>
      <p:sp>
        <p:nvSpPr>
          <p:cNvPr id="8" name="Shape 5"/>
          <p:cNvSpPr/>
          <p:nvPr/>
        </p:nvSpPr>
        <p:spPr>
          <a:xfrm>
            <a:off x="5825609" y="3266718"/>
            <a:ext cx="3075200" cy="3737196"/>
          </a:xfrm>
          <a:prstGeom prst="roundRect">
            <a:avLst>
              <a:gd name="adj" fmla="val 3356"/>
            </a:avLst>
          </a:prstGeom>
          <a:solidFill>
            <a:srgbClr val="542C49"/>
          </a:solidFill>
          <a:ln w="13811">
            <a:solidFill>
              <a:srgbClr val="643557"/>
            </a:solidFill>
            <a:prstDash val="solid"/>
          </a:ln>
        </p:spPr>
        <p:txBody>
          <a:bodyPr/>
          <a:lstStyle/>
          <a:p>
            <a:endParaRPr lang="fr-FR"/>
          </a:p>
        </p:txBody>
      </p:sp>
      <p:sp>
        <p:nvSpPr>
          <p:cNvPr id="9" name="Text 6"/>
          <p:cNvSpPr/>
          <p:nvPr/>
        </p:nvSpPr>
        <p:spPr>
          <a:xfrm>
            <a:off x="6061591" y="3502700"/>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Efficacité</a:t>
            </a:r>
            <a:endParaRPr lang="en-US" sz="2187" dirty="0"/>
          </a:p>
        </p:txBody>
      </p:sp>
      <p:sp>
        <p:nvSpPr>
          <p:cNvPr id="10" name="Text 7"/>
          <p:cNvSpPr/>
          <p:nvPr/>
        </p:nvSpPr>
        <p:spPr>
          <a:xfrm>
            <a:off x="6061591" y="4072057"/>
            <a:ext cx="2507099"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 CI/CD accélère le processus de développement et de livraison. Nous pouvons ainsi livrer des produits de meilleure qualité plus rapidement.</a:t>
            </a:r>
            <a:endParaRPr lang="en-US" sz="1750" dirty="0"/>
          </a:p>
        </p:txBody>
      </p:sp>
      <p:sp>
        <p:nvSpPr>
          <p:cNvPr id="11" name="Shape 8"/>
          <p:cNvSpPr/>
          <p:nvPr/>
        </p:nvSpPr>
        <p:spPr>
          <a:xfrm>
            <a:off x="9026843" y="3266717"/>
            <a:ext cx="2979182" cy="3737197"/>
          </a:xfrm>
          <a:prstGeom prst="roundRect">
            <a:avLst>
              <a:gd name="adj" fmla="val 3356"/>
            </a:avLst>
          </a:prstGeom>
          <a:solidFill>
            <a:srgbClr val="542C49"/>
          </a:solidFill>
          <a:ln w="13811">
            <a:solidFill>
              <a:srgbClr val="643557"/>
            </a:solidFill>
            <a:prstDash val="solid"/>
          </a:ln>
        </p:spPr>
        <p:txBody>
          <a:bodyPr/>
          <a:lstStyle/>
          <a:p>
            <a:endParaRPr lang="fr-FR"/>
          </a:p>
        </p:txBody>
      </p:sp>
      <p:sp>
        <p:nvSpPr>
          <p:cNvPr id="12" name="Text 9"/>
          <p:cNvSpPr/>
          <p:nvPr/>
        </p:nvSpPr>
        <p:spPr>
          <a:xfrm>
            <a:off x="9262824" y="3502700"/>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Agilité</a:t>
            </a:r>
            <a:endParaRPr lang="en-US" sz="2187" dirty="0"/>
          </a:p>
        </p:txBody>
      </p:sp>
      <p:sp>
        <p:nvSpPr>
          <p:cNvPr id="13" name="Text 10"/>
          <p:cNvSpPr/>
          <p:nvPr/>
        </p:nvSpPr>
        <p:spPr>
          <a:xfrm>
            <a:off x="9262824" y="4072057"/>
            <a:ext cx="2507099"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 CI/CD facilite la résolution rapide des problèmes d'intégration, nous permettant de nous adapter rapidement aux changements de besoins des clients.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Grp="1" noRot="1" noChangeAspect="1" noMove="1" noResize="1" noEditPoints="1" noAdjustHandles="1" noChangeArrowheads="1" noChangeShapeType="1" noCrop="1"/>
          </p:cNvPicPr>
          <p:nvPr/>
        </p:nvPicPr>
        <p:blipFill>
          <a:blip r:embed="rId3"/>
          <a:stretch>
            <a:fillRect/>
          </a:stretch>
        </p:blipFill>
        <p:spPr>
          <a:xfrm>
            <a:off x="0" y="0"/>
            <a:ext cx="14630400" cy="8229600"/>
          </a:xfrm>
          <a:prstGeom prst="rect">
            <a:avLst/>
          </a:prstGeom>
        </p:spPr>
      </p:pic>
      <p:sp>
        <p:nvSpPr>
          <p:cNvPr id="4" name="Text 1"/>
          <p:cNvSpPr/>
          <p:nvPr/>
        </p:nvSpPr>
        <p:spPr>
          <a:xfrm>
            <a:off x="4031575" y="427673"/>
            <a:ext cx="7991812" cy="972026"/>
          </a:xfrm>
          <a:prstGeom prst="rect">
            <a:avLst/>
          </a:prstGeom>
          <a:noFill/>
          <a:ln/>
        </p:spPr>
        <p:txBody>
          <a:bodyPr wrap="square" rtlCol="0" anchor="t"/>
          <a:lstStyle/>
          <a:p>
            <a:pPr marL="0" indent="0">
              <a:lnSpc>
                <a:spcPts val="3827"/>
              </a:lnSpc>
              <a:buNone/>
            </a:pPr>
            <a:r>
              <a:rPr lang="en-US" sz="3200" b="1" u="sng" dirty="0">
                <a:solidFill>
                  <a:srgbClr val="C6BFEE"/>
                </a:solidFill>
                <a:latin typeface="Arial" panose="020B0604020202020204" pitchFamily="34" charset="0"/>
                <a:ea typeface="Prompt" pitchFamily="34" charset="-122"/>
                <a:cs typeface="Arial" panose="020B0604020202020204" pitchFamily="34" charset="0"/>
              </a:rPr>
              <a:t>Présentation de la réalisation pour SUN</a:t>
            </a:r>
            <a:endParaRPr lang="en-US" sz="3200" b="1" u="sng" dirty="0">
              <a:latin typeface="Arial" panose="020B0604020202020204" pitchFamily="34" charset="0"/>
              <a:cs typeface="Arial" panose="020B0604020202020204" pitchFamily="34" charset="0"/>
            </a:endParaRPr>
          </a:p>
        </p:txBody>
      </p:sp>
      <p:sp>
        <p:nvSpPr>
          <p:cNvPr id="5" name="Shape 2"/>
          <p:cNvSpPr/>
          <p:nvPr/>
        </p:nvSpPr>
        <p:spPr>
          <a:xfrm>
            <a:off x="7299603" y="1710690"/>
            <a:ext cx="31075" cy="6975753"/>
          </a:xfrm>
          <a:prstGeom prst="rect">
            <a:avLst/>
          </a:prstGeom>
          <a:solidFill>
            <a:srgbClr val="643557"/>
          </a:solidFill>
          <a:ln/>
        </p:spPr>
        <p:txBody>
          <a:bodyPr/>
          <a:lstStyle/>
          <a:p>
            <a:endParaRPr lang="fr-FR"/>
          </a:p>
        </p:txBody>
      </p:sp>
      <p:sp>
        <p:nvSpPr>
          <p:cNvPr id="6" name="Shape 3"/>
          <p:cNvSpPr/>
          <p:nvPr/>
        </p:nvSpPr>
        <p:spPr>
          <a:xfrm>
            <a:off x="7490043" y="1991499"/>
            <a:ext cx="544354" cy="31075"/>
          </a:xfrm>
          <a:prstGeom prst="rect">
            <a:avLst/>
          </a:prstGeom>
          <a:solidFill>
            <a:srgbClr val="643557"/>
          </a:solidFill>
          <a:ln/>
        </p:spPr>
        <p:txBody>
          <a:bodyPr/>
          <a:lstStyle/>
          <a:p>
            <a:endParaRPr lang="fr-FR"/>
          </a:p>
        </p:txBody>
      </p:sp>
      <p:sp>
        <p:nvSpPr>
          <p:cNvPr id="7" name="Shape 4"/>
          <p:cNvSpPr/>
          <p:nvPr/>
        </p:nvSpPr>
        <p:spPr>
          <a:xfrm>
            <a:off x="7140119" y="1832134"/>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8" name="Text 5"/>
          <p:cNvSpPr/>
          <p:nvPr/>
        </p:nvSpPr>
        <p:spPr>
          <a:xfrm>
            <a:off x="7273111" y="1861185"/>
            <a:ext cx="8382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1</a:t>
            </a:r>
            <a:endParaRPr lang="en-US" sz="1837" dirty="0"/>
          </a:p>
        </p:txBody>
      </p:sp>
      <p:sp>
        <p:nvSpPr>
          <p:cNvPr id="9" name="Text 6"/>
          <p:cNvSpPr/>
          <p:nvPr/>
        </p:nvSpPr>
        <p:spPr>
          <a:xfrm>
            <a:off x="8170545" y="1841390"/>
            <a:ext cx="2194560" cy="243007"/>
          </a:xfrm>
          <a:prstGeom prst="rect">
            <a:avLst/>
          </a:prstGeom>
          <a:noFill/>
          <a:ln/>
        </p:spPr>
        <p:txBody>
          <a:bodyPr wrap="none" rtlCol="0" anchor="t"/>
          <a:lstStyle/>
          <a:p>
            <a:pPr marL="0" indent="0" algn="l">
              <a:lnSpc>
                <a:spcPts val="1914"/>
              </a:lnSpc>
              <a:buNone/>
            </a:pPr>
            <a:r>
              <a:rPr lang="en-US" sz="1600" b="1" dirty="0">
                <a:solidFill>
                  <a:srgbClr val="DAD8E9"/>
                </a:solidFill>
                <a:latin typeface="Arial" panose="020B0604020202020204" pitchFamily="34" charset="0"/>
                <a:ea typeface="Prompt" pitchFamily="34" charset="-122"/>
                <a:cs typeface="Arial" panose="020B0604020202020204" pitchFamily="34" charset="0"/>
              </a:rPr>
              <a:t>Évaluation des besoins</a:t>
            </a:r>
            <a:endParaRPr lang="en-US" sz="1600" b="1" dirty="0">
              <a:latin typeface="Arial" panose="020B0604020202020204" pitchFamily="34" charset="0"/>
              <a:cs typeface="Arial" panose="020B0604020202020204" pitchFamily="34" charset="0"/>
            </a:endParaRPr>
          </a:p>
        </p:txBody>
      </p:sp>
      <p:sp>
        <p:nvSpPr>
          <p:cNvPr id="10" name="Text 7"/>
          <p:cNvSpPr/>
          <p:nvPr/>
        </p:nvSpPr>
        <p:spPr>
          <a:xfrm>
            <a:off x="8170545" y="2313349"/>
            <a:ext cx="3424825" cy="2003614"/>
          </a:xfrm>
          <a:prstGeom prst="rect">
            <a:avLst/>
          </a:prstGeom>
          <a:noFill/>
          <a:ln/>
        </p:spPr>
        <p:txBody>
          <a:bodyPr wrap="square" rtlCol="0" anchor="t"/>
          <a:lstStyle/>
          <a:p>
            <a:pPr marL="0" indent="0" algn="l">
              <a:lnSpc>
                <a:spcPts val="1960"/>
              </a:lnSpc>
              <a:buNone/>
            </a:pPr>
            <a:r>
              <a:rPr lang="en-US" sz="1400" dirty="0">
                <a:solidFill>
                  <a:srgbClr val="DAD8E9"/>
                </a:solidFill>
                <a:latin typeface="Arial" panose="020B0604020202020204" pitchFamily="34" charset="0"/>
                <a:ea typeface="Mukta" pitchFamily="34" charset="-122"/>
                <a:cs typeface="Arial" panose="020B0604020202020204" pitchFamily="34" charset="0"/>
              </a:rPr>
              <a:t>Nous avons d'abord évalué les besoins spécifiques de SUN en matière de CI/CD, y compris les outils nécessaires et les flux de travail. Nous avons identifié les processus clés qui doivent être automatisés pour améliorer l'efficacité.</a:t>
            </a:r>
            <a:endParaRPr lang="en-US" sz="1400" dirty="0">
              <a:latin typeface="Arial" panose="020B0604020202020204" pitchFamily="34" charset="0"/>
              <a:cs typeface="Arial" panose="020B0604020202020204" pitchFamily="34" charset="0"/>
            </a:endParaRPr>
          </a:p>
        </p:txBody>
      </p:sp>
      <p:sp>
        <p:nvSpPr>
          <p:cNvPr id="11" name="Shape 8"/>
          <p:cNvSpPr/>
          <p:nvPr/>
        </p:nvSpPr>
        <p:spPr>
          <a:xfrm>
            <a:off x="6595765" y="2769096"/>
            <a:ext cx="544354" cy="31075"/>
          </a:xfrm>
          <a:prstGeom prst="rect">
            <a:avLst/>
          </a:prstGeom>
          <a:solidFill>
            <a:srgbClr val="643557"/>
          </a:solidFill>
          <a:ln/>
        </p:spPr>
        <p:txBody>
          <a:bodyPr/>
          <a:lstStyle/>
          <a:p>
            <a:endParaRPr lang="fr-FR"/>
          </a:p>
        </p:txBody>
      </p:sp>
      <p:sp>
        <p:nvSpPr>
          <p:cNvPr id="12" name="Shape 9"/>
          <p:cNvSpPr/>
          <p:nvPr/>
        </p:nvSpPr>
        <p:spPr>
          <a:xfrm>
            <a:off x="7140119" y="2609731"/>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13" name="Text 10"/>
          <p:cNvSpPr/>
          <p:nvPr/>
        </p:nvSpPr>
        <p:spPr>
          <a:xfrm>
            <a:off x="7246441" y="2638782"/>
            <a:ext cx="13716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2</a:t>
            </a:r>
            <a:endParaRPr lang="en-US" sz="1837" dirty="0"/>
          </a:p>
        </p:txBody>
      </p:sp>
      <p:sp>
        <p:nvSpPr>
          <p:cNvPr id="14" name="Text 11"/>
          <p:cNvSpPr/>
          <p:nvPr/>
        </p:nvSpPr>
        <p:spPr>
          <a:xfrm>
            <a:off x="4188857" y="2643783"/>
            <a:ext cx="2270760" cy="243007"/>
          </a:xfrm>
          <a:prstGeom prst="rect">
            <a:avLst/>
          </a:prstGeom>
          <a:noFill/>
          <a:ln/>
        </p:spPr>
        <p:txBody>
          <a:bodyPr wrap="none" rtlCol="0" anchor="t"/>
          <a:lstStyle/>
          <a:p>
            <a:pPr marL="0" indent="0" algn="r">
              <a:lnSpc>
                <a:spcPts val="1914"/>
              </a:lnSpc>
              <a:buNone/>
            </a:pPr>
            <a:r>
              <a:rPr lang="en-US" sz="1600" b="1" dirty="0">
                <a:solidFill>
                  <a:srgbClr val="DAD8E9"/>
                </a:solidFill>
                <a:latin typeface="Arial" panose="020B0604020202020204" pitchFamily="34" charset="0"/>
                <a:ea typeface="Prompt" pitchFamily="34" charset="-122"/>
                <a:cs typeface="Arial" panose="020B0604020202020204" pitchFamily="34" charset="0"/>
              </a:rPr>
              <a:t>Conception du système</a:t>
            </a:r>
            <a:endParaRPr lang="en-US" sz="1600" b="1" dirty="0">
              <a:latin typeface="Arial" panose="020B0604020202020204" pitchFamily="34" charset="0"/>
              <a:cs typeface="Arial" panose="020B0604020202020204" pitchFamily="34" charset="0"/>
            </a:endParaRPr>
          </a:p>
        </p:txBody>
      </p:sp>
      <p:sp>
        <p:nvSpPr>
          <p:cNvPr id="15" name="Text 12"/>
          <p:cNvSpPr/>
          <p:nvPr/>
        </p:nvSpPr>
        <p:spPr>
          <a:xfrm>
            <a:off x="3180030" y="3068062"/>
            <a:ext cx="3424587" cy="1899209"/>
          </a:xfrm>
          <a:prstGeom prst="rect">
            <a:avLst/>
          </a:prstGeom>
          <a:noFill/>
          <a:ln/>
        </p:spPr>
        <p:txBody>
          <a:bodyPr wrap="square" rtlCol="0" anchor="t"/>
          <a:lstStyle/>
          <a:p>
            <a:pPr marL="0" indent="0" algn="r">
              <a:lnSpc>
                <a:spcPts val="1960"/>
              </a:lnSpc>
              <a:buNone/>
            </a:pPr>
            <a:r>
              <a:rPr lang="en-US" sz="1400" dirty="0">
                <a:solidFill>
                  <a:srgbClr val="DAD8E9"/>
                </a:solidFill>
                <a:latin typeface="Arial" panose="020B0604020202020204" pitchFamily="34" charset="0"/>
                <a:ea typeface="Mukta" pitchFamily="34" charset="-122"/>
                <a:cs typeface="Arial" panose="020B0604020202020204" pitchFamily="34" charset="0"/>
              </a:rPr>
              <a:t>Nous avons conçu un système de CI/CD sur mesure pour SUN en utilisant les meilleurs outils sur le marché. Nous avons intégré les outils avec les processus existants de développement et de livraison.</a:t>
            </a:r>
            <a:endParaRPr lang="en-US" sz="1400" dirty="0">
              <a:latin typeface="Arial" panose="020B0604020202020204" pitchFamily="34" charset="0"/>
              <a:cs typeface="Arial" panose="020B0604020202020204" pitchFamily="34" charset="0"/>
            </a:endParaRPr>
          </a:p>
        </p:txBody>
      </p:sp>
      <p:sp>
        <p:nvSpPr>
          <p:cNvPr id="16" name="Shape 13"/>
          <p:cNvSpPr/>
          <p:nvPr/>
        </p:nvSpPr>
        <p:spPr>
          <a:xfrm>
            <a:off x="7490043" y="4597539"/>
            <a:ext cx="544354" cy="31075"/>
          </a:xfrm>
          <a:prstGeom prst="rect">
            <a:avLst/>
          </a:prstGeom>
          <a:solidFill>
            <a:srgbClr val="643557"/>
          </a:solidFill>
          <a:ln/>
        </p:spPr>
        <p:txBody>
          <a:bodyPr/>
          <a:lstStyle/>
          <a:p>
            <a:endParaRPr lang="fr-FR"/>
          </a:p>
        </p:txBody>
      </p:sp>
      <p:sp>
        <p:nvSpPr>
          <p:cNvPr id="17" name="Shape 14"/>
          <p:cNvSpPr/>
          <p:nvPr/>
        </p:nvSpPr>
        <p:spPr>
          <a:xfrm>
            <a:off x="7140119" y="4438174"/>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18" name="Text 15"/>
          <p:cNvSpPr/>
          <p:nvPr/>
        </p:nvSpPr>
        <p:spPr>
          <a:xfrm>
            <a:off x="7246441" y="4467225"/>
            <a:ext cx="13716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3</a:t>
            </a:r>
            <a:endParaRPr lang="en-US" sz="1837" dirty="0"/>
          </a:p>
        </p:txBody>
      </p:sp>
      <p:sp>
        <p:nvSpPr>
          <p:cNvPr id="19" name="Text 16"/>
          <p:cNvSpPr/>
          <p:nvPr/>
        </p:nvSpPr>
        <p:spPr>
          <a:xfrm>
            <a:off x="8170545" y="4472226"/>
            <a:ext cx="3181634" cy="486013"/>
          </a:xfrm>
          <a:prstGeom prst="rect">
            <a:avLst/>
          </a:prstGeom>
          <a:noFill/>
          <a:ln/>
        </p:spPr>
        <p:txBody>
          <a:bodyPr wrap="square" rtlCol="0" anchor="t"/>
          <a:lstStyle/>
          <a:p>
            <a:pPr marL="0" indent="0" algn="l">
              <a:lnSpc>
                <a:spcPts val="1914"/>
              </a:lnSpc>
              <a:buNone/>
            </a:pPr>
            <a:r>
              <a:rPr lang="en-US" sz="1600" b="1" dirty="0">
                <a:solidFill>
                  <a:srgbClr val="DAD8E9"/>
                </a:solidFill>
                <a:latin typeface="Prompt" pitchFamily="34" charset="0"/>
                <a:ea typeface="Prompt" pitchFamily="34" charset="-122"/>
                <a:cs typeface="Prompt" pitchFamily="34" charset="-120"/>
              </a:rPr>
              <a:t>Installation et configuration</a:t>
            </a:r>
            <a:endParaRPr lang="en-US" sz="1600" b="1" dirty="0"/>
          </a:p>
        </p:txBody>
      </p:sp>
      <p:sp>
        <p:nvSpPr>
          <p:cNvPr id="20" name="Text 17"/>
          <p:cNvSpPr/>
          <p:nvPr/>
        </p:nvSpPr>
        <p:spPr>
          <a:xfrm>
            <a:off x="8170545" y="5113734"/>
            <a:ext cx="3668017" cy="2152828"/>
          </a:xfrm>
          <a:prstGeom prst="rect">
            <a:avLst/>
          </a:prstGeom>
          <a:noFill/>
          <a:ln/>
        </p:spPr>
        <p:txBody>
          <a:bodyPr wrap="square" rtlCol="0" anchor="t"/>
          <a:lstStyle/>
          <a:p>
            <a:pPr marL="0" indent="0" algn="l">
              <a:lnSpc>
                <a:spcPts val="1960"/>
              </a:lnSpc>
              <a:buNone/>
            </a:pPr>
            <a:r>
              <a:rPr lang="en-US" sz="1400" dirty="0">
                <a:solidFill>
                  <a:srgbClr val="DAD8E9"/>
                </a:solidFill>
                <a:latin typeface="Mukta" pitchFamily="34" charset="0"/>
                <a:ea typeface="Mukta" pitchFamily="34" charset="-122"/>
                <a:cs typeface="Mukta" pitchFamily="34" charset="-120"/>
              </a:rPr>
              <a:t>Nous avons installé et configuré le système de CI/CD pour SUN, envergure de manière transparente dans les processus existants. Nous avons formé les employés à l'utilisation du nouveau système et avons travaillé avec eux pour identifier les flux de travail optimaux.</a:t>
            </a:r>
            <a:endParaRPr lang="en-US" sz="1400" dirty="0"/>
          </a:p>
        </p:txBody>
      </p:sp>
      <p:sp>
        <p:nvSpPr>
          <p:cNvPr id="21" name="Shape 18"/>
          <p:cNvSpPr/>
          <p:nvPr/>
        </p:nvSpPr>
        <p:spPr>
          <a:xfrm>
            <a:off x="6535042" y="5561513"/>
            <a:ext cx="544354" cy="31075"/>
          </a:xfrm>
          <a:prstGeom prst="rect">
            <a:avLst/>
          </a:prstGeom>
          <a:solidFill>
            <a:srgbClr val="643557"/>
          </a:solidFill>
          <a:ln/>
        </p:spPr>
        <p:txBody>
          <a:bodyPr/>
          <a:lstStyle/>
          <a:p>
            <a:endParaRPr lang="fr-FR"/>
          </a:p>
        </p:txBody>
      </p:sp>
      <p:sp>
        <p:nvSpPr>
          <p:cNvPr id="22" name="Shape 19"/>
          <p:cNvSpPr/>
          <p:nvPr/>
        </p:nvSpPr>
        <p:spPr>
          <a:xfrm>
            <a:off x="7124640" y="5386551"/>
            <a:ext cx="349925" cy="349925"/>
          </a:xfrm>
          <a:prstGeom prst="roundRect">
            <a:avLst>
              <a:gd name="adj" fmla="val 20002"/>
            </a:avLst>
          </a:prstGeom>
          <a:solidFill>
            <a:srgbClr val="542C49"/>
          </a:solidFill>
          <a:ln w="9644">
            <a:solidFill>
              <a:srgbClr val="643557"/>
            </a:solidFill>
            <a:prstDash val="solid"/>
          </a:ln>
        </p:spPr>
        <p:txBody>
          <a:bodyPr/>
          <a:lstStyle/>
          <a:p>
            <a:endParaRPr lang="fr-FR"/>
          </a:p>
        </p:txBody>
      </p:sp>
      <p:sp>
        <p:nvSpPr>
          <p:cNvPr id="23" name="Text 20"/>
          <p:cNvSpPr/>
          <p:nvPr/>
        </p:nvSpPr>
        <p:spPr>
          <a:xfrm>
            <a:off x="7227212" y="5400884"/>
            <a:ext cx="144780" cy="291703"/>
          </a:xfrm>
          <a:prstGeom prst="rect">
            <a:avLst/>
          </a:prstGeom>
          <a:noFill/>
          <a:ln/>
        </p:spPr>
        <p:txBody>
          <a:bodyPr wrap="none" rtlCol="0" anchor="t"/>
          <a:lstStyle/>
          <a:p>
            <a:pPr marL="0" indent="0" algn="ctr">
              <a:lnSpc>
                <a:spcPts val="2296"/>
              </a:lnSpc>
              <a:buNone/>
            </a:pPr>
            <a:r>
              <a:rPr lang="en-US" sz="1837" dirty="0">
                <a:solidFill>
                  <a:srgbClr val="DAD8E9"/>
                </a:solidFill>
                <a:latin typeface="Prompt" pitchFamily="34" charset="0"/>
                <a:ea typeface="Prompt" pitchFamily="34" charset="-122"/>
                <a:cs typeface="Prompt" pitchFamily="34" charset="-120"/>
              </a:rPr>
              <a:t>4</a:t>
            </a:r>
            <a:endParaRPr lang="en-US" sz="1837" dirty="0"/>
          </a:p>
        </p:txBody>
      </p:sp>
      <p:sp>
        <p:nvSpPr>
          <p:cNvPr id="24" name="Text 21"/>
          <p:cNvSpPr/>
          <p:nvPr/>
        </p:nvSpPr>
        <p:spPr>
          <a:xfrm>
            <a:off x="5040452" y="5398337"/>
            <a:ext cx="1555313" cy="243007"/>
          </a:xfrm>
          <a:prstGeom prst="rect">
            <a:avLst/>
          </a:prstGeom>
          <a:noFill/>
          <a:ln/>
        </p:spPr>
        <p:txBody>
          <a:bodyPr wrap="none" rtlCol="0" anchor="t"/>
          <a:lstStyle/>
          <a:p>
            <a:pPr marL="0" indent="0" algn="r">
              <a:lnSpc>
                <a:spcPts val="1914"/>
              </a:lnSpc>
              <a:buNone/>
            </a:pPr>
            <a:r>
              <a:rPr lang="en-US" sz="1600" b="1" dirty="0">
                <a:solidFill>
                  <a:srgbClr val="DAD8E9"/>
                </a:solidFill>
                <a:latin typeface="Arial" panose="020B0604020202020204" pitchFamily="34" charset="0"/>
                <a:ea typeface="Prompt" pitchFamily="34" charset="-122"/>
                <a:cs typeface="Arial" panose="020B0604020202020204" pitchFamily="34" charset="0"/>
              </a:rPr>
              <a:t>Lancement</a:t>
            </a:r>
            <a:endParaRPr lang="en-US" sz="1600" b="1" dirty="0">
              <a:latin typeface="Arial" panose="020B0604020202020204" pitchFamily="34" charset="0"/>
              <a:cs typeface="Arial" panose="020B0604020202020204" pitchFamily="34" charset="0"/>
            </a:endParaRPr>
          </a:p>
        </p:txBody>
      </p:sp>
      <p:sp>
        <p:nvSpPr>
          <p:cNvPr id="25" name="Text 22"/>
          <p:cNvSpPr/>
          <p:nvPr/>
        </p:nvSpPr>
        <p:spPr>
          <a:xfrm>
            <a:off x="3573437" y="5755764"/>
            <a:ext cx="3344317" cy="2183293"/>
          </a:xfrm>
          <a:prstGeom prst="rect">
            <a:avLst/>
          </a:prstGeom>
          <a:noFill/>
          <a:ln/>
        </p:spPr>
        <p:txBody>
          <a:bodyPr wrap="square" rtlCol="0" anchor="t"/>
          <a:lstStyle/>
          <a:p>
            <a:pPr marL="0" indent="0" algn="r">
              <a:lnSpc>
                <a:spcPts val="1960"/>
              </a:lnSpc>
              <a:buNone/>
            </a:pPr>
            <a:r>
              <a:rPr lang="en-US" sz="1400" dirty="0">
                <a:solidFill>
                  <a:srgbClr val="DAD8E9"/>
                </a:solidFill>
                <a:latin typeface="Mukta" pitchFamily="34" charset="0"/>
                <a:ea typeface="Mukta" pitchFamily="34" charset="-122"/>
                <a:cs typeface="Mukta" pitchFamily="34" charset="-120"/>
              </a:rPr>
              <a:t>Nous avons lancé avec succès le système de CI/CD pour SUN, obtenant des résultats immédiats en termes d'amélioration de la qualité, d'efficacité et d'agilité des processus. Nous avons continué à ajuster et à améliorer le système pour maximiser les avantages pour SUN.</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a:spLocks noGrp="1" noRot="1" noMove="1" noResize="1" noEditPoints="1" noAdjustHandles="1" noChangeArrowheads="1" noChangeShapeType="1"/>
          </p:cNvSpPr>
          <p:nvPr/>
        </p:nvSpPr>
        <p:spPr>
          <a:xfrm>
            <a:off x="0" y="0"/>
            <a:ext cx="14630400" cy="8229600"/>
          </a:xfrm>
          <a:prstGeom prst="rect">
            <a:avLst/>
          </a:prstGeom>
          <a:solidFill>
            <a:srgbClr val="0B0C23">
              <a:alpha val="75000"/>
            </a:srgbClr>
          </a:solidFill>
          <a:ln w="9644">
            <a:solidFill>
              <a:srgbClr val="FFFFFF">
                <a:alpha val="16000"/>
              </a:srgbClr>
            </a:solidFill>
            <a:prstDash val="solid"/>
          </a:ln>
        </p:spPr>
        <p:txBody>
          <a:bodyPr/>
          <a:lstStyle/>
          <a:p>
            <a:endParaRPr lang="fr-FR" dirty="0"/>
          </a:p>
        </p:txBody>
      </p:sp>
      <p:sp>
        <p:nvSpPr>
          <p:cNvPr id="4" name="Text 1"/>
          <p:cNvSpPr/>
          <p:nvPr/>
        </p:nvSpPr>
        <p:spPr>
          <a:xfrm>
            <a:off x="3890165" y="209465"/>
            <a:ext cx="6035040" cy="486013"/>
          </a:xfrm>
          <a:prstGeom prst="rect">
            <a:avLst/>
          </a:prstGeom>
          <a:noFill/>
          <a:ln/>
        </p:spPr>
        <p:txBody>
          <a:bodyPr wrap="none" rtlCol="0" anchor="t"/>
          <a:lstStyle/>
          <a:p>
            <a:pPr marL="0" indent="0">
              <a:lnSpc>
                <a:spcPts val="3827"/>
              </a:lnSpc>
              <a:buNone/>
            </a:pPr>
            <a:r>
              <a:rPr lang="en-US" sz="3062" dirty="0">
                <a:solidFill>
                  <a:srgbClr val="C6BFEE"/>
                </a:solidFill>
                <a:latin typeface="Arial" panose="020B0604020202020204" pitchFamily="34" charset="0"/>
                <a:ea typeface="Prompt" pitchFamily="34" charset="-122"/>
                <a:cs typeface="Arial" panose="020B0604020202020204" pitchFamily="34" charset="0"/>
              </a:rPr>
              <a:t>Méthodologie de mise en place</a:t>
            </a:r>
            <a:endParaRPr lang="en-US" sz="3062" dirty="0">
              <a:latin typeface="Arial" panose="020B0604020202020204" pitchFamily="34" charset="0"/>
              <a:cs typeface="Arial" panose="020B0604020202020204" pitchFamily="34" charset="0"/>
            </a:endParaRPr>
          </a:p>
        </p:txBody>
      </p:sp>
      <p:pic>
        <p:nvPicPr>
          <p:cNvPr id="5" name="Image 1" descr="preencoded.png"/>
          <p:cNvPicPr>
            <a:picLocks noChangeAspect="1"/>
          </p:cNvPicPr>
          <p:nvPr/>
        </p:nvPicPr>
        <p:blipFill>
          <a:blip r:embed="rId4"/>
          <a:stretch>
            <a:fillRect/>
          </a:stretch>
        </p:blipFill>
        <p:spPr>
          <a:xfrm>
            <a:off x="169271" y="1965489"/>
            <a:ext cx="3026535" cy="1870431"/>
          </a:xfrm>
          <a:prstGeom prst="rect">
            <a:avLst/>
          </a:prstGeom>
        </p:spPr>
      </p:pic>
      <p:sp>
        <p:nvSpPr>
          <p:cNvPr id="6" name="Text 2"/>
          <p:cNvSpPr/>
          <p:nvPr/>
        </p:nvSpPr>
        <p:spPr>
          <a:xfrm>
            <a:off x="169271" y="1521250"/>
            <a:ext cx="3564646" cy="486013"/>
          </a:xfrm>
          <a:prstGeom prst="rect">
            <a:avLst/>
          </a:prstGeom>
          <a:noFill/>
          <a:ln/>
        </p:spPr>
        <p:txBody>
          <a:bodyPr wrap="squar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Brainstorming et Organisation</a:t>
            </a:r>
            <a:endParaRPr lang="en-US" sz="1531" dirty="0">
              <a:latin typeface="Arial" panose="020B0604020202020204" pitchFamily="34" charset="0"/>
              <a:cs typeface="Arial" panose="020B0604020202020204" pitchFamily="34" charset="0"/>
            </a:endParaRPr>
          </a:p>
        </p:txBody>
      </p:sp>
      <p:sp>
        <p:nvSpPr>
          <p:cNvPr id="7" name="Text 3"/>
          <p:cNvSpPr/>
          <p:nvPr/>
        </p:nvSpPr>
        <p:spPr>
          <a:xfrm>
            <a:off x="665804" y="4168470"/>
            <a:ext cx="2408866" cy="1688900"/>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Arial" panose="020B0604020202020204" pitchFamily="34" charset="0"/>
              </a:rPr>
              <a:t>Nous avons organisé une séance de brainstorming pour identifier les processus qui doivent être automatisés, les outils à utiliser et les flux de travail optimaux.</a:t>
            </a:r>
            <a:endParaRPr lang="en-US" sz="1225" dirty="0"/>
          </a:p>
        </p:txBody>
      </p:sp>
      <p:pic>
        <p:nvPicPr>
          <p:cNvPr id="8" name="Image 2" descr="preencoded.png"/>
          <p:cNvPicPr>
            <a:picLocks noChangeAspect="1"/>
          </p:cNvPicPr>
          <p:nvPr/>
        </p:nvPicPr>
        <p:blipFill>
          <a:blip r:embed="rId5"/>
          <a:stretch>
            <a:fillRect/>
          </a:stretch>
        </p:blipFill>
        <p:spPr>
          <a:xfrm>
            <a:off x="6549038" y="1981313"/>
            <a:ext cx="3026533" cy="1870497"/>
          </a:xfrm>
          <a:prstGeom prst="rect">
            <a:avLst/>
          </a:prstGeom>
        </p:spPr>
      </p:pic>
      <p:sp>
        <p:nvSpPr>
          <p:cNvPr id="9" name="Text 4"/>
          <p:cNvSpPr/>
          <p:nvPr/>
        </p:nvSpPr>
        <p:spPr>
          <a:xfrm>
            <a:off x="6907685" y="1559035"/>
            <a:ext cx="2662833" cy="486013"/>
          </a:xfrm>
          <a:prstGeom prst="rect">
            <a:avLst/>
          </a:prstGeom>
          <a:noFill/>
          <a:ln/>
        </p:spPr>
        <p:txBody>
          <a:bodyPr wrap="squar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Conception et codage</a:t>
            </a:r>
            <a:endParaRPr lang="en-US" sz="1531" dirty="0">
              <a:latin typeface="Arial" panose="020B0604020202020204" pitchFamily="34" charset="0"/>
              <a:cs typeface="Arial" panose="020B0604020202020204" pitchFamily="34" charset="0"/>
            </a:endParaRPr>
          </a:p>
        </p:txBody>
      </p:sp>
      <p:sp>
        <p:nvSpPr>
          <p:cNvPr id="10" name="Text 5"/>
          <p:cNvSpPr/>
          <p:nvPr/>
        </p:nvSpPr>
        <p:spPr>
          <a:xfrm>
            <a:off x="6907685" y="4168470"/>
            <a:ext cx="2033588" cy="1243608"/>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Arial" panose="020B0604020202020204" pitchFamily="34" charset="0"/>
              </a:rPr>
              <a:t>Nous avons conçu et codé le système de CI/CD sur mesure pour SUN, en utilisant les meilleures pratiques et les outils du marché.</a:t>
            </a:r>
            <a:endParaRPr lang="en-US" sz="1225" dirty="0"/>
          </a:p>
        </p:txBody>
      </p:sp>
      <p:pic>
        <p:nvPicPr>
          <p:cNvPr id="11" name="Image 3" descr="preencoded.png"/>
          <p:cNvPicPr>
            <a:picLocks noChangeAspect="1"/>
          </p:cNvPicPr>
          <p:nvPr/>
        </p:nvPicPr>
        <p:blipFill>
          <a:blip r:embed="rId6"/>
          <a:stretch>
            <a:fillRect/>
          </a:stretch>
        </p:blipFill>
        <p:spPr>
          <a:xfrm>
            <a:off x="9768968" y="1993437"/>
            <a:ext cx="3026532" cy="1870496"/>
          </a:xfrm>
          <a:prstGeom prst="rect">
            <a:avLst/>
          </a:prstGeom>
        </p:spPr>
      </p:pic>
      <p:sp>
        <p:nvSpPr>
          <p:cNvPr id="12" name="Text 6"/>
          <p:cNvSpPr/>
          <p:nvPr/>
        </p:nvSpPr>
        <p:spPr>
          <a:xfrm>
            <a:off x="10409744" y="1521249"/>
            <a:ext cx="1744980" cy="243007"/>
          </a:xfrm>
          <a:prstGeom prst="rect">
            <a:avLst/>
          </a:prstGeom>
          <a:noFill/>
          <a:ln/>
        </p:spPr>
        <p:txBody>
          <a:bodyPr wrap="non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Tests et validation</a:t>
            </a:r>
            <a:endParaRPr lang="en-US" sz="1531" dirty="0">
              <a:latin typeface="Arial" panose="020B0604020202020204" pitchFamily="34" charset="0"/>
              <a:cs typeface="Arial" panose="020B0604020202020204" pitchFamily="34" charset="0"/>
            </a:endParaRPr>
          </a:p>
        </p:txBody>
      </p:sp>
      <p:sp>
        <p:nvSpPr>
          <p:cNvPr id="13" name="Text 7"/>
          <p:cNvSpPr/>
          <p:nvPr/>
        </p:nvSpPr>
        <p:spPr>
          <a:xfrm>
            <a:off x="10485358" y="4116319"/>
            <a:ext cx="2033588" cy="1741051"/>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Arial" panose="020B0604020202020204" pitchFamily="34" charset="0"/>
              </a:rPr>
              <a:t>Nous avons testé le système de manière approfondie pour assurer la qualité et la stabilité. Nous avons ensuite validé le système en utilisant des exemples concrets provenant de SUN.</a:t>
            </a:r>
            <a:endParaRPr lang="en-US" sz="1225" dirty="0"/>
          </a:p>
        </p:txBody>
      </p:sp>
      <p:pic>
        <p:nvPicPr>
          <p:cNvPr id="14" name="Image 4" descr="preencoded.png"/>
          <p:cNvPicPr>
            <a:picLocks noChangeAspect="1"/>
          </p:cNvPicPr>
          <p:nvPr/>
        </p:nvPicPr>
        <p:blipFill>
          <a:blip r:embed="rId7"/>
          <a:stretch>
            <a:fillRect/>
          </a:stretch>
        </p:blipFill>
        <p:spPr>
          <a:xfrm>
            <a:off x="3329107" y="1981314"/>
            <a:ext cx="3026534" cy="1870431"/>
          </a:xfrm>
          <a:prstGeom prst="rect">
            <a:avLst/>
          </a:prstGeom>
        </p:spPr>
      </p:pic>
      <p:sp>
        <p:nvSpPr>
          <p:cNvPr id="15" name="Text 8"/>
          <p:cNvSpPr/>
          <p:nvPr/>
        </p:nvSpPr>
        <p:spPr>
          <a:xfrm>
            <a:off x="4064717" y="1544913"/>
            <a:ext cx="1555313" cy="243007"/>
          </a:xfrm>
          <a:prstGeom prst="rect">
            <a:avLst/>
          </a:prstGeom>
          <a:noFill/>
          <a:ln/>
        </p:spPr>
        <p:txBody>
          <a:bodyPr wrap="none" rtlCol="0" anchor="t"/>
          <a:lstStyle/>
          <a:p>
            <a:pPr marL="0" indent="0" algn="l">
              <a:lnSpc>
                <a:spcPts val="1914"/>
              </a:lnSpc>
              <a:buNone/>
            </a:pPr>
            <a:r>
              <a:rPr lang="en-US" sz="1531" dirty="0">
                <a:solidFill>
                  <a:srgbClr val="C6BFEE"/>
                </a:solidFill>
                <a:latin typeface="Arial" panose="020B0604020202020204" pitchFamily="34" charset="0"/>
                <a:ea typeface="Prompt" pitchFamily="34" charset="-122"/>
                <a:cs typeface="Arial" panose="020B0604020202020204" pitchFamily="34" charset="0"/>
              </a:rPr>
              <a:t>Collaboration</a:t>
            </a:r>
            <a:endParaRPr lang="en-US" sz="1531" dirty="0">
              <a:latin typeface="Arial" panose="020B0604020202020204" pitchFamily="34" charset="0"/>
              <a:cs typeface="Arial" panose="020B0604020202020204" pitchFamily="34" charset="0"/>
            </a:endParaRPr>
          </a:p>
        </p:txBody>
      </p:sp>
      <p:sp>
        <p:nvSpPr>
          <p:cNvPr id="16" name="Text 9"/>
          <p:cNvSpPr/>
          <p:nvPr/>
        </p:nvSpPr>
        <p:spPr>
          <a:xfrm>
            <a:off x="3595807" y="4103860"/>
            <a:ext cx="2033468" cy="1989773"/>
          </a:xfrm>
          <a:prstGeom prst="rect">
            <a:avLst/>
          </a:prstGeom>
          <a:noFill/>
          <a:ln/>
        </p:spPr>
        <p:txBody>
          <a:bodyPr wrap="square" rtlCol="0" anchor="t"/>
          <a:lstStyle/>
          <a:p>
            <a:pPr marL="0" indent="0" algn="l">
              <a:lnSpc>
                <a:spcPts val="1960"/>
              </a:lnSpc>
              <a:buNone/>
            </a:pPr>
            <a:r>
              <a:rPr lang="en-US" sz="1225" dirty="0">
                <a:solidFill>
                  <a:srgbClr val="DAD8E9"/>
                </a:solidFill>
                <a:latin typeface="Mukta" pitchFamily="34" charset="0"/>
                <a:ea typeface="Mukta" pitchFamily="34" charset="-122"/>
                <a:cs typeface="Arial" panose="020B0604020202020204" pitchFamily="34" charset="0"/>
              </a:rPr>
              <a:t>Nous avons travaillé en étroite collaboration avec les employés de SUN tout au long du processus pour nous assurer que les flux de travail étaient optimaux et que le système répondait aux besoins précis de SUN.</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a:spLocks noGrp="1" noRot="1" noMove="1" noResize="1" noEditPoints="1" noAdjustHandles="1" noChangeArrowheads="1" noChangeShapeType="1"/>
          </p:cNvSpPr>
          <p:nvPr/>
        </p:nvSpPr>
        <p:spPr>
          <a:xfrm>
            <a:off x="0" y="0"/>
            <a:ext cx="14630400" cy="8229600"/>
          </a:xfrm>
          <a:prstGeom prst="rect">
            <a:avLst/>
          </a:prstGeom>
          <a:solidFill>
            <a:srgbClr val="0B0C23">
              <a:alpha val="75000"/>
            </a:srgbClr>
          </a:solidFill>
          <a:ln w="10597">
            <a:solidFill>
              <a:srgbClr val="FFFFFF">
                <a:alpha val="16000"/>
              </a:srgbClr>
            </a:solidFill>
            <a:prstDash val="solid"/>
          </a:ln>
        </p:spPr>
        <p:txBody>
          <a:bodyPr/>
          <a:lstStyle/>
          <a:p>
            <a:endParaRPr lang="fr-FR"/>
          </a:p>
        </p:txBody>
      </p:sp>
      <p:sp>
        <p:nvSpPr>
          <p:cNvPr id="4" name="Text 1"/>
          <p:cNvSpPr/>
          <p:nvPr/>
        </p:nvSpPr>
        <p:spPr>
          <a:xfrm>
            <a:off x="3732371" y="1275735"/>
            <a:ext cx="6469380" cy="530423"/>
          </a:xfrm>
          <a:prstGeom prst="rect">
            <a:avLst/>
          </a:prstGeom>
          <a:noFill/>
          <a:ln/>
        </p:spPr>
        <p:txBody>
          <a:bodyPr wrap="none" rtlCol="0" anchor="t"/>
          <a:lstStyle/>
          <a:p>
            <a:pPr marL="0" indent="0">
              <a:lnSpc>
                <a:spcPts val="4176"/>
              </a:lnSpc>
              <a:buNone/>
            </a:pPr>
            <a:r>
              <a:rPr lang="en-US" sz="3341" dirty="0">
                <a:solidFill>
                  <a:srgbClr val="C6BFEE"/>
                </a:solidFill>
                <a:latin typeface="Arial" panose="020B0604020202020204" pitchFamily="34" charset="0"/>
                <a:ea typeface="Prompt" pitchFamily="34" charset="-122"/>
                <a:cs typeface="Arial" panose="020B0604020202020204" pitchFamily="34" charset="0"/>
              </a:rPr>
              <a:t>Résultats et bénéfices obtenus</a:t>
            </a:r>
            <a:endParaRPr lang="en-US" sz="3341" dirty="0">
              <a:latin typeface="Arial" panose="020B0604020202020204" pitchFamily="34" charset="0"/>
              <a:cs typeface="Arial" panose="020B0604020202020204" pitchFamily="34" charset="0"/>
            </a:endParaRPr>
          </a:p>
        </p:txBody>
      </p:sp>
      <p:sp>
        <p:nvSpPr>
          <p:cNvPr id="5" name="Shape 2"/>
          <p:cNvSpPr/>
          <p:nvPr/>
        </p:nvSpPr>
        <p:spPr>
          <a:xfrm>
            <a:off x="3744575" y="3532694"/>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6" name="Text 3"/>
          <p:cNvSpPr/>
          <p:nvPr/>
        </p:nvSpPr>
        <p:spPr>
          <a:xfrm>
            <a:off x="3877508" y="3538180"/>
            <a:ext cx="9144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1</a:t>
            </a:r>
            <a:endParaRPr lang="en-US" sz="2004" dirty="0"/>
          </a:p>
        </p:txBody>
      </p:sp>
      <p:sp>
        <p:nvSpPr>
          <p:cNvPr id="7" name="Text 4"/>
          <p:cNvSpPr/>
          <p:nvPr/>
        </p:nvSpPr>
        <p:spPr>
          <a:xfrm>
            <a:off x="4283869" y="3564731"/>
            <a:ext cx="2705100" cy="265152"/>
          </a:xfrm>
          <a:prstGeom prst="rect">
            <a:avLst/>
          </a:prstGeom>
          <a:noFill/>
          <a:ln/>
        </p:spPr>
        <p:txBody>
          <a:bodyPr wrap="non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Amélioration de la qualité</a:t>
            </a:r>
            <a:endParaRPr lang="en-US" sz="1670" dirty="0"/>
          </a:p>
        </p:txBody>
      </p:sp>
      <p:sp>
        <p:nvSpPr>
          <p:cNvPr id="8" name="Text 5"/>
          <p:cNvSpPr/>
          <p:nvPr/>
        </p:nvSpPr>
        <p:spPr>
          <a:xfrm>
            <a:off x="4283869" y="3999548"/>
            <a:ext cx="2946559" cy="814388"/>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Le système de CI/CD a considérablement amélioré la qualité du logiciel produit par SUN.</a:t>
            </a:r>
            <a:endParaRPr lang="en-US" sz="1336" dirty="0"/>
          </a:p>
        </p:txBody>
      </p:sp>
      <p:sp>
        <p:nvSpPr>
          <p:cNvPr id="9" name="Shape 6"/>
          <p:cNvSpPr/>
          <p:nvPr/>
        </p:nvSpPr>
        <p:spPr>
          <a:xfrm>
            <a:off x="7400092" y="3506391"/>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10" name="Text 7"/>
          <p:cNvSpPr/>
          <p:nvPr/>
        </p:nvSpPr>
        <p:spPr>
          <a:xfrm>
            <a:off x="7514749" y="3538180"/>
            <a:ext cx="15240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2</a:t>
            </a:r>
            <a:endParaRPr lang="en-US" sz="2004" dirty="0"/>
          </a:p>
        </p:txBody>
      </p:sp>
      <p:sp>
        <p:nvSpPr>
          <p:cNvPr id="11" name="Text 8"/>
          <p:cNvSpPr/>
          <p:nvPr/>
        </p:nvSpPr>
        <p:spPr>
          <a:xfrm>
            <a:off x="7951589" y="3564731"/>
            <a:ext cx="2946559" cy="795457"/>
          </a:xfrm>
          <a:prstGeom prst="rect">
            <a:avLst/>
          </a:prstGeom>
          <a:noFill/>
          <a:ln/>
        </p:spPr>
        <p:txBody>
          <a:bodyPr wrap="squar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Accélération du processus de développement et de livraison</a:t>
            </a:r>
            <a:endParaRPr lang="en-US" sz="1670" dirty="0"/>
          </a:p>
        </p:txBody>
      </p:sp>
      <p:sp>
        <p:nvSpPr>
          <p:cNvPr id="12" name="Text 9"/>
          <p:cNvSpPr/>
          <p:nvPr/>
        </p:nvSpPr>
        <p:spPr>
          <a:xfrm>
            <a:off x="7951589" y="4529852"/>
            <a:ext cx="2946559" cy="814388"/>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Nous avons vu des améliorations significatives en termes d'efficacité grâce au système de CI/CD.</a:t>
            </a:r>
            <a:endParaRPr lang="en-US" sz="1336" dirty="0"/>
          </a:p>
        </p:txBody>
      </p:sp>
      <p:sp>
        <p:nvSpPr>
          <p:cNvPr id="13" name="Shape 10"/>
          <p:cNvSpPr/>
          <p:nvPr/>
        </p:nvSpPr>
        <p:spPr>
          <a:xfrm>
            <a:off x="3732371" y="5646420"/>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14" name="Text 11"/>
          <p:cNvSpPr/>
          <p:nvPr/>
        </p:nvSpPr>
        <p:spPr>
          <a:xfrm>
            <a:off x="3850838" y="5678210"/>
            <a:ext cx="14478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3</a:t>
            </a:r>
            <a:endParaRPr lang="en-US" sz="2004" dirty="0"/>
          </a:p>
        </p:txBody>
      </p:sp>
      <p:sp>
        <p:nvSpPr>
          <p:cNvPr id="15" name="Text 12"/>
          <p:cNvSpPr/>
          <p:nvPr/>
        </p:nvSpPr>
        <p:spPr>
          <a:xfrm>
            <a:off x="4283869" y="5704761"/>
            <a:ext cx="2042160" cy="265152"/>
          </a:xfrm>
          <a:prstGeom prst="rect">
            <a:avLst/>
          </a:prstGeom>
          <a:noFill/>
          <a:ln/>
        </p:spPr>
        <p:txBody>
          <a:bodyPr wrap="non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Adaptabilité accrue</a:t>
            </a:r>
            <a:endParaRPr lang="en-US" sz="1670" dirty="0"/>
          </a:p>
        </p:txBody>
      </p:sp>
      <p:sp>
        <p:nvSpPr>
          <p:cNvPr id="16" name="Text 13"/>
          <p:cNvSpPr/>
          <p:nvPr/>
        </p:nvSpPr>
        <p:spPr>
          <a:xfrm>
            <a:off x="4283869" y="6139577"/>
            <a:ext cx="2946559" cy="1085850"/>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Le système de CI/CD a permis à SUN de s'adapter rapidement aux changements de besoins des clients et aux demandes croissantes.</a:t>
            </a:r>
            <a:endParaRPr lang="en-US" sz="1336" dirty="0"/>
          </a:p>
        </p:txBody>
      </p:sp>
      <p:sp>
        <p:nvSpPr>
          <p:cNvPr id="17" name="Shape 14"/>
          <p:cNvSpPr/>
          <p:nvPr/>
        </p:nvSpPr>
        <p:spPr>
          <a:xfrm>
            <a:off x="7400092" y="5646420"/>
            <a:ext cx="381833" cy="381833"/>
          </a:xfrm>
          <a:prstGeom prst="roundRect">
            <a:avLst>
              <a:gd name="adj" fmla="val 20001"/>
            </a:avLst>
          </a:prstGeom>
          <a:solidFill>
            <a:srgbClr val="542C49"/>
          </a:solidFill>
          <a:ln w="10597">
            <a:solidFill>
              <a:srgbClr val="643557"/>
            </a:solidFill>
            <a:prstDash val="solid"/>
          </a:ln>
        </p:spPr>
        <p:txBody>
          <a:bodyPr/>
          <a:lstStyle/>
          <a:p>
            <a:endParaRPr lang="fr-FR"/>
          </a:p>
        </p:txBody>
      </p:sp>
      <p:sp>
        <p:nvSpPr>
          <p:cNvPr id="18" name="Text 15"/>
          <p:cNvSpPr/>
          <p:nvPr/>
        </p:nvSpPr>
        <p:spPr>
          <a:xfrm>
            <a:off x="7514749" y="5678210"/>
            <a:ext cx="152400" cy="318135"/>
          </a:xfrm>
          <a:prstGeom prst="rect">
            <a:avLst/>
          </a:prstGeom>
          <a:noFill/>
          <a:ln/>
        </p:spPr>
        <p:txBody>
          <a:bodyPr wrap="none" rtlCol="0" anchor="t"/>
          <a:lstStyle/>
          <a:p>
            <a:pPr marL="0" indent="0" algn="ctr">
              <a:lnSpc>
                <a:spcPts val="2506"/>
              </a:lnSpc>
              <a:buNone/>
            </a:pPr>
            <a:r>
              <a:rPr lang="en-US" sz="2004" dirty="0">
                <a:solidFill>
                  <a:srgbClr val="DAD8E9"/>
                </a:solidFill>
                <a:latin typeface="Prompt" pitchFamily="34" charset="0"/>
                <a:ea typeface="Prompt" pitchFamily="34" charset="-122"/>
                <a:cs typeface="Prompt" pitchFamily="34" charset="-120"/>
              </a:rPr>
              <a:t>4</a:t>
            </a:r>
            <a:endParaRPr lang="en-US" sz="2004" dirty="0"/>
          </a:p>
        </p:txBody>
      </p:sp>
      <p:sp>
        <p:nvSpPr>
          <p:cNvPr id="19" name="Text 16"/>
          <p:cNvSpPr/>
          <p:nvPr/>
        </p:nvSpPr>
        <p:spPr>
          <a:xfrm>
            <a:off x="7951589" y="5704761"/>
            <a:ext cx="2946559" cy="530304"/>
          </a:xfrm>
          <a:prstGeom prst="rect">
            <a:avLst/>
          </a:prstGeom>
          <a:noFill/>
          <a:ln/>
        </p:spPr>
        <p:txBody>
          <a:bodyPr wrap="square" rtlCol="0" anchor="t"/>
          <a:lstStyle/>
          <a:p>
            <a:pPr marL="0" indent="0">
              <a:lnSpc>
                <a:spcPts val="2088"/>
              </a:lnSpc>
              <a:buNone/>
            </a:pPr>
            <a:r>
              <a:rPr lang="en-US" sz="1670" dirty="0">
                <a:solidFill>
                  <a:srgbClr val="DAD8E9"/>
                </a:solidFill>
                <a:latin typeface="Prompt" pitchFamily="34" charset="0"/>
                <a:ea typeface="Prompt" pitchFamily="34" charset="-122"/>
                <a:cs typeface="Prompt" pitchFamily="34" charset="-120"/>
              </a:rPr>
              <a:t>Économies de temps et d'argent</a:t>
            </a:r>
            <a:endParaRPr lang="en-US" sz="1670" dirty="0"/>
          </a:p>
        </p:txBody>
      </p:sp>
      <p:sp>
        <p:nvSpPr>
          <p:cNvPr id="20" name="Text 17"/>
          <p:cNvSpPr/>
          <p:nvPr/>
        </p:nvSpPr>
        <p:spPr>
          <a:xfrm>
            <a:off x="7951589" y="6404729"/>
            <a:ext cx="2946559" cy="1357313"/>
          </a:xfrm>
          <a:prstGeom prst="rect">
            <a:avLst/>
          </a:prstGeom>
          <a:noFill/>
          <a:ln/>
        </p:spPr>
        <p:txBody>
          <a:bodyPr wrap="square" rtlCol="0" anchor="t"/>
          <a:lstStyle/>
          <a:p>
            <a:pPr marL="0" indent="0">
              <a:lnSpc>
                <a:spcPts val="2138"/>
              </a:lnSpc>
              <a:buNone/>
            </a:pPr>
            <a:r>
              <a:rPr lang="en-US" sz="1336" dirty="0">
                <a:solidFill>
                  <a:srgbClr val="DAD8E9"/>
                </a:solidFill>
                <a:latin typeface="Mukta" pitchFamily="34" charset="0"/>
                <a:ea typeface="Mukta" pitchFamily="34" charset="-122"/>
                <a:cs typeface="Mukta" pitchFamily="34" charset="-120"/>
              </a:rPr>
              <a:t>Le système de CI/CD a permis à SUN de réduire les coûts et d'améliorer la satisfaction de ses clients en produisant des logiciels de meilleure qualité plus rapidement.</a:t>
            </a:r>
            <a:endParaRPr lang="en-US" sz="133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fr-FR"/>
          </a:p>
        </p:txBody>
      </p:sp>
      <p:sp>
        <p:nvSpPr>
          <p:cNvPr id="4" name="Text 1"/>
          <p:cNvSpPr/>
          <p:nvPr/>
        </p:nvSpPr>
        <p:spPr>
          <a:xfrm>
            <a:off x="833199" y="3245525"/>
            <a:ext cx="557784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Questions/Réponses</a:t>
            </a:r>
            <a:endParaRPr lang="en-US" sz="437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681</Words>
  <Application>Microsoft Office PowerPoint</Application>
  <PresentationFormat>Personnalisé</PresentationFormat>
  <Paragraphs>59</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Mukta</vt:lpstr>
      <vt:lpstr>Prompt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Maxime Larrouquere</cp:lastModifiedBy>
  <cp:revision>10</cp:revision>
  <dcterms:created xsi:type="dcterms:W3CDTF">2023-09-28T08:14:10Z</dcterms:created>
  <dcterms:modified xsi:type="dcterms:W3CDTF">2023-09-28T13:58:06Z</dcterms:modified>
</cp:coreProperties>
</file>