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e77d31578fc64c23" DeepLBanner=""/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rLc289m98e2nu1rZwxn8RQ==" hashData="jl31I+FZfeL3Da0RWjDsWJ2KAcjcNQYNNNRC5PJm8VIGc75Z01xRsS7AMK0y6Q/BGsMylPB72fPI5Y8B5FFi7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5796" autoAdjust="0"/>
  </p:normalViewPr>
  <p:slideViewPr>
    <p:cSldViewPr snapToGrid="0" snapToObjects="1">
      <p:cViewPr varScale="1">
        <p:scale>
          <a:sx n="84" d="100"/>
          <a:sy n="8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ableStyles" Target="tableStyle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heme" Target="theme/theme1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viewProps" Target="viewProps.xml" Id="rId11" /><Relationship Type="http://schemas.openxmlformats.org/officeDocument/2006/relationships/slide" Target="slides/slide4.xml" Id="rId5" /><Relationship Type="http://schemas.openxmlformats.org/officeDocument/2006/relationships/presProps" Target="presProps.xml" Id="rId10" /><Relationship Type="http://schemas.openxmlformats.org/officeDocument/2006/relationships/slide" Target="slides/slide3.xml" Id="rId4" /><Relationship Type="http://schemas.openxmlformats.org/officeDocument/2006/relationships/notesMaster" Target="notesMasters/notesMaster1.xml" Id="rId9" /><Relationship Type="http://schemas.openxmlformats.org/officeDocument/2006/relationships/slide" Target="/ppt/slides/slide8.xml" Id="Re77d31578fc64c23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2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DAD8E9"/>
                </a:solidFill>
                <a:latin typeface="Arial" panose="020B0604020202020204" pitchFamily="34" charset="0"/>
                <a:ea typeface="Mukta" pitchFamily="34" charset="-122"/>
                <a:cs typeface="Arial" panose="020B0604020202020204" pitchFamily="34" charset="0"/>
              </a:rPr>
              <a:t>CI/CD </a:t>
            </a:r>
            <a:r>
              <a:rPr lang="en-US" sz="1200" dirty="0" err="1">
                <a:solidFill>
                  <a:srgbClr val="DAD8E9"/>
                </a:solidFill>
                <a:latin typeface="Arial" panose="020B0604020202020204" pitchFamily="34" charset="0"/>
                <a:ea typeface="Mukta" pitchFamily="34" charset="-122"/>
                <a:cs typeface="Arial" panose="020B0604020202020204" pitchFamily="34" charset="0"/>
              </a:rPr>
              <a:t>is </a:t>
            </a:r>
            <a:r>
              <a:rPr lang="en-US" sz="1200" dirty="0" err="1">
                <a:solidFill>
                  <a:srgbClr val="DAD8E9"/>
                </a:solidFill>
                <a:latin typeface="Arial" panose="020B0604020202020204" pitchFamily="34" charset="0"/>
                <a:ea typeface="Mukta" pitchFamily="34" charset="-122"/>
                <a:cs typeface="Arial" panose="020B0604020202020204" pitchFamily="34" charset="0"/>
              </a:rPr>
              <a:t>a </a:t>
            </a:r>
            <a:r>
              <a:rPr lang="en-US" sz="1200" dirty="0" err="1">
                <a:solidFill>
                  <a:srgbClr val="DAD8E9"/>
                </a:solidFill>
                <a:latin typeface="Arial" panose="020B0604020202020204" pitchFamily="34" charset="0"/>
                <a:ea typeface="Mukta" pitchFamily="34" charset="-122"/>
                <a:cs typeface="Arial" panose="020B0604020202020204" pitchFamily="34" charset="0"/>
              </a:rPr>
              <a:t>proven </a:t>
            </a:r>
            <a:r>
              <a:rPr lang="en-US" sz="1200" dirty="0" err="1">
                <a:solidFill>
                  <a:srgbClr val="DAD8E9"/>
                </a:solidFill>
                <a:latin typeface="Arial" panose="020B0604020202020204" pitchFamily="34" charset="0"/>
                <a:ea typeface="Mukta" pitchFamily="34" charset="-122"/>
                <a:cs typeface="Arial" panose="020B0604020202020204" pitchFamily="34" charset="0"/>
              </a:rPr>
              <a:t>approach </a:t>
            </a:r>
            <a:r>
              <a:rPr lang="en-US" sz="1200" dirty="0">
                <a:solidFill>
                  <a:srgbClr val="DAD8E9"/>
                </a:solidFill>
                <a:latin typeface="Arial" panose="020B0604020202020204" pitchFamily="34" charset="0"/>
                <a:ea typeface="Mukta" pitchFamily="34" charset="-122"/>
                <a:cs typeface="Arial" panose="020B0604020202020204" pitchFamily="34" charset="0"/>
              </a:rPr>
              <a:t>to </a:t>
            </a:r>
            <a:r>
              <a:rPr lang="en-US" sz="1200" dirty="0" err="1">
                <a:solidFill>
                  <a:srgbClr val="DAD8E9"/>
                </a:solidFill>
                <a:latin typeface="Arial" panose="020B0604020202020204" pitchFamily="34" charset="0"/>
                <a:ea typeface="Mukta" pitchFamily="34" charset="-122"/>
                <a:cs typeface="Arial" panose="020B0604020202020204" pitchFamily="34" charset="0"/>
              </a:rPr>
              <a:t>accelerating </a:t>
            </a:r>
            <a:r>
              <a:rPr lang="en-US" sz="1200" dirty="0" err="1">
                <a:solidFill>
                  <a:srgbClr val="DAD8E9"/>
                </a:solidFill>
                <a:latin typeface="Arial" panose="020B0604020202020204" pitchFamily="34" charset="0"/>
                <a:ea typeface="Mukta" pitchFamily="34" charset="-122"/>
                <a:cs typeface="Arial" panose="020B0604020202020204" pitchFamily="34" charset="0"/>
              </a:rPr>
              <a:t>software </a:t>
            </a:r>
            <a:r>
              <a:rPr lang="en-US" sz="1200" dirty="0">
                <a:solidFill>
                  <a:srgbClr val="DAD8E9"/>
                </a:solidFill>
                <a:latin typeface="Arial" panose="020B0604020202020204" pitchFamily="34" charset="0"/>
                <a:ea typeface="Mukta" pitchFamily="34" charset="-122"/>
                <a:cs typeface="Arial" panose="020B0604020202020204" pitchFamily="34" charset="0"/>
              </a:rPr>
              <a:t>delivery</a:t>
            </a:r>
            <a:r>
              <a:rPr lang="en-US" sz="1200" dirty="0">
                <a:solidFill>
                  <a:srgbClr val="DAD8E9"/>
                </a:solidFill>
                <a:latin typeface="Arial" panose="020B0604020202020204" pitchFamily="34" charset="0"/>
                <a:ea typeface="Mukta" pitchFamily="34" charset="-122"/>
                <a:cs typeface="Arial" panose="020B0604020202020204" pitchFamily="34" charset="0"/>
              </a:rPr>
              <a:t>. </a:t>
            </a:r>
            <a:r>
              <a:rPr lang="en-US" sz="1200" dirty="0">
                <a:solidFill>
                  <a:srgbClr val="DAD8E9"/>
                </a:solidFill>
                <a:latin typeface="Arial" panose="020B0604020202020204" pitchFamily="34" charset="0"/>
                <a:ea typeface="Mukta" pitchFamily="34" charset="-122"/>
                <a:cs typeface="Arial" panose="020B0604020202020204" pitchFamily="34" charset="0"/>
              </a:rPr>
              <a:t>We'</a:t>
            </a:r>
            <a:r>
              <a:rPr lang="en-US" sz="1200" dirty="0" err="1">
                <a:solidFill>
                  <a:srgbClr val="DAD8E9"/>
                </a:solidFill>
                <a:latin typeface="Arial" panose="020B0604020202020204" pitchFamily="34" charset="0"/>
                <a:ea typeface="Mukta" pitchFamily="34" charset="-122"/>
                <a:cs typeface="Arial" panose="020B0604020202020204" pitchFamily="34" charset="0"/>
              </a:rPr>
              <a:t>ve </a:t>
            </a:r>
            <a:r>
              <a:rPr lang="en-US" sz="1200" dirty="0" err="1">
                <a:solidFill>
                  <a:srgbClr val="DAD8E9"/>
                </a:solidFill>
                <a:latin typeface="Arial" panose="020B0604020202020204" pitchFamily="34" charset="0"/>
                <a:ea typeface="Mukta" pitchFamily="34" charset="-122"/>
                <a:cs typeface="Arial" panose="020B0604020202020204" pitchFamily="34" charset="0"/>
              </a:rPr>
              <a:t>adapted </a:t>
            </a:r>
            <a:r>
              <a:rPr lang="en-US" sz="1200" dirty="0" err="1">
                <a:solidFill>
                  <a:srgbClr val="DAD8E9"/>
                </a:solidFill>
                <a:latin typeface="Arial" panose="020B0604020202020204" pitchFamily="34" charset="0"/>
                <a:ea typeface="Mukta" pitchFamily="34" charset="-122"/>
                <a:cs typeface="Arial" panose="020B0604020202020204" pitchFamily="34" charset="0"/>
              </a:rPr>
              <a:t>this </a:t>
            </a:r>
            <a:r>
              <a:rPr lang="en-US" sz="1200" dirty="0" err="1">
                <a:solidFill>
                  <a:srgbClr val="DAD8E9"/>
                </a:solidFill>
                <a:latin typeface="Arial" panose="020B0604020202020204" pitchFamily="34" charset="0"/>
                <a:ea typeface="Mukta" pitchFamily="34" charset="-122"/>
                <a:cs typeface="Arial" panose="020B0604020202020204" pitchFamily="34" charset="0"/>
              </a:rPr>
              <a:t>approach </a:t>
            </a:r>
            <a:r>
              <a:rPr lang="en-US" sz="1200" dirty="0">
                <a:solidFill>
                  <a:srgbClr val="DAD8E9"/>
                </a:solidFill>
                <a:latin typeface="Arial" panose="020B0604020202020204" pitchFamily="34" charset="0"/>
                <a:ea typeface="Mukta" pitchFamily="34" charset="-122"/>
                <a:cs typeface="Arial" panose="020B0604020202020204" pitchFamily="34" charset="0"/>
              </a:rPr>
              <a:t>for SUN to </a:t>
            </a:r>
            <a:r>
              <a:rPr lang="en-US" sz="1200" dirty="0" err="1">
                <a:solidFill>
                  <a:srgbClr val="DAD8E9"/>
                </a:solidFill>
                <a:latin typeface="Arial" panose="020B0604020202020204" pitchFamily="34" charset="0"/>
                <a:ea typeface="Mukta" pitchFamily="34" charset="-122"/>
                <a:cs typeface="Arial" panose="020B0604020202020204" pitchFamily="34" charset="0"/>
              </a:rPr>
              <a:t>improve </a:t>
            </a:r>
            <a:r>
              <a:rPr lang="en-US" sz="1200" dirty="0">
                <a:solidFill>
                  <a:srgbClr val="DAD8E9"/>
                </a:solidFill>
                <a:latin typeface="Arial" panose="020B0604020202020204" pitchFamily="34" charset="0"/>
                <a:ea typeface="Mukta" pitchFamily="34" charset="-122"/>
                <a:cs typeface="Arial" panose="020B0604020202020204" pitchFamily="34" charset="0"/>
              </a:rPr>
              <a:t>the </a:t>
            </a:r>
            <a:r>
              <a:rPr lang="en-US" sz="1200" dirty="0" err="1">
                <a:solidFill>
                  <a:srgbClr val="DAD8E9"/>
                </a:solidFill>
                <a:latin typeface="Arial" panose="020B0604020202020204" pitchFamily="34" charset="0"/>
                <a:ea typeface="Mukta" pitchFamily="34" charset="-122"/>
                <a:cs typeface="Arial" panose="020B0604020202020204" pitchFamily="34" charset="0"/>
              </a:rPr>
              <a:t>quality </a:t>
            </a:r>
            <a:r>
              <a:rPr lang="en-US" sz="1200" dirty="0">
                <a:solidFill>
                  <a:srgbClr val="DAD8E9"/>
                </a:solidFill>
                <a:latin typeface="Arial" panose="020B0604020202020204" pitchFamily="34" charset="0"/>
                <a:ea typeface="Mukta" pitchFamily="34" charset="-122"/>
                <a:cs typeface="Arial" panose="020B0604020202020204" pitchFamily="34" charset="0"/>
              </a:rPr>
              <a:t>of </a:t>
            </a:r>
            <a:r>
              <a:rPr lang="en-US" sz="1200" dirty="0" err="1">
                <a:solidFill>
                  <a:srgbClr val="DAD8E9"/>
                </a:solidFill>
                <a:latin typeface="Arial" panose="020B0604020202020204" pitchFamily="34" charset="0"/>
                <a:ea typeface="Mukta" pitchFamily="34" charset="-122"/>
                <a:cs typeface="Arial" panose="020B0604020202020204" pitchFamily="34" charset="0"/>
              </a:rPr>
              <a:t>our </a:t>
            </a:r>
            <a:r>
              <a:rPr lang="en-US" sz="1200" dirty="0" err="1">
                <a:solidFill>
                  <a:srgbClr val="DAD8E9"/>
                </a:solidFill>
                <a:latin typeface="Arial" panose="020B0604020202020204" pitchFamily="34" charset="0"/>
                <a:ea typeface="Mukta" pitchFamily="34" charset="-122"/>
                <a:cs typeface="Arial" panose="020B0604020202020204" pitchFamily="34" charset="0"/>
              </a:rPr>
              <a:t>products</a:t>
            </a:r>
            <a:r>
              <a:rPr lang="en-US" sz="1200" dirty="0">
                <a:solidFill>
                  <a:srgbClr val="DAD8E9"/>
                </a:solidFill>
                <a:latin typeface="Arial" panose="020B0604020202020204" pitchFamily="34" charset="0"/>
                <a:ea typeface="Mukta" pitchFamily="34" charset="-122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rgbClr val="DAD8E9"/>
                </a:solidFill>
                <a:latin typeface="Arial" panose="020B0604020202020204" pitchFamily="34" charset="0"/>
                <a:ea typeface="Mukta" pitchFamily="34" charset="-122"/>
                <a:cs typeface="Arial" panose="020B0604020202020204" pitchFamily="34" charset="0"/>
              </a:rPr>
              <a:t>Find out </a:t>
            </a:r>
            <a:r>
              <a:rPr lang="en-US" sz="1200" dirty="0">
                <a:solidFill>
                  <a:srgbClr val="DAD8E9"/>
                </a:solidFill>
                <a:latin typeface="Arial" panose="020B0604020202020204" pitchFamily="34" charset="0"/>
                <a:ea typeface="Mukta" pitchFamily="34" charset="-122"/>
                <a:cs typeface="Arial" panose="020B0604020202020204" pitchFamily="34" charset="0"/>
              </a:rPr>
              <a:t>how we </a:t>
            </a:r>
            <a:r>
              <a:rPr lang="en-US" sz="1200" dirty="0" err="1">
                <a:solidFill>
                  <a:srgbClr val="DAD8E9"/>
                </a:solidFill>
                <a:latin typeface="Arial" panose="020B0604020202020204" pitchFamily="34" charset="0"/>
                <a:ea typeface="Mukta" pitchFamily="34" charset="-122"/>
                <a:cs typeface="Arial" panose="020B0604020202020204" pitchFamily="34" charset="0"/>
              </a:rPr>
              <a:t>did</a:t>
            </a:r>
            <a:r>
              <a:rPr lang="en-US" sz="1200" dirty="0">
                <a:solidFill>
                  <a:srgbClr val="DAD8E9"/>
                </a:solidFill>
                <a:latin typeface="Arial" panose="020B0604020202020204" pitchFamily="34" charset="0"/>
                <a:ea typeface="Mukta" pitchFamily="34" charset="-122"/>
                <a:cs typeface="Arial" panose="020B0604020202020204" pitchFamily="34" charset="0"/>
              </a:rPr>
              <a:t> it </a:t>
            </a:r>
            <a:r>
              <a:rPr lang="en-US" sz="1200" dirty="0">
                <a:solidFill>
                  <a:srgbClr val="DAD8E9"/>
                </a:solidFill>
                <a:latin typeface="Arial" panose="020B0604020202020204" pitchFamily="34" charset="0"/>
                <a:ea typeface="Mukta" pitchFamily="34" charset="-122"/>
                <a:cs typeface="Arial" panose="020B0604020202020204" pitchFamily="34" charset="0"/>
              </a:rPr>
              <a:t>in </a:t>
            </a:r>
            <a:r>
              <a:rPr lang="en-US" sz="1200" dirty="0" err="1">
                <a:solidFill>
                  <a:srgbClr val="DAD8E9"/>
                </a:solidFill>
                <a:latin typeface="Arial" panose="020B0604020202020204" pitchFamily="34" charset="0"/>
                <a:ea typeface="Mukta" pitchFamily="34" charset="-122"/>
                <a:cs typeface="Arial" panose="020B0604020202020204" pitchFamily="34" charset="0"/>
              </a:rPr>
              <a:t>this </a:t>
            </a:r>
            <a:r>
              <a:rPr lang="en-US" sz="1200" dirty="0" err="1">
                <a:solidFill>
                  <a:srgbClr val="DAD8E9"/>
                </a:solidFill>
                <a:latin typeface="Arial" panose="020B0604020202020204" pitchFamily="34" charset="0"/>
                <a:ea typeface="Mukta" pitchFamily="34" charset="-122"/>
                <a:cs typeface="Arial" panose="020B0604020202020204" pitchFamily="34" charset="0"/>
              </a:rPr>
              <a:t>presentation</a:t>
            </a:r>
            <a:r>
              <a:rPr lang="en-US" sz="1200" dirty="0">
                <a:solidFill>
                  <a:srgbClr val="DAD8E9"/>
                </a:solidFill>
                <a:latin typeface="Arial" panose="020B0604020202020204" pitchFamily="34" charset="0"/>
                <a:ea typeface="Mukta" pitchFamily="34" charset="-122"/>
                <a:cs typeface="Arial" panose="020B0604020202020204" pitchFamily="34" charset="0"/>
              </a:rPr>
              <a:t>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d51ab5dc490494c" /><Relationship Type="http://schemas.openxmlformats.org/officeDocument/2006/relationships/hyperlink" Target="https://www.deepl.com/pro?cta=edit-document" TargetMode="External" Id="R21f0a50970b24174" /><Relationship Type="http://schemas.openxmlformats.org/officeDocument/2006/relationships/image" Target="/ppt/media/image9.png" Id="R891b76e6ba19454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4" name="Text 1"/>
          <p:cNvSpPr/>
          <p:nvPr/>
        </p:nvSpPr>
        <p:spPr>
          <a:xfrm>
            <a:off x="2624376" y="2165271"/>
            <a:ext cx="9381649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C6BFEE"/>
                </a:solidFill>
                <a:latin typeface="Arial" panose="020B0604020202020204" pitchFamily="34" charset="0"/>
                <a:ea typeface="Prompt" pitchFamily="34" charset="-122"/>
                <a:cs typeface="Arial" panose="020B0604020202020204" pitchFamily="34" charset="0"/>
              </a:rPr>
              <a:t>Presentation of CI/CD production adapted to the SUN</a:t>
            </a:r>
            <a:endParaRPr lang="en-US" sz="524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2624376" y="4998125"/>
            <a:ext cx="938164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4" name="Text 1"/>
          <p:cNvSpPr/>
          <p:nvPr/>
        </p:nvSpPr>
        <p:spPr>
          <a:xfrm>
            <a:off x="2624376" y="802600"/>
            <a:ext cx="67360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Arial" panose="020B0604020202020204" pitchFamily="34" charset="0"/>
                <a:ea typeface="Prompt" pitchFamily="34" charset="-122"/>
                <a:cs typeface="Arial" panose="020B0604020202020204" pitchFamily="34" charset="0"/>
              </a:rPr>
              <a:t>What is CI/CD?</a:t>
            </a:r>
            <a:endParaRPr lang="en-US" sz="437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376" y="1941314"/>
            <a:ext cx="2905006" cy="179534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624376" y="4014311"/>
            <a:ext cx="2743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6BFEE"/>
                </a:solidFill>
                <a:latin typeface="Arial" panose="020B0604020202020204" pitchFamily="34" charset="0"/>
                <a:ea typeface="Prompt" pitchFamily="34" charset="-122"/>
                <a:cs typeface="Arial" panose="020B0604020202020204" pitchFamily="34" charset="0"/>
              </a:rPr>
              <a:t>Continuous integration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2624376" y="4583668"/>
            <a:ext cx="2905006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Continuous integration allows source code modifications to be integrated into the main branch several times a day. This ensures smoother development and rapid identification of errors.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638" y="1941314"/>
            <a:ext cx="2905006" cy="1795343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862638" y="4014311"/>
            <a:ext cx="24765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6BFEE"/>
                </a:solidFill>
                <a:latin typeface="Arial" panose="020B0604020202020204" pitchFamily="34" charset="0"/>
                <a:ea typeface="Prompt" pitchFamily="34" charset="-122"/>
                <a:cs typeface="Arial" panose="020B0604020202020204" pitchFamily="34" charset="0"/>
              </a:rPr>
              <a:t>Continuous delivery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5862638" y="4583668"/>
            <a:ext cx="290500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Continuous delivery makes it possible to deliver stable versions quickly and frequently, thanks to automated testing and deployment.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0899" y="1941314"/>
            <a:ext cx="2905125" cy="1795463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00899" y="4014430"/>
            <a:ext cx="2827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6BFEE"/>
                </a:solidFill>
                <a:latin typeface="Arial" panose="020B0604020202020204" pitchFamily="34" charset="0"/>
                <a:ea typeface="Prompt" pitchFamily="34" charset="-122"/>
                <a:cs typeface="Arial" panose="020B0604020202020204" pitchFamily="34" charset="0"/>
              </a:rPr>
              <a:t>Continuous deployment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7"/>
          <p:cNvSpPr/>
          <p:nvPr/>
        </p:nvSpPr>
        <p:spPr>
          <a:xfrm>
            <a:off x="9100899" y="4583787"/>
            <a:ext cx="2905125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Continuous deployment automatically pushes validated changes into production. This reduces the risk of errors and increases delivery frequency.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4" name="Text 1"/>
          <p:cNvSpPr/>
          <p:nvPr/>
        </p:nvSpPr>
        <p:spPr>
          <a:xfrm>
            <a:off x="2624376" y="1433632"/>
            <a:ext cx="1186010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Arial" panose="020B0604020202020204" pitchFamily="34" charset="0"/>
                <a:ea typeface="Prompt" pitchFamily="34" charset="-122"/>
                <a:cs typeface="Arial" panose="020B0604020202020204" pitchFamily="34" charset="0"/>
              </a:rPr>
              <a:t>Why adapt it for the SUN company?</a:t>
            </a:r>
            <a:endParaRPr lang="en-US" sz="437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2624376" y="3266718"/>
            <a:ext cx="3105096" cy="3737196"/>
          </a:xfrm>
          <a:prstGeom prst="roundRect">
            <a:avLst>
              <a:gd name="adj" fmla="val 3356"/>
            </a:avLst>
          </a:prstGeom>
          <a:solidFill>
            <a:srgbClr val="542C49"/>
          </a:solidFill>
          <a:ln w="13811">
            <a:solidFill>
              <a:srgbClr val="643557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6" name="Text 3"/>
          <p:cNvSpPr/>
          <p:nvPr/>
        </p:nvSpPr>
        <p:spPr>
          <a:xfrm>
            <a:off x="2860358" y="350270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Quality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860358" y="4072057"/>
            <a:ext cx="2507099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CI/CD enables us to quickly detect code errors and integration problems, thus improving the quality of our software.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825609" y="3266718"/>
            <a:ext cx="3075200" cy="3737196"/>
          </a:xfrm>
          <a:prstGeom prst="roundRect">
            <a:avLst>
              <a:gd name="adj" fmla="val 3356"/>
            </a:avLst>
          </a:prstGeom>
          <a:solidFill>
            <a:srgbClr val="542C49"/>
          </a:solidFill>
          <a:ln w="13811">
            <a:solidFill>
              <a:srgbClr val="643557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9" name="Text 6"/>
          <p:cNvSpPr/>
          <p:nvPr/>
        </p:nvSpPr>
        <p:spPr>
          <a:xfrm>
            <a:off x="6061591" y="350270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Efficiency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6061591" y="4072057"/>
            <a:ext cx="2507099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CI/CD speeds up the development and delivery process. As a result, we can deliver higher quality products faster.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026843" y="3266717"/>
            <a:ext cx="2979182" cy="3737197"/>
          </a:xfrm>
          <a:prstGeom prst="roundRect">
            <a:avLst>
              <a:gd name="adj" fmla="val 3356"/>
            </a:avLst>
          </a:prstGeom>
          <a:solidFill>
            <a:srgbClr val="542C49"/>
          </a:solidFill>
          <a:ln w="13811">
            <a:solidFill>
              <a:srgbClr val="643557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2" name="Text 9"/>
          <p:cNvSpPr/>
          <p:nvPr/>
        </p:nvSpPr>
        <p:spPr>
          <a:xfrm>
            <a:off x="9262824" y="350270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Agility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262824" y="4072057"/>
            <a:ext cx="2507099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CI/CD facilitates rapid resolution of integration issues, enabling us to adapt quickly to changing customer needs.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31575" y="427673"/>
            <a:ext cx="7991812" cy="972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200" b="1" u="sng" dirty="0">
                <a:solidFill>
                  <a:srgbClr val="C6BFEE"/>
                </a:solidFill>
                <a:latin typeface="Arial" panose="020B0604020202020204" pitchFamily="34" charset="0"/>
                <a:ea typeface="Prompt" pitchFamily="34" charset="-122"/>
                <a:cs typeface="Arial" panose="020B0604020202020204" pitchFamily="34" charset="0"/>
              </a:rPr>
              <a:t>Presentation of the project for SUN</a:t>
            </a:r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7299603" y="1710690"/>
            <a:ext cx="31075" cy="6975753"/>
          </a:xfrm>
          <a:prstGeom prst="rect">
            <a:avLst/>
          </a:prstGeom>
          <a:solidFill>
            <a:srgbClr val="643557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6" name="Shape 3"/>
          <p:cNvSpPr/>
          <p:nvPr/>
        </p:nvSpPr>
        <p:spPr>
          <a:xfrm>
            <a:off x="7490043" y="1991499"/>
            <a:ext cx="544354" cy="31075"/>
          </a:xfrm>
          <a:prstGeom prst="rect">
            <a:avLst/>
          </a:prstGeom>
          <a:solidFill>
            <a:srgbClr val="643557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7" name="Shape 4"/>
          <p:cNvSpPr/>
          <p:nvPr/>
        </p:nvSpPr>
        <p:spPr>
          <a:xfrm>
            <a:off x="7140119" y="1832134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542C49"/>
          </a:solidFill>
          <a:ln w="9644">
            <a:solidFill>
              <a:srgbClr val="643557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8" name="Text 5"/>
          <p:cNvSpPr/>
          <p:nvPr/>
        </p:nvSpPr>
        <p:spPr>
          <a:xfrm>
            <a:off x="7273111" y="1861185"/>
            <a:ext cx="8382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1</a:t>
            </a:r>
            <a:endParaRPr lang="en-US" sz="1837" dirty="0"/>
          </a:p>
        </p:txBody>
      </p:sp>
      <p:sp>
        <p:nvSpPr>
          <p:cNvPr id="9" name="Text 6"/>
          <p:cNvSpPr/>
          <p:nvPr/>
        </p:nvSpPr>
        <p:spPr>
          <a:xfrm>
            <a:off x="8170545" y="1841390"/>
            <a:ext cx="219456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600" b="1" dirty="0">
                <a:solidFill>
                  <a:srgbClr val="DAD8E9"/>
                </a:solidFill>
                <a:latin typeface="Arial" panose="020B0604020202020204" pitchFamily="34" charset="0"/>
                <a:ea typeface="Prompt" pitchFamily="34" charset="-122"/>
                <a:cs typeface="Arial" panose="020B0604020202020204" pitchFamily="34" charset="0"/>
              </a:rPr>
              <a:t>Needs assessment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8170545" y="2313349"/>
            <a:ext cx="3424825" cy="2003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400" dirty="0">
                <a:solidFill>
                  <a:srgbClr val="DAD8E9"/>
                </a:solidFill>
                <a:latin typeface="Arial" panose="020B0604020202020204" pitchFamily="34" charset="0"/>
                <a:ea typeface="Mukta" pitchFamily="34" charset="-122"/>
                <a:cs typeface="Arial" panose="020B0604020202020204" pitchFamily="34" charset="0"/>
              </a:rPr>
              <a:t>We began by assessing SUN's specific CI/CD requirements, including the necessary tools and workflows. We identified the key processes that needed to be automated to improve efficiency.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6595765" y="2769096"/>
            <a:ext cx="544354" cy="31075"/>
          </a:xfrm>
          <a:prstGeom prst="rect">
            <a:avLst/>
          </a:prstGeom>
          <a:solidFill>
            <a:srgbClr val="643557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2" name="Shape 9"/>
          <p:cNvSpPr/>
          <p:nvPr/>
        </p:nvSpPr>
        <p:spPr>
          <a:xfrm>
            <a:off x="7140119" y="2609731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542C49"/>
          </a:solidFill>
          <a:ln w="9644">
            <a:solidFill>
              <a:srgbClr val="643557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3" name="Text 10"/>
          <p:cNvSpPr/>
          <p:nvPr/>
        </p:nvSpPr>
        <p:spPr>
          <a:xfrm>
            <a:off x="7246441" y="2638782"/>
            <a:ext cx="13716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2</a:t>
            </a:r>
            <a:endParaRPr lang="en-US" sz="1837" dirty="0"/>
          </a:p>
        </p:txBody>
      </p:sp>
      <p:sp>
        <p:nvSpPr>
          <p:cNvPr id="14" name="Text 11"/>
          <p:cNvSpPr/>
          <p:nvPr/>
        </p:nvSpPr>
        <p:spPr>
          <a:xfrm>
            <a:off x="4188857" y="2643783"/>
            <a:ext cx="227076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1914"/>
              </a:lnSpc>
              <a:buNone/>
            </a:pPr>
            <a:r>
              <a:rPr lang="en-US" sz="1600" b="1" dirty="0">
                <a:solidFill>
                  <a:srgbClr val="DAD8E9"/>
                </a:solidFill>
                <a:latin typeface="Arial" panose="020B0604020202020204" pitchFamily="34" charset="0"/>
                <a:ea typeface="Prompt" pitchFamily="34" charset="-122"/>
                <a:cs typeface="Arial" panose="020B0604020202020204" pitchFamily="34" charset="0"/>
              </a:rPr>
              <a:t>System design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3180030" y="3068062"/>
            <a:ext cx="3424587" cy="1899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1960"/>
              </a:lnSpc>
              <a:buNone/>
            </a:pPr>
            <a:r>
              <a:rPr lang="en-US" sz="1400" dirty="0">
                <a:solidFill>
                  <a:srgbClr val="DAD8E9"/>
                </a:solidFill>
                <a:latin typeface="Arial" panose="020B0604020202020204" pitchFamily="34" charset="0"/>
                <a:ea typeface="Mukta" pitchFamily="34" charset="-122"/>
                <a:cs typeface="Arial" panose="020B0604020202020204" pitchFamily="34" charset="0"/>
              </a:rPr>
              <a:t>We designed a customized CI/CD system for SUN using the best tools on the market. We integrated the tools with existing development and delivery processes.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13"/>
          <p:cNvSpPr/>
          <p:nvPr/>
        </p:nvSpPr>
        <p:spPr>
          <a:xfrm>
            <a:off x="7490043" y="4597539"/>
            <a:ext cx="544354" cy="31075"/>
          </a:xfrm>
          <a:prstGeom prst="rect">
            <a:avLst/>
          </a:prstGeom>
          <a:solidFill>
            <a:srgbClr val="643557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7" name="Shape 14"/>
          <p:cNvSpPr/>
          <p:nvPr/>
        </p:nvSpPr>
        <p:spPr>
          <a:xfrm>
            <a:off x="7140119" y="4438174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542C49"/>
          </a:solidFill>
          <a:ln w="9644">
            <a:solidFill>
              <a:srgbClr val="643557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8" name="Text 15"/>
          <p:cNvSpPr/>
          <p:nvPr/>
        </p:nvSpPr>
        <p:spPr>
          <a:xfrm>
            <a:off x="7246441" y="4467225"/>
            <a:ext cx="13716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3</a:t>
            </a:r>
            <a:endParaRPr lang="en-US" sz="1837" dirty="0"/>
          </a:p>
        </p:txBody>
      </p:sp>
      <p:sp>
        <p:nvSpPr>
          <p:cNvPr id="19" name="Text 16"/>
          <p:cNvSpPr/>
          <p:nvPr/>
        </p:nvSpPr>
        <p:spPr>
          <a:xfrm>
            <a:off x="8170545" y="4472226"/>
            <a:ext cx="3181634" cy="486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600" b="1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Installation and configuration</a:t>
            </a:r>
            <a:endParaRPr lang="en-US" sz="1600" b="1" dirty="0"/>
          </a:p>
        </p:txBody>
      </p:sp>
      <p:sp>
        <p:nvSpPr>
          <p:cNvPr id="20" name="Text 17"/>
          <p:cNvSpPr/>
          <p:nvPr/>
        </p:nvSpPr>
        <p:spPr>
          <a:xfrm>
            <a:off x="8170545" y="5113734"/>
            <a:ext cx="3668017" cy="21528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We installed and configured the CI/CD system for SUN, seamlessly spanning existing processes. We trained employees to use the new system and worked with them to identify optimal workflows.</a:t>
            </a:r>
            <a:endParaRPr lang="en-US" sz="1400" dirty="0"/>
          </a:p>
        </p:txBody>
      </p:sp>
      <p:sp>
        <p:nvSpPr>
          <p:cNvPr id="21" name="Shape 18"/>
          <p:cNvSpPr/>
          <p:nvPr/>
        </p:nvSpPr>
        <p:spPr>
          <a:xfrm>
            <a:off x="6535042" y="5561513"/>
            <a:ext cx="544354" cy="31075"/>
          </a:xfrm>
          <a:prstGeom prst="rect">
            <a:avLst/>
          </a:prstGeom>
          <a:solidFill>
            <a:srgbClr val="643557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22" name="Shape 19"/>
          <p:cNvSpPr/>
          <p:nvPr/>
        </p:nvSpPr>
        <p:spPr>
          <a:xfrm>
            <a:off x="7124640" y="5386551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542C49"/>
          </a:solidFill>
          <a:ln w="9644">
            <a:solidFill>
              <a:srgbClr val="643557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23" name="Text 20"/>
          <p:cNvSpPr/>
          <p:nvPr/>
        </p:nvSpPr>
        <p:spPr>
          <a:xfrm>
            <a:off x="7227212" y="5400884"/>
            <a:ext cx="14478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4</a:t>
            </a:r>
            <a:endParaRPr lang="en-US" sz="1837" dirty="0"/>
          </a:p>
        </p:txBody>
      </p:sp>
      <p:sp>
        <p:nvSpPr>
          <p:cNvPr id="24" name="Text 21"/>
          <p:cNvSpPr/>
          <p:nvPr/>
        </p:nvSpPr>
        <p:spPr>
          <a:xfrm>
            <a:off x="5040452" y="5398337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1914"/>
              </a:lnSpc>
              <a:buNone/>
            </a:pPr>
            <a:r>
              <a:rPr lang="en-US" sz="1600" b="1" dirty="0">
                <a:solidFill>
                  <a:srgbClr val="DAD8E9"/>
                </a:solidFill>
                <a:latin typeface="Arial" panose="020B0604020202020204" pitchFamily="34" charset="0"/>
                <a:ea typeface="Prompt" pitchFamily="34" charset="-122"/>
                <a:cs typeface="Arial" panose="020B0604020202020204" pitchFamily="34" charset="0"/>
              </a:rPr>
              <a:t>Launch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22"/>
          <p:cNvSpPr/>
          <p:nvPr/>
        </p:nvSpPr>
        <p:spPr>
          <a:xfrm>
            <a:off x="3573437" y="5755764"/>
            <a:ext cx="3344317" cy="21832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1960"/>
              </a:lnSpc>
              <a:buNone/>
            </a:pPr>
            <a:r>
              <a:rPr lang="en-US" sz="1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We successfully launched the CI/CD system for SUN, achieving immediate results in terms of improved quality, efficiency and process agility. We have continued to fine-tune and improve the system to maximize the benefits for SUN.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 w="9644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fr-FR" dirty="0"/>
          </a:p>
        </p:txBody>
      </p:sp>
      <p:sp>
        <p:nvSpPr>
          <p:cNvPr id="4" name="Text 1"/>
          <p:cNvSpPr/>
          <p:nvPr/>
        </p:nvSpPr>
        <p:spPr>
          <a:xfrm>
            <a:off x="3890165" y="209465"/>
            <a:ext cx="6035040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dirty="0">
                <a:solidFill>
                  <a:srgbClr val="C6BFEE"/>
                </a:solidFill>
                <a:latin typeface="Arial" panose="020B0604020202020204" pitchFamily="34" charset="0"/>
                <a:ea typeface="Prompt" pitchFamily="34" charset="-122"/>
                <a:cs typeface="Arial" panose="020B0604020202020204" pitchFamily="34" charset="0"/>
              </a:rPr>
              <a:t>Implementation methodology</a:t>
            </a:r>
            <a:endParaRPr lang="en-US" sz="306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71" y="1965489"/>
            <a:ext cx="3026535" cy="187043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69271" y="1521250"/>
            <a:ext cx="3564646" cy="486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C6BFEE"/>
                </a:solidFill>
                <a:latin typeface="Arial" panose="020B0604020202020204" pitchFamily="34" charset="0"/>
                <a:ea typeface="Prompt" pitchFamily="34" charset="-122"/>
                <a:cs typeface="Arial" panose="020B0604020202020204" pitchFamily="34" charset="0"/>
              </a:rPr>
              <a:t>Brainstorming and Organization</a:t>
            </a:r>
            <a:endParaRPr lang="en-US" sz="153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665804" y="4168470"/>
            <a:ext cx="2408866" cy="1688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Arial" panose="020B0604020202020204" pitchFamily="34" charset="0"/>
              </a:rPr>
              <a:t>We organized a brainstorming session to identify the processes that needed to be automated, the tools to be used and the optimal workflows.</a:t>
            </a:r>
            <a:endParaRPr lang="en-US" sz="1225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038" y="1981313"/>
            <a:ext cx="3026533" cy="187049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907685" y="1559035"/>
            <a:ext cx="2662833" cy="486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C6BFEE"/>
                </a:solidFill>
                <a:latin typeface="Arial" panose="020B0604020202020204" pitchFamily="34" charset="0"/>
                <a:ea typeface="Prompt" pitchFamily="34" charset="-122"/>
                <a:cs typeface="Arial" panose="020B0604020202020204" pitchFamily="34" charset="0"/>
              </a:rPr>
              <a:t>Design and coding</a:t>
            </a:r>
            <a:endParaRPr lang="en-US" sz="153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6907685" y="4168470"/>
            <a:ext cx="2033588" cy="1243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Arial" panose="020B0604020202020204" pitchFamily="34" charset="0"/>
              </a:rPr>
              <a:t>We designed and coded the CI/CD system tailor-made for SUN, using best practices and market tools.</a:t>
            </a:r>
            <a:endParaRPr lang="en-US" sz="1225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8968" y="1993437"/>
            <a:ext cx="3026532" cy="187049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0409744" y="1521249"/>
            <a:ext cx="174498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C6BFEE"/>
                </a:solidFill>
                <a:latin typeface="Arial" panose="020B0604020202020204" pitchFamily="34" charset="0"/>
                <a:ea typeface="Prompt" pitchFamily="34" charset="-122"/>
                <a:cs typeface="Arial" panose="020B0604020202020204" pitchFamily="34" charset="0"/>
              </a:rPr>
              <a:t>Testing and validation</a:t>
            </a:r>
            <a:endParaRPr lang="en-US" sz="153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7"/>
          <p:cNvSpPr/>
          <p:nvPr/>
        </p:nvSpPr>
        <p:spPr>
          <a:xfrm>
            <a:off x="10485358" y="4116319"/>
            <a:ext cx="2033588" cy="17410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Arial" panose="020B0604020202020204" pitchFamily="34" charset="0"/>
              </a:rPr>
              <a:t>We tested the system thoroughly to ensure quality and stability. We then validated the system using real-life examples from SUN.</a:t>
            </a:r>
            <a:endParaRPr lang="en-US" sz="1225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9107" y="1981314"/>
            <a:ext cx="3026534" cy="1870431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4064717" y="1544913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C6BFEE"/>
                </a:solidFill>
                <a:latin typeface="Arial" panose="020B0604020202020204" pitchFamily="34" charset="0"/>
                <a:ea typeface="Prompt" pitchFamily="34" charset="-122"/>
                <a:cs typeface="Arial" panose="020B0604020202020204" pitchFamily="34" charset="0"/>
              </a:rPr>
              <a:t>Collaboration</a:t>
            </a:r>
            <a:endParaRPr lang="en-US" sz="153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9"/>
          <p:cNvSpPr/>
          <p:nvPr/>
        </p:nvSpPr>
        <p:spPr>
          <a:xfrm>
            <a:off x="3595807" y="4103860"/>
            <a:ext cx="2033468" cy="19897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Arial" panose="020B0604020202020204" pitchFamily="34" charset="0"/>
              </a:rPr>
              <a:t>We worked closely with SUN employees throughout the process to ensure that workflows were optimal and that the system met SUN's precise needs.</a:t>
            </a:r>
            <a:endParaRPr lang="en-US" sz="12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 w="10597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4" name="Text 1"/>
          <p:cNvSpPr/>
          <p:nvPr/>
        </p:nvSpPr>
        <p:spPr>
          <a:xfrm>
            <a:off x="3732371" y="1275735"/>
            <a:ext cx="6469380" cy="530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76"/>
              </a:lnSpc>
              <a:buNone/>
            </a:pPr>
            <a:r>
              <a:rPr lang="en-US" sz="3341" dirty="0">
                <a:solidFill>
                  <a:srgbClr val="C6BFEE"/>
                </a:solidFill>
                <a:latin typeface="Arial" panose="020B0604020202020204" pitchFamily="34" charset="0"/>
                <a:ea typeface="Prompt" pitchFamily="34" charset="-122"/>
                <a:cs typeface="Arial" panose="020B0604020202020204" pitchFamily="34" charset="0"/>
              </a:rPr>
              <a:t>Results and benefits</a:t>
            </a:r>
            <a:endParaRPr lang="en-US" sz="334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3744575" y="3532694"/>
            <a:ext cx="381833" cy="381833"/>
          </a:xfrm>
          <a:prstGeom prst="roundRect">
            <a:avLst>
              <a:gd name="adj" fmla="val 20001"/>
            </a:avLst>
          </a:prstGeom>
          <a:solidFill>
            <a:srgbClr val="542C49"/>
          </a:solidFill>
          <a:ln w="10597">
            <a:solidFill>
              <a:srgbClr val="643557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6" name="Text 3"/>
          <p:cNvSpPr/>
          <p:nvPr/>
        </p:nvSpPr>
        <p:spPr>
          <a:xfrm>
            <a:off x="3877508" y="3538180"/>
            <a:ext cx="91440" cy="3181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06"/>
              </a:lnSpc>
              <a:buNone/>
            </a:pPr>
            <a:r>
              <a:rPr lang="en-US" sz="200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1</a:t>
            </a:r>
            <a:endParaRPr lang="en-US" sz="2004" dirty="0"/>
          </a:p>
        </p:txBody>
      </p:sp>
      <p:sp>
        <p:nvSpPr>
          <p:cNvPr id="7" name="Text 4"/>
          <p:cNvSpPr/>
          <p:nvPr/>
        </p:nvSpPr>
        <p:spPr>
          <a:xfrm>
            <a:off x="4283869" y="3564731"/>
            <a:ext cx="2705100" cy="2651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88"/>
              </a:lnSpc>
              <a:buNone/>
            </a:pPr>
            <a:r>
              <a:rPr lang="en-US" sz="167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Quality improvement</a:t>
            </a:r>
            <a:endParaRPr lang="en-US" sz="1670" dirty="0"/>
          </a:p>
        </p:txBody>
      </p:sp>
      <p:sp>
        <p:nvSpPr>
          <p:cNvPr id="8" name="Text 5"/>
          <p:cNvSpPr/>
          <p:nvPr/>
        </p:nvSpPr>
        <p:spPr>
          <a:xfrm>
            <a:off x="4283869" y="3999548"/>
            <a:ext cx="2946559" cy="8143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38"/>
              </a:lnSpc>
              <a:buNone/>
            </a:pPr>
            <a:r>
              <a:rPr lang="en-US" sz="1336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The CI/CD system has considerably improved the quality of the software produced by SUN.</a:t>
            </a:r>
            <a:endParaRPr lang="en-US" sz="1336" dirty="0"/>
          </a:p>
        </p:txBody>
      </p:sp>
      <p:sp>
        <p:nvSpPr>
          <p:cNvPr id="9" name="Shape 6"/>
          <p:cNvSpPr/>
          <p:nvPr/>
        </p:nvSpPr>
        <p:spPr>
          <a:xfrm>
            <a:off x="7400092" y="3506391"/>
            <a:ext cx="381833" cy="381833"/>
          </a:xfrm>
          <a:prstGeom prst="roundRect">
            <a:avLst>
              <a:gd name="adj" fmla="val 20001"/>
            </a:avLst>
          </a:prstGeom>
          <a:solidFill>
            <a:srgbClr val="542C49"/>
          </a:solidFill>
          <a:ln w="10597">
            <a:solidFill>
              <a:srgbClr val="643557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0" name="Text 7"/>
          <p:cNvSpPr/>
          <p:nvPr/>
        </p:nvSpPr>
        <p:spPr>
          <a:xfrm>
            <a:off x="7514749" y="3538180"/>
            <a:ext cx="152400" cy="3181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06"/>
              </a:lnSpc>
              <a:buNone/>
            </a:pPr>
            <a:r>
              <a:rPr lang="en-US" sz="200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2</a:t>
            </a:r>
            <a:endParaRPr lang="en-US" sz="2004" dirty="0"/>
          </a:p>
        </p:txBody>
      </p:sp>
      <p:sp>
        <p:nvSpPr>
          <p:cNvPr id="11" name="Text 8"/>
          <p:cNvSpPr/>
          <p:nvPr/>
        </p:nvSpPr>
        <p:spPr>
          <a:xfrm>
            <a:off x="7951589" y="3564731"/>
            <a:ext cx="2946559" cy="7954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88"/>
              </a:lnSpc>
              <a:buNone/>
            </a:pPr>
            <a:r>
              <a:rPr lang="en-US" sz="167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Accelerating the development and delivery process</a:t>
            </a:r>
            <a:endParaRPr lang="en-US" sz="1670" dirty="0"/>
          </a:p>
        </p:txBody>
      </p:sp>
      <p:sp>
        <p:nvSpPr>
          <p:cNvPr id="12" name="Text 9"/>
          <p:cNvSpPr/>
          <p:nvPr/>
        </p:nvSpPr>
        <p:spPr>
          <a:xfrm>
            <a:off x="7951589" y="4529852"/>
            <a:ext cx="2946559" cy="8143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38"/>
              </a:lnSpc>
              <a:buNone/>
            </a:pPr>
            <a:r>
              <a:rPr lang="en-US" sz="1336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We've seen significant improvements in efficiency thanks to the CI/CD system.</a:t>
            </a:r>
            <a:endParaRPr lang="en-US" sz="1336" dirty="0"/>
          </a:p>
        </p:txBody>
      </p:sp>
      <p:sp>
        <p:nvSpPr>
          <p:cNvPr id="13" name="Shape 10"/>
          <p:cNvSpPr/>
          <p:nvPr/>
        </p:nvSpPr>
        <p:spPr>
          <a:xfrm>
            <a:off x="3732371" y="5646420"/>
            <a:ext cx="381833" cy="381833"/>
          </a:xfrm>
          <a:prstGeom prst="roundRect">
            <a:avLst>
              <a:gd name="adj" fmla="val 20001"/>
            </a:avLst>
          </a:prstGeom>
          <a:solidFill>
            <a:srgbClr val="542C49"/>
          </a:solidFill>
          <a:ln w="10597">
            <a:solidFill>
              <a:srgbClr val="643557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4" name="Text 11"/>
          <p:cNvSpPr/>
          <p:nvPr/>
        </p:nvSpPr>
        <p:spPr>
          <a:xfrm>
            <a:off x="3850838" y="5678210"/>
            <a:ext cx="144780" cy="3181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06"/>
              </a:lnSpc>
              <a:buNone/>
            </a:pPr>
            <a:r>
              <a:rPr lang="en-US" sz="200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3</a:t>
            </a:r>
            <a:endParaRPr lang="en-US" sz="2004" dirty="0"/>
          </a:p>
        </p:txBody>
      </p:sp>
      <p:sp>
        <p:nvSpPr>
          <p:cNvPr id="15" name="Text 12"/>
          <p:cNvSpPr/>
          <p:nvPr/>
        </p:nvSpPr>
        <p:spPr>
          <a:xfrm>
            <a:off x="4283869" y="5704761"/>
            <a:ext cx="2042160" cy="2651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88"/>
              </a:lnSpc>
              <a:buNone/>
            </a:pPr>
            <a:r>
              <a:rPr lang="en-US" sz="167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Greater adaptability</a:t>
            </a:r>
            <a:endParaRPr lang="en-US" sz="1670" dirty="0"/>
          </a:p>
        </p:txBody>
      </p:sp>
      <p:sp>
        <p:nvSpPr>
          <p:cNvPr id="16" name="Text 13"/>
          <p:cNvSpPr/>
          <p:nvPr/>
        </p:nvSpPr>
        <p:spPr>
          <a:xfrm>
            <a:off x="4283869" y="6139577"/>
            <a:ext cx="2946559" cy="10858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38"/>
              </a:lnSpc>
              <a:buNone/>
            </a:pPr>
            <a:r>
              <a:rPr lang="en-US" sz="1336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The CI/CD system has enabled SUN to adapt quickly to changing customer needs and growing demands.</a:t>
            </a:r>
            <a:endParaRPr lang="en-US" sz="1336" dirty="0"/>
          </a:p>
        </p:txBody>
      </p:sp>
      <p:sp>
        <p:nvSpPr>
          <p:cNvPr id="17" name="Shape 14"/>
          <p:cNvSpPr/>
          <p:nvPr/>
        </p:nvSpPr>
        <p:spPr>
          <a:xfrm>
            <a:off x="7400092" y="5646420"/>
            <a:ext cx="381833" cy="381833"/>
          </a:xfrm>
          <a:prstGeom prst="roundRect">
            <a:avLst>
              <a:gd name="adj" fmla="val 20001"/>
            </a:avLst>
          </a:prstGeom>
          <a:solidFill>
            <a:srgbClr val="542C49"/>
          </a:solidFill>
          <a:ln w="10597">
            <a:solidFill>
              <a:srgbClr val="643557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8" name="Text 15"/>
          <p:cNvSpPr/>
          <p:nvPr/>
        </p:nvSpPr>
        <p:spPr>
          <a:xfrm>
            <a:off x="7514749" y="5678210"/>
            <a:ext cx="152400" cy="3181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06"/>
              </a:lnSpc>
              <a:buNone/>
            </a:pPr>
            <a:r>
              <a:rPr lang="en-US" sz="200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4</a:t>
            </a:r>
            <a:endParaRPr lang="en-US" sz="2004" dirty="0"/>
          </a:p>
        </p:txBody>
      </p:sp>
      <p:sp>
        <p:nvSpPr>
          <p:cNvPr id="19" name="Text 16"/>
          <p:cNvSpPr/>
          <p:nvPr/>
        </p:nvSpPr>
        <p:spPr>
          <a:xfrm>
            <a:off x="7951589" y="5704761"/>
            <a:ext cx="2946559" cy="5303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88"/>
              </a:lnSpc>
              <a:buNone/>
            </a:pPr>
            <a:r>
              <a:rPr lang="en-US" sz="167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Save time and money</a:t>
            </a:r>
            <a:endParaRPr lang="en-US" sz="1670" dirty="0"/>
          </a:p>
        </p:txBody>
      </p:sp>
      <p:sp>
        <p:nvSpPr>
          <p:cNvPr id="20" name="Text 17"/>
          <p:cNvSpPr/>
          <p:nvPr/>
        </p:nvSpPr>
        <p:spPr>
          <a:xfrm>
            <a:off x="7951589" y="6404729"/>
            <a:ext cx="2946559" cy="13573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38"/>
              </a:lnSpc>
              <a:buNone/>
            </a:pPr>
            <a:r>
              <a:rPr lang="en-US" sz="1336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The CI/CD system has enabled SUN to cut costs and improve customer satisfaction by producing higher quality software faster.</a:t>
            </a:r>
            <a:endParaRPr lang="en-US" sz="133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4" name="Text 1"/>
          <p:cNvSpPr/>
          <p:nvPr/>
        </p:nvSpPr>
        <p:spPr>
          <a:xfrm>
            <a:off x="833199" y="3245525"/>
            <a:ext cx="55778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Questions &amp; Answers</a:t>
            </a:r>
            <a:endParaRPr lang="en-US" sz="4374" dirty="0"/>
          </a:p>
        </p:txBody>
      </p:sp>
    </p:spTree>
  </p:cSld>
  <p:clrMapOvr>
    <a:masterClrMapping/>
  </p:clrMapOvr>
</p:sld>
</file>

<file path=ppt/slides/slide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3296CD-A63C-4D4F-AAD6-347B6E792551}"/>
              </a:ext>
            </a:extLst>
          </p:cNvPr>
          <p:cNvSpPr txBox="1"/>
          <p:nvPr/>
        </p:nvSpPr>
        <p:spPr>
          <a:xfrm>
            <a:off x="289301" y="2779889"/>
            <a:ext cx="622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noProof="1">
                <a:solidFill>
                  <a:srgbClr val="0F2B46"/>
                </a:solidFill>
                <a:latin typeface="Helvetica" pitchFamily="2" charset="0"/>
              </a:rPr>
              <a:t>Subscribe to DeepL Pro to edit this document.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699B-AA79-2E42-83E3-ACBDD53F87D8}"/>
              </a:ext>
            </a:extLst>
          </p:cNvPr>
          <p:cNvSpPr txBox="1"/>
          <p:nvPr/>
        </p:nvSpPr>
        <p:spPr>
          <a:xfrm>
            <a:off x="289301" y="3241554"/>
            <a:ext cx="488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Visit </a:t>
            </a:r>
            <a:r>
              <a:rPr lang="de-DE" noProof="1">
                <a:solidFill>
                  <a:srgbClr val="006494"/>
                </a:solidFill>
                <a:latin typeface="Helvetica" pitchFamily="2" charset="0"/>
                <a:hlinkClick r:id="R21f0a50970b24174"/>
              </a:rPr>
              <a:t>www.DeepL.com/pro</a:t>
            </a:r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 for more information.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65485-E747-EF46-84F2-5C5CB0F90C9B}"/>
              </a:ext>
            </a:extLst>
          </p:cNvPr>
          <p:cNvPicPr>
            <a:picLocks noChangeAspect="1"/>
          </p:cNvPicPr>
          <p:nvPr/>
        </p:nvPicPr>
        <p:blipFill>
          <a:blip r:embed="R891b76e6ba19454f"/>
          <a:stretch>
            <a:fillRect/>
          </a:stretch>
        </p:blipFill>
        <p:spPr>
          <a:xfrm>
            <a:off x="400512" y="1215557"/>
            <a:ext cx="2616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6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TotalTime>119</ap:TotalTime>
  <ap:Words>681</ap:Words>
  <ap:Application>Microsoft Office PowerPoint</ap:Application>
  <ap:PresentationFormat>Personnalisé</ap:PresentationFormat>
  <ap:Paragraphs>59</ap:Paragraphs>
  <ap:Slides>7</ap:Slides>
  <ap:Notes>7</ap:Notes>
  <ap:HiddenSlides>0</ap:HiddenSlides>
  <ap:MMClips>0</ap:MMClips>
  <ap:ScaleCrop>false</ap:ScaleCrop>
  <ap:HeadingPairs>
    <vt:vector baseType="variant" size="6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ap:HeadingPairs>
  <ap:TitlesOfParts>
    <vt:vector baseType="lpstr" size="12">
      <vt:lpstr>Arial</vt:lpstr>
      <vt:lpstr>Calibri</vt:lpstr>
      <vt:lpstr>Mukta</vt:lpstr>
      <vt:lpstr>Prompt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ap:TitlesOfParts>
  <ap:Company>PptxGenJS</ap:Company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PptxGenJS Presentation</dc:title>
  <dc:subject>PptxGenJS Presentation</dc:subject>
  <dc:creator>PptxGenJS</dc:creator>
  <lastModifiedBy>Maxime Larrouquere</lastModifiedBy>
  <revision>10</revision>
  <dcterms:created xsi:type="dcterms:W3CDTF">2023-09-28T08:14:10.0000000Z</dcterms:created>
  <dcterms:modified xsi:type="dcterms:W3CDTF">2023-09-28T13:58:06.0000000Z</dcterms:modified>
  <keywords>, docId:F552D078338B0AF6BAA54A0699D2DB4E</keywords>
</coreProperties>
</file>