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54" r:id="rId7"/>
    <p:sldMasterId id="2147483657" r:id="rId8"/>
    <p:sldMasterId id="2147483660" r:id="rId9"/>
    <p:sldMasterId id="2147483663" r:id="rId10"/>
    <p:sldMasterId id="2147483666" r:id="rId11"/>
  </p:sldMasterIdLst>
  <p:notesMasterIdLst>
    <p:notesMasterId r:id="rId12"/>
  </p:notesMasterIdLst>
  <p:sldIdLst>
    <p:sldId id="256" r:id="rId13"/>
  </p:sldIdLst>
  <p:sldSz cy="42803750" cx="302752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636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8" roundtripDataSignature="AMtx7micapvlnhFXTOWvpQ6krc9Ok7Y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3F280-D136-46A2-B104-336D5121EFF5}">
  <a:tblStyle styleId="{FBE3F280-D136-46A2-B104-336D5121E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6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6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6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6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8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8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8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8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8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8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9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9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9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9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1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1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1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1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1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2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2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2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2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7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9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9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9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9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2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2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2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2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2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2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3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3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3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3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3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5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5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5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4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1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4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1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4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1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1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5553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6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/>
          <p:nvPr/>
        </p:nvSpPr>
        <p:spPr>
          <a:xfrm>
            <a:off x="1270618" y="40312604"/>
            <a:ext cx="5075824" cy="2058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15438669" y="12625338"/>
            <a:ext cx="13555200" cy="1720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5445475" y="36801450"/>
            <a:ext cx="13555200" cy="331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P. Mejia-Domenzain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et al., </a:t>
            </a: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“Identifying and comparing multi-dimensional student profiles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flipped classrooms,” in Artificial Intelligence in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Education: 23rd International Conference, AIED 2022,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Durham, UK, Proceedings, Part I. Berlin,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Heidelberg: Springer-Verlag, 2022, p. 90–102. [Online].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R. Tavenard et al., “Tslearn, a machine learning toolkit for time series data,” Journal of Machine Learning Research, vol. 21, no. 118, pp. 1–6, 2020. [Online].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 M. Cuturi and M. Blondel, “Soft-DTW: A Differentiable Loss Function for Time-Series,” in Proceedings of the 34th International Conference on Machine Learning - Volume 70, ser. ICML’17. JMLR.org, 2017, p. 894–903.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1270625" y="21544950"/>
            <a:ext cx="13555200" cy="1857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Architecture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699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 i="0" sz="4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1270575" y="12625350"/>
            <a:ext cx="13555200" cy="395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Purpose: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dentifying types of learners in guided versus free training.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Method:</a:t>
            </a:r>
            <a:r>
              <a:rPr i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Multivariate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K-Means time series clustering.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question: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time series clustering be used to identify types of learners and categorize them into different student profiles allowing for a 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between guided and free training?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720000" lIns="720000" spcFirstLastPara="1" rIns="720000" wrap="square" tIns="7200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b="1" lang="en-US" sz="8400"/>
              <a:t>Exploring Learning Profiles:</a:t>
            </a:r>
            <a:endParaRPr b="1" sz="8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b="1" lang="en-US" sz="8400"/>
              <a:t>Time Series Clustering Guided vs. Free Training</a:t>
            </a:r>
            <a:endParaRPr b="1" sz="12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</a:pPr>
            <a:r>
              <a:rPr lang="en-US" sz="5600"/>
              <a:t>On the Challenges of Identifying Learning Types in Calcularis</a:t>
            </a:r>
            <a:endParaRPr sz="3114"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Tobias Oberdörfer, Maxime Lelièvre, Violeta Vicente Cantero</a:t>
            </a:r>
            <a:endParaRPr sz="4000"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Machine Learning for Behavioral Data (MLBD) Course, EPFL 2023</a:t>
            </a:r>
            <a:endParaRPr/>
          </a:p>
        </p:txBody>
      </p:sp>
      <p:sp>
        <p:nvSpPr>
          <p:cNvPr id="194" name="Google Shape;194;p1"/>
          <p:cNvSpPr txBox="1"/>
          <p:nvPr>
            <p:ph idx="11" type="ftr"/>
          </p:nvPr>
        </p:nvSpPr>
        <p:spPr>
          <a:xfrm>
            <a:off x="13398740" y="1419184"/>
            <a:ext cx="15599995" cy="11638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Machine Learning for Education Laboratory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ML4ED</a:t>
            </a:r>
            <a:endParaRPr b="1"/>
          </a:p>
        </p:txBody>
      </p:sp>
      <p:sp>
        <p:nvSpPr>
          <p:cNvPr id="195" name="Google Shape;195;p1"/>
          <p:cNvSpPr txBox="1"/>
          <p:nvPr/>
        </p:nvSpPr>
        <p:spPr>
          <a:xfrm>
            <a:off x="15445475" y="31118250"/>
            <a:ext cx="13555200" cy="469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/>
              <a:buChar char="●"/>
            </a:pP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time series clustering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not be sufficient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identifying different types of learners.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/>
              <a:buChar char="●"/>
            </a:pP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the study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 usable pipeline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rerun the clustering approach with additional features in the future.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/>
              <a:buChar char="●"/>
            </a:pP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Although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identified clusters overlap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some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broad patterns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student learning were 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recognizable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suggesting that further exploration and feature refinement may lead to better differentiation.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5441534" y="11822499"/>
            <a:ext cx="13555108" cy="8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4530">
                <a:solidFill>
                  <a:schemeClr val="accent1"/>
                </a:solidFill>
              </a:rPr>
              <a:t>. </a:t>
            </a: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97" name="Google Shape;197;p1"/>
          <p:cNvSpPr txBox="1"/>
          <p:nvPr/>
        </p:nvSpPr>
        <p:spPr>
          <a:xfrm>
            <a:off x="15445467" y="30244986"/>
            <a:ext cx="13553658" cy="8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CONCLUSION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1270574" y="20729562"/>
            <a:ext cx="13555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2. METHODOLOGY</a:t>
            </a:r>
            <a:endParaRPr/>
          </a:p>
        </p:txBody>
      </p:sp>
      <p:sp>
        <p:nvSpPr>
          <p:cNvPr id="199" name="Google Shape;199;p1"/>
          <p:cNvSpPr txBox="1"/>
          <p:nvPr/>
        </p:nvSpPr>
        <p:spPr>
          <a:xfrm>
            <a:off x="15438669" y="36070405"/>
            <a:ext cx="13555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00" name="Google Shape;200;p1"/>
          <p:cNvSpPr txBox="1"/>
          <p:nvPr/>
        </p:nvSpPr>
        <p:spPr>
          <a:xfrm>
            <a:off x="1274924" y="11822499"/>
            <a:ext cx="13555108" cy="8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1. INTRODUCTION + RESEARCH QUESTION</a:t>
            </a:r>
            <a:endParaRPr/>
          </a:p>
        </p:txBody>
      </p:sp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849" y="628206"/>
            <a:ext cx="6840078" cy="24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"/>
          <p:cNvPicPr preferRelativeResize="0"/>
          <p:nvPr/>
        </p:nvPicPr>
        <p:blipFill rotWithShape="1">
          <a:blip r:embed="rId4">
            <a:alphaModFix/>
          </a:blip>
          <a:srcRect b="22867" l="11251" r="23072" t="23590"/>
          <a:stretch/>
        </p:blipFill>
        <p:spPr>
          <a:xfrm>
            <a:off x="1270618" y="40370326"/>
            <a:ext cx="2676598" cy="17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1274925" y="39201525"/>
            <a:ext cx="13555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300">
                <a:solidFill>
                  <a:schemeClr val="dk1"/>
                </a:solidFill>
              </a:rPr>
              <a:t>Guided training vs free training: games and user number comparison.</a:t>
            </a:r>
            <a:endParaRPr sz="1700"/>
          </a:p>
        </p:txBody>
      </p:sp>
      <p:grpSp>
        <p:nvGrpSpPr>
          <p:cNvPr id="204" name="Google Shape;204;p1"/>
          <p:cNvGrpSpPr/>
          <p:nvPr/>
        </p:nvGrpSpPr>
        <p:grpSpPr>
          <a:xfrm>
            <a:off x="1729825" y="23311150"/>
            <a:ext cx="4640700" cy="4152900"/>
            <a:chOff x="2211750" y="23025400"/>
            <a:chExt cx="4640700" cy="4152900"/>
          </a:xfrm>
        </p:grpSpPr>
        <p:sp>
          <p:nvSpPr>
            <p:cNvPr id="205" name="Google Shape;205;p1"/>
            <p:cNvSpPr/>
            <p:nvPr/>
          </p:nvSpPr>
          <p:spPr>
            <a:xfrm>
              <a:off x="2211750" y="23025400"/>
              <a:ext cx="4640700" cy="41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Preprocessing</a:t>
              </a:r>
              <a:r>
                <a:rPr lang="en-US"/>
                <a:t> </a:t>
              </a:r>
              <a:endParaRPr/>
            </a:p>
          </p:txBody>
        </p:sp>
        <p:grpSp>
          <p:nvGrpSpPr>
            <p:cNvPr id="206" name="Google Shape;206;p1"/>
            <p:cNvGrpSpPr/>
            <p:nvPr/>
          </p:nvGrpSpPr>
          <p:grpSpPr>
            <a:xfrm>
              <a:off x="2487600" y="23308925"/>
              <a:ext cx="4089000" cy="3440263"/>
              <a:chOff x="2351400" y="23148875"/>
              <a:chExt cx="4089000" cy="3440263"/>
            </a:xfrm>
          </p:grpSpPr>
          <p:sp>
            <p:nvSpPr>
              <p:cNvPr id="207" name="Google Shape;207;p1"/>
              <p:cNvSpPr/>
              <p:nvPr/>
            </p:nvSpPr>
            <p:spPr>
              <a:xfrm>
                <a:off x="2461500" y="23148875"/>
                <a:ext cx="3868800" cy="89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latin typeface="Helvetica Neue"/>
                    <a:ea typeface="Helvetica Neue"/>
                    <a:cs typeface="Helvetica Neue"/>
                    <a:sym typeface="Helvetica Neue"/>
                  </a:rPr>
                  <a:t>Training mode filter</a:t>
                </a:r>
                <a:endParaRPr sz="30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2461500" y="24253415"/>
                <a:ext cx="3868800" cy="1061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latin typeface="Helvetica Neue"/>
                    <a:ea typeface="Helvetica Neue"/>
                    <a:cs typeface="Helvetica Neue"/>
                    <a:sym typeface="Helvetica Neue"/>
                  </a:rPr>
                  <a:t>Subsampling &amp; outlier removal</a:t>
                </a:r>
                <a:endParaRPr sz="30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2351400" y="25527438"/>
                <a:ext cx="4089000" cy="1061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latin typeface="Helvetica Neue"/>
                    <a:ea typeface="Helvetica Neue"/>
                    <a:cs typeface="Helvetica Neue"/>
                    <a:sym typeface="Helvetica Neue"/>
                  </a:rPr>
                  <a:t>TimeSeries (TS)</a:t>
                </a:r>
                <a:endParaRPr sz="30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latin typeface="Helvetica Neue"/>
                    <a:ea typeface="Helvetica Neue"/>
                    <a:cs typeface="Helvetica Neue"/>
                    <a:sym typeface="Helvetica Neue"/>
                  </a:rPr>
                  <a:t>feature engineering</a:t>
                </a:r>
                <a:r>
                  <a:rPr baseline="30000" lang="en-US" sz="3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[1]</a:t>
                </a:r>
                <a:endParaRPr sz="3000"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10" name="Google Shape;210;p1"/>
              <p:cNvCxnSpPr>
                <a:stCxn id="207" idx="2"/>
                <a:endCxn id="208" idx="0"/>
              </p:cNvCxnSpPr>
              <p:nvPr/>
            </p:nvCxnSpPr>
            <p:spPr>
              <a:xfrm>
                <a:off x="4395900" y="24041075"/>
                <a:ext cx="0" cy="21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1" name="Google Shape;211;p1"/>
              <p:cNvCxnSpPr>
                <a:stCxn id="208" idx="2"/>
                <a:endCxn id="209" idx="0"/>
              </p:cNvCxnSpPr>
              <p:nvPr/>
            </p:nvCxnSpPr>
            <p:spPr>
              <a:xfrm>
                <a:off x="4395900" y="25315115"/>
                <a:ext cx="0" cy="21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12" name="Google Shape;212;p1"/>
          <p:cNvGrpSpPr/>
          <p:nvPr/>
        </p:nvGrpSpPr>
        <p:grpSpPr>
          <a:xfrm>
            <a:off x="6606625" y="23311150"/>
            <a:ext cx="4640700" cy="4152900"/>
            <a:chOff x="6606625" y="23082550"/>
            <a:chExt cx="4640700" cy="4152900"/>
          </a:xfrm>
        </p:grpSpPr>
        <p:sp>
          <p:nvSpPr>
            <p:cNvPr id="213" name="Google Shape;213;p1"/>
            <p:cNvSpPr/>
            <p:nvPr/>
          </p:nvSpPr>
          <p:spPr>
            <a:xfrm>
              <a:off x="6606625" y="23082550"/>
              <a:ext cx="4640700" cy="41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Clustering</a:t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92575" y="23251775"/>
              <a:ext cx="3868800" cy="104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Choosing of K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(mod. Silhouette Score</a:t>
              </a:r>
              <a:r>
                <a:rPr baseline="30000" lang="en-US" sz="2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[2]</a:t>
              </a:r>
              <a:r>
                <a:rPr lang="en-US" sz="2500"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endParaRPr sz="25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764119" y="24598600"/>
              <a:ext cx="2044800" cy="89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TS DTW</a:t>
              </a: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 KMeans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9050119" y="24598600"/>
              <a:ext cx="2044800" cy="89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TS KShapes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446625" y="25793075"/>
              <a:ext cx="2960700" cy="89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TS SoftDTW</a:t>
              </a:r>
              <a:r>
                <a:rPr baseline="30000"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[3]</a:t>
              </a: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 KMeans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18" name="Google Shape;218;p1"/>
            <p:cNvCxnSpPr>
              <a:stCxn id="214" idx="2"/>
              <a:endCxn id="215" idx="0"/>
            </p:cNvCxnSpPr>
            <p:nvPr/>
          </p:nvCxnSpPr>
          <p:spPr>
            <a:xfrm flipH="1">
              <a:off x="7786375" y="24296375"/>
              <a:ext cx="1140600" cy="30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1"/>
            <p:cNvCxnSpPr>
              <a:stCxn id="214" idx="2"/>
              <a:endCxn id="216" idx="0"/>
            </p:cNvCxnSpPr>
            <p:nvPr/>
          </p:nvCxnSpPr>
          <p:spPr>
            <a:xfrm>
              <a:off x="8926975" y="24296375"/>
              <a:ext cx="1145400" cy="302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1"/>
            <p:cNvCxnSpPr>
              <a:stCxn id="214" idx="2"/>
              <a:endCxn id="217" idx="0"/>
            </p:cNvCxnSpPr>
            <p:nvPr/>
          </p:nvCxnSpPr>
          <p:spPr>
            <a:xfrm>
              <a:off x="8926975" y="24296375"/>
              <a:ext cx="0" cy="149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1" name="Google Shape;221;p1"/>
          <p:cNvCxnSpPr>
            <a:stCxn id="205" idx="3"/>
            <a:endCxn id="213" idx="1"/>
          </p:cNvCxnSpPr>
          <p:nvPr/>
        </p:nvCxnSpPr>
        <p:spPr>
          <a:xfrm>
            <a:off x="6370525" y="25387600"/>
            <a:ext cx="23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"/>
          <p:cNvCxnSpPr>
            <a:stCxn id="213" idx="3"/>
            <a:endCxn id="223" idx="1"/>
          </p:cNvCxnSpPr>
          <p:nvPr/>
        </p:nvCxnSpPr>
        <p:spPr>
          <a:xfrm>
            <a:off x="11247325" y="25387600"/>
            <a:ext cx="23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4" name="Google Shape;224;p1"/>
          <p:cNvGrpSpPr/>
          <p:nvPr/>
        </p:nvGrpSpPr>
        <p:grpSpPr>
          <a:xfrm>
            <a:off x="11483425" y="23311150"/>
            <a:ext cx="3021300" cy="4152900"/>
            <a:chOff x="11483425" y="23082550"/>
            <a:chExt cx="3021300" cy="4152900"/>
          </a:xfrm>
        </p:grpSpPr>
        <p:sp>
          <p:nvSpPr>
            <p:cNvPr id="223" name="Google Shape;223;p1"/>
            <p:cNvSpPr/>
            <p:nvPr/>
          </p:nvSpPr>
          <p:spPr>
            <a:xfrm>
              <a:off x="11483425" y="23082550"/>
              <a:ext cx="3021300" cy="41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Helvetica Neue"/>
                  <a:ea typeface="Helvetica Neue"/>
                  <a:cs typeface="Helvetica Neue"/>
                  <a:sym typeface="Helvetica Neue"/>
                </a:rPr>
                <a:t>Evaluation</a:t>
              </a:r>
              <a:r>
                <a:rPr lang="en-US"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1739325" y="23621725"/>
              <a:ext cx="2509500" cy="713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Histograms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3108225" y="24688000"/>
              <a:ext cx="1140600" cy="713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PCA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1723125" y="24688000"/>
              <a:ext cx="1145400" cy="713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tSNE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1739325" y="25793075"/>
              <a:ext cx="2509500" cy="713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PCA + </a:t>
              </a:r>
              <a:r>
                <a:rPr lang="en-US" sz="3000">
                  <a:latin typeface="Helvetica Neue"/>
                  <a:ea typeface="Helvetica Neue"/>
                  <a:cs typeface="Helvetica Neue"/>
                  <a:sym typeface="Helvetica Neue"/>
                </a:rPr>
                <a:t>tSNE</a:t>
              </a:r>
              <a:endParaRPr sz="3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229" name="Google Shape;229;p1"/>
          <p:cNvGraphicFramePr/>
          <p:nvPr/>
        </p:nvGraphicFramePr>
        <p:xfrm>
          <a:off x="1804416" y="2910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{FBE3F280-D136-46A2-B104-336D5121EFF5}</a:tableStyleId>
              </a:tblPr>
              <a:tblGrid>
                <a:gridCol w="35013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Engineered features</a:t>
                      </a:r>
                      <a:endParaRPr b="1"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time_online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events_done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subtasks_done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Nb_of_different_games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correct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attempts_diff</a:t>
                      </a:r>
                      <a:endParaRPr sz="2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1"/>
          <p:cNvSpPr txBox="1"/>
          <p:nvPr/>
        </p:nvSpPr>
        <p:spPr>
          <a:xfrm>
            <a:off x="5627400" y="29109700"/>
            <a:ext cx="8965500" cy="450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Strategies to cope with the exponential computational cost of the models &amp; metrics: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Subsampling of the guided training dataset to train the model on 10 000 users only.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Subsampling silhouette score averaged over multiple different runs.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lang="en-US" sz="3100">
                <a:latin typeface="Helvetica Neue"/>
                <a:ea typeface="Helvetica Neue"/>
                <a:cs typeface="Helvetica Neue"/>
                <a:sym typeface="Helvetica Neue"/>
              </a:rPr>
              <a:t>Removing all outliers based on three  standard deviations from the mean.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1"/>
          <p:cNvPicPr preferRelativeResize="0"/>
          <p:nvPr/>
        </p:nvPicPr>
        <p:blipFill rotWithShape="1">
          <a:blip r:embed="rId5">
            <a:alphaModFix/>
          </a:blip>
          <a:srcRect b="1652" l="3552" r="173" t="0"/>
          <a:stretch/>
        </p:blipFill>
        <p:spPr>
          <a:xfrm>
            <a:off x="15680725" y="18063850"/>
            <a:ext cx="6698150" cy="447588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"/>
          <p:cNvSpPr txBox="1"/>
          <p:nvPr/>
        </p:nvSpPr>
        <p:spPr>
          <a:xfrm>
            <a:off x="22881650" y="19288125"/>
            <a:ext cx="2388600" cy="4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"/>
          <p:cNvSpPr txBox="1"/>
          <p:nvPr/>
        </p:nvSpPr>
        <p:spPr>
          <a:xfrm>
            <a:off x="15439425" y="28079325"/>
            <a:ext cx="13553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300">
                <a:solidFill>
                  <a:schemeClr val="dk1"/>
                </a:solidFill>
              </a:rPr>
              <a:t>4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300">
                <a:solidFill>
                  <a:schemeClr val="dk1"/>
                </a:solidFill>
              </a:rPr>
              <a:t>t-SNE plots of our clusters for different types of learners.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Middle:</a:t>
            </a:r>
            <a:r>
              <a:rPr lang="en-US" sz="2300">
                <a:solidFill>
                  <a:schemeClr val="dk1"/>
                </a:solidFill>
              </a:rPr>
              <a:t> visualization of all six clusters; </a:t>
            </a:r>
            <a:r>
              <a:rPr i="1" lang="en-US" sz="2300">
                <a:solidFill>
                  <a:schemeClr val="dk1"/>
                </a:solidFill>
              </a:rPr>
              <a:t>Outsides:</a:t>
            </a:r>
            <a:r>
              <a:rPr lang="en-US" sz="2300">
                <a:solidFill>
                  <a:schemeClr val="dk1"/>
                </a:solidFill>
              </a:rPr>
              <a:t> visualization combining overlapping clusters.</a:t>
            </a:r>
            <a:endParaRPr sz="1700"/>
          </a:p>
        </p:txBody>
      </p:sp>
      <p:sp>
        <p:nvSpPr>
          <p:cNvPr id="234" name="Google Shape;234;p1"/>
          <p:cNvSpPr txBox="1"/>
          <p:nvPr/>
        </p:nvSpPr>
        <p:spPr>
          <a:xfrm>
            <a:off x="15445475" y="17057127"/>
            <a:ext cx="13555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300">
                <a:solidFill>
                  <a:schemeClr val="dk1"/>
                </a:solidFill>
              </a:rPr>
              <a:t>2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300">
                <a:solidFill>
                  <a:schemeClr val="dk1"/>
                </a:solidFill>
              </a:rPr>
              <a:t>	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</a:t>
            </a:r>
            <a:r>
              <a:rPr lang="en-US" sz="2300">
                <a:solidFill>
                  <a:schemeClr val="dk1"/>
                </a:solidFill>
              </a:rPr>
              <a:t>t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Guided training </a:t>
            </a:r>
            <a:r>
              <a:rPr lang="en-US" sz="2300">
                <a:solidFill>
                  <a:schemeClr val="dk1"/>
                </a:solidFill>
              </a:rPr>
              <a:t>with 9859 users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sample and a </a:t>
            </a:r>
            <a:r>
              <a:rPr lang="en-US" sz="2300">
                <a:solidFill>
                  <a:schemeClr val="dk1"/>
                </a:solidFill>
              </a:rPr>
              <a:t>s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ilhouette score</a:t>
            </a:r>
            <a:r>
              <a:rPr lang="en-US" sz="2300">
                <a:solidFill>
                  <a:schemeClr val="dk1"/>
                </a:solidFill>
              </a:rPr>
              <a:t> of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0.184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Right: Free training with 7847 users sample and a silhouette score of 0.386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22463425" y="18026788"/>
            <a:ext cx="6425700" cy="470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SoftDTW cluster centroids show different types of learners: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Char char="●"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luster zero clusters users that do not work much across all 16 weeks.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In clusters </a:t>
            </a: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three</a:t>
            </a: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 and four users seem to stop working after only a few weeks.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Clusters two and five seem to work more between weeks 10 and 15 instead of more initially.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15816950" y="22455300"/>
            <a:ext cx="6425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300">
                <a:solidFill>
                  <a:schemeClr val="dk1"/>
                </a:solidFill>
              </a:rPr>
              <a:t>3. </a:t>
            </a:r>
            <a:r>
              <a:rPr lang="en-US" sz="2300">
                <a:solidFill>
                  <a:schemeClr val="dk1"/>
                </a:solidFill>
              </a:rPr>
              <a:t>Plot of the online time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feature cluster centroids for 16 weeks.</a:t>
            </a:r>
            <a:endParaRPr sz="1700"/>
          </a:p>
        </p:txBody>
      </p:sp>
      <p:sp>
        <p:nvSpPr>
          <p:cNvPr id="237" name="Google Shape;237;p1"/>
          <p:cNvSpPr txBox="1"/>
          <p:nvPr/>
        </p:nvSpPr>
        <p:spPr>
          <a:xfrm>
            <a:off x="1311950" y="17108250"/>
            <a:ext cx="13553700" cy="309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takeaway:</a:t>
            </a:r>
            <a:r>
              <a:rPr b="1"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identified clusters were largely overlapping, suggesting the used features may not be sufficient. While the current approach may not have been successful, a working pipeline for future research to build upon was created.</a:t>
            </a:r>
            <a:endParaRPr sz="3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1"/>
          <p:cNvSpPr txBox="1"/>
          <p:nvPr/>
        </p:nvSpPr>
        <p:spPr>
          <a:xfrm>
            <a:off x="15423675" y="24822150"/>
            <a:ext cx="30213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300">
                <a:solidFill>
                  <a:schemeClr val="dk1"/>
                </a:solidFill>
              </a:rPr>
              <a:t>4a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300">
                <a:solidFill>
                  <a:schemeClr val="dk1"/>
                </a:solidFill>
              </a:rPr>
              <a:t>G</a:t>
            </a:r>
            <a:r>
              <a:rPr lang="en-US" sz="2300">
                <a:solidFill>
                  <a:schemeClr val="dk1"/>
                </a:solidFill>
              </a:rPr>
              <a:t>uided training</a:t>
            </a:r>
            <a:endParaRPr sz="1700"/>
          </a:p>
        </p:txBody>
      </p:sp>
      <p:sp>
        <p:nvSpPr>
          <p:cNvPr id="239" name="Google Shape;239;p1"/>
          <p:cNvSpPr txBox="1"/>
          <p:nvPr/>
        </p:nvSpPr>
        <p:spPr>
          <a:xfrm>
            <a:off x="25923725" y="24430038"/>
            <a:ext cx="3305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9575" lIns="509575" spcFirstLastPara="1" rIns="509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300">
                <a:solidFill>
                  <a:schemeClr val="dk1"/>
                </a:solidFill>
              </a:rPr>
              <a:t>4b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Free</a:t>
            </a:r>
            <a:r>
              <a:rPr lang="en-US" sz="2300">
                <a:solidFill>
                  <a:schemeClr val="dk1"/>
                </a:solidFill>
              </a:rPr>
              <a:t> training</a:t>
            </a:r>
            <a:endParaRPr sz="1700"/>
          </a:p>
        </p:txBody>
      </p:sp>
      <p:pic>
        <p:nvPicPr>
          <p:cNvPr id="240" name="Google Shape;24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7312" y="24586075"/>
            <a:ext cx="3782775" cy="38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13450" y="25927875"/>
            <a:ext cx="3021301" cy="24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25425" y="25851675"/>
            <a:ext cx="3021300" cy="254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42650" y="24586075"/>
            <a:ext cx="3782775" cy="38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"/>
          <p:cNvPicPr preferRelativeResize="0"/>
          <p:nvPr/>
        </p:nvPicPr>
        <p:blipFill rotWithShape="1">
          <a:blip r:embed="rId10">
            <a:alphaModFix/>
          </a:blip>
          <a:srcRect b="0" l="0" r="566" t="0"/>
          <a:stretch/>
        </p:blipFill>
        <p:spPr>
          <a:xfrm>
            <a:off x="1439250" y="34346950"/>
            <a:ext cx="6659724" cy="4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"/>
          <p:cNvPicPr preferRelativeResize="0"/>
          <p:nvPr/>
        </p:nvPicPr>
        <p:blipFill rotWithShape="1">
          <a:blip r:embed="rId11">
            <a:alphaModFix/>
          </a:blip>
          <a:srcRect b="0" l="0" r="823" t="0"/>
          <a:stretch/>
        </p:blipFill>
        <p:spPr>
          <a:xfrm>
            <a:off x="8231450" y="34336175"/>
            <a:ext cx="6425650" cy="456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69700" y="12925137"/>
            <a:ext cx="626745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295400" y="12906600"/>
            <a:ext cx="6267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ETH 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 Bronze">
  <a:themeElements>
    <a:clrScheme name="ETH Bronz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TH Grün">
  <a:themeElements>
    <a:clrScheme name="ETH Grü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TH Grau">
  <a:themeElements>
    <a:clrScheme name="ETH Gr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TH Purpur">
  <a:themeElements>
    <a:clrScheme name="ETH Purpu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TH Petrol">
  <a:themeElements>
    <a:clrScheme name="ETH Petro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TH Blau">
  <a:themeElements>
    <a:clrScheme name="ETH 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TH Rot">
  <a:themeElements>
    <a:clrScheme name="ETH Ro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2021-10-06T10:51:46Z</dcterms:created>
  <dc:creator>Giang Christian</dc:creator>
</cp:coreProperties>
</file>