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2" r:id="rId4"/>
    <p:sldId id="257" r:id="rId5"/>
    <p:sldId id="258" r:id="rId6"/>
    <p:sldId id="259"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23962E-750A-4BF9-BF86-A1E39CEEB76C}" v="229" dt="2019-10-31T14:04:49.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65" autoAdjust="0"/>
    <p:restoredTop sz="94660"/>
  </p:normalViewPr>
  <p:slideViewPr>
    <p:cSldViewPr snapToGrid="0">
      <p:cViewPr varScale="1">
        <p:scale>
          <a:sx n="114" d="100"/>
          <a:sy n="114" d="100"/>
        </p:scale>
        <p:origin x="15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Dean" userId="S::dean-m@ulster.ac.uk::0dd6c7a5-8650-4b1a-8c92-b7183952a22b" providerId="AD" clId="Web-{6123962E-750A-4BF9-BF86-A1E39CEEB76C}"/>
    <pc:docChg chg="addSld delSld modSld addMainMaster delMainMaster">
      <pc:chgData name="Max Dean" userId="S::dean-m@ulster.ac.uk::0dd6c7a5-8650-4b1a-8c92-b7183952a22b" providerId="AD" clId="Web-{6123962E-750A-4BF9-BF86-A1E39CEEB76C}" dt="2019-10-31T14:04:48.851" v="224" actId="20577"/>
      <pc:docMkLst>
        <pc:docMk/>
      </pc:docMkLst>
      <pc:sldChg chg="modSp mod modClrScheme chgLayout">
        <pc:chgData name="Max Dean" userId="S::dean-m@ulster.ac.uk::0dd6c7a5-8650-4b1a-8c92-b7183952a22b" providerId="AD" clId="Web-{6123962E-750A-4BF9-BF86-A1E39CEEB76C}" dt="2019-10-31T14:02:40.366" v="167" actId="20577"/>
        <pc:sldMkLst>
          <pc:docMk/>
          <pc:sldMk cId="109857222" sldId="256"/>
        </pc:sldMkLst>
        <pc:spChg chg="mod ord">
          <ac:chgData name="Max Dean" userId="S::dean-m@ulster.ac.uk::0dd6c7a5-8650-4b1a-8c92-b7183952a22b" providerId="AD" clId="Web-{6123962E-750A-4BF9-BF86-A1E39CEEB76C}" dt="2019-10-31T14:02:01.038" v="135" actId="20577"/>
          <ac:spMkLst>
            <pc:docMk/>
            <pc:sldMk cId="109857222" sldId="256"/>
            <ac:spMk id="2" creationId="{00000000-0000-0000-0000-000000000000}"/>
          </ac:spMkLst>
        </pc:spChg>
        <pc:spChg chg="mod ord">
          <ac:chgData name="Max Dean" userId="S::dean-m@ulster.ac.uk::0dd6c7a5-8650-4b1a-8c92-b7183952a22b" providerId="AD" clId="Web-{6123962E-750A-4BF9-BF86-A1E39CEEB76C}" dt="2019-10-31T14:02:40.366" v="167" actId="20577"/>
          <ac:spMkLst>
            <pc:docMk/>
            <pc:sldMk cId="109857222" sldId="256"/>
            <ac:spMk id="3" creationId="{00000000-0000-0000-0000-000000000000}"/>
          </ac:spMkLst>
        </pc:spChg>
      </pc:sldChg>
      <pc:sldChg chg="new del">
        <pc:chgData name="Max Dean" userId="S::dean-m@ulster.ac.uk::0dd6c7a5-8650-4b1a-8c92-b7183952a22b" providerId="AD" clId="Web-{6123962E-750A-4BF9-BF86-A1E39CEEB76C}" dt="2019-10-31T13:58:33.287" v="1"/>
        <pc:sldMkLst>
          <pc:docMk/>
          <pc:sldMk cId="2846827584" sldId="257"/>
        </pc:sldMkLst>
      </pc:sldChg>
      <pc:sldChg chg="modSp new">
        <pc:chgData name="Max Dean" userId="S::dean-m@ulster.ac.uk::0dd6c7a5-8650-4b1a-8c92-b7183952a22b" providerId="AD" clId="Web-{6123962E-750A-4BF9-BF86-A1E39CEEB76C}" dt="2019-10-31T14:03:24.225" v="181" actId="20577"/>
        <pc:sldMkLst>
          <pc:docMk/>
          <pc:sldMk cId="3615116249" sldId="257"/>
        </pc:sldMkLst>
        <pc:spChg chg="mod">
          <ac:chgData name="Max Dean" userId="S::dean-m@ulster.ac.uk::0dd6c7a5-8650-4b1a-8c92-b7183952a22b" providerId="AD" clId="Web-{6123962E-750A-4BF9-BF86-A1E39CEEB76C}" dt="2019-10-31T14:03:24.225" v="181" actId="20577"/>
          <ac:spMkLst>
            <pc:docMk/>
            <pc:sldMk cId="3615116249" sldId="257"/>
            <ac:spMk id="2" creationId="{38E1E348-50B9-4798-8390-BC80A0C35946}"/>
          </ac:spMkLst>
        </pc:spChg>
      </pc:sldChg>
      <pc:sldChg chg="add replId">
        <pc:chgData name="Max Dean" userId="S::dean-m@ulster.ac.uk::0dd6c7a5-8650-4b1a-8c92-b7183952a22b" providerId="AD" clId="Web-{6123962E-750A-4BF9-BF86-A1E39CEEB76C}" dt="2019-10-31T14:00:08.131" v="24"/>
        <pc:sldMkLst>
          <pc:docMk/>
          <pc:sldMk cId="2587819142" sldId="258"/>
        </pc:sldMkLst>
      </pc:sldChg>
      <pc:sldChg chg="modSp add replId">
        <pc:chgData name="Max Dean" userId="S::dean-m@ulster.ac.uk::0dd6c7a5-8650-4b1a-8c92-b7183952a22b" providerId="AD" clId="Web-{6123962E-750A-4BF9-BF86-A1E39CEEB76C}" dt="2019-10-31T14:03:52.288" v="192" actId="20577"/>
        <pc:sldMkLst>
          <pc:docMk/>
          <pc:sldMk cId="2310810837" sldId="259"/>
        </pc:sldMkLst>
        <pc:spChg chg="mod">
          <ac:chgData name="Max Dean" userId="S::dean-m@ulster.ac.uk::0dd6c7a5-8650-4b1a-8c92-b7183952a22b" providerId="AD" clId="Web-{6123962E-750A-4BF9-BF86-A1E39CEEB76C}" dt="2019-10-31T14:03:52.288" v="192" actId="20577"/>
          <ac:spMkLst>
            <pc:docMk/>
            <pc:sldMk cId="2310810837" sldId="259"/>
            <ac:spMk id="2" creationId="{38E1E348-50B9-4798-8390-BC80A0C35946}"/>
          </ac:spMkLst>
        </pc:spChg>
      </pc:sldChg>
      <pc:sldChg chg="add replId">
        <pc:chgData name="Max Dean" userId="S::dean-m@ulster.ac.uk::0dd6c7a5-8650-4b1a-8c92-b7183952a22b" providerId="AD" clId="Web-{6123962E-750A-4BF9-BF86-A1E39CEEB76C}" dt="2019-10-31T14:00:09.068" v="26"/>
        <pc:sldMkLst>
          <pc:docMk/>
          <pc:sldMk cId="2941060632" sldId="260"/>
        </pc:sldMkLst>
      </pc:sldChg>
      <pc:sldChg chg="modSp add replId">
        <pc:chgData name="Max Dean" userId="S::dean-m@ulster.ac.uk::0dd6c7a5-8650-4b1a-8c92-b7183952a22b" providerId="AD" clId="Web-{6123962E-750A-4BF9-BF86-A1E39CEEB76C}" dt="2019-10-31T14:04:02.694" v="205" actId="20577"/>
        <pc:sldMkLst>
          <pc:docMk/>
          <pc:sldMk cId="1033127052" sldId="261"/>
        </pc:sldMkLst>
        <pc:spChg chg="mod">
          <ac:chgData name="Max Dean" userId="S::dean-m@ulster.ac.uk::0dd6c7a5-8650-4b1a-8c92-b7183952a22b" providerId="AD" clId="Web-{6123962E-750A-4BF9-BF86-A1E39CEEB76C}" dt="2019-10-31T14:04:02.694" v="205" actId="20577"/>
          <ac:spMkLst>
            <pc:docMk/>
            <pc:sldMk cId="1033127052" sldId="261"/>
            <ac:spMk id="2" creationId="{38E1E348-50B9-4798-8390-BC80A0C35946}"/>
          </ac:spMkLst>
        </pc:spChg>
      </pc:sldChg>
      <pc:sldChg chg="add replId">
        <pc:chgData name="Max Dean" userId="S::dean-m@ulster.ac.uk::0dd6c7a5-8650-4b1a-8c92-b7183952a22b" providerId="AD" clId="Web-{6123962E-750A-4BF9-BF86-A1E39CEEB76C}" dt="2019-10-31T14:00:09.896" v="28"/>
        <pc:sldMkLst>
          <pc:docMk/>
          <pc:sldMk cId="365595339" sldId="262"/>
        </pc:sldMkLst>
      </pc:sldChg>
      <pc:sldChg chg="modSp add replId">
        <pc:chgData name="Max Dean" userId="S::dean-m@ulster.ac.uk::0dd6c7a5-8650-4b1a-8c92-b7183952a22b" providerId="AD" clId="Web-{6123962E-750A-4BF9-BF86-A1E39CEEB76C}" dt="2019-10-31T14:04:34.241" v="213" actId="20577"/>
        <pc:sldMkLst>
          <pc:docMk/>
          <pc:sldMk cId="3123663356" sldId="263"/>
        </pc:sldMkLst>
        <pc:spChg chg="mod">
          <ac:chgData name="Max Dean" userId="S::dean-m@ulster.ac.uk::0dd6c7a5-8650-4b1a-8c92-b7183952a22b" providerId="AD" clId="Web-{6123962E-750A-4BF9-BF86-A1E39CEEB76C}" dt="2019-10-31T14:04:34.241" v="213" actId="20577"/>
          <ac:spMkLst>
            <pc:docMk/>
            <pc:sldMk cId="3123663356" sldId="263"/>
            <ac:spMk id="2" creationId="{38E1E348-50B9-4798-8390-BC80A0C35946}"/>
          </ac:spMkLst>
        </pc:spChg>
      </pc:sldChg>
      <pc:sldChg chg="add replId">
        <pc:chgData name="Max Dean" userId="S::dean-m@ulster.ac.uk::0dd6c7a5-8650-4b1a-8c92-b7183952a22b" providerId="AD" clId="Web-{6123962E-750A-4BF9-BF86-A1E39CEEB76C}" dt="2019-10-31T14:00:11.037" v="30"/>
        <pc:sldMkLst>
          <pc:docMk/>
          <pc:sldMk cId="4256294056" sldId="264"/>
        </pc:sldMkLst>
      </pc:sldChg>
      <pc:sldChg chg="add replId">
        <pc:chgData name="Max Dean" userId="S::dean-m@ulster.ac.uk::0dd6c7a5-8650-4b1a-8c92-b7183952a22b" providerId="AD" clId="Web-{6123962E-750A-4BF9-BF86-A1E39CEEB76C}" dt="2019-10-31T14:00:11.678" v="31"/>
        <pc:sldMkLst>
          <pc:docMk/>
          <pc:sldMk cId="852342353" sldId="265"/>
        </pc:sldMkLst>
      </pc:sldChg>
      <pc:sldChg chg="modSp add replId">
        <pc:chgData name="Max Dean" userId="S::dean-m@ulster.ac.uk::0dd6c7a5-8650-4b1a-8c92-b7183952a22b" providerId="AD" clId="Web-{6123962E-750A-4BF9-BF86-A1E39CEEB76C}" dt="2019-10-31T14:04:43.648" v="222" actId="20577"/>
        <pc:sldMkLst>
          <pc:docMk/>
          <pc:sldMk cId="794546701" sldId="266"/>
        </pc:sldMkLst>
        <pc:spChg chg="mod">
          <ac:chgData name="Max Dean" userId="S::dean-m@ulster.ac.uk::0dd6c7a5-8650-4b1a-8c92-b7183952a22b" providerId="AD" clId="Web-{6123962E-750A-4BF9-BF86-A1E39CEEB76C}" dt="2019-10-31T14:04:43.648" v="222" actId="20577"/>
          <ac:spMkLst>
            <pc:docMk/>
            <pc:sldMk cId="794546701" sldId="266"/>
            <ac:spMk id="2" creationId="{38E1E348-50B9-4798-8390-BC80A0C35946}"/>
          </ac:spMkLst>
        </pc:spChg>
      </pc:sldChg>
      <pc:sldMasterChg chg="del delSldLayout">
        <pc:chgData name="Max Dean" userId="S::dean-m@ulster.ac.uk::0dd6c7a5-8650-4b1a-8c92-b7183952a22b" providerId="AD" clId="Web-{6123962E-750A-4BF9-BF86-A1E39CEEB76C}" dt="2019-10-31T13:58:44.490" v="2"/>
        <pc:sldMasterMkLst>
          <pc:docMk/>
          <pc:sldMasterMk cId="2460954070" sldId="2147483660"/>
        </pc:sldMasterMkLst>
        <pc:sldLayoutChg chg="del">
          <pc:chgData name="Max Dean" userId="S::dean-m@ulster.ac.uk::0dd6c7a5-8650-4b1a-8c92-b7183952a22b" providerId="AD" clId="Web-{6123962E-750A-4BF9-BF86-A1E39CEEB76C}" dt="2019-10-31T13:58:44.490" v="2"/>
          <pc:sldLayoutMkLst>
            <pc:docMk/>
            <pc:sldMasterMk cId="2460954070" sldId="2147483660"/>
            <pc:sldLayoutMk cId="2385387890" sldId="2147483661"/>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949138452" sldId="2147483662"/>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2591524520" sldId="2147483663"/>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1203092039" sldId="2147483664"/>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733172339" sldId="2147483665"/>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210312558" sldId="2147483666"/>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146388984" sldId="2147483667"/>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171841454" sldId="2147483668"/>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1718958274" sldId="2147483669"/>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2202905451" sldId="2147483670"/>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479445657" sldId="2147483671"/>
          </pc:sldLayoutMkLst>
        </pc:sldLayoutChg>
      </pc:sldMasterChg>
      <pc:sldMasterChg chg="add del addSldLayout delSldLayout modSldLayout">
        <pc:chgData name="Max Dean" userId="S::dean-m@ulster.ac.uk::0dd6c7a5-8650-4b1a-8c92-b7183952a22b" providerId="AD" clId="Web-{6123962E-750A-4BF9-BF86-A1E39CEEB76C}" dt="2019-10-31T13:58:48.537" v="3"/>
        <pc:sldMasterMkLst>
          <pc:docMk/>
          <pc:sldMasterMk cId="3573506521" sldId="2147483672"/>
        </pc:sldMasterMkLst>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492616111" sldId="2147483673"/>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160818530" sldId="2147483674"/>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2643589977" sldId="2147483675"/>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519947949" sldId="2147483676"/>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2773350751" sldId="2147483677"/>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4110944814" sldId="2147483678"/>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1202830326" sldId="2147483679"/>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017725674" sldId="2147483680"/>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2829212037" sldId="2147483681"/>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1229852287" sldId="2147483682"/>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412405682" sldId="2147483683"/>
          </pc:sldLayoutMkLst>
        </pc:sldLayoutChg>
      </pc:sldMasterChg>
      <pc:sldMasterChg chg="add addSldLayout modSldLayout">
        <pc:chgData name="Max Dean" userId="S::dean-m@ulster.ac.uk::0dd6c7a5-8650-4b1a-8c92-b7183952a22b" providerId="AD" clId="Web-{6123962E-750A-4BF9-BF86-A1E39CEEB76C}" dt="2019-10-31T13:58:48.537" v="3"/>
        <pc:sldMasterMkLst>
          <pc:docMk/>
          <pc:sldMasterMk cId="1750154941" sldId="2147483684"/>
        </pc:sldMasterMkLst>
        <pc:sldLayoutChg chg="add mod replId">
          <pc:chgData name="Max Dean" userId="S::dean-m@ulster.ac.uk::0dd6c7a5-8650-4b1a-8c92-b7183952a22b" providerId="AD" clId="Web-{6123962E-750A-4BF9-BF86-A1E39CEEB76C}" dt="2019-10-31T13:58:48.537" v="3"/>
          <pc:sldLayoutMkLst>
            <pc:docMk/>
            <pc:sldMasterMk cId="1750154941" sldId="2147483684"/>
            <pc:sldLayoutMk cId="2921811183" sldId="2147483685"/>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22570027" sldId="2147483686"/>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2169000967" sldId="2147483687"/>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4005133544" sldId="2147483688"/>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4058069742" sldId="2147483689"/>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4057811808" sldId="2147483690"/>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2074386737" sldId="2147483691"/>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815668841" sldId="2147483692"/>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1185089668" sldId="2147483693"/>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1448717306" sldId="2147483694"/>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156985897" sldId="214748369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2181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871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98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57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6900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513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8069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781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438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566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8508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5015494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data_structures_algorithms/selection_sort_algorithm.htm" TargetMode="External"/><Relationship Id="rId2" Type="http://schemas.openxmlformats.org/officeDocument/2006/relationships/hyperlink" Target="https://www.tutorialspoint.com/data_structures_algorithms/shell_sort_algorithm.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Max Dean / B00759381</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COM498 Algorithms &amp; Data Structures</a:t>
            </a:r>
          </a:p>
          <a:p>
            <a:r>
              <a:rPr lang="en-US" dirty="0">
                <a:cs typeface="Calibri"/>
              </a:rPr>
              <a:t>Assignment 1</a:t>
            </a: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Overall Evaluation / Conclusion </a:t>
            </a:r>
          </a:p>
        </p:txBody>
      </p:sp>
      <p:sp>
        <p:nvSpPr>
          <p:cNvPr id="3" name="Content Placeholder 2">
            <a:extLst>
              <a:ext uri="{FF2B5EF4-FFF2-40B4-BE49-F238E27FC236}">
                <a16:creationId xmlns:a16="http://schemas.microsoft.com/office/drawing/2014/main" id="{D1F89CE2-FB3B-423D-8428-5ED35BC2259B}"/>
              </a:ext>
            </a:extLst>
          </p:cNvPr>
          <p:cNvSpPr>
            <a:spLocks noGrp="1"/>
          </p:cNvSpPr>
          <p:nvPr>
            <p:ph idx="1"/>
          </p:nvPr>
        </p:nvSpPr>
        <p:spPr/>
        <p:txBody>
          <a:bodyPr/>
          <a:lstStyle/>
          <a:p>
            <a:endParaRPr lang="en-US" dirty="0"/>
          </a:p>
          <a:p>
            <a:endParaRPr lang="en-US" dirty="0"/>
          </a:p>
        </p:txBody>
      </p:sp>
    </p:spTree>
    <p:extLst>
      <p:ext uri="{BB962C8B-B14F-4D97-AF65-F5344CB8AC3E}">
        <p14:creationId xmlns:p14="http://schemas.microsoft.com/office/powerpoint/2010/main" val="85234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References</a:t>
            </a:r>
            <a:endParaRPr lang="en-US" dirty="0">
              <a:cs typeface="Calibri Light"/>
            </a:endParaRPr>
          </a:p>
        </p:txBody>
      </p:sp>
      <p:sp>
        <p:nvSpPr>
          <p:cNvPr id="3" name="Content Placeholder 2">
            <a:extLst>
              <a:ext uri="{FF2B5EF4-FFF2-40B4-BE49-F238E27FC236}">
                <a16:creationId xmlns:a16="http://schemas.microsoft.com/office/drawing/2014/main" id="{D1F89CE2-FB3B-423D-8428-5ED35BC2259B}"/>
              </a:ext>
            </a:extLst>
          </p:cNvPr>
          <p:cNvSpPr>
            <a:spLocks noGrp="1"/>
          </p:cNvSpPr>
          <p:nvPr>
            <p:ph idx="1"/>
          </p:nvPr>
        </p:nvSpPr>
        <p:spPr/>
        <p:txBody>
          <a:bodyPr/>
          <a:lstStyle/>
          <a:p>
            <a:r>
              <a:rPr lang="en-GB" dirty="0">
                <a:hlinkClick r:id="rId2"/>
              </a:rPr>
              <a:t>https://www.tutorialspoint.com/data_structures_algorithms/shell_sort_algorithm.htm</a:t>
            </a:r>
            <a:endParaRPr lang="en-GB" dirty="0"/>
          </a:p>
          <a:p>
            <a:r>
              <a:rPr lang="en-GB" dirty="0">
                <a:hlinkClick r:id="rId3"/>
              </a:rPr>
              <a:t>https://www.tutorialspoint.com/data_structures_algorithms/selection_sort_algorithm.htm</a:t>
            </a:r>
            <a:endParaRPr lang="en-GB" dirty="0"/>
          </a:p>
          <a:p>
            <a:endParaRPr lang="en-US" dirty="0"/>
          </a:p>
        </p:txBody>
      </p:sp>
    </p:spTree>
    <p:extLst>
      <p:ext uri="{BB962C8B-B14F-4D97-AF65-F5344CB8AC3E}">
        <p14:creationId xmlns:p14="http://schemas.microsoft.com/office/powerpoint/2010/main" val="79454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33C5-BD0A-4C50-96F5-872879BBB726}"/>
              </a:ext>
            </a:extLst>
          </p:cNvPr>
          <p:cNvSpPr>
            <a:spLocks noGrp="1"/>
          </p:cNvSpPr>
          <p:nvPr>
            <p:ph type="title"/>
          </p:nvPr>
        </p:nvSpPr>
        <p:spPr/>
        <p:txBody>
          <a:bodyPr/>
          <a:lstStyle/>
          <a:p>
            <a:r>
              <a:rPr lang="en-GB" dirty="0"/>
              <a:t>Dick ABOUT</a:t>
            </a:r>
          </a:p>
        </p:txBody>
      </p:sp>
      <p:graphicFrame>
        <p:nvGraphicFramePr>
          <p:cNvPr id="4" name="Table 4">
            <a:extLst>
              <a:ext uri="{FF2B5EF4-FFF2-40B4-BE49-F238E27FC236}">
                <a16:creationId xmlns:a16="http://schemas.microsoft.com/office/drawing/2014/main" id="{6BBA234A-35E8-4C4D-80CF-3F23835089EC}"/>
              </a:ext>
            </a:extLst>
          </p:cNvPr>
          <p:cNvGraphicFramePr>
            <a:graphicFrameLocks noGrp="1"/>
          </p:cNvGraphicFramePr>
          <p:nvPr>
            <p:extLst>
              <p:ext uri="{D42A27DB-BD31-4B8C-83A1-F6EECF244321}">
                <p14:modId xmlns:p14="http://schemas.microsoft.com/office/powerpoint/2010/main" val="2866904894"/>
              </p:ext>
            </p:extLst>
          </p:nvPr>
        </p:nvGraphicFramePr>
        <p:xfrm>
          <a:off x="2853634" y="2729742"/>
          <a:ext cx="4537962" cy="2616560"/>
        </p:xfrm>
        <a:graphic>
          <a:graphicData uri="http://schemas.openxmlformats.org/drawingml/2006/table">
            <a:tbl>
              <a:tblPr firstRow="1" bandRow="1">
                <a:tableStyleId>{073A0DAA-6AF3-43AB-8588-CEC1D06C72B9}</a:tableStyleId>
              </a:tblPr>
              <a:tblGrid>
                <a:gridCol w="784924">
                  <a:extLst>
                    <a:ext uri="{9D8B030D-6E8A-4147-A177-3AD203B41FA5}">
                      <a16:colId xmlns:a16="http://schemas.microsoft.com/office/drawing/2014/main" val="3959017320"/>
                    </a:ext>
                  </a:extLst>
                </a:gridCol>
                <a:gridCol w="1646301">
                  <a:extLst>
                    <a:ext uri="{9D8B030D-6E8A-4147-A177-3AD203B41FA5}">
                      <a16:colId xmlns:a16="http://schemas.microsoft.com/office/drawing/2014/main" val="2336461049"/>
                    </a:ext>
                  </a:extLst>
                </a:gridCol>
                <a:gridCol w="1263015">
                  <a:extLst>
                    <a:ext uri="{9D8B030D-6E8A-4147-A177-3AD203B41FA5}">
                      <a16:colId xmlns:a16="http://schemas.microsoft.com/office/drawing/2014/main" val="1935105656"/>
                    </a:ext>
                  </a:extLst>
                </a:gridCol>
                <a:gridCol w="843722">
                  <a:extLst>
                    <a:ext uri="{9D8B030D-6E8A-4147-A177-3AD203B41FA5}">
                      <a16:colId xmlns:a16="http://schemas.microsoft.com/office/drawing/2014/main" val="387857"/>
                    </a:ext>
                  </a:extLst>
                </a:gridCol>
              </a:tblGrid>
              <a:tr h="477284">
                <a:tc>
                  <a:txBody>
                    <a:bodyPr/>
                    <a:lstStyle/>
                    <a:p>
                      <a:r>
                        <a:rPr lang="en-GB" dirty="0"/>
                        <a:t>Order</a:t>
                      </a:r>
                    </a:p>
                  </a:txBody>
                  <a:tcPr/>
                </a:tc>
                <a:tc>
                  <a:txBody>
                    <a:bodyPr/>
                    <a:lstStyle/>
                    <a:p>
                      <a:r>
                        <a:rPr lang="en-GB" dirty="0"/>
                        <a:t>Average Swaps</a:t>
                      </a:r>
                    </a:p>
                  </a:txBody>
                  <a:tcPr/>
                </a:tc>
                <a:tc>
                  <a:txBody>
                    <a:bodyPr/>
                    <a:lstStyle/>
                    <a:p>
                      <a:r>
                        <a:rPr lang="en-GB" dirty="0"/>
                        <a:t>Min Swaps</a:t>
                      </a:r>
                    </a:p>
                  </a:txBody>
                  <a:tcPr/>
                </a:tc>
                <a:tc>
                  <a:txBody>
                    <a:bodyPr/>
                    <a:lstStyle/>
                    <a:p>
                      <a:r>
                        <a:rPr lang="en-GB" dirty="0"/>
                        <a:t>Max Swaps</a:t>
                      </a:r>
                    </a:p>
                  </a:txBody>
                  <a:tcPr/>
                </a:tc>
                <a:extLst>
                  <a:ext uri="{0D108BD9-81ED-4DB2-BD59-A6C34878D82A}">
                    <a16:rowId xmlns:a16="http://schemas.microsoft.com/office/drawing/2014/main" val="126815450"/>
                  </a:ext>
                </a:extLst>
              </a:tr>
              <a:tr h="395296">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082730715"/>
                  </a:ext>
                </a:extLst>
              </a:tr>
              <a:tr h="395296">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793809036"/>
                  </a:ext>
                </a:extLst>
              </a:tr>
              <a:tr h="395296">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688509900"/>
                  </a:ext>
                </a:extLst>
              </a:tr>
              <a:tr h="395296">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926490359"/>
                  </a:ext>
                </a:extLst>
              </a:tr>
              <a:tr h="395296">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302560370"/>
                  </a:ext>
                </a:extLst>
              </a:tr>
            </a:tbl>
          </a:graphicData>
        </a:graphic>
      </p:graphicFrame>
    </p:spTree>
    <p:extLst>
      <p:ext uri="{BB962C8B-B14F-4D97-AF65-F5344CB8AC3E}">
        <p14:creationId xmlns:p14="http://schemas.microsoft.com/office/powerpoint/2010/main" val="138197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Bubble Sort Overview</a:t>
            </a:r>
          </a:p>
        </p:txBody>
      </p:sp>
      <p:sp>
        <p:nvSpPr>
          <p:cNvPr id="7" name="Content Placeholder 2">
            <a:extLst>
              <a:ext uri="{FF2B5EF4-FFF2-40B4-BE49-F238E27FC236}">
                <a16:creationId xmlns:a16="http://schemas.microsoft.com/office/drawing/2014/main" id="{1C1C5973-A5D2-4A6E-A0EB-F00D8897449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2">
            <a:extLst>
              <a:ext uri="{FF2B5EF4-FFF2-40B4-BE49-F238E27FC236}">
                <a16:creationId xmlns:a16="http://schemas.microsoft.com/office/drawing/2014/main" id="{96F3DF13-DD49-4523-8BE2-572C8E5344D2}"/>
              </a:ext>
            </a:extLst>
          </p:cNvPr>
          <p:cNvSpPr txBox="1">
            <a:spLocks/>
          </p:cNvSpPr>
          <p:nvPr/>
        </p:nvSpPr>
        <p:spPr>
          <a:xfrm>
            <a:off x="990600" y="1978025"/>
            <a:ext cx="5800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Bubble sort is an algorithm that sequentially compares items in a list to its neighbor and possibly swaps them depending on weather they are already in the appropriate order or not. </a:t>
            </a:r>
          </a:p>
          <a:p>
            <a:pPr algn="just"/>
            <a:r>
              <a:rPr lang="en-US" dirty="0"/>
              <a:t>After comparing / swapping elements, i.e. 1 and 2; then 2 and 3 will be compared / swapped.</a:t>
            </a:r>
          </a:p>
          <a:p>
            <a:pPr algn="just"/>
            <a:r>
              <a:rPr lang="en-US" dirty="0"/>
              <a:t>This may not leave the array in order after one pass, so the process is repeated until all elements are in order. Hence, the reason for the bottom two rows of the example being identical. </a:t>
            </a:r>
          </a:p>
        </p:txBody>
      </p:sp>
      <p:pic>
        <p:nvPicPr>
          <p:cNvPr id="12" name="Content Placeholder 11" descr="A close up of a keyboard&#10;&#10;Description automatically generated">
            <a:extLst>
              <a:ext uri="{FF2B5EF4-FFF2-40B4-BE49-F238E27FC236}">
                <a16:creationId xmlns:a16="http://schemas.microsoft.com/office/drawing/2014/main" id="{348356B0-98E8-4613-9DF4-0EC824E00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725" y="1673225"/>
            <a:ext cx="2209800" cy="4484978"/>
          </a:xfrm>
        </p:spPr>
      </p:pic>
      <p:sp>
        <p:nvSpPr>
          <p:cNvPr id="13" name="Content Placeholder 2">
            <a:extLst>
              <a:ext uri="{FF2B5EF4-FFF2-40B4-BE49-F238E27FC236}">
                <a16:creationId xmlns:a16="http://schemas.microsoft.com/office/drawing/2014/main" id="{7F9470F8-E874-45EB-B226-10115B786772}"/>
              </a:ext>
            </a:extLst>
          </p:cNvPr>
          <p:cNvSpPr txBox="1">
            <a:spLocks/>
          </p:cNvSpPr>
          <p:nvPr/>
        </p:nvSpPr>
        <p:spPr>
          <a:xfrm>
            <a:off x="9458325" y="2626015"/>
            <a:ext cx="2276476" cy="237461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Here we can see ‘4’ at the beginning of the array switch places with each iteration.</a:t>
            </a:r>
          </a:p>
        </p:txBody>
      </p:sp>
      <p:cxnSp>
        <p:nvCxnSpPr>
          <p:cNvPr id="15" name="Straight Arrow Connector 14">
            <a:extLst>
              <a:ext uri="{FF2B5EF4-FFF2-40B4-BE49-F238E27FC236}">
                <a16:creationId xmlns:a16="http://schemas.microsoft.com/office/drawing/2014/main" id="{D7D692AB-F003-4D95-8A95-D915AF648DD1}"/>
              </a:ext>
            </a:extLst>
          </p:cNvPr>
          <p:cNvCxnSpPr/>
          <p:nvPr/>
        </p:nvCxnSpPr>
        <p:spPr>
          <a:xfrm flipH="1" flipV="1">
            <a:off x="7524750" y="2124075"/>
            <a:ext cx="1885950" cy="676275"/>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a:extLst>
              <a:ext uri="{FF2B5EF4-FFF2-40B4-BE49-F238E27FC236}">
                <a16:creationId xmlns:a16="http://schemas.microsoft.com/office/drawing/2014/main" id="{2DA241A7-7F85-41A7-AD2B-E85FA73FC0EC}"/>
              </a:ext>
            </a:extLst>
          </p:cNvPr>
          <p:cNvCxnSpPr>
            <a:cxnSpLocks/>
          </p:cNvCxnSpPr>
          <p:nvPr/>
        </p:nvCxnSpPr>
        <p:spPr>
          <a:xfrm flipH="1">
            <a:off x="8991600" y="2800350"/>
            <a:ext cx="419100" cy="885825"/>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33127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Bubble Sort Performance</a:t>
            </a:r>
          </a:p>
        </p:txBody>
      </p:sp>
      <p:pic>
        <p:nvPicPr>
          <p:cNvPr id="5" name="Picture 4">
            <a:extLst>
              <a:ext uri="{FF2B5EF4-FFF2-40B4-BE49-F238E27FC236}">
                <a16:creationId xmlns:a16="http://schemas.microsoft.com/office/drawing/2014/main" id="{9BA376FB-D0FC-433E-860D-832C45227F06}"/>
              </a:ext>
            </a:extLst>
          </p:cNvPr>
          <p:cNvPicPr>
            <a:picLocks noChangeAspect="1"/>
          </p:cNvPicPr>
          <p:nvPr/>
        </p:nvPicPr>
        <p:blipFill rotWithShape="1">
          <a:blip r:embed="rId2">
            <a:extLst>
              <a:ext uri="{28A0092B-C50C-407E-A947-70E740481C1C}">
                <a14:useLocalDpi xmlns:a14="http://schemas.microsoft.com/office/drawing/2010/main" val="0"/>
              </a:ext>
            </a:extLst>
          </a:blip>
          <a:srcRect l="2183" t="4644" r="1556" b="1745"/>
          <a:stretch/>
        </p:blipFill>
        <p:spPr>
          <a:xfrm>
            <a:off x="1010302" y="4638262"/>
            <a:ext cx="3124376" cy="1676183"/>
          </a:xfrm>
          <a:prstGeom prst="rect">
            <a:avLst/>
          </a:prstGeom>
        </p:spPr>
      </p:pic>
      <p:sp>
        <p:nvSpPr>
          <p:cNvPr id="8" name="Content Placeholder 2">
            <a:extLst>
              <a:ext uri="{FF2B5EF4-FFF2-40B4-BE49-F238E27FC236}">
                <a16:creationId xmlns:a16="http://schemas.microsoft.com/office/drawing/2014/main" id="{120AD013-4E45-4812-8C52-65BAAA99B52A}"/>
              </a:ext>
            </a:extLst>
          </p:cNvPr>
          <p:cNvSpPr txBox="1">
            <a:spLocks/>
          </p:cNvSpPr>
          <p:nvPr/>
        </p:nvSpPr>
        <p:spPr>
          <a:xfrm>
            <a:off x="559729" y="1690688"/>
            <a:ext cx="4025523" cy="294757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shows the comparisons for potential swaps against array size from an implementation of the bubble sort algorithm. </a:t>
            </a:r>
          </a:p>
          <a:p>
            <a:r>
              <a:rPr lang="en-US" dirty="0"/>
              <a:t>The test script for this implementation of the bubble sort algorithm passed arrays of random integers (limited to positive number less than array length) from 25 to 1000.</a:t>
            </a:r>
          </a:p>
          <a:p>
            <a:r>
              <a:rPr lang="en-US" dirty="0"/>
              <a:t>Each array was 25 elements longer than the previous.</a:t>
            </a:r>
          </a:p>
          <a:p>
            <a:r>
              <a:rPr lang="en-US" dirty="0"/>
              <a:t>The results show that the number of comparisons needed to order an array rise </a:t>
            </a:r>
            <a:r>
              <a:rPr lang="en-US" i="1" dirty="0"/>
              <a:t>exponentially </a:t>
            </a:r>
            <a:r>
              <a:rPr lang="en-US" dirty="0"/>
              <a:t>with the array length.</a:t>
            </a:r>
          </a:p>
          <a:p>
            <a:r>
              <a:rPr lang="en-US" dirty="0"/>
              <a:t>Therefore, the bubble sort algorithm is said to have an average case efficiency of O(n^2).</a:t>
            </a:r>
          </a:p>
        </p:txBody>
      </p:sp>
      <p:sp>
        <p:nvSpPr>
          <p:cNvPr id="9" name="Content Placeholder 2">
            <a:extLst>
              <a:ext uri="{FF2B5EF4-FFF2-40B4-BE49-F238E27FC236}">
                <a16:creationId xmlns:a16="http://schemas.microsoft.com/office/drawing/2014/main" id="{9DD1C651-8871-4E8F-A0B2-85C166A82EEE}"/>
              </a:ext>
            </a:extLst>
          </p:cNvPr>
          <p:cNvSpPr txBox="1">
            <a:spLocks/>
          </p:cNvSpPr>
          <p:nvPr/>
        </p:nvSpPr>
        <p:spPr>
          <a:xfrm>
            <a:off x="4585250" y="3491131"/>
            <a:ext cx="3154020" cy="302894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This graph show the time elapsed between the algorithm being initiated and completion against array size, where the upper horizontal line represents 0.1 seconds.</a:t>
            </a:r>
          </a:p>
          <a:p>
            <a:pPr algn="just"/>
            <a:r>
              <a:rPr lang="en-US" dirty="0"/>
              <a:t>The appears to be about five anomalies in this case but the graph seems to take a constant rise / run otherwise. </a:t>
            </a:r>
          </a:p>
          <a:p>
            <a:pPr algn="just"/>
            <a:r>
              <a:rPr lang="en-US" dirty="0"/>
              <a:t>These anomalies may have been caused by other processes being run on the computer at the same time.</a:t>
            </a:r>
          </a:p>
          <a:p>
            <a:endParaRPr lang="en-US" dirty="0"/>
          </a:p>
        </p:txBody>
      </p:sp>
      <p:graphicFrame>
        <p:nvGraphicFramePr>
          <p:cNvPr id="12" name="Table 12">
            <a:extLst>
              <a:ext uri="{FF2B5EF4-FFF2-40B4-BE49-F238E27FC236}">
                <a16:creationId xmlns:a16="http://schemas.microsoft.com/office/drawing/2014/main" id="{E9D53048-7FF8-43FF-A62E-CE3692CD46BE}"/>
              </a:ext>
            </a:extLst>
          </p:cNvPr>
          <p:cNvGraphicFramePr>
            <a:graphicFrameLocks noGrp="1"/>
          </p:cNvGraphicFramePr>
          <p:nvPr>
            <p:extLst>
              <p:ext uri="{D42A27DB-BD31-4B8C-83A1-F6EECF244321}">
                <p14:modId xmlns:p14="http://schemas.microsoft.com/office/powerpoint/2010/main" val="4256383005"/>
              </p:ext>
            </p:extLst>
          </p:nvPr>
        </p:nvGraphicFramePr>
        <p:xfrm>
          <a:off x="8160199" y="5041791"/>
          <a:ext cx="3806516" cy="1478280"/>
        </p:xfrm>
        <a:graphic>
          <a:graphicData uri="http://schemas.openxmlformats.org/drawingml/2006/table">
            <a:tbl>
              <a:tblPr firstRow="1" bandRow="1">
                <a:tableStyleId>{073A0DAA-6AF3-43AB-8588-CEC1D06C72B9}</a:tableStyleId>
              </a:tblPr>
              <a:tblGrid>
                <a:gridCol w="1903258">
                  <a:extLst>
                    <a:ext uri="{9D8B030D-6E8A-4147-A177-3AD203B41FA5}">
                      <a16:colId xmlns:a16="http://schemas.microsoft.com/office/drawing/2014/main" val="3204911813"/>
                    </a:ext>
                  </a:extLst>
                </a:gridCol>
                <a:gridCol w="1903258">
                  <a:extLst>
                    <a:ext uri="{9D8B030D-6E8A-4147-A177-3AD203B41FA5}">
                      <a16:colId xmlns:a16="http://schemas.microsoft.com/office/drawing/2014/main" val="2260809366"/>
                    </a:ext>
                  </a:extLst>
                </a:gridCol>
              </a:tblGrid>
              <a:tr h="370840">
                <a:tc>
                  <a:txBody>
                    <a:bodyPr/>
                    <a:lstStyle/>
                    <a:p>
                      <a:r>
                        <a:rPr lang="en-GB" dirty="0"/>
                        <a:t>Case</a:t>
                      </a:r>
                    </a:p>
                  </a:txBody>
                  <a:tcPr/>
                </a:tc>
                <a:tc>
                  <a:txBody>
                    <a:bodyPr/>
                    <a:lstStyle/>
                    <a:p>
                      <a:r>
                        <a:rPr lang="en-GB" dirty="0"/>
                        <a:t>Big Oh</a:t>
                      </a:r>
                    </a:p>
                  </a:txBody>
                  <a:tcPr/>
                </a:tc>
                <a:extLst>
                  <a:ext uri="{0D108BD9-81ED-4DB2-BD59-A6C34878D82A}">
                    <a16:rowId xmlns:a16="http://schemas.microsoft.com/office/drawing/2014/main" val="4187749253"/>
                  </a:ext>
                </a:extLst>
              </a:tr>
              <a:tr h="370840">
                <a:tc>
                  <a:txBody>
                    <a:bodyPr/>
                    <a:lstStyle/>
                    <a:p>
                      <a:r>
                        <a:rPr lang="en-GB" dirty="0"/>
                        <a:t>Worst</a:t>
                      </a:r>
                    </a:p>
                  </a:txBody>
                  <a:tcPr/>
                </a:tc>
                <a:tc>
                  <a:txBody>
                    <a:bodyPr/>
                    <a:lstStyle/>
                    <a:p>
                      <a:r>
                        <a:rPr lang="en-GB" dirty="0"/>
                        <a:t>O(n^2)</a:t>
                      </a:r>
                    </a:p>
                  </a:txBody>
                  <a:tcPr/>
                </a:tc>
                <a:extLst>
                  <a:ext uri="{0D108BD9-81ED-4DB2-BD59-A6C34878D82A}">
                    <a16:rowId xmlns:a16="http://schemas.microsoft.com/office/drawing/2014/main" val="544782852"/>
                  </a:ext>
                </a:extLst>
              </a:tr>
              <a:tr h="370840">
                <a:tc>
                  <a:txBody>
                    <a:bodyPr/>
                    <a:lstStyle/>
                    <a:p>
                      <a:r>
                        <a:rPr lang="en-GB" dirty="0"/>
                        <a:t>Average</a:t>
                      </a:r>
                    </a:p>
                  </a:txBody>
                  <a:tcPr/>
                </a:tc>
                <a:tc>
                  <a:txBody>
                    <a:bodyPr/>
                    <a:lstStyle/>
                    <a:p>
                      <a:r>
                        <a:rPr lang="en-GB" dirty="0"/>
                        <a:t>O(n^2)</a:t>
                      </a:r>
                    </a:p>
                  </a:txBody>
                  <a:tcPr/>
                </a:tc>
                <a:extLst>
                  <a:ext uri="{0D108BD9-81ED-4DB2-BD59-A6C34878D82A}">
                    <a16:rowId xmlns:a16="http://schemas.microsoft.com/office/drawing/2014/main" val="3164344996"/>
                  </a:ext>
                </a:extLst>
              </a:tr>
              <a:tr h="241038">
                <a:tc>
                  <a:txBody>
                    <a:bodyPr/>
                    <a:lstStyle/>
                    <a:p>
                      <a:r>
                        <a:rPr lang="en-GB" dirty="0"/>
                        <a:t>Best</a:t>
                      </a:r>
                    </a:p>
                  </a:txBody>
                  <a:tcPr/>
                </a:tc>
                <a:tc>
                  <a:txBody>
                    <a:bodyPr/>
                    <a:lstStyle/>
                    <a:p>
                      <a:r>
                        <a:rPr lang="en-GB" dirty="0"/>
                        <a:t>O(n)</a:t>
                      </a:r>
                    </a:p>
                  </a:txBody>
                  <a:tcPr/>
                </a:tc>
                <a:extLst>
                  <a:ext uri="{0D108BD9-81ED-4DB2-BD59-A6C34878D82A}">
                    <a16:rowId xmlns:a16="http://schemas.microsoft.com/office/drawing/2014/main" val="194678938"/>
                  </a:ext>
                </a:extLst>
              </a:tr>
            </a:tbl>
          </a:graphicData>
        </a:graphic>
      </p:graphicFrame>
      <p:pic>
        <p:nvPicPr>
          <p:cNvPr id="14" name="Picture 13">
            <a:extLst>
              <a:ext uri="{FF2B5EF4-FFF2-40B4-BE49-F238E27FC236}">
                <a16:creationId xmlns:a16="http://schemas.microsoft.com/office/drawing/2014/main" id="{F2615F05-02AC-48F2-9DD6-16A590C31952}"/>
              </a:ext>
            </a:extLst>
          </p:cNvPr>
          <p:cNvPicPr>
            <a:picLocks noChangeAspect="1"/>
          </p:cNvPicPr>
          <p:nvPr/>
        </p:nvPicPr>
        <p:blipFill>
          <a:blip r:embed="rId3"/>
          <a:stretch>
            <a:fillRect/>
          </a:stretch>
        </p:blipFill>
        <p:spPr>
          <a:xfrm>
            <a:off x="4857358" y="1690226"/>
            <a:ext cx="2881912" cy="1738774"/>
          </a:xfrm>
          <a:prstGeom prst="rect">
            <a:avLst/>
          </a:prstGeom>
        </p:spPr>
      </p:pic>
      <p:graphicFrame>
        <p:nvGraphicFramePr>
          <p:cNvPr id="15" name="Table 4">
            <a:extLst>
              <a:ext uri="{FF2B5EF4-FFF2-40B4-BE49-F238E27FC236}">
                <a16:creationId xmlns:a16="http://schemas.microsoft.com/office/drawing/2014/main" id="{5E69FFC6-656F-497E-971F-233B8E85400B}"/>
              </a:ext>
            </a:extLst>
          </p:cNvPr>
          <p:cNvGraphicFramePr>
            <a:graphicFrameLocks noGrp="1"/>
          </p:cNvGraphicFramePr>
          <p:nvPr>
            <p:extLst>
              <p:ext uri="{D42A27DB-BD31-4B8C-83A1-F6EECF244321}">
                <p14:modId xmlns:p14="http://schemas.microsoft.com/office/powerpoint/2010/main" val="4048039806"/>
              </p:ext>
            </p:extLst>
          </p:nvPr>
        </p:nvGraphicFramePr>
        <p:xfrm>
          <a:off x="8153836" y="3275098"/>
          <a:ext cx="3806514" cy="1612292"/>
        </p:xfrm>
        <a:graphic>
          <a:graphicData uri="http://schemas.openxmlformats.org/drawingml/2006/table">
            <a:tbl>
              <a:tblPr firstRow="1" bandRow="1">
                <a:tableStyleId>{073A0DAA-6AF3-43AB-8588-CEC1D06C72B9}</a:tableStyleId>
              </a:tblPr>
              <a:tblGrid>
                <a:gridCol w="784924">
                  <a:extLst>
                    <a:ext uri="{9D8B030D-6E8A-4147-A177-3AD203B41FA5}">
                      <a16:colId xmlns:a16="http://schemas.microsoft.com/office/drawing/2014/main" val="3959017320"/>
                    </a:ext>
                  </a:extLst>
                </a:gridCol>
                <a:gridCol w="1126529">
                  <a:extLst>
                    <a:ext uri="{9D8B030D-6E8A-4147-A177-3AD203B41FA5}">
                      <a16:colId xmlns:a16="http://schemas.microsoft.com/office/drawing/2014/main" val="2336461049"/>
                    </a:ext>
                  </a:extLst>
                </a:gridCol>
                <a:gridCol w="1099438">
                  <a:extLst>
                    <a:ext uri="{9D8B030D-6E8A-4147-A177-3AD203B41FA5}">
                      <a16:colId xmlns:a16="http://schemas.microsoft.com/office/drawing/2014/main" val="1935105656"/>
                    </a:ext>
                  </a:extLst>
                </a:gridCol>
                <a:gridCol w="795623">
                  <a:extLst>
                    <a:ext uri="{9D8B030D-6E8A-4147-A177-3AD203B41FA5}">
                      <a16:colId xmlns:a16="http://schemas.microsoft.com/office/drawing/2014/main" val="387857"/>
                    </a:ext>
                  </a:extLst>
                </a:gridCol>
              </a:tblGrid>
              <a:tr h="468628">
                <a:tc>
                  <a:txBody>
                    <a:bodyPr/>
                    <a:lstStyle/>
                    <a:p>
                      <a:r>
                        <a:rPr lang="en-GB" sz="1400" dirty="0"/>
                        <a:t>Case</a:t>
                      </a:r>
                    </a:p>
                  </a:txBody>
                  <a:tcPr/>
                </a:tc>
                <a:tc>
                  <a:txBody>
                    <a:bodyPr/>
                    <a:lstStyle/>
                    <a:p>
                      <a:r>
                        <a:rPr lang="en-GB" sz="1400" dirty="0"/>
                        <a:t>Average Swaps</a:t>
                      </a:r>
                    </a:p>
                  </a:txBody>
                  <a:tcPr/>
                </a:tc>
                <a:tc>
                  <a:txBody>
                    <a:bodyPr/>
                    <a:lstStyle/>
                    <a:p>
                      <a:r>
                        <a:rPr lang="en-GB" sz="1400" dirty="0"/>
                        <a:t>Min Swaps</a:t>
                      </a:r>
                    </a:p>
                  </a:txBody>
                  <a:tcPr/>
                </a:tc>
                <a:tc>
                  <a:txBody>
                    <a:bodyPr/>
                    <a:lstStyle/>
                    <a:p>
                      <a:r>
                        <a:rPr lang="en-GB" sz="1400" dirty="0"/>
                        <a:t>Max Swaps</a:t>
                      </a:r>
                    </a:p>
                  </a:txBody>
                  <a:tcPr/>
                </a:tc>
                <a:extLst>
                  <a:ext uri="{0D108BD9-81ED-4DB2-BD59-A6C34878D82A}">
                    <a16:rowId xmlns:a16="http://schemas.microsoft.com/office/drawing/2014/main" val="126815450"/>
                  </a:ext>
                </a:extLst>
              </a:tr>
              <a:tr h="318466">
                <a:tc>
                  <a:txBody>
                    <a:bodyPr/>
                    <a:lstStyle/>
                    <a:p>
                      <a:r>
                        <a:rPr lang="en-GB" sz="1200" dirty="0"/>
                        <a:t>Reverse Order</a:t>
                      </a:r>
                    </a:p>
                  </a:txBody>
                  <a:tcPr/>
                </a:tc>
                <a:tc>
                  <a:txBody>
                    <a:bodyPr/>
                    <a:lstStyle/>
                    <a:p>
                      <a:r>
                        <a:rPr lang="en-GB" sz="1200" dirty="0"/>
                        <a:t>0</a:t>
                      </a:r>
                    </a:p>
                  </a:txBody>
                  <a:tcPr/>
                </a:tc>
                <a:tc>
                  <a:txBody>
                    <a:bodyPr/>
                    <a:lstStyle/>
                    <a:p>
                      <a:r>
                        <a:rPr lang="en-GB" sz="1200" dirty="0"/>
                        <a:t>0</a:t>
                      </a:r>
                    </a:p>
                  </a:txBody>
                  <a:tcPr/>
                </a:tc>
                <a:tc>
                  <a:txBody>
                    <a:bodyPr/>
                    <a:lstStyle/>
                    <a:p>
                      <a:r>
                        <a:rPr lang="en-GB" sz="1200" dirty="0"/>
                        <a:t>0</a:t>
                      </a:r>
                    </a:p>
                  </a:txBody>
                  <a:tcPr/>
                </a:tc>
                <a:extLst>
                  <a:ext uri="{0D108BD9-81ED-4DB2-BD59-A6C34878D82A}">
                    <a16:rowId xmlns:a16="http://schemas.microsoft.com/office/drawing/2014/main" val="4082730715"/>
                  </a:ext>
                </a:extLst>
              </a:tr>
              <a:tr h="318466">
                <a:tc>
                  <a:txBody>
                    <a:bodyPr/>
                    <a:lstStyle/>
                    <a:p>
                      <a:r>
                        <a:rPr lang="en-GB" sz="1200" dirty="0"/>
                        <a:t>Random</a:t>
                      </a:r>
                    </a:p>
                  </a:txBody>
                  <a:tcPr/>
                </a:tc>
                <a:tc>
                  <a:txBody>
                    <a:bodyPr/>
                    <a:lstStyle/>
                    <a:p>
                      <a:endParaRPr lang="en-GB" sz="1200" dirty="0"/>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3793809036"/>
                  </a:ext>
                </a:extLst>
              </a:tr>
              <a:tr h="318466">
                <a:tc>
                  <a:txBody>
                    <a:bodyPr/>
                    <a:lstStyle/>
                    <a:p>
                      <a:r>
                        <a:rPr lang="en-GB" sz="1200" dirty="0"/>
                        <a:t>Ordered</a:t>
                      </a:r>
                    </a:p>
                  </a:txBody>
                  <a:tcPr/>
                </a:tc>
                <a:tc>
                  <a:txBody>
                    <a:bodyPr/>
                    <a:lstStyle/>
                    <a:p>
                      <a:endParaRPr lang="en-GB" sz="1200"/>
                    </a:p>
                  </a:txBody>
                  <a:tcPr/>
                </a:tc>
                <a:tc>
                  <a:txBody>
                    <a:bodyPr/>
                    <a:lstStyle/>
                    <a:p>
                      <a:endParaRPr lang="en-GB" sz="1200" dirty="0"/>
                    </a:p>
                  </a:txBody>
                  <a:tcPr/>
                </a:tc>
                <a:tc>
                  <a:txBody>
                    <a:bodyPr/>
                    <a:lstStyle/>
                    <a:p>
                      <a:endParaRPr lang="en-GB" sz="1200" dirty="0"/>
                    </a:p>
                  </a:txBody>
                  <a:tcPr/>
                </a:tc>
                <a:extLst>
                  <a:ext uri="{0D108BD9-81ED-4DB2-BD59-A6C34878D82A}">
                    <a16:rowId xmlns:a16="http://schemas.microsoft.com/office/drawing/2014/main" val="3688509900"/>
                  </a:ext>
                </a:extLst>
              </a:tr>
            </a:tbl>
          </a:graphicData>
        </a:graphic>
      </p:graphicFrame>
      <p:sp>
        <p:nvSpPr>
          <p:cNvPr id="10" name="Content Placeholder 2">
            <a:extLst>
              <a:ext uri="{FF2B5EF4-FFF2-40B4-BE49-F238E27FC236}">
                <a16:creationId xmlns:a16="http://schemas.microsoft.com/office/drawing/2014/main" id="{2EB42157-2D33-4245-BCE9-CFFD9CBAC191}"/>
              </a:ext>
            </a:extLst>
          </p:cNvPr>
          <p:cNvSpPr txBox="1">
            <a:spLocks/>
          </p:cNvSpPr>
          <p:nvPr/>
        </p:nvSpPr>
        <p:spPr>
          <a:xfrm>
            <a:off x="8189842" y="1182804"/>
            <a:ext cx="3776871" cy="20301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table below shows how the algorithm performs in worst, average and best-case scenarios.</a:t>
            </a:r>
          </a:p>
          <a:p>
            <a:r>
              <a:rPr lang="en-US" sz="1400" dirty="0"/>
              <a:t>To do this I manually entered an array in of length 10, with values 1-10 in descending order, then in random order and finally in ascending order.</a:t>
            </a:r>
          </a:p>
          <a:p>
            <a:r>
              <a:rPr lang="en-US" sz="1400" dirty="0"/>
              <a:t>Ascending and descending order will return the same number of swaps regardless of how many times the algorithm is run. However different random order arrays will require different numbers of swaps, so I ran this 100 times to get an average…</a:t>
            </a:r>
          </a:p>
        </p:txBody>
      </p:sp>
    </p:spTree>
    <p:extLst>
      <p:ext uri="{BB962C8B-B14F-4D97-AF65-F5344CB8AC3E}">
        <p14:creationId xmlns:p14="http://schemas.microsoft.com/office/powerpoint/2010/main" val="36559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Selection Sort Overview </a:t>
            </a:r>
          </a:p>
        </p:txBody>
      </p:sp>
      <p:pic>
        <p:nvPicPr>
          <p:cNvPr id="5" name="Content Placeholder 4" descr="A close up of a keyboard&#10;&#10;Description automatically generated">
            <a:extLst>
              <a:ext uri="{FF2B5EF4-FFF2-40B4-BE49-F238E27FC236}">
                <a16:creationId xmlns:a16="http://schemas.microsoft.com/office/drawing/2014/main" id="{7885F89D-AEF9-4C92-AD4C-7EDBDF130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1" y="2039701"/>
            <a:ext cx="2020956" cy="1929420"/>
          </a:xfrm>
        </p:spPr>
      </p:pic>
      <p:sp>
        <p:nvSpPr>
          <p:cNvPr id="4" name="Content Placeholder 2">
            <a:extLst>
              <a:ext uri="{FF2B5EF4-FFF2-40B4-BE49-F238E27FC236}">
                <a16:creationId xmlns:a16="http://schemas.microsoft.com/office/drawing/2014/main" id="{8A3BA113-905F-4563-9E15-B7F65E6A451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F608C94F-AA5D-452A-A1E7-0AD94DF6B25C}"/>
              </a:ext>
            </a:extLst>
          </p:cNvPr>
          <p:cNvSpPr txBox="1">
            <a:spLocks/>
          </p:cNvSpPr>
          <p:nvPr/>
        </p:nvSpPr>
        <p:spPr>
          <a:xfrm>
            <a:off x="990601" y="1978025"/>
            <a:ext cx="57150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Selection Sort is an algorithm used to order an unordered list.  It does this by iterating over the list and </a:t>
            </a:r>
            <a:r>
              <a:rPr lang="en-US" i="1" dirty="0"/>
              <a:t>selecting </a:t>
            </a:r>
            <a:r>
              <a:rPr lang="en-US" dirty="0"/>
              <a:t>the smallest element and the swapping it to the start or end of the list depending on weather the final product should be in ascending or descending order.</a:t>
            </a:r>
          </a:p>
          <a:p>
            <a:r>
              <a:rPr lang="en-US" dirty="0"/>
              <a:t>With each pass over the list the search area gets smaller by 1 as the smallest item found in the previous pass is now in its final position.</a:t>
            </a:r>
          </a:p>
          <a:p>
            <a:endParaRPr lang="en-US" dirty="0"/>
          </a:p>
        </p:txBody>
      </p:sp>
      <p:sp>
        <p:nvSpPr>
          <p:cNvPr id="3" name="TextBox 2">
            <a:extLst>
              <a:ext uri="{FF2B5EF4-FFF2-40B4-BE49-F238E27FC236}">
                <a16:creationId xmlns:a16="http://schemas.microsoft.com/office/drawing/2014/main" id="{2CEA0595-C137-4FA9-AFD6-B58944D65888}"/>
              </a:ext>
            </a:extLst>
          </p:cNvPr>
          <p:cNvSpPr txBox="1"/>
          <p:nvPr/>
        </p:nvSpPr>
        <p:spPr>
          <a:xfrm>
            <a:off x="9031357" y="2039700"/>
            <a:ext cx="2814985" cy="1631216"/>
          </a:xfrm>
          <a:prstGeom prst="rect">
            <a:avLst/>
          </a:prstGeom>
          <a:noFill/>
        </p:spPr>
        <p:txBody>
          <a:bodyPr wrap="square" rtlCol="0">
            <a:spAutoFit/>
          </a:bodyPr>
          <a:lstStyle/>
          <a:p>
            <a:pPr algn="just"/>
            <a:r>
              <a:rPr lang="en-GB" sz="2000" dirty="0"/>
              <a:t>In the first iteration of this array, the smallest element ‘0’ has been found and placed at the beginning of the array.</a:t>
            </a:r>
          </a:p>
        </p:txBody>
      </p:sp>
      <p:cxnSp>
        <p:nvCxnSpPr>
          <p:cNvPr id="7" name="Straight Arrow Connector 6">
            <a:extLst>
              <a:ext uri="{FF2B5EF4-FFF2-40B4-BE49-F238E27FC236}">
                <a16:creationId xmlns:a16="http://schemas.microsoft.com/office/drawing/2014/main" id="{15C03145-08D3-4822-ADD5-5E985E18778C}"/>
              </a:ext>
            </a:extLst>
          </p:cNvPr>
          <p:cNvCxnSpPr>
            <a:cxnSpLocks/>
          </p:cNvCxnSpPr>
          <p:nvPr/>
        </p:nvCxnSpPr>
        <p:spPr>
          <a:xfrm flipH="1" flipV="1">
            <a:off x="8605034" y="2343312"/>
            <a:ext cx="347107" cy="84840"/>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454589EC-97DD-4C34-8871-EBBEA0E1279B}"/>
              </a:ext>
            </a:extLst>
          </p:cNvPr>
          <p:cNvCxnSpPr>
            <a:cxnSpLocks/>
          </p:cNvCxnSpPr>
          <p:nvPr/>
        </p:nvCxnSpPr>
        <p:spPr>
          <a:xfrm flipH="1">
            <a:off x="7520953" y="2428152"/>
            <a:ext cx="1431188" cy="311085"/>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pic>
        <p:nvPicPr>
          <p:cNvPr id="2050" name="Picture 2" descr="Selection Sort">
            <a:extLst>
              <a:ext uri="{FF2B5EF4-FFF2-40B4-BE49-F238E27FC236}">
                <a16:creationId xmlns:a16="http://schemas.microsoft.com/office/drawing/2014/main" id="{5F1B2DAF-3DFD-4F8B-A70A-0D7A2D74C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1565" y="3776870"/>
            <a:ext cx="2304777" cy="274910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FCD3585-9CB4-4A87-958E-EF8773F6A7BF}"/>
              </a:ext>
            </a:extLst>
          </p:cNvPr>
          <p:cNvSpPr txBox="1"/>
          <p:nvPr/>
        </p:nvSpPr>
        <p:spPr>
          <a:xfrm>
            <a:off x="6817647" y="4099590"/>
            <a:ext cx="2594113" cy="2246769"/>
          </a:xfrm>
          <a:prstGeom prst="rect">
            <a:avLst/>
          </a:prstGeom>
          <a:noFill/>
        </p:spPr>
        <p:txBody>
          <a:bodyPr wrap="square" rtlCol="0">
            <a:spAutoFit/>
          </a:bodyPr>
          <a:lstStyle/>
          <a:p>
            <a:pPr algn="just"/>
            <a:r>
              <a:rPr lang="en-GB" sz="2000" dirty="0"/>
              <a:t>This graphic (right) shows the process described. Where green cells are sorted / in the correct position. And red is the smallest in the search area.</a:t>
            </a:r>
          </a:p>
        </p:txBody>
      </p:sp>
    </p:spTree>
    <p:extLst>
      <p:ext uri="{BB962C8B-B14F-4D97-AF65-F5344CB8AC3E}">
        <p14:creationId xmlns:p14="http://schemas.microsoft.com/office/powerpoint/2010/main" val="361511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Selection Sort Performance</a:t>
            </a:r>
            <a:endParaRPr lang="en-US" dirty="0">
              <a:cs typeface="Calibri Light"/>
            </a:endParaRPr>
          </a:p>
        </p:txBody>
      </p:sp>
      <p:pic>
        <p:nvPicPr>
          <p:cNvPr id="11" name="Content Placeholder 10">
            <a:extLst>
              <a:ext uri="{FF2B5EF4-FFF2-40B4-BE49-F238E27FC236}">
                <a16:creationId xmlns:a16="http://schemas.microsoft.com/office/drawing/2014/main" id="{F6735A20-91CE-49B1-A131-B274F8877C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11" t="3288" r="2145" b="3923"/>
          <a:stretch/>
        </p:blipFill>
        <p:spPr>
          <a:xfrm>
            <a:off x="838197" y="4117822"/>
            <a:ext cx="3752660" cy="2190213"/>
          </a:xfrm>
        </p:spPr>
      </p:pic>
      <p:sp>
        <p:nvSpPr>
          <p:cNvPr id="14" name="Content Placeholder 2">
            <a:extLst>
              <a:ext uri="{FF2B5EF4-FFF2-40B4-BE49-F238E27FC236}">
                <a16:creationId xmlns:a16="http://schemas.microsoft.com/office/drawing/2014/main" id="{B1576C17-927E-4FDE-8D42-36DE1CCF1BAA}"/>
              </a:ext>
            </a:extLst>
          </p:cNvPr>
          <p:cNvSpPr txBox="1">
            <a:spLocks/>
          </p:cNvSpPr>
          <p:nvPr/>
        </p:nvSpPr>
        <p:spPr>
          <a:xfrm>
            <a:off x="4717456" y="4117822"/>
            <a:ext cx="3682895" cy="252553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graph above shows average completion time for the algorithm on an arrays of length 25-5000 in intervals of 25. </a:t>
            </a:r>
          </a:p>
          <a:p>
            <a:pPr algn="just"/>
            <a:r>
              <a:rPr lang="en-US" dirty="0"/>
              <a:t>The highest point on the graph seems to be an anomaly but for reference, it is near 0.0016 seconds. Possibly caused by other process being run at the same time.</a:t>
            </a:r>
          </a:p>
          <a:p>
            <a:pPr algn="just"/>
            <a:r>
              <a:rPr lang="en-US" dirty="0"/>
              <a:t>This matric also shows a curved result line indicating exponential growth, like the results of the comparisons test.</a:t>
            </a:r>
          </a:p>
          <a:p>
            <a:pPr algn="just"/>
            <a:r>
              <a:rPr lang="en-US" dirty="0"/>
              <a:t>Each time was obtained from an average over 10 iterations of the test.  </a:t>
            </a:r>
          </a:p>
          <a:p>
            <a:pPr algn="just"/>
            <a:endParaRPr lang="en-US" dirty="0"/>
          </a:p>
          <a:p>
            <a:endParaRPr lang="en-US" dirty="0"/>
          </a:p>
        </p:txBody>
      </p:sp>
      <p:sp>
        <p:nvSpPr>
          <p:cNvPr id="15" name="Content Placeholder 2">
            <a:extLst>
              <a:ext uri="{FF2B5EF4-FFF2-40B4-BE49-F238E27FC236}">
                <a16:creationId xmlns:a16="http://schemas.microsoft.com/office/drawing/2014/main" id="{00AF163C-6BC6-4BF7-9494-F315D6F407E3}"/>
              </a:ext>
            </a:extLst>
          </p:cNvPr>
          <p:cNvSpPr txBox="1">
            <a:spLocks/>
          </p:cNvSpPr>
          <p:nvPr/>
        </p:nvSpPr>
        <p:spPr>
          <a:xfrm>
            <a:off x="838196" y="1741666"/>
            <a:ext cx="3752661" cy="237615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graph below demonstrates the number of comparisons required to sort an unordered array, against array length (up to 5000 in intervals of 25).</a:t>
            </a:r>
          </a:p>
          <a:p>
            <a:pPr algn="just"/>
            <a:r>
              <a:rPr lang="en-US" dirty="0"/>
              <a:t> This graph shows that the number of comparisons is rising exponentially with the array length.  This is why selection Sort is said to be O(n^2) regardless of the order the array is in. </a:t>
            </a:r>
          </a:p>
          <a:p>
            <a:pPr algn="just"/>
            <a:r>
              <a:rPr lang="en-US" dirty="0"/>
              <a:t>Selection sort lends itself to being written in a recursive form. This was not implemented however in this case.</a:t>
            </a:r>
          </a:p>
          <a:p>
            <a:pPr algn="just"/>
            <a:endParaRPr lang="en-US" dirty="0"/>
          </a:p>
          <a:p>
            <a:endParaRPr lang="en-US" dirty="0"/>
          </a:p>
        </p:txBody>
      </p:sp>
      <p:pic>
        <p:nvPicPr>
          <p:cNvPr id="16" name="Picture 15">
            <a:extLst>
              <a:ext uri="{FF2B5EF4-FFF2-40B4-BE49-F238E27FC236}">
                <a16:creationId xmlns:a16="http://schemas.microsoft.com/office/drawing/2014/main" id="{DA52746C-C62E-43A3-932E-CA8710F11E64}"/>
              </a:ext>
            </a:extLst>
          </p:cNvPr>
          <p:cNvPicPr>
            <a:picLocks noChangeAspect="1"/>
          </p:cNvPicPr>
          <p:nvPr/>
        </p:nvPicPr>
        <p:blipFill>
          <a:blip r:embed="rId3"/>
          <a:stretch>
            <a:fillRect/>
          </a:stretch>
        </p:blipFill>
        <p:spPr>
          <a:xfrm>
            <a:off x="4717457" y="1764857"/>
            <a:ext cx="3682895" cy="2194230"/>
          </a:xfrm>
          <a:prstGeom prst="rect">
            <a:avLst/>
          </a:prstGeom>
        </p:spPr>
      </p:pic>
      <p:graphicFrame>
        <p:nvGraphicFramePr>
          <p:cNvPr id="17" name="Table 12">
            <a:extLst>
              <a:ext uri="{FF2B5EF4-FFF2-40B4-BE49-F238E27FC236}">
                <a16:creationId xmlns:a16="http://schemas.microsoft.com/office/drawing/2014/main" id="{49304C93-BDE8-4C4F-8141-4E967A7C6E6D}"/>
              </a:ext>
            </a:extLst>
          </p:cNvPr>
          <p:cNvGraphicFramePr>
            <a:graphicFrameLocks noGrp="1"/>
          </p:cNvGraphicFramePr>
          <p:nvPr>
            <p:extLst>
              <p:ext uri="{D42A27DB-BD31-4B8C-83A1-F6EECF244321}">
                <p14:modId xmlns:p14="http://schemas.microsoft.com/office/powerpoint/2010/main" val="1007648948"/>
              </p:ext>
            </p:extLst>
          </p:nvPr>
        </p:nvGraphicFramePr>
        <p:xfrm>
          <a:off x="8526950" y="5108155"/>
          <a:ext cx="3360252" cy="1478280"/>
        </p:xfrm>
        <a:graphic>
          <a:graphicData uri="http://schemas.openxmlformats.org/drawingml/2006/table">
            <a:tbl>
              <a:tblPr firstRow="1" bandRow="1">
                <a:tableStyleId>{073A0DAA-6AF3-43AB-8588-CEC1D06C72B9}</a:tableStyleId>
              </a:tblPr>
              <a:tblGrid>
                <a:gridCol w="1680126">
                  <a:extLst>
                    <a:ext uri="{9D8B030D-6E8A-4147-A177-3AD203B41FA5}">
                      <a16:colId xmlns:a16="http://schemas.microsoft.com/office/drawing/2014/main" val="3204911813"/>
                    </a:ext>
                  </a:extLst>
                </a:gridCol>
                <a:gridCol w="1680126">
                  <a:extLst>
                    <a:ext uri="{9D8B030D-6E8A-4147-A177-3AD203B41FA5}">
                      <a16:colId xmlns:a16="http://schemas.microsoft.com/office/drawing/2014/main" val="2260809366"/>
                    </a:ext>
                  </a:extLst>
                </a:gridCol>
              </a:tblGrid>
              <a:tr h="370840">
                <a:tc>
                  <a:txBody>
                    <a:bodyPr/>
                    <a:lstStyle/>
                    <a:p>
                      <a:r>
                        <a:rPr lang="en-GB" dirty="0"/>
                        <a:t>Case</a:t>
                      </a:r>
                    </a:p>
                  </a:txBody>
                  <a:tcPr/>
                </a:tc>
                <a:tc>
                  <a:txBody>
                    <a:bodyPr/>
                    <a:lstStyle/>
                    <a:p>
                      <a:r>
                        <a:rPr lang="en-GB" dirty="0"/>
                        <a:t>Big Oh</a:t>
                      </a:r>
                    </a:p>
                  </a:txBody>
                  <a:tcPr/>
                </a:tc>
                <a:extLst>
                  <a:ext uri="{0D108BD9-81ED-4DB2-BD59-A6C34878D82A}">
                    <a16:rowId xmlns:a16="http://schemas.microsoft.com/office/drawing/2014/main" val="4187749253"/>
                  </a:ext>
                </a:extLst>
              </a:tr>
              <a:tr h="370840">
                <a:tc>
                  <a:txBody>
                    <a:bodyPr/>
                    <a:lstStyle/>
                    <a:p>
                      <a:r>
                        <a:rPr lang="en-GB" dirty="0"/>
                        <a:t>Worst</a:t>
                      </a:r>
                    </a:p>
                  </a:txBody>
                  <a:tcPr/>
                </a:tc>
                <a:tc>
                  <a:txBody>
                    <a:bodyPr/>
                    <a:lstStyle/>
                    <a:p>
                      <a:r>
                        <a:rPr lang="en-GB" dirty="0"/>
                        <a:t>O(n^2)</a:t>
                      </a:r>
                    </a:p>
                  </a:txBody>
                  <a:tcPr/>
                </a:tc>
                <a:extLst>
                  <a:ext uri="{0D108BD9-81ED-4DB2-BD59-A6C34878D82A}">
                    <a16:rowId xmlns:a16="http://schemas.microsoft.com/office/drawing/2014/main" val="544782852"/>
                  </a:ext>
                </a:extLst>
              </a:tr>
              <a:tr h="370840">
                <a:tc>
                  <a:txBody>
                    <a:bodyPr/>
                    <a:lstStyle/>
                    <a:p>
                      <a:r>
                        <a:rPr lang="en-GB" dirty="0"/>
                        <a:t>Average</a:t>
                      </a:r>
                    </a:p>
                  </a:txBody>
                  <a:tcPr/>
                </a:tc>
                <a:tc>
                  <a:txBody>
                    <a:bodyPr/>
                    <a:lstStyle/>
                    <a:p>
                      <a:r>
                        <a:rPr lang="en-GB" dirty="0"/>
                        <a:t>O(n^2)</a:t>
                      </a:r>
                    </a:p>
                  </a:txBody>
                  <a:tcPr/>
                </a:tc>
                <a:extLst>
                  <a:ext uri="{0D108BD9-81ED-4DB2-BD59-A6C34878D82A}">
                    <a16:rowId xmlns:a16="http://schemas.microsoft.com/office/drawing/2014/main" val="3164344996"/>
                  </a:ext>
                </a:extLst>
              </a:tr>
              <a:tr h="241038">
                <a:tc>
                  <a:txBody>
                    <a:bodyPr/>
                    <a:lstStyle/>
                    <a:p>
                      <a:r>
                        <a:rPr lang="en-GB" dirty="0"/>
                        <a:t>Best</a:t>
                      </a:r>
                    </a:p>
                  </a:txBody>
                  <a:tcPr/>
                </a:tc>
                <a:tc>
                  <a:txBody>
                    <a:bodyPr/>
                    <a:lstStyle/>
                    <a:p>
                      <a:r>
                        <a:rPr lang="en-GB" dirty="0"/>
                        <a:t>O(n^2)</a:t>
                      </a:r>
                    </a:p>
                  </a:txBody>
                  <a:tcPr/>
                </a:tc>
                <a:extLst>
                  <a:ext uri="{0D108BD9-81ED-4DB2-BD59-A6C34878D82A}">
                    <a16:rowId xmlns:a16="http://schemas.microsoft.com/office/drawing/2014/main" val="194678938"/>
                  </a:ext>
                </a:extLst>
              </a:tr>
            </a:tbl>
          </a:graphicData>
        </a:graphic>
      </p:graphicFrame>
      <p:graphicFrame>
        <p:nvGraphicFramePr>
          <p:cNvPr id="18" name="Table 4">
            <a:extLst>
              <a:ext uri="{FF2B5EF4-FFF2-40B4-BE49-F238E27FC236}">
                <a16:creationId xmlns:a16="http://schemas.microsoft.com/office/drawing/2014/main" id="{D9D3B0B5-E426-4F14-B88F-06C25C569D0B}"/>
              </a:ext>
            </a:extLst>
          </p:cNvPr>
          <p:cNvGraphicFramePr>
            <a:graphicFrameLocks noGrp="1"/>
          </p:cNvGraphicFramePr>
          <p:nvPr>
            <p:extLst>
              <p:ext uri="{D42A27DB-BD31-4B8C-83A1-F6EECF244321}">
                <p14:modId xmlns:p14="http://schemas.microsoft.com/office/powerpoint/2010/main" val="2663540532"/>
              </p:ext>
            </p:extLst>
          </p:nvPr>
        </p:nvGraphicFramePr>
        <p:xfrm>
          <a:off x="8526950" y="3649450"/>
          <a:ext cx="3360251" cy="1332664"/>
        </p:xfrm>
        <a:graphic>
          <a:graphicData uri="http://schemas.openxmlformats.org/drawingml/2006/table">
            <a:tbl>
              <a:tblPr firstRow="1" bandRow="1">
                <a:tableStyleId>{073A0DAA-6AF3-43AB-8588-CEC1D06C72B9}</a:tableStyleId>
              </a:tblPr>
              <a:tblGrid>
                <a:gridCol w="1682452">
                  <a:extLst>
                    <a:ext uri="{9D8B030D-6E8A-4147-A177-3AD203B41FA5}">
                      <a16:colId xmlns:a16="http://schemas.microsoft.com/office/drawing/2014/main" val="3959017320"/>
                    </a:ext>
                  </a:extLst>
                </a:gridCol>
                <a:gridCol w="1677799">
                  <a:extLst>
                    <a:ext uri="{9D8B030D-6E8A-4147-A177-3AD203B41FA5}">
                      <a16:colId xmlns:a16="http://schemas.microsoft.com/office/drawing/2014/main" val="2336461049"/>
                    </a:ext>
                  </a:extLst>
                </a:gridCol>
              </a:tblGrid>
              <a:tr h="377266">
                <a:tc>
                  <a:txBody>
                    <a:bodyPr/>
                    <a:lstStyle/>
                    <a:p>
                      <a:r>
                        <a:rPr lang="en-GB" dirty="0"/>
                        <a:t>Case</a:t>
                      </a:r>
                    </a:p>
                  </a:txBody>
                  <a:tcPr/>
                </a:tc>
                <a:tc>
                  <a:txBody>
                    <a:bodyPr/>
                    <a:lstStyle/>
                    <a:p>
                      <a:r>
                        <a:rPr lang="en-GB" dirty="0"/>
                        <a:t>Average Swaps</a:t>
                      </a:r>
                    </a:p>
                  </a:txBody>
                  <a:tcPr/>
                </a:tc>
                <a:extLst>
                  <a:ext uri="{0D108BD9-81ED-4DB2-BD59-A6C34878D82A}">
                    <a16:rowId xmlns:a16="http://schemas.microsoft.com/office/drawing/2014/main" val="126815450"/>
                  </a:ext>
                </a:extLst>
              </a:tr>
              <a:tr h="318466">
                <a:tc>
                  <a:txBody>
                    <a:bodyPr/>
                    <a:lstStyle/>
                    <a:p>
                      <a:r>
                        <a:rPr lang="en-GB" sz="1200" dirty="0"/>
                        <a:t>Reverse Order</a:t>
                      </a:r>
                    </a:p>
                  </a:txBody>
                  <a:tcPr/>
                </a:tc>
                <a:tc>
                  <a:txBody>
                    <a:bodyPr/>
                    <a:lstStyle/>
                    <a:p>
                      <a:endParaRPr lang="en-GB" sz="1200" dirty="0"/>
                    </a:p>
                  </a:txBody>
                  <a:tcPr/>
                </a:tc>
                <a:extLst>
                  <a:ext uri="{0D108BD9-81ED-4DB2-BD59-A6C34878D82A}">
                    <a16:rowId xmlns:a16="http://schemas.microsoft.com/office/drawing/2014/main" val="4082730715"/>
                  </a:ext>
                </a:extLst>
              </a:tr>
              <a:tr h="318466">
                <a:tc>
                  <a:txBody>
                    <a:bodyPr/>
                    <a:lstStyle/>
                    <a:p>
                      <a:r>
                        <a:rPr lang="en-GB" sz="1200" dirty="0"/>
                        <a:t>Random</a:t>
                      </a:r>
                    </a:p>
                  </a:txBody>
                  <a:tcPr/>
                </a:tc>
                <a:tc>
                  <a:txBody>
                    <a:bodyPr/>
                    <a:lstStyle/>
                    <a:p>
                      <a:endParaRPr lang="en-GB" sz="1200" dirty="0"/>
                    </a:p>
                  </a:txBody>
                  <a:tcPr/>
                </a:tc>
                <a:extLst>
                  <a:ext uri="{0D108BD9-81ED-4DB2-BD59-A6C34878D82A}">
                    <a16:rowId xmlns:a16="http://schemas.microsoft.com/office/drawing/2014/main" val="3793809036"/>
                  </a:ext>
                </a:extLst>
              </a:tr>
              <a:tr h="318466">
                <a:tc>
                  <a:txBody>
                    <a:bodyPr/>
                    <a:lstStyle/>
                    <a:p>
                      <a:r>
                        <a:rPr lang="en-GB" sz="1200" dirty="0"/>
                        <a:t>Ordered</a:t>
                      </a:r>
                    </a:p>
                  </a:txBody>
                  <a:tcPr/>
                </a:tc>
                <a:tc>
                  <a:txBody>
                    <a:bodyPr/>
                    <a:lstStyle/>
                    <a:p>
                      <a:endParaRPr lang="en-GB" sz="1200" dirty="0"/>
                    </a:p>
                  </a:txBody>
                  <a:tcPr/>
                </a:tc>
                <a:extLst>
                  <a:ext uri="{0D108BD9-81ED-4DB2-BD59-A6C34878D82A}">
                    <a16:rowId xmlns:a16="http://schemas.microsoft.com/office/drawing/2014/main" val="3688509900"/>
                  </a:ext>
                </a:extLst>
              </a:tr>
            </a:tbl>
          </a:graphicData>
        </a:graphic>
      </p:graphicFrame>
      <p:sp>
        <p:nvSpPr>
          <p:cNvPr id="9" name="Content Placeholder 2">
            <a:extLst>
              <a:ext uri="{FF2B5EF4-FFF2-40B4-BE49-F238E27FC236}">
                <a16:creationId xmlns:a16="http://schemas.microsoft.com/office/drawing/2014/main" id="{EA1DBA39-1FD2-4A8D-9C56-0E90D82AB934}"/>
              </a:ext>
            </a:extLst>
          </p:cNvPr>
          <p:cNvSpPr txBox="1">
            <a:spLocks/>
          </p:cNvSpPr>
          <p:nvPr/>
        </p:nvSpPr>
        <p:spPr>
          <a:xfrm>
            <a:off x="8526950" y="1741666"/>
            <a:ext cx="3360251" cy="178174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dirty="0"/>
          </a:p>
          <a:p>
            <a:pPr algn="just"/>
            <a:r>
              <a:rPr lang="en-US" dirty="0"/>
              <a:t>The table below shows the average number of swaps a selection sort takes to order an unordered list. </a:t>
            </a:r>
          </a:p>
          <a:p>
            <a:pPr algn="just"/>
            <a:r>
              <a:rPr lang="en-US" dirty="0"/>
              <a:t>Reverse order and Ordered return the same results constantly, however random order was repeated 100 times to obtain an average.</a:t>
            </a:r>
          </a:p>
          <a:p>
            <a:pPr algn="just"/>
            <a:endParaRPr lang="en-US" dirty="0"/>
          </a:p>
        </p:txBody>
      </p:sp>
    </p:spTree>
    <p:extLst>
      <p:ext uri="{BB962C8B-B14F-4D97-AF65-F5344CB8AC3E}">
        <p14:creationId xmlns:p14="http://schemas.microsoft.com/office/powerpoint/2010/main" val="258781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Shell Sort Overview</a:t>
            </a:r>
            <a:endParaRPr lang="en-US" dirty="0">
              <a:cs typeface="Calibri Light"/>
            </a:endParaRPr>
          </a:p>
        </p:txBody>
      </p:sp>
      <p:sp>
        <p:nvSpPr>
          <p:cNvPr id="4" name="Content Placeholder 2">
            <a:extLst>
              <a:ext uri="{FF2B5EF4-FFF2-40B4-BE49-F238E27FC236}">
                <a16:creationId xmlns:a16="http://schemas.microsoft.com/office/drawing/2014/main" id="{2DF62588-D266-45ED-BB53-B9B5B8DD40AE}"/>
              </a:ext>
            </a:extLst>
          </p:cNvPr>
          <p:cNvSpPr txBox="1">
            <a:spLocks/>
          </p:cNvSpPr>
          <p:nvPr/>
        </p:nvSpPr>
        <p:spPr>
          <a:xfrm>
            <a:off x="990601" y="1978025"/>
            <a:ext cx="5330686"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Shell Sort is a more complex operation than Bubble and Selection, however it is more efficient.  </a:t>
            </a:r>
          </a:p>
          <a:p>
            <a:pPr algn="just"/>
            <a:r>
              <a:rPr lang="en-US" dirty="0"/>
              <a:t>There are variations but a common method is to take the length of the array divided by 2. This is used as an interval.</a:t>
            </a:r>
          </a:p>
          <a:p>
            <a:pPr algn="just"/>
            <a:r>
              <a:rPr lang="en-US" dirty="0"/>
              <a:t>This interval is used to index elements in the array, so that pairs can be made which are </a:t>
            </a:r>
            <a:r>
              <a:rPr lang="en-US" i="1" dirty="0"/>
              <a:t> interval</a:t>
            </a:r>
            <a:r>
              <a:rPr lang="en-US" dirty="0"/>
              <a:t> part in the array; then these are compared and ordered according to the weather the list is to be ascending or descending. </a:t>
            </a:r>
          </a:p>
          <a:p>
            <a:pPr algn="just"/>
            <a:r>
              <a:rPr lang="en-US" dirty="0"/>
              <a:t>The interval is halved with each iteration so that the sort area is smaller with each pass.</a:t>
            </a:r>
          </a:p>
          <a:p>
            <a:endParaRPr lang="en-US" dirty="0"/>
          </a:p>
        </p:txBody>
      </p:sp>
      <p:sp>
        <p:nvSpPr>
          <p:cNvPr id="6" name="TextBox 5">
            <a:extLst>
              <a:ext uri="{FF2B5EF4-FFF2-40B4-BE49-F238E27FC236}">
                <a16:creationId xmlns:a16="http://schemas.microsoft.com/office/drawing/2014/main" id="{0F0944CF-30B5-4D32-866B-2414BAE64E5C}"/>
              </a:ext>
            </a:extLst>
          </p:cNvPr>
          <p:cNvSpPr txBox="1"/>
          <p:nvPr/>
        </p:nvSpPr>
        <p:spPr>
          <a:xfrm>
            <a:off x="8839527" y="1898513"/>
            <a:ext cx="2888647" cy="1938992"/>
          </a:xfrm>
          <a:prstGeom prst="rect">
            <a:avLst/>
          </a:prstGeom>
          <a:noFill/>
        </p:spPr>
        <p:txBody>
          <a:bodyPr wrap="square" rtlCol="0">
            <a:spAutoFit/>
          </a:bodyPr>
          <a:lstStyle/>
          <a:p>
            <a:pPr algn="just"/>
            <a:r>
              <a:rPr lang="en-GB" sz="2000" dirty="0"/>
              <a:t>In this example the initial length is 6 so the first interval is 3; hence why element 1 and element 1 + interval are compared and in this case swapped.</a:t>
            </a:r>
          </a:p>
        </p:txBody>
      </p:sp>
      <p:pic>
        <p:nvPicPr>
          <p:cNvPr id="9" name="Content Placeholder 8" descr="A close up of a keyboard&#10;&#10;Description automatically generated">
            <a:extLst>
              <a:ext uri="{FF2B5EF4-FFF2-40B4-BE49-F238E27FC236}">
                <a16:creationId xmlns:a16="http://schemas.microsoft.com/office/drawing/2014/main" id="{B6BEB5EF-37B3-4A62-A7A8-EC2211BF8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7587" y="1991278"/>
            <a:ext cx="2146126" cy="1957871"/>
          </a:xfrm>
        </p:spPr>
      </p:pic>
      <p:cxnSp>
        <p:nvCxnSpPr>
          <p:cNvPr id="10" name="Straight Arrow Connector 9">
            <a:extLst>
              <a:ext uri="{FF2B5EF4-FFF2-40B4-BE49-F238E27FC236}">
                <a16:creationId xmlns:a16="http://schemas.microsoft.com/office/drawing/2014/main" id="{276482D4-AC50-4C49-9A3B-02CD9CAA9AFA}"/>
              </a:ext>
            </a:extLst>
          </p:cNvPr>
          <p:cNvCxnSpPr>
            <a:cxnSpLocks/>
          </p:cNvCxnSpPr>
          <p:nvPr/>
        </p:nvCxnSpPr>
        <p:spPr>
          <a:xfrm>
            <a:off x="7659757" y="1597924"/>
            <a:ext cx="0" cy="433387"/>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6B627FB5-C75D-4CA5-8BA6-09A96D75CF7A}"/>
              </a:ext>
            </a:extLst>
          </p:cNvPr>
          <p:cNvCxnSpPr>
            <a:cxnSpLocks/>
          </p:cNvCxnSpPr>
          <p:nvPr/>
        </p:nvCxnSpPr>
        <p:spPr>
          <a:xfrm flipV="1">
            <a:off x="6851376" y="2706826"/>
            <a:ext cx="0" cy="420688"/>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2F077D20-CE81-40C7-8181-1CA5B007CDE7}"/>
              </a:ext>
            </a:extLst>
          </p:cNvPr>
          <p:cNvCxnSpPr>
            <a:cxnSpLocks/>
          </p:cNvCxnSpPr>
          <p:nvPr/>
        </p:nvCxnSpPr>
        <p:spPr>
          <a:xfrm>
            <a:off x="6877880" y="1597924"/>
            <a:ext cx="0" cy="433387"/>
          </a:xfrm>
          <a:prstGeom prst="straightConnector1">
            <a:avLst/>
          </a:prstGeom>
          <a:ln w="38100">
            <a:solidFill>
              <a:schemeClr val="accent3">
                <a:lumMod val="7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747CBF0A-C8FA-4A88-9606-A9CA1AB97DFC}"/>
              </a:ext>
            </a:extLst>
          </p:cNvPr>
          <p:cNvCxnSpPr>
            <a:cxnSpLocks/>
          </p:cNvCxnSpPr>
          <p:nvPr/>
        </p:nvCxnSpPr>
        <p:spPr>
          <a:xfrm flipV="1">
            <a:off x="7653132" y="2701890"/>
            <a:ext cx="0" cy="420688"/>
          </a:xfrm>
          <a:prstGeom prst="straightConnector1">
            <a:avLst/>
          </a:prstGeom>
          <a:ln w="38100">
            <a:solidFill>
              <a:schemeClr val="accent3">
                <a:lumMod val="75000"/>
              </a:schemeClr>
            </a:solidFill>
            <a:tailEnd type="triangle"/>
          </a:ln>
        </p:spPr>
        <p:style>
          <a:lnRef idx="3">
            <a:schemeClr val="accent5"/>
          </a:lnRef>
          <a:fillRef idx="0">
            <a:schemeClr val="accent5"/>
          </a:fillRef>
          <a:effectRef idx="2">
            <a:schemeClr val="accent5"/>
          </a:effectRef>
          <a:fontRef idx="minor">
            <a:schemeClr val="tx1"/>
          </a:fontRef>
        </p:style>
      </p:cxnSp>
      <p:pic>
        <p:nvPicPr>
          <p:cNvPr id="1026" name="Picture 2" descr="Image result for shell sort">
            <a:extLst>
              <a:ext uri="{FF2B5EF4-FFF2-40B4-BE49-F238E27FC236}">
                <a16:creationId xmlns:a16="http://schemas.microsoft.com/office/drawing/2014/main" id="{48A57614-B25C-4B31-A660-2E91F4227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3408" y="4153693"/>
            <a:ext cx="1824766" cy="193899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E4B7B38-2A30-4F48-A7C0-CE0B5C9AD725}"/>
              </a:ext>
            </a:extLst>
          </p:cNvPr>
          <p:cNvSpPr txBox="1"/>
          <p:nvPr/>
        </p:nvSpPr>
        <p:spPr>
          <a:xfrm>
            <a:off x="6321286" y="3990312"/>
            <a:ext cx="3458817" cy="2246769"/>
          </a:xfrm>
          <a:prstGeom prst="rect">
            <a:avLst/>
          </a:prstGeom>
          <a:noFill/>
        </p:spPr>
        <p:txBody>
          <a:bodyPr wrap="square" rtlCol="0">
            <a:spAutoFit/>
          </a:bodyPr>
          <a:lstStyle/>
          <a:p>
            <a:pPr algn="just"/>
            <a:r>
              <a:rPr lang="en-GB" sz="2000" dirty="0"/>
              <a:t>This graphic (right) shows how the first pass of an unordered list would be compared. Here, pink blue and yellow would be swapped to put the list in ascending order. The next pass would have an interval of 2.</a:t>
            </a:r>
          </a:p>
        </p:txBody>
      </p:sp>
    </p:spTree>
    <p:extLst>
      <p:ext uri="{BB962C8B-B14F-4D97-AF65-F5344CB8AC3E}">
        <p14:creationId xmlns:p14="http://schemas.microsoft.com/office/powerpoint/2010/main" val="231081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Shell Sort Performance </a:t>
            </a:r>
          </a:p>
        </p:txBody>
      </p:sp>
      <p:pic>
        <p:nvPicPr>
          <p:cNvPr id="7" name="Picture 6">
            <a:extLst>
              <a:ext uri="{FF2B5EF4-FFF2-40B4-BE49-F238E27FC236}">
                <a16:creationId xmlns:a16="http://schemas.microsoft.com/office/drawing/2014/main" id="{FE3E677F-EFF8-45EA-AF11-07764821615F}"/>
              </a:ext>
            </a:extLst>
          </p:cNvPr>
          <p:cNvPicPr>
            <a:picLocks noChangeAspect="1"/>
          </p:cNvPicPr>
          <p:nvPr/>
        </p:nvPicPr>
        <p:blipFill rotWithShape="1">
          <a:blip r:embed="rId2">
            <a:extLst>
              <a:ext uri="{28A0092B-C50C-407E-A947-70E740481C1C}">
                <a14:useLocalDpi xmlns:a14="http://schemas.microsoft.com/office/drawing/2010/main" val="0"/>
              </a:ext>
            </a:extLst>
          </a:blip>
          <a:srcRect l="2560" t="3353" r="1129" b="3213"/>
          <a:stretch/>
        </p:blipFill>
        <p:spPr>
          <a:xfrm>
            <a:off x="838202" y="1951185"/>
            <a:ext cx="3582796" cy="2088296"/>
          </a:xfrm>
          <a:prstGeom prst="rect">
            <a:avLst/>
          </a:prstGeom>
        </p:spPr>
      </p:pic>
      <p:sp>
        <p:nvSpPr>
          <p:cNvPr id="8" name="Content Placeholder 2">
            <a:extLst>
              <a:ext uri="{FF2B5EF4-FFF2-40B4-BE49-F238E27FC236}">
                <a16:creationId xmlns:a16="http://schemas.microsoft.com/office/drawing/2014/main" id="{3BED4DAE-B580-48D3-98C8-6F3D03B4A195}"/>
              </a:ext>
            </a:extLst>
          </p:cNvPr>
          <p:cNvSpPr txBox="1">
            <a:spLocks/>
          </p:cNvSpPr>
          <p:nvPr/>
        </p:nvSpPr>
        <p:spPr>
          <a:xfrm>
            <a:off x="922790" y="4302380"/>
            <a:ext cx="3582796" cy="211813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This line graph (right) shows the time required to complete a shell sort of a randomly ordered array. </a:t>
            </a:r>
          </a:p>
          <a:p>
            <a:pPr algn="just"/>
            <a:r>
              <a:rPr lang="en-US" dirty="0"/>
              <a:t>The end value on this graph at array length of 5000, the completion time is 0.00003 seconds. </a:t>
            </a:r>
          </a:p>
          <a:p>
            <a:pPr algn="just"/>
            <a:endParaRPr lang="en-US" dirty="0"/>
          </a:p>
          <a:p>
            <a:endParaRPr lang="en-US" dirty="0"/>
          </a:p>
        </p:txBody>
      </p:sp>
      <p:sp>
        <p:nvSpPr>
          <p:cNvPr id="9" name="Content Placeholder 2">
            <a:extLst>
              <a:ext uri="{FF2B5EF4-FFF2-40B4-BE49-F238E27FC236}">
                <a16:creationId xmlns:a16="http://schemas.microsoft.com/office/drawing/2014/main" id="{A8D9348D-E0EA-472C-AD20-9772494F1E5F}"/>
              </a:ext>
            </a:extLst>
          </p:cNvPr>
          <p:cNvSpPr txBox="1">
            <a:spLocks/>
          </p:cNvSpPr>
          <p:nvPr/>
        </p:nvSpPr>
        <p:spPr>
          <a:xfrm>
            <a:off x="4614996" y="1867348"/>
            <a:ext cx="3582795" cy="22698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line graph, left,  shows the shows number of comparisons required to order an unordered array with a shell sort algorithm. </a:t>
            </a:r>
          </a:p>
          <a:p>
            <a:endParaRPr lang="en-US" dirty="0"/>
          </a:p>
        </p:txBody>
      </p:sp>
      <p:pic>
        <p:nvPicPr>
          <p:cNvPr id="12" name="Picture 11">
            <a:extLst>
              <a:ext uri="{FF2B5EF4-FFF2-40B4-BE49-F238E27FC236}">
                <a16:creationId xmlns:a16="http://schemas.microsoft.com/office/drawing/2014/main" id="{B3B50037-2928-4F5B-BFA7-EE7FCDD0B666}"/>
              </a:ext>
            </a:extLst>
          </p:cNvPr>
          <p:cNvPicPr>
            <a:picLocks noChangeAspect="1"/>
          </p:cNvPicPr>
          <p:nvPr/>
        </p:nvPicPr>
        <p:blipFill>
          <a:blip r:embed="rId3"/>
          <a:stretch>
            <a:fillRect/>
          </a:stretch>
        </p:blipFill>
        <p:spPr>
          <a:xfrm>
            <a:off x="4614994" y="4185163"/>
            <a:ext cx="3582797" cy="2118132"/>
          </a:xfrm>
          <a:prstGeom prst="rect">
            <a:avLst/>
          </a:prstGeom>
        </p:spPr>
      </p:pic>
      <p:graphicFrame>
        <p:nvGraphicFramePr>
          <p:cNvPr id="13" name="Table 12">
            <a:extLst>
              <a:ext uri="{FF2B5EF4-FFF2-40B4-BE49-F238E27FC236}">
                <a16:creationId xmlns:a16="http://schemas.microsoft.com/office/drawing/2014/main" id="{D09D6322-305D-4F5C-BB33-396894D437CC}"/>
              </a:ext>
            </a:extLst>
          </p:cNvPr>
          <p:cNvGraphicFramePr>
            <a:graphicFrameLocks noGrp="1"/>
          </p:cNvGraphicFramePr>
          <p:nvPr>
            <p:extLst>
              <p:ext uri="{D42A27DB-BD31-4B8C-83A1-F6EECF244321}">
                <p14:modId xmlns:p14="http://schemas.microsoft.com/office/powerpoint/2010/main" val="2729347623"/>
              </p:ext>
            </p:extLst>
          </p:nvPr>
        </p:nvGraphicFramePr>
        <p:xfrm>
          <a:off x="8301144" y="4825015"/>
          <a:ext cx="3360252" cy="1478280"/>
        </p:xfrm>
        <a:graphic>
          <a:graphicData uri="http://schemas.openxmlformats.org/drawingml/2006/table">
            <a:tbl>
              <a:tblPr firstRow="1" bandRow="1">
                <a:tableStyleId>{073A0DAA-6AF3-43AB-8588-CEC1D06C72B9}</a:tableStyleId>
              </a:tblPr>
              <a:tblGrid>
                <a:gridCol w="1680126">
                  <a:extLst>
                    <a:ext uri="{9D8B030D-6E8A-4147-A177-3AD203B41FA5}">
                      <a16:colId xmlns:a16="http://schemas.microsoft.com/office/drawing/2014/main" val="3204911813"/>
                    </a:ext>
                  </a:extLst>
                </a:gridCol>
                <a:gridCol w="1680126">
                  <a:extLst>
                    <a:ext uri="{9D8B030D-6E8A-4147-A177-3AD203B41FA5}">
                      <a16:colId xmlns:a16="http://schemas.microsoft.com/office/drawing/2014/main" val="2260809366"/>
                    </a:ext>
                  </a:extLst>
                </a:gridCol>
              </a:tblGrid>
              <a:tr h="370840">
                <a:tc>
                  <a:txBody>
                    <a:bodyPr/>
                    <a:lstStyle/>
                    <a:p>
                      <a:r>
                        <a:rPr lang="en-GB" dirty="0"/>
                        <a:t>Case</a:t>
                      </a:r>
                    </a:p>
                  </a:txBody>
                  <a:tcPr/>
                </a:tc>
                <a:tc>
                  <a:txBody>
                    <a:bodyPr/>
                    <a:lstStyle/>
                    <a:p>
                      <a:r>
                        <a:rPr lang="en-GB" dirty="0"/>
                        <a:t>Big Oh</a:t>
                      </a:r>
                    </a:p>
                  </a:txBody>
                  <a:tcPr/>
                </a:tc>
                <a:extLst>
                  <a:ext uri="{0D108BD9-81ED-4DB2-BD59-A6C34878D82A}">
                    <a16:rowId xmlns:a16="http://schemas.microsoft.com/office/drawing/2014/main" val="4187749253"/>
                  </a:ext>
                </a:extLst>
              </a:tr>
              <a:tr h="370840">
                <a:tc>
                  <a:txBody>
                    <a:bodyPr/>
                    <a:lstStyle/>
                    <a:p>
                      <a:r>
                        <a:rPr lang="en-GB" dirty="0"/>
                        <a:t>Worst</a:t>
                      </a:r>
                    </a:p>
                  </a:txBody>
                  <a:tcPr/>
                </a:tc>
                <a:tc>
                  <a:txBody>
                    <a:bodyPr/>
                    <a:lstStyle/>
                    <a:p>
                      <a:r>
                        <a:rPr lang="en-GB" dirty="0"/>
                        <a:t>O(n^2)</a:t>
                      </a:r>
                    </a:p>
                  </a:txBody>
                  <a:tcPr/>
                </a:tc>
                <a:extLst>
                  <a:ext uri="{0D108BD9-81ED-4DB2-BD59-A6C34878D82A}">
                    <a16:rowId xmlns:a16="http://schemas.microsoft.com/office/drawing/2014/main" val="544782852"/>
                  </a:ext>
                </a:extLst>
              </a:tr>
              <a:tr h="370840">
                <a:tc>
                  <a:txBody>
                    <a:bodyPr/>
                    <a:lstStyle/>
                    <a:p>
                      <a:r>
                        <a:rPr lang="en-GB" dirty="0"/>
                        <a:t>Average</a:t>
                      </a:r>
                    </a:p>
                  </a:txBody>
                  <a:tcPr/>
                </a:tc>
                <a:tc>
                  <a:txBody>
                    <a:bodyPr/>
                    <a:lstStyle/>
                    <a:p>
                      <a:r>
                        <a:rPr lang="en-GB" dirty="0"/>
                        <a:t>O(n^2)</a:t>
                      </a:r>
                    </a:p>
                  </a:txBody>
                  <a:tcPr/>
                </a:tc>
                <a:extLst>
                  <a:ext uri="{0D108BD9-81ED-4DB2-BD59-A6C34878D82A}">
                    <a16:rowId xmlns:a16="http://schemas.microsoft.com/office/drawing/2014/main" val="3164344996"/>
                  </a:ext>
                </a:extLst>
              </a:tr>
              <a:tr h="241038">
                <a:tc>
                  <a:txBody>
                    <a:bodyPr/>
                    <a:lstStyle/>
                    <a:p>
                      <a:r>
                        <a:rPr lang="en-GB" dirty="0"/>
                        <a:t>Best</a:t>
                      </a:r>
                    </a:p>
                  </a:txBody>
                  <a:tcPr/>
                </a:tc>
                <a:tc>
                  <a:txBody>
                    <a:bodyPr/>
                    <a:lstStyle/>
                    <a:p>
                      <a:r>
                        <a:rPr lang="en-GB" dirty="0"/>
                        <a:t>O(n)</a:t>
                      </a:r>
                    </a:p>
                  </a:txBody>
                  <a:tcPr/>
                </a:tc>
                <a:extLst>
                  <a:ext uri="{0D108BD9-81ED-4DB2-BD59-A6C34878D82A}">
                    <a16:rowId xmlns:a16="http://schemas.microsoft.com/office/drawing/2014/main" val="194678938"/>
                  </a:ext>
                </a:extLst>
              </a:tr>
            </a:tbl>
          </a:graphicData>
        </a:graphic>
      </p:graphicFrame>
      <p:graphicFrame>
        <p:nvGraphicFramePr>
          <p:cNvPr id="14" name="Table 4">
            <a:extLst>
              <a:ext uri="{FF2B5EF4-FFF2-40B4-BE49-F238E27FC236}">
                <a16:creationId xmlns:a16="http://schemas.microsoft.com/office/drawing/2014/main" id="{7F665CA8-8CB3-4C22-A62E-99F272E29D39}"/>
              </a:ext>
            </a:extLst>
          </p:cNvPr>
          <p:cNvGraphicFramePr>
            <a:graphicFrameLocks noGrp="1"/>
          </p:cNvGraphicFramePr>
          <p:nvPr>
            <p:extLst>
              <p:ext uri="{D42A27DB-BD31-4B8C-83A1-F6EECF244321}">
                <p14:modId xmlns:p14="http://schemas.microsoft.com/office/powerpoint/2010/main" val="4262381565"/>
              </p:ext>
            </p:extLst>
          </p:nvPr>
        </p:nvGraphicFramePr>
        <p:xfrm>
          <a:off x="8301144" y="2420300"/>
          <a:ext cx="3360250" cy="2329279"/>
        </p:xfrm>
        <a:graphic>
          <a:graphicData uri="http://schemas.openxmlformats.org/drawingml/2006/table">
            <a:tbl>
              <a:tblPr firstRow="1" bandRow="1">
                <a:tableStyleId>{073A0DAA-6AF3-43AB-8588-CEC1D06C72B9}</a:tableStyleId>
              </a:tblPr>
              <a:tblGrid>
                <a:gridCol w="692902">
                  <a:extLst>
                    <a:ext uri="{9D8B030D-6E8A-4147-A177-3AD203B41FA5}">
                      <a16:colId xmlns:a16="http://schemas.microsoft.com/office/drawing/2014/main" val="3959017320"/>
                    </a:ext>
                  </a:extLst>
                </a:gridCol>
                <a:gridCol w="994458">
                  <a:extLst>
                    <a:ext uri="{9D8B030D-6E8A-4147-A177-3AD203B41FA5}">
                      <a16:colId xmlns:a16="http://schemas.microsoft.com/office/drawing/2014/main" val="2336461049"/>
                    </a:ext>
                  </a:extLst>
                </a:gridCol>
                <a:gridCol w="970543">
                  <a:extLst>
                    <a:ext uri="{9D8B030D-6E8A-4147-A177-3AD203B41FA5}">
                      <a16:colId xmlns:a16="http://schemas.microsoft.com/office/drawing/2014/main" val="1935105656"/>
                    </a:ext>
                  </a:extLst>
                </a:gridCol>
                <a:gridCol w="702347">
                  <a:extLst>
                    <a:ext uri="{9D8B030D-6E8A-4147-A177-3AD203B41FA5}">
                      <a16:colId xmlns:a16="http://schemas.microsoft.com/office/drawing/2014/main" val="387857"/>
                    </a:ext>
                  </a:extLst>
                </a:gridCol>
              </a:tblGrid>
              <a:tr h="957679">
                <a:tc>
                  <a:txBody>
                    <a:bodyPr/>
                    <a:lstStyle/>
                    <a:p>
                      <a:r>
                        <a:rPr lang="en-GB" dirty="0"/>
                        <a:t>Case</a:t>
                      </a:r>
                    </a:p>
                  </a:txBody>
                  <a:tcPr/>
                </a:tc>
                <a:tc>
                  <a:txBody>
                    <a:bodyPr/>
                    <a:lstStyle/>
                    <a:p>
                      <a:r>
                        <a:rPr lang="en-GB" dirty="0"/>
                        <a:t>Average Swaps</a:t>
                      </a:r>
                    </a:p>
                  </a:txBody>
                  <a:tcPr/>
                </a:tc>
                <a:tc>
                  <a:txBody>
                    <a:bodyPr/>
                    <a:lstStyle/>
                    <a:p>
                      <a:r>
                        <a:rPr lang="en-GB" dirty="0"/>
                        <a:t>Min Swaps</a:t>
                      </a:r>
                    </a:p>
                  </a:txBody>
                  <a:tcPr/>
                </a:tc>
                <a:tc>
                  <a:txBody>
                    <a:bodyPr/>
                    <a:lstStyle/>
                    <a:p>
                      <a:r>
                        <a:rPr lang="en-GB" dirty="0"/>
                        <a:t>Max Swaps</a:t>
                      </a:r>
                    </a:p>
                  </a:txBody>
                  <a:tcPr/>
                </a:tc>
                <a:extLst>
                  <a:ext uri="{0D108BD9-81ED-4DB2-BD59-A6C34878D82A}">
                    <a16:rowId xmlns:a16="http://schemas.microsoft.com/office/drawing/2014/main" val="126815450"/>
                  </a:ext>
                </a:extLst>
              </a:tr>
              <a:tr h="318466">
                <a:tc>
                  <a:txBody>
                    <a:bodyPr/>
                    <a:lstStyle/>
                    <a:p>
                      <a:r>
                        <a:rPr lang="en-GB" sz="1200" dirty="0"/>
                        <a:t>Reverse Order</a:t>
                      </a:r>
                    </a:p>
                  </a:txBody>
                  <a:tcPr/>
                </a:tc>
                <a:tc>
                  <a:txBody>
                    <a:bodyPr/>
                    <a:lstStyle/>
                    <a:p>
                      <a:endParaRPr lang="en-GB" sz="1200" dirty="0"/>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4082730715"/>
                  </a:ext>
                </a:extLst>
              </a:tr>
              <a:tr h="318466">
                <a:tc>
                  <a:txBody>
                    <a:bodyPr/>
                    <a:lstStyle/>
                    <a:p>
                      <a:r>
                        <a:rPr lang="en-GB" sz="1200" dirty="0"/>
                        <a:t>Random</a:t>
                      </a:r>
                    </a:p>
                  </a:txBody>
                  <a:tcPr/>
                </a:tc>
                <a:tc>
                  <a:txBody>
                    <a:bodyPr/>
                    <a:lstStyle/>
                    <a:p>
                      <a:endParaRPr lang="en-GB" sz="1200" dirty="0"/>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3793809036"/>
                  </a:ext>
                </a:extLst>
              </a:tr>
              <a:tr h="318466">
                <a:tc>
                  <a:txBody>
                    <a:bodyPr/>
                    <a:lstStyle/>
                    <a:p>
                      <a:r>
                        <a:rPr lang="en-GB" sz="1200" dirty="0"/>
                        <a:t>Ordered</a:t>
                      </a:r>
                    </a:p>
                  </a:txBody>
                  <a:tcPr/>
                </a:tc>
                <a:tc>
                  <a:txBody>
                    <a:bodyPr/>
                    <a:lstStyle/>
                    <a:p>
                      <a:endParaRPr lang="en-GB" sz="1200"/>
                    </a:p>
                  </a:txBody>
                  <a:tcPr/>
                </a:tc>
                <a:tc>
                  <a:txBody>
                    <a:bodyPr/>
                    <a:lstStyle/>
                    <a:p>
                      <a:endParaRPr lang="en-GB" sz="1200" dirty="0"/>
                    </a:p>
                  </a:txBody>
                  <a:tcPr/>
                </a:tc>
                <a:tc>
                  <a:txBody>
                    <a:bodyPr/>
                    <a:lstStyle/>
                    <a:p>
                      <a:endParaRPr lang="en-GB" sz="1200" dirty="0"/>
                    </a:p>
                  </a:txBody>
                  <a:tcPr/>
                </a:tc>
                <a:extLst>
                  <a:ext uri="{0D108BD9-81ED-4DB2-BD59-A6C34878D82A}">
                    <a16:rowId xmlns:a16="http://schemas.microsoft.com/office/drawing/2014/main" val="3688509900"/>
                  </a:ext>
                </a:extLst>
              </a:tr>
            </a:tbl>
          </a:graphicData>
        </a:graphic>
      </p:graphicFrame>
    </p:spTree>
    <p:extLst>
      <p:ext uri="{BB962C8B-B14F-4D97-AF65-F5344CB8AC3E}">
        <p14:creationId xmlns:p14="http://schemas.microsoft.com/office/powerpoint/2010/main" val="294106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Computations</a:t>
            </a:r>
            <a:r>
              <a:rPr lang="en-US" dirty="0">
                <a:cs typeface="Calibri Light"/>
              </a:rPr>
              <a:t> </a:t>
            </a:r>
          </a:p>
        </p:txBody>
      </p:sp>
      <p:pic>
        <p:nvPicPr>
          <p:cNvPr id="5" name="Content Placeholder 4">
            <a:extLst>
              <a:ext uri="{FF2B5EF4-FFF2-40B4-BE49-F238E27FC236}">
                <a16:creationId xmlns:a16="http://schemas.microsoft.com/office/drawing/2014/main" id="{56C43770-43B9-4A64-A621-92692DF29B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92" t="3361" r="1863" b="3973"/>
          <a:stretch/>
        </p:blipFill>
        <p:spPr>
          <a:xfrm>
            <a:off x="6815356" y="1690688"/>
            <a:ext cx="4538444" cy="2701256"/>
          </a:xfrm>
        </p:spPr>
      </p:pic>
    </p:spTree>
    <p:extLst>
      <p:ext uri="{BB962C8B-B14F-4D97-AF65-F5344CB8AC3E}">
        <p14:creationId xmlns:p14="http://schemas.microsoft.com/office/powerpoint/2010/main" val="312366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Completion Time</a:t>
            </a:r>
          </a:p>
        </p:txBody>
      </p:sp>
      <p:pic>
        <p:nvPicPr>
          <p:cNvPr id="5" name="Content Placeholder 4">
            <a:extLst>
              <a:ext uri="{FF2B5EF4-FFF2-40B4-BE49-F238E27FC236}">
                <a16:creationId xmlns:a16="http://schemas.microsoft.com/office/drawing/2014/main" id="{E651996C-A5A9-462E-AE81-F67D75527CA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04" t="1950" r="2155" b="3077"/>
          <a:stretch/>
        </p:blipFill>
        <p:spPr>
          <a:xfrm>
            <a:off x="6806967" y="1690688"/>
            <a:ext cx="4546833" cy="2650921"/>
          </a:xfrm>
        </p:spPr>
      </p:pic>
    </p:spTree>
    <p:extLst>
      <p:ext uri="{BB962C8B-B14F-4D97-AF65-F5344CB8AC3E}">
        <p14:creationId xmlns:p14="http://schemas.microsoft.com/office/powerpoint/2010/main" val="42562940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3049</TotalTime>
  <Words>1163</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Max Dean / B00759381</vt:lpstr>
      <vt:lpstr>Bubble Sort Overview</vt:lpstr>
      <vt:lpstr>Bubble Sort Performance</vt:lpstr>
      <vt:lpstr>Selection Sort Overview </vt:lpstr>
      <vt:lpstr>Selection Sort Performance</vt:lpstr>
      <vt:lpstr>Shell Sort Overview</vt:lpstr>
      <vt:lpstr>Shell Sort Performance </vt:lpstr>
      <vt:lpstr>Computations </vt:lpstr>
      <vt:lpstr>Completion Time</vt:lpstr>
      <vt:lpstr>Overall Evaluation / Conclusion </vt:lpstr>
      <vt:lpstr>References</vt:lpstr>
      <vt:lpstr>Dick ABOUT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Max Dean</cp:lastModifiedBy>
  <cp:revision>101</cp:revision>
  <dcterms:created xsi:type="dcterms:W3CDTF">2019-10-31T13:56:07Z</dcterms:created>
  <dcterms:modified xsi:type="dcterms:W3CDTF">2019-11-05T10:53:50Z</dcterms:modified>
</cp:coreProperties>
</file>