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9"/>
  </p:notesMasterIdLst>
  <p:sldIdLst>
    <p:sldId id="295" r:id="rId2"/>
    <p:sldId id="405" r:id="rId3"/>
    <p:sldId id="296" r:id="rId4"/>
    <p:sldId id="333" r:id="rId5"/>
    <p:sldId id="334" r:id="rId6"/>
    <p:sldId id="298" r:id="rId7"/>
    <p:sldId id="313" r:id="rId8"/>
    <p:sldId id="406" r:id="rId9"/>
    <p:sldId id="329" r:id="rId10"/>
    <p:sldId id="331" r:id="rId11"/>
    <p:sldId id="332" r:id="rId12"/>
    <p:sldId id="335" r:id="rId13"/>
    <p:sldId id="330" r:id="rId14"/>
    <p:sldId id="337" r:id="rId15"/>
    <p:sldId id="336" r:id="rId16"/>
    <p:sldId id="338" r:id="rId17"/>
    <p:sldId id="339" r:id="rId18"/>
    <p:sldId id="340" r:id="rId19"/>
    <p:sldId id="341" r:id="rId20"/>
    <p:sldId id="327" r:id="rId21"/>
    <p:sldId id="344" r:id="rId22"/>
    <p:sldId id="393" r:id="rId23"/>
    <p:sldId id="346" r:id="rId24"/>
    <p:sldId id="345"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63" r:id="rId38"/>
    <p:sldId id="408" r:id="rId39"/>
    <p:sldId id="394" r:id="rId40"/>
    <p:sldId id="359" r:id="rId41"/>
    <p:sldId id="364" r:id="rId42"/>
    <p:sldId id="361" r:id="rId43"/>
    <p:sldId id="362" r:id="rId44"/>
    <p:sldId id="367" r:id="rId45"/>
    <p:sldId id="368" r:id="rId46"/>
    <p:sldId id="366" r:id="rId47"/>
    <p:sldId id="369" r:id="rId48"/>
    <p:sldId id="396" r:id="rId49"/>
    <p:sldId id="397" r:id="rId50"/>
    <p:sldId id="398" r:id="rId51"/>
    <p:sldId id="373" r:id="rId52"/>
    <p:sldId id="409" r:id="rId53"/>
    <p:sldId id="372" r:id="rId54"/>
    <p:sldId id="399" r:id="rId55"/>
    <p:sldId id="410" r:id="rId56"/>
    <p:sldId id="400" r:id="rId57"/>
    <p:sldId id="411" r:id="rId58"/>
    <p:sldId id="401" r:id="rId59"/>
    <p:sldId id="412" r:id="rId60"/>
    <p:sldId id="402" r:id="rId61"/>
    <p:sldId id="374" r:id="rId62"/>
    <p:sldId id="379" r:id="rId63"/>
    <p:sldId id="413" r:id="rId64"/>
    <p:sldId id="378" r:id="rId65"/>
    <p:sldId id="403" r:id="rId66"/>
    <p:sldId id="404" r:id="rId67"/>
    <p:sldId id="414" r:id="rId68"/>
    <p:sldId id="416" r:id="rId69"/>
    <p:sldId id="417" r:id="rId70"/>
    <p:sldId id="418" r:id="rId71"/>
    <p:sldId id="419" r:id="rId72"/>
    <p:sldId id="421" r:id="rId73"/>
    <p:sldId id="422" r:id="rId74"/>
    <p:sldId id="383" r:id="rId75"/>
    <p:sldId id="423" r:id="rId76"/>
    <p:sldId id="385" r:id="rId77"/>
    <p:sldId id="424" r:id="rId7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178C"/>
    <a:srgbClr val="00FA00"/>
    <a:srgbClr val="37A2EB"/>
    <a:srgbClr val="1CACE8"/>
    <a:srgbClr val="242E4A"/>
    <a:srgbClr val="00355C"/>
    <a:srgbClr val="A08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2"/>
    <p:restoredTop sz="72958"/>
  </p:normalViewPr>
  <p:slideViewPr>
    <p:cSldViewPr snapToGrid="0" snapToObjects="1">
      <p:cViewPr varScale="1">
        <p:scale>
          <a:sx n="49" d="100"/>
          <a:sy n="49" d="100"/>
        </p:scale>
        <p:origin x="2232" y="200"/>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729235313"/>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Welcome to the workshop on how to use the tool Terraform to define whole infrastructures like a program </a:t>
            </a:r>
          </a:p>
          <a:p>
            <a:pPr marL="342900" indent="-342900">
              <a:buFontTx/>
              <a:buChar char="-"/>
            </a:pPr>
            <a:r>
              <a:rPr lang="en-US" dirty="0"/>
              <a:t>My name is Max and I’m responsible for the </a:t>
            </a:r>
            <a:r>
              <a:rPr lang="en-US" dirty="0" err="1"/>
              <a:t>de.NBI</a:t>
            </a:r>
            <a:r>
              <a:rPr lang="en-US" dirty="0"/>
              <a:t> cloud site on the technical level in Tübingen.</a:t>
            </a:r>
          </a:p>
        </p:txBody>
      </p:sp>
    </p:spTree>
    <p:extLst>
      <p:ext uri="{BB962C8B-B14F-4D97-AF65-F5344CB8AC3E}">
        <p14:creationId xmlns:p14="http://schemas.microsoft.com/office/powerpoint/2010/main" val="2587625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First we need to know, what is the rough software stack?</a:t>
            </a:r>
          </a:p>
          <a:p>
            <a:pPr marL="342900" indent="-342900">
              <a:buFontTx/>
              <a:buChar char="-"/>
            </a:pPr>
            <a:r>
              <a:rPr lang="en-US" dirty="0"/>
              <a:t>We need nodes, which are represented by VMs</a:t>
            </a:r>
          </a:p>
          <a:p>
            <a:pPr marL="342900" indent="-342900">
              <a:buFontTx/>
              <a:buChar char="-"/>
            </a:pPr>
            <a:r>
              <a:rPr lang="en-US" dirty="0"/>
              <a:t>Then we need some network connection which we can also have in our cloud environment</a:t>
            </a:r>
          </a:p>
          <a:p>
            <a:pPr marL="342900" indent="-342900">
              <a:buFontTx/>
              <a:buChar char="-"/>
            </a:pPr>
            <a:r>
              <a:rPr lang="en-US" dirty="0"/>
              <a:t>The following three points in brackets are substantial for a cluster but we will not discuss these in this workshop </a:t>
            </a:r>
          </a:p>
          <a:p>
            <a:pPr marL="342900" indent="-342900">
              <a:buFontTx/>
              <a:buChar char="-"/>
            </a:pPr>
            <a:r>
              <a:rPr lang="en-US" dirty="0"/>
              <a:t>Of course you will need to set up a shared filesystem, so the nodes have access to a common file system</a:t>
            </a:r>
          </a:p>
          <a:p>
            <a:pPr marL="342900" indent="-342900">
              <a:buFontTx/>
              <a:buChar char="-"/>
            </a:pPr>
            <a:r>
              <a:rPr lang="en-US" dirty="0"/>
              <a:t>Of course you will need a Batch system and/or Scheduler that can handle and submit jobs to a node </a:t>
            </a:r>
          </a:p>
          <a:p>
            <a:pPr marL="342900" indent="-342900">
              <a:buFontTx/>
              <a:buChar char="-"/>
            </a:pPr>
            <a:r>
              <a:rPr lang="en-US" dirty="0"/>
              <a:t>On top of that you can set some kind of middleware like UNICORE for example to ease the access, user management and other additional features</a:t>
            </a:r>
          </a:p>
          <a:p>
            <a:pPr marL="342900" indent="-342900">
              <a:buFontTx/>
              <a:buChar char="-"/>
            </a:pPr>
            <a:endParaRPr lang="en-US" dirty="0"/>
          </a:p>
        </p:txBody>
      </p:sp>
    </p:spTree>
    <p:extLst>
      <p:ext uri="{BB962C8B-B14F-4D97-AF65-F5344CB8AC3E}">
        <p14:creationId xmlns:p14="http://schemas.microsoft.com/office/powerpoint/2010/main" val="3989612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As I said compared to a classical, physical HPC cluster we just replace the servers by virtual machines</a:t>
            </a:r>
          </a:p>
          <a:p>
            <a:pPr marL="342900" indent="-342900">
              <a:buFontTx/>
              <a:buChar char="-"/>
            </a:pPr>
            <a:r>
              <a:rPr lang="en-US" dirty="0"/>
              <a:t>Such a virtual infrastructure can be handled a more easily as we can just reconfigure everything or start from scratch with less effort</a:t>
            </a:r>
          </a:p>
          <a:p>
            <a:pPr marL="342900" indent="-342900">
              <a:buFontTx/>
              <a:buChar char="-"/>
            </a:pPr>
            <a:r>
              <a:rPr lang="en-US" dirty="0"/>
              <a:t>Terraform is a tool that can help us to map a infrastructure into code</a:t>
            </a:r>
          </a:p>
        </p:txBody>
      </p:sp>
    </p:spTree>
    <p:extLst>
      <p:ext uri="{BB962C8B-B14F-4D97-AF65-F5344CB8AC3E}">
        <p14:creationId xmlns:p14="http://schemas.microsoft.com/office/powerpoint/2010/main" val="65002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So far we talked about the basics and what Terraform is.</a:t>
            </a:r>
          </a:p>
          <a:p>
            <a:pPr marL="342900" indent="-342900">
              <a:buFontTx/>
              <a:buChar char="-"/>
            </a:pPr>
            <a:r>
              <a:rPr lang="en-US" dirty="0"/>
              <a:t>Now we want to use it which leads us to the first hands on part</a:t>
            </a:r>
          </a:p>
          <a:p>
            <a:pPr marL="342900" indent="-342900">
              <a:buFontTx/>
              <a:buChar char="-"/>
            </a:pPr>
            <a:r>
              <a:rPr lang="en-US" dirty="0"/>
              <a:t>If you have any problems please raise your hand and we will help you</a:t>
            </a:r>
          </a:p>
          <a:p>
            <a:pPr marL="342900" indent="-342900">
              <a:buFontTx/>
              <a:buChar char="-"/>
            </a:pPr>
            <a:endParaRPr lang="en-US" dirty="0"/>
          </a:p>
        </p:txBody>
      </p:sp>
    </p:spTree>
    <p:extLst>
      <p:ext uri="{BB962C8B-B14F-4D97-AF65-F5344CB8AC3E}">
        <p14:creationId xmlns:p14="http://schemas.microsoft.com/office/powerpoint/2010/main" val="3168996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But before we need check some prerequisites </a:t>
            </a:r>
          </a:p>
          <a:p>
            <a:pPr marL="342900" indent="-342900">
              <a:buFontTx/>
              <a:buChar char="-"/>
            </a:pPr>
            <a:r>
              <a:rPr lang="en-US" dirty="0"/>
              <a:t>So please grab your notebook</a:t>
            </a:r>
          </a:p>
          <a:p>
            <a:pPr marL="342900" indent="-342900">
              <a:buFontTx/>
              <a:buChar char="-"/>
            </a:pPr>
            <a:r>
              <a:rPr lang="en-US" dirty="0"/>
              <a:t>Who has Linux/Mac/Windows ?</a:t>
            </a:r>
          </a:p>
          <a:p>
            <a:pPr marL="342900" indent="-342900">
              <a:buFontTx/>
              <a:buChar char="-"/>
            </a:pPr>
            <a:r>
              <a:rPr lang="en-US" dirty="0"/>
              <a:t>Someone not already having Terraform installed and working?</a:t>
            </a:r>
          </a:p>
          <a:p>
            <a:pPr marL="342900" lvl="3" indent="-342900">
              <a:buFontTx/>
              <a:buChar char="-"/>
            </a:pPr>
            <a:r>
              <a:rPr lang="en-US" dirty="0"/>
              <a:t>Please download and install it now</a:t>
            </a:r>
          </a:p>
          <a:p>
            <a:pPr marL="342900" indent="-342900">
              <a:buFontTx/>
              <a:buChar char="-"/>
            </a:pPr>
            <a:r>
              <a:rPr lang="en-US" dirty="0"/>
              <a:t>Everyone has a public key available?</a:t>
            </a:r>
          </a:p>
          <a:p>
            <a:pPr marL="342900" indent="-342900">
              <a:buFontTx/>
              <a:buChar char="-"/>
            </a:pPr>
            <a:endParaRPr lang="en-US" dirty="0"/>
          </a:p>
        </p:txBody>
      </p:sp>
    </p:spTree>
    <p:extLst>
      <p:ext uri="{BB962C8B-B14F-4D97-AF65-F5344CB8AC3E}">
        <p14:creationId xmlns:p14="http://schemas.microsoft.com/office/powerpoint/2010/main" val="200388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Then we can go on</a:t>
            </a:r>
          </a:p>
          <a:p>
            <a:pPr marL="342900" indent="-342900">
              <a:buFontTx/>
              <a:buChar char="-"/>
            </a:pPr>
            <a:r>
              <a:rPr lang="en-US" dirty="0"/>
              <a:t>Please login to the cloud dashboard under this URL so you will be able to see how your resources are behaving</a:t>
            </a:r>
          </a:p>
          <a:p>
            <a:pPr marL="342900" indent="-342900">
              <a:buFontTx/>
              <a:buChar char="-"/>
            </a:pPr>
            <a:r>
              <a:rPr lang="en-US" dirty="0"/>
              <a:t>You will get the credentials on the next slides</a:t>
            </a:r>
          </a:p>
          <a:p>
            <a:pPr marL="342900" indent="-342900">
              <a:buFontTx/>
              <a:buChar char="-"/>
            </a:pPr>
            <a:endParaRPr lang="en-US" dirty="0"/>
          </a:p>
        </p:txBody>
      </p:sp>
    </p:spTree>
    <p:extLst>
      <p:ext uri="{BB962C8B-B14F-4D97-AF65-F5344CB8AC3E}">
        <p14:creationId xmlns:p14="http://schemas.microsoft.com/office/powerpoint/2010/main" val="16443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First, choose Keystone as authentication method</a:t>
            </a:r>
          </a:p>
        </p:txBody>
      </p:sp>
    </p:spTree>
    <p:extLst>
      <p:ext uri="{BB962C8B-B14F-4D97-AF65-F5344CB8AC3E}">
        <p14:creationId xmlns:p14="http://schemas.microsoft.com/office/powerpoint/2010/main" val="63796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After that you will see a login screen where enter the following credentials coming on the next slide</a:t>
            </a:r>
          </a:p>
        </p:txBody>
      </p:sp>
    </p:spTree>
    <p:extLst>
      <p:ext uri="{BB962C8B-B14F-4D97-AF65-F5344CB8AC3E}">
        <p14:creationId xmlns:p14="http://schemas.microsoft.com/office/powerpoint/2010/main" val="3515715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credentials are the following: See slide</a:t>
            </a:r>
          </a:p>
        </p:txBody>
      </p:sp>
    </p:spTree>
    <p:extLst>
      <p:ext uri="{BB962C8B-B14F-4D97-AF65-F5344CB8AC3E}">
        <p14:creationId xmlns:p14="http://schemas.microsoft.com/office/powerpoint/2010/main" val="3309551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This project is specific for this workshop please do not delete anything you can see on the dashboard!</a:t>
            </a:r>
          </a:p>
          <a:p>
            <a:pPr marL="342900" indent="-342900">
              <a:buFontTx/>
              <a:buChar char="-"/>
            </a:pPr>
            <a:r>
              <a:rPr lang="en-US" dirty="0"/>
              <a:t>Later on you can start your own instances and changing things but for just watch, please</a:t>
            </a:r>
          </a:p>
          <a:p>
            <a:pPr marL="342900" indent="-342900">
              <a:buFontTx/>
              <a:buChar char="-"/>
            </a:pPr>
            <a:r>
              <a:rPr lang="en-US" dirty="0"/>
              <a:t>Further you will need the credentials of this project</a:t>
            </a:r>
          </a:p>
          <a:p>
            <a:pPr marL="342900" indent="-342900">
              <a:buFontTx/>
              <a:buChar char="-"/>
            </a:pPr>
            <a:r>
              <a:rPr lang="en-US" dirty="0"/>
              <a:t>Therefore, please click on the username …</a:t>
            </a:r>
          </a:p>
          <a:p>
            <a:endParaRPr lang="en-US" dirty="0"/>
          </a:p>
        </p:txBody>
      </p:sp>
    </p:spTree>
    <p:extLst>
      <p:ext uri="{BB962C8B-B14F-4D97-AF65-F5344CB8AC3E}">
        <p14:creationId xmlns:p14="http://schemas.microsoft.com/office/powerpoint/2010/main" val="330072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and download the OpenStack RC File</a:t>
            </a:r>
          </a:p>
          <a:p>
            <a:pPr marL="342900" indent="-342900">
              <a:buFontTx/>
              <a:buChar char="-"/>
            </a:pPr>
            <a:r>
              <a:rPr lang="en-US" dirty="0"/>
              <a:t>That is for now everything you need to do with this</a:t>
            </a:r>
          </a:p>
        </p:txBody>
      </p:sp>
    </p:spTree>
    <p:extLst>
      <p:ext uri="{BB962C8B-B14F-4D97-AF65-F5344CB8AC3E}">
        <p14:creationId xmlns:p14="http://schemas.microsoft.com/office/powerpoint/2010/main" val="1605762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Just to get an idea on what you will learn throughout this workshop</a:t>
            </a:r>
          </a:p>
          <a:p>
            <a:pPr marL="342900" indent="-342900">
              <a:buFontTx/>
              <a:buChar char="-"/>
            </a:pPr>
            <a:r>
              <a:rPr lang="en-US" dirty="0"/>
              <a:t>I have defined some goals what you can expect to learn in this workshop</a:t>
            </a:r>
          </a:p>
          <a:p>
            <a:pPr marL="342900" indent="-342900">
              <a:buFontTx/>
              <a:buChar char="-"/>
            </a:pPr>
            <a:r>
              <a:rPr lang="en-US" dirty="0"/>
              <a:t>General understanding of TF</a:t>
            </a:r>
          </a:p>
          <a:p>
            <a:pPr marL="342900" indent="-342900">
              <a:buFontTx/>
              <a:buChar char="-"/>
            </a:pPr>
            <a:r>
              <a:rPr lang="en-US" dirty="0"/>
              <a:t>Basic understanding of the TF syntax</a:t>
            </a:r>
          </a:p>
          <a:p>
            <a:pPr marL="342900" indent="-342900">
              <a:buFontTx/>
              <a:buChar char="-"/>
            </a:pPr>
            <a:r>
              <a:rPr lang="en-US" dirty="0"/>
              <a:t>Use cases for TF</a:t>
            </a:r>
          </a:p>
          <a:p>
            <a:pPr marL="342900" indent="-342900">
              <a:buFontTx/>
              <a:buChar char="-"/>
            </a:pPr>
            <a:r>
              <a:rPr lang="en-US" dirty="0"/>
              <a:t>Knowledge how a cluster setup looks like and how it can be built </a:t>
            </a:r>
          </a:p>
        </p:txBody>
      </p:sp>
    </p:spTree>
    <p:extLst>
      <p:ext uri="{BB962C8B-B14F-4D97-AF65-F5344CB8AC3E}">
        <p14:creationId xmlns:p14="http://schemas.microsoft.com/office/powerpoint/2010/main" val="1870310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Now we will start with the more practical parts, the Hands-On part</a:t>
            </a:r>
          </a:p>
          <a:p>
            <a:pPr marL="342900" indent="-342900">
              <a:buFontTx/>
              <a:buChar char="-"/>
            </a:pPr>
            <a:r>
              <a:rPr lang="en-US" dirty="0"/>
              <a:t>Before every part you will see what the goal of this Part is </a:t>
            </a:r>
          </a:p>
          <a:p>
            <a:pPr marL="342900" indent="-342900">
              <a:buFontTx/>
              <a:buChar char="-"/>
            </a:pPr>
            <a:r>
              <a:rPr lang="en-US" dirty="0"/>
              <a:t>So for this part the goal is to get an idea of the TF structure, how TF works, including also the syntax and start a first VM</a:t>
            </a:r>
          </a:p>
          <a:p>
            <a:pPr marL="342900" indent="-342900">
              <a:buFontTx/>
              <a:buChar char="-"/>
            </a:pPr>
            <a:r>
              <a:rPr lang="en-US" dirty="0"/>
              <a:t>Everything I do now is completely included in the GitHub repo so there is no need to copy something, just watch</a:t>
            </a:r>
          </a:p>
          <a:p>
            <a:pPr marL="342900" indent="-342900">
              <a:buFontTx/>
              <a:buChar char="-"/>
            </a:pPr>
            <a:r>
              <a:rPr lang="en-US" dirty="0"/>
              <a:t>If you have a look in terraform_workshop_part_1 directory </a:t>
            </a:r>
          </a:p>
          <a:p>
            <a:pPr marL="342900" indent="-342900">
              <a:buFontTx/>
              <a:buChar char="-"/>
            </a:pPr>
            <a:r>
              <a:rPr lang="en-US" dirty="0"/>
              <a:t>You can see 6 files</a:t>
            </a:r>
          </a:p>
          <a:p>
            <a:pPr marL="342900" indent="-342900">
              <a:buFontTx/>
              <a:buChar char="-"/>
            </a:pPr>
            <a:r>
              <a:rPr lang="en-US" dirty="0"/>
              <a:t>All ending with .</a:t>
            </a:r>
            <a:r>
              <a:rPr lang="en-US" dirty="0" err="1"/>
              <a:t>tf</a:t>
            </a:r>
            <a:r>
              <a:rPr lang="en-US" dirty="0"/>
              <a:t> which is a specific file suffix and used to say terraform, hey these files are for you please use them</a:t>
            </a:r>
          </a:p>
          <a:p>
            <a:pPr marL="342900" indent="-342900">
              <a:buFontTx/>
              <a:buChar char="-"/>
            </a:pPr>
            <a:r>
              <a:rPr lang="en-US" dirty="0"/>
              <a:t>We will go stepwise through all the files, so you have seen </a:t>
            </a:r>
            <a:r>
              <a:rPr lang="en-US" dirty="0" err="1"/>
              <a:t>whats</a:t>
            </a:r>
            <a:r>
              <a:rPr lang="en-US" dirty="0"/>
              <a:t> inside of them and how they work</a:t>
            </a:r>
          </a:p>
          <a:p>
            <a:pPr marL="342900" indent="-342900">
              <a:buFontTx/>
              <a:buChar char="-"/>
            </a:pPr>
            <a:r>
              <a:rPr lang="en-US" dirty="0"/>
              <a:t>This split structure by resources is just a recommendation you can also write everything into one single file but this might make it easier to maintain</a:t>
            </a:r>
          </a:p>
        </p:txBody>
      </p:sp>
    </p:spTree>
    <p:extLst>
      <p:ext uri="{BB962C8B-B14F-4D97-AF65-F5344CB8AC3E}">
        <p14:creationId xmlns:p14="http://schemas.microsoft.com/office/powerpoint/2010/main" val="983110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The first file is not very spectacular</a:t>
            </a:r>
          </a:p>
          <a:p>
            <a:pPr marL="342900" indent="-342900">
              <a:buFontTx/>
              <a:buChar char="-"/>
            </a:pPr>
            <a:r>
              <a:rPr lang="en-US" dirty="0"/>
              <a:t>It just tells Terraform that we want to use the OpenStack modules and our cloud provider is based on OpenStack</a:t>
            </a:r>
          </a:p>
          <a:p>
            <a:pPr marL="342900" indent="-342900">
              <a:buFontTx/>
              <a:buChar char="-"/>
            </a:pPr>
            <a:r>
              <a:rPr lang="en-US" dirty="0"/>
              <a:t>You can also put your credentials in here but I would not recommend that, which we will come to later</a:t>
            </a:r>
          </a:p>
        </p:txBody>
      </p:sp>
    </p:spTree>
    <p:extLst>
      <p:ext uri="{BB962C8B-B14F-4D97-AF65-F5344CB8AC3E}">
        <p14:creationId xmlns:p14="http://schemas.microsoft.com/office/powerpoint/2010/main" val="4216287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The second file we will have a look on is connected to the providers file</a:t>
            </a:r>
          </a:p>
          <a:p>
            <a:pPr marL="342900" indent="-342900">
              <a:buFontTx/>
              <a:buChar char="-"/>
            </a:pPr>
            <a:r>
              <a:rPr lang="en-US" dirty="0"/>
              <a:t>It defines a version requirement for TF which needs to be fulfilled </a:t>
            </a:r>
          </a:p>
          <a:p>
            <a:pPr marL="342900" indent="-342900">
              <a:buFontTx/>
              <a:buChar char="-"/>
            </a:pPr>
            <a:r>
              <a:rPr lang="en-US" dirty="0"/>
              <a:t>Why is this important: OS is upgrading, also parts of the API, TF is upgrading</a:t>
            </a:r>
          </a:p>
          <a:p>
            <a:pPr marL="342900" indent="-342900">
              <a:buFontTx/>
              <a:buChar char="-"/>
            </a:pPr>
            <a:r>
              <a:rPr lang="en-US" dirty="0"/>
              <a:t>-&gt; Important to keep everything working for given versions or down to which version it is supported</a:t>
            </a:r>
          </a:p>
        </p:txBody>
      </p:sp>
    </p:spTree>
    <p:extLst>
      <p:ext uri="{BB962C8B-B14F-4D97-AF65-F5344CB8AC3E}">
        <p14:creationId xmlns:p14="http://schemas.microsoft.com/office/powerpoint/2010/main" val="876891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Next we will have a look at the </a:t>
            </a:r>
            <a:r>
              <a:rPr lang="en-US" dirty="0" err="1"/>
              <a:t>key_pair.tf</a:t>
            </a:r>
            <a:r>
              <a:rPr lang="en-US" dirty="0"/>
              <a:t> file which offers a bit more content</a:t>
            </a:r>
          </a:p>
          <a:p>
            <a:pPr marL="342900" indent="-342900">
              <a:buFontTx/>
              <a:buChar char="-"/>
            </a:pPr>
            <a:r>
              <a:rPr lang="en-US" dirty="0"/>
              <a:t>In purple you can see TF keywords</a:t>
            </a:r>
          </a:p>
          <a:p>
            <a:pPr marL="342900" indent="-342900">
              <a:buFontTx/>
              <a:buChar char="-"/>
            </a:pPr>
            <a:r>
              <a:rPr lang="en-US" dirty="0"/>
              <a:t>In blue variables where you are free to choose a name for</a:t>
            </a:r>
          </a:p>
          <a:p>
            <a:pPr marL="342900" indent="-342900">
              <a:buFontTx/>
              <a:buChar char="-"/>
            </a:pPr>
            <a:r>
              <a:rPr lang="en-US" dirty="0"/>
              <a:t>We will also stick to a schema regarding the naming of the different variables</a:t>
            </a:r>
          </a:p>
          <a:p>
            <a:pPr marL="342900" lvl="1" indent="-342900">
              <a:buFontTx/>
              <a:buChar char="-"/>
            </a:pPr>
            <a:r>
              <a:rPr lang="en-US" dirty="0"/>
              <a:t>Resource variables are used with underscores</a:t>
            </a:r>
          </a:p>
          <a:p>
            <a:pPr marL="342900" lvl="1" indent="-342900">
              <a:buFontTx/>
              <a:buChar char="-"/>
            </a:pPr>
            <a:r>
              <a:rPr lang="en-US" dirty="0"/>
              <a:t>Other variables we will come later to contain hyphens  and no underscores  </a:t>
            </a:r>
          </a:p>
        </p:txBody>
      </p:sp>
    </p:spTree>
    <p:extLst>
      <p:ext uri="{BB962C8B-B14F-4D97-AF65-F5344CB8AC3E}">
        <p14:creationId xmlns:p14="http://schemas.microsoft.com/office/powerpoint/2010/main" val="2230053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We also need a security group</a:t>
            </a:r>
          </a:p>
          <a:p>
            <a:pPr marL="342900" indent="-342900">
              <a:buFontTx/>
              <a:buChar char="-"/>
            </a:pPr>
            <a:r>
              <a:rPr lang="en-US" dirty="0"/>
              <a:t>Again we create a resource here an “empty” security group -&gt; delete all default rules</a:t>
            </a:r>
          </a:p>
          <a:p>
            <a:pPr marL="342900" indent="-342900">
              <a:buFontTx/>
              <a:buChar char="-"/>
            </a:pPr>
            <a:r>
              <a:rPr lang="en-US" dirty="0"/>
              <a:t>We give it a name (Resource + group itself)</a:t>
            </a:r>
          </a:p>
          <a:p>
            <a:pPr marL="342900" indent="-342900">
              <a:buFontTx/>
              <a:buChar char="-"/>
            </a:pPr>
            <a:r>
              <a:rPr lang="en-US" dirty="0"/>
              <a:t>For the name we use a variable, but access it like a list or an array (square brackets) and also a description</a:t>
            </a:r>
          </a:p>
          <a:p>
            <a:pPr marL="342900" indent="-342900">
              <a:buFontTx/>
              <a:buChar char="-"/>
            </a:pPr>
            <a:r>
              <a:rPr lang="en-US" dirty="0"/>
              <a:t>Further you can see also Boolean variables are available (delete default rules)</a:t>
            </a:r>
          </a:p>
          <a:p>
            <a:pPr marL="342900" indent="-342900">
              <a:buFontTx/>
              <a:buChar char="-"/>
            </a:pPr>
            <a:endParaRPr lang="en-US" dirty="0"/>
          </a:p>
        </p:txBody>
      </p:sp>
    </p:spTree>
    <p:extLst>
      <p:ext uri="{BB962C8B-B14F-4D97-AF65-F5344CB8AC3E}">
        <p14:creationId xmlns:p14="http://schemas.microsoft.com/office/powerpoint/2010/main" val="2686691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Now we are going to fill the security group with rules</a:t>
            </a:r>
          </a:p>
          <a:p>
            <a:pPr marL="342900" indent="-342900">
              <a:buFontTx/>
              <a:buChar char="-"/>
            </a:pPr>
            <a:r>
              <a:rPr lang="en-US" dirty="0"/>
              <a:t>First for the outgoing connections where we allow anything</a:t>
            </a:r>
          </a:p>
          <a:p>
            <a:pPr marL="342900" indent="-342900">
              <a:buFontTx/>
              <a:buChar char="-"/>
            </a:pPr>
            <a:r>
              <a:rPr lang="en-US" dirty="0"/>
              <a:t>As you can see we are using the id of the created resource  using this dot notation (module, resource name, id)</a:t>
            </a:r>
          </a:p>
        </p:txBody>
      </p:sp>
    </p:spTree>
    <p:extLst>
      <p:ext uri="{BB962C8B-B14F-4D97-AF65-F5344CB8AC3E}">
        <p14:creationId xmlns:p14="http://schemas.microsoft.com/office/powerpoint/2010/main" val="2678883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Then we also need incoming connections, for example SSH usually on port 22</a:t>
            </a:r>
          </a:p>
          <a:p>
            <a:pPr marL="342900" indent="-342900">
              <a:buFontTx/>
              <a:buChar char="-"/>
            </a:pPr>
            <a:r>
              <a:rPr lang="en-US" dirty="0"/>
              <a:t>Here we specify </a:t>
            </a:r>
            <a:r>
              <a:rPr lang="en-US" dirty="0" err="1"/>
              <a:t>ethertype</a:t>
            </a:r>
            <a:r>
              <a:rPr lang="en-US" dirty="0"/>
              <a:t> with Ipv4, </a:t>
            </a:r>
            <a:r>
              <a:rPr lang="en-US" dirty="0" err="1"/>
              <a:t>tcp</a:t>
            </a:r>
            <a:r>
              <a:rPr lang="en-US" dirty="0"/>
              <a:t> as </a:t>
            </a:r>
            <a:r>
              <a:rPr lang="en-US" dirty="0" err="1"/>
              <a:t>proctocol</a:t>
            </a:r>
            <a:r>
              <a:rPr lang="en-US" dirty="0"/>
              <a:t>, only port 22 and the remote IP addresses, here all</a:t>
            </a:r>
          </a:p>
          <a:p>
            <a:pPr marL="342900" indent="-342900">
              <a:buFontTx/>
              <a:buChar char="-"/>
            </a:pPr>
            <a:r>
              <a:rPr lang="en-US" dirty="0"/>
              <a:t>Again we refer to the security group id</a:t>
            </a:r>
          </a:p>
        </p:txBody>
      </p:sp>
    </p:spTree>
    <p:extLst>
      <p:ext uri="{BB962C8B-B14F-4D97-AF65-F5344CB8AC3E}">
        <p14:creationId xmlns:p14="http://schemas.microsoft.com/office/powerpoint/2010/main" val="380695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At least we also add the ICMP protocol which allows us to use for example the ping command and check the connection to the VM</a:t>
            </a:r>
          </a:p>
          <a:p>
            <a:pPr marL="342900" indent="-342900">
              <a:buFontTx/>
              <a:buChar char="-"/>
            </a:pPr>
            <a:r>
              <a:rPr lang="en-US" dirty="0"/>
              <a:t>Just to show you that there are more network protocols than TCP</a:t>
            </a:r>
          </a:p>
          <a:p>
            <a:pPr marL="342900" indent="-342900">
              <a:buFontTx/>
              <a:buChar char="-"/>
            </a:pPr>
            <a:endParaRPr lang="en-US" dirty="0"/>
          </a:p>
          <a:p>
            <a:endParaRPr lang="en-US" dirty="0"/>
          </a:p>
        </p:txBody>
      </p:sp>
    </p:spTree>
    <p:extLst>
      <p:ext uri="{BB962C8B-B14F-4D97-AF65-F5344CB8AC3E}">
        <p14:creationId xmlns:p14="http://schemas.microsoft.com/office/powerpoint/2010/main" val="1201595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Now we have a look at the next configuration file with the name </a:t>
            </a:r>
            <a:r>
              <a:rPr lang="en-US" dirty="0" err="1"/>
              <a:t>vars.tf</a:t>
            </a:r>
            <a:endParaRPr lang="en-US" dirty="0"/>
          </a:p>
          <a:p>
            <a:pPr marL="342900" indent="-342900">
              <a:buFontTx/>
              <a:buChar char="-"/>
            </a:pPr>
            <a:r>
              <a:rPr lang="en-US" dirty="0"/>
              <a:t>This file holds all the variables you have already seen before starting with var. something</a:t>
            </a:r>
          </a:p>
          <a:p>
            <a:pPr marL="342900" indent="-342900">
              <a:buFontTx/>
              <a:buChar char="-"/>
            </a:pPr>
            <a:r>
              <a:rPr lang="en-US" dirty="0"/>
              <a:t>The first variable just holds a number, the size we will give a cinder volume in gigabytes</a:t>
            </a:r>
          </a:p>
          <a:p>
            <a:pPr marL="342900" indent="-342900">
              <a:buFontTx/>
              <a:buChar char="-"/>
            </a:pPr>
            <a:r>
              <a:rPr lang="en-US" dirty="0"/>
              <a:t>The second one says which backend we want use, which might be cloud dependent</a:t>
            </a:r>
          </a:p>
          <a:p>
            <a:pPr marL="342900" indent="-342900">
              <a:buFontTx/>
              <a:buChar char="-"/>
            </a:pPr>
            <a:r>
              <a:rPr lang="en-US" dirty="0"/>
              <a:t>The names of the variables (BLUE) can be defined as you wish, we keep the name schema in mind and use hyphens here</a:t>
            </a:r>
          </a:p>
          <a:p>
            <a:pPr marL="342900" indent="-342900">
              <a:buFontTx/>
              <a:buChar char="-"/>
            </a:pPr>
            <a:r>
              <a:rPr lang="en-US" dirty="0"/>
              <a:t>The backend variable and all other variables in magenta are specific to the cloud environment (Please do not change these ones)</a:t>
            </a:r>
          </a:p>
          <a:p>
            <a:pPr marL="342900" indent="-342900">
              <a:buFontTx/>
              <a:buChar char="-"/>
            </a:pPr>
            <a:r>
              <a:rPr lang="en-US" dirty="0"/>
              <a:t>The green ones like the volume names need to be changed as it is not possible for some resources to have the same name</a:t>
            </a:r>
          </a:p>
          <a:p>
            <a:pPr marL="342900" indent="-342900">
              <a:buFontTx/>
              <a:buChar char="-"/>
            </a:pPr>
            <a:r>
              <a:rPr lang="en-US" dirty="0"/>
              <a:t>Further is it easier to distinguish the resources</a:t>
            </a:r>
          </a:p>
          <a:p>
            <a:endParaRPr lang="en-US" dirty="0"/>
          </a:p>
        </p:txBody>
      </p:sp>
    </p:spTree>
    <p:extLst>
      <p:ext uri="{BB962C8B-B14F-4D97-AF65-F5344CB8AC3E}">
        <p14:creationId xmlns:p14="http://schemas.microsoft.com/office/powerpoint/2010/main" val="1301452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For the flavors variable the map type is introduced which we will use a lot more later</a:t>
            </a:r>
          </a:p>
          <a:p>
            <a:pPr marL="342900" indent="-342900">
              <a:buFontTx/>
              <a:buChar char="-"/>
            </a:pPr>
            <a:r>
              <a:rPr lang="en-US" dirty="0"/>
              <a:t>With this type we set different default values and resolve it by its variable name, it is not necessary here but than you have already seen it</a:t>
            </a:r>
          </a:p>
          <a:p>
            <a:pPr marL="342900" indent="-342900">
              <a:buFontTx/>
              <a:buChar char="-"/>
            </a:pPr>
            <a:r>
              <a:rPr lang="en-US" dirty="0"/>
              <a:t>Then we need to give the VM we want to start a name (</a:t>
            </a:r>
            <a:r>
              <a:rPr lang="en-US" dirty="0" err="1"/>
              <a:t>vm</a:t>
            </a:r>
            <a:r>
              <a:rPr lang="en-US" dirty="0"/>
              <a:t>-name)</a:t>
            </a:r>
          </a:p>
          <a:p>
            <a:pPr marL="342900" indent="-342900">
              <a:buFontTx/>
              <a:buChar char="-"/>
            </a:pPr>
            <a:r>
              <a:rPr lang="en-US" dirty="0"/>
              <a:t>The last entry sets the name of the image we want to use </a:t>
            </a:r>
          </a:p>
          <a:p>
            <a:pPr marL="342900" indent="-342900">
              <a:buFontTx/>
              <a:buChar char="-"/>
            </a:pPr>
            <a:r>
              <a:rPr lang="en-US" dirty="0"/>
              <a:t>The image we want to use is already available, so we need the exact name in order to identify it </a:t>
            </a:r>
          </a:p>
        </p:txBody>
      </p:sp>
    </p:spTree>
    <p:extLst>
      <p:ext uri="{BB962C8B-B14F-4D97-AF65-F5344CB8AC3E}">
        <p14:creationId xmlns:p14="http://schemas.microsoft.com/office/powerpoint/2010/main" val="406666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In the next 2 hours I will explain you in short what is</a:t>
            </a:r>
          </a:p>
          <a:p>
            <a:pPr marL="342900" indent="-342900">
              <a:buFontTx/>
              <a:buChar char="-"/>
            </a:pPr>
            <a:r>
              <a:rPr lang="en-US" dirty="0"/>
              <a:t>Cluster and how can we make it virtual</a:t>
            </a:r>
          </a:p>
          <a:p>
            <a:pPr marL="342900" indent="-342900">
              <a:buFontTx/>
              <a:buChar char="-"/>
            </a:pPr>
            <a:r>
              <a:rPr lang="en-US" dirty="0"/>
              <a:t>What do we need for that (</a:t>
            </a:r>
            <a:r>
              <a:rPr lang="en-US" dirty="0" err="1"/>
              <a:t>softwarestack</a:t>
            </a:r>
            <a:r>
              <a:rPr lang="en-US" dirty="0"/>
              <a:t>)</a:t>
            </a:r>
          </a:p>
          <a:p>
            <a:pPr marL="342900" indent="-342900">
              <a:buFontTx/>
              <a:buChar char="-"/>
            </a:pPr>
            <a:r>
              <a:rPr lang="en-US" dirty="0"/>
              <a:t>What is terraform and how can it help us with our goal of a virtual cluster</a:t>
            </a:r>
          </a:p>
          <a:p>
            <a:pPr marL="342900" indent="-342900">
              <a:buFontTx/>
              <a:buChar char="-"/>
            </a:pPr>
            <a:r>
              <a:rPr lang="en-US" dirty="0"/>
              <a:t>Then we go on with the hands on part using terraform to deploy a virtual cluster</a:t>
            </a:r>
          </a:p>
          <a:p>
            <a:pPr marL="342900" indent="-342900">
              <a:buFontTx/>
              <a:buChar char="-"/>
            </a:pPr>
            <a:r>
              <a:rPr lang="en-US" dirty="0"/>
              <a:t>And end up with an interactive UNICORE demo which can be used on top of a cluster </a:t>
            </a:r>
          </a:p>
        </p:txBody>
      </p:sp>
    </p:spTree>
    <p:extLst>
      <p:ext uri="{BB962C8B-B14F-4D97-AF65-F5344CB8AC3E}">
        <p14:creationId xmlns:p14="http://schemas.microsoft.com/office/powerpoint/2010/main" val="1982226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Next we come to the keys</a:t>
            </a:r>
          </a:p>
          <a:p>
            <a:pPr marL="342900" indent="-342900">
              <a:buFontTx/>
              <a:buChar char="-"/>
            </a:pPr>
            <a:r>
              <a:rPr lang="en-US" dirty="0"/>
              <a:t>We define a name for the keypair we want to import</a:t>
            </a:r>
          </a:p>
          <a:p>
            <a:pPr marL="342900" indent="-342900">
              <a:buFontTx/>
              <a:buChar char="-"/>
            </a:pPr>
            <a:r>
              <a:rPr lang="en-US" dirty="0"/>
              <a:t>In order to import a key we also need a public key (in OpenSSH format) which will be entered between the empty quotation marks</a:t>
            </a:r>
          </a:p>
          <a:p>
            <a:pPr marL="342900" indent="-342900">
              <a:buFontTx/>
              <a:buChar char="-"/>
            </a:pPr>
            <a:r>
              <a:rPr lang="en-US" dirty="0"/>
              <a:t>In the downloaded </a:t>
            </a:r>
            <a:r>
              <a:rPr lang="en-US" dirty="0" err="1"/>
              <a:t>github</a:t>
            </a:r>
            <a:r>
              <a:rPr lang="en-US" dirty="0"/>
              <a:t> repo files you will find one of my public keys already entered, please delete this enter your </a:t>
            </a:r>
            <a:r>
              <a:rPr lang="en-US" b="1" dirty="0"/>
              <a:t>own</a:t>
            </a:r>
            <a:r>
              <a:rPr lang="en-US" dirty="0"/>
              <a:t> one</a:t>
            </a:r>
            <a:endParaRPr lang="en-US" b="0" dirty="0"/>
          </a:p>
          <a:p>
            <a:pPr marL="342900" indent="-342900">
              <a:buFontTx/>
              <a:buChar char="-"/>
            </a:pPr>
            <a:r>
              <a:rPr lang="en-US" b="0" dirty="0"/>
              <a:t> </a:t>
            </a:r>
            <a:endParaRPr lang="en-US" b="1" dirty="0"/>
          </a:p>
        </p:txBody>
      </p:sp>
    </p:spTree>
    <p:extLst>
      <p:ext uri="{BB962C8B-B14F-4D97-AF65-F5344CB8AC3E}">
        <p14:creationId xmlns:p14="http://schemas.microsoft.com/office/powerpoint/2010/main" val="1629637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As already mentioned earlier where we have defined the security group, we set here the name it will get in the end</a:t>
            </a:r>
          </a:p>
          <a:p>
            <a:pPr marL="342900" indent="-342900">
              <a:buFontTx/>
              <a:buChar char="-"/>
            </a:pPr>
            <a:r>
              <a:rPr lang="en-US" dirty="0"/>
              <a:t>Here you can see the list notation with the squared brackets</a:t>
            </a:r>
          </a:p>
          <a:p>
            <a:pPr marL="342900" indent="-342900">
              <a:buFontTx/>
              <a:buChar char="-"/>
            </a:pPr>
            <a:r>
              <a:rPr lang="en-US" dirty="0"/>
              <a:t>Terraform requires a list for this kind of information, the reason is that you can use more than one security group</a:t>
            </a:r>
          </a:p>
          <a:p>
            <a:pPr marL="342900" indent="-342900">
              <a:buFontTx/>
              <a:buChar char="-"/>
            </a:pPr>
            <a:r>
              <a:rPr lang="en-US" dirty="0"/>
              <a:t>And we also define the network we want to use</a:t>
            </a:r>
          </a:p>
          <a:p>
            <a:pPr marL="342900" indent="-342900">
              <a:buFontTx/>
              <a:buChar char="-"/>
            </a:pPr>
            <a:r>
              <a:rPr lang="en-US" dirty="0"/>
              <a:t>That should be the basic setup to start a VM</a:t>
            </a:r>
          </a:p>
        </p:txBody>
      </p:sp>
    </p:spTree>
    <p:extLst>
      <p:ext uri="{BB962C8B-B14F-4D97-AF65-F5344CB8AC3E}">
        <p14:creationId xmlns:p14="http://schemas.microsoft.com/office/powerpoint/2010/main" val="2078712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So far we have set up the cloud provider we want to use, a key pair, security groups and the variables to make everything a bit easier</a:t>
            </a:r>
          </a:p>
          <a:p>
            <a:pPr marL="342900" indent="-342900">
              <a:buFontTx/>
              <a:buChar char="-"/>
            </a:pPr>
            <a:r>
              <a:rPr lang="en-US" dirty="0"/>
              <a:t>Now we go into the </a:t>
            </a:r>
            <a:r>
              <a:rPr lang="en-US" dirty="0" err="1"/>
              <a:t>main.tf</a:t>
            </a:r>
            <a:r>
              <a:rPr lang="en-US" dirty="0"/>
              <a:t> file where we setup the instance and everything else</a:t>
            </a:r>
          </a:p>
          <a:p>
            <a:pPr marL="342900" indent="-342900">
              <a:buFontTx/>
              <a:buChar char="-"/>
            </a:pPr>
            <a:r>
              <a:rPr lang="en-US" dirty="0"/>
              <a:t>First we need to get the id of the already existing image as not the name but the id is required by terraform</a:t>
            </a:r>
          </a:p>
          <a:p>
            <a:pPr marL="342900" indent="-342900">
              <a:buFontTx/>
              <a:buChar char="-"/>
            </a:pPr>
            <a:r>
              <a:rPr lang="en-US" dirty="0"/>
              <a:t>Second we create a cinder volume as you will need this probably in your daily work, for that we use our defined variables (name, disc size, backend)</a:t>
            </a:r>
          </a:p>
        </p:txBody>
      </p:sp>
    </p:spTree>
    <p:extLst>
      <p:ext uri="{BB962C8B-B14F-4D97-AF65-F5344CB8AC3E}">
        <p14:creationId xmlns:p14="http://schemas.microsoft.com/office/powerpoint/2010/main" val="1961693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Now we start with the larger instance block</a:t>
            </a:r>
          </a:p>
          <a:p>
            <a:pPr marL="342900" indent="-342900">
              <a:buFontTx/>
              <a:buChar char="-"/>
            </a:pPr>
            <a:r>
              <a:rPr lang="en-US" dirty="0"/>
              <a:t>To create an instance, we need a new resource which we call </a:t>
            </a:r>
            <a:r>
              <a:rPr lang="en-US" dirty="0" err="1"/>
              <a:t>workshop_vm</a:t>
            </a:r>
            <a:endParaRPr lang="en-US" dirty="0"/>
          </a:p>
          <a:p>
            <a:pPr marL="342900" indent="-342900">
              <a:buFontTx/>
              <a:buChar char="-"/>
            </a:pPr>
            <a:r>
              <a:rPr lang="en-US" dirty="0"/>
              <a:t>Then we make use of our defined variables and set the VM name, flavor name, the image id from before, keypair, security group and Network</a:t>
            </a:r>
          </a:p>
          <a:p>
            <a:pPr marL="342900" indent="-342900">
              <a:buFontTx/>
              <a:buChar char="-"/>
            </a:pPr>
            <a:r>
              <a:rPr lang="en-US" dirty="0"/>
              <a:t>The network has to be specified like this with curly brackets since version 0.12 for reasons </a:t>
            </a:r>
          </a:p>
          <a:p>
            <a:pPr marL="342900" indent="-342900">
              <a:buFontTx/>
              <a:buChar char="-"/>
            </a:pPr>
            <a:r>
              <a:rPr lang="en-US" dirty="0"/>
              <a:t>That part would define the instance completely but we also want to attach the cinder volume created before directly at the start of the VM</a:t>
            </a:r>
          </a:p>
        </p:txBody>
      </p:sp>
    </p:spTree>
    <p:extLst>
      <p:ext uri="{BB962C8B-B14F-4D97-AF65-F5344CB8AC3E}">
        <p14:creationId xmlns:p14="http://schemas.microsoft.com/office/powerpoint/2010/main" val="2922651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Therefore we use the </a:t>
            </a:r>
            <a:r>
              <a:rPr lang="en-US" dirty="0" err="1"/>
              <a:t>blockdevice</a:t>
            </a:r>
            <a:r>
              <a:rPr lang="en-US" dirty="0"/>
              <a:t> module, that can only be used/called inside of an instance’s resource block</a:t>
            </a:r>
          </a:p>
          <a:p>
            <a:pPr marL="342900" indent="-342900">
              <a:buFontTx/>
              <a:buChar char="-"/>
            </a:pPr>
            <a:r>
              <a:rPr lang="en-US" dirty="0"/>
              <a:t>The first block sets up a local image referring to the VM image, and should be deleted if the instance is deleted</a:t>
            </a:r>
          </a:p>
          <a:p>
            <a:pPr marL="342900" indent="-342900">
              <a:buFontTx/>
              <a:buChar char="-"/>
            </a:pPr>
            <a:r>
              <a:rPr lang="en-US" dirty="0"/>
              <a:t>The second block connects the cinder volume which should also be deleted with the VM</a:t>
            </a:r>
          </a:p>
          <a:p>
            <a:pPr marL="342900" indent="-342900">
              <a:buFontTx/>
              <a:buChar char="-"/>
            </a:pPr>
            <a:r>
              <a:rPr lang="en-US" dirty="0"/>
              <a:t>Why this has to be done like this I do not really know but that is what terraform suggests how to do it</a:t>
            </a:r>
          </a:p>
        </p:txBody>
      </p:sp>
    </p:spTree>
    <p:extLst>
      <p:ext uri="{BB962C8B-B14F-4D97-AF65-F5344CB8AC3E}">
        <p14:creationId xmlns:p14="http://schemas.microsoft.com/office/powerpoint/2010/main" val="2266355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Now we should have everything to deploy a VM with an attached cinder volume</a:t>
            </a:r>
          </a:p>
          <a:p>
            <a:pPr marL="342900" indent="-342900">
              <a:buFontTx/>
              <a:buChar char="-"/>
            </a:pPr>
            <a:r>
              <a:rPr lang="en-US" dirty="0"/>
              <a:t>But before we have to say terraform that this workshop_part_1 directory is a terraform directory containing .</a:t>
            </a:r>
            <a:r>
              <a:rPr lang="en-US" dirty="0" err="1"/>
              <a:t>tf</a:t>
            </a:r>
            <a:r>
              <a:rPr lang="en-US" dirty="0"/>
              <a:t> files</a:t>
            </a:r>
          </a:p>
          <a:p>
            <a:pPr marL="342900" indent="-342900">
              <a:buFontTx/>
              <a:buChar char="-"/>
            </a:pPr>
            <a:r>
              <a:rPr lang="en-US" dirty="0"/>
              <a:t>So we run the terraform </a:t>
            </a:r>
            <a:r>
              <a:rPr lang="en-US" dirty="0" err="1"/>
              <a:t>init</a:t>
            </a:r>
            <a:r>
              <a:rPr lang="en-US" dirty="0"/>
              <a:t> command</a:t>
            </a:r>
          </a:p>
        </p:txBody>
      </p:sp>
    </p:spTree>
    <p:extLst>
      <p:ext uri="{BB962C8B-B14F-4D97-AF65-F5344CB8AC3E}">
        <p14:creationId xmlns:p14="http://schemas.microsoft.com/office/powerpoint/2010/main" val="20483733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That should give us some green output and a success message if everything is fine</a:t>
            </a:r>
          </a:p>
          <a:p>
            <a:pPr marL="342900" indent="-342900">
              <a:buFontTx/>
              <a:buChar char="-"/>
            </a:pPr>
            <a:r>
              <a:rPr lang="en-US" dirty="0"/>
              <a:t>You can see that terraform has loaded the </a:t>
            </a:r>
            <a:r>
              <a:rPr lang="en-US" dirty="0" err="1"/>
              <a:t>openstack</a:t>
            </a:r>
            <a:r>
              <a:rPr lang="en-US" dirty="0"/>
              <a:t> provider plugin we want to use </a:t>
            </a:r>
          </a:p>
        </p:txBody>
      </p:sp>
    </p:spTree>
    <p:extLst>
      <p:ext uri="{BB962C8B-B14F-4D97-AF65-F5344CB8AC3E}">
        <p14:creationId xmlns:p14="http://schemas.microsoft.com/office/powerpoint/2010/main" val="21022423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Now we can already have a look at the structure of the task we have defined trough our .</a:t>
            </a:r>
            <a:r>
              <a:rPr lang="en-US" dirty="0" err="1"/>
              <a:t>tf</a:t>
            </a:r>
            <a:r>
              <a:rPr lang="en-US" dirty="0"/>
              <a:t> files</a:t>
            </a:r>
          </a:p>
          <a:p>
            <a:pPr marL="342900" indent="-342900">
              <a:buFontTx/>
              <a:buChar char="-"/>
            </a:pPr>
            <a:r>
              <a:rPr lang="en-US" dirty="0"/>
              <a:t>In the background TF is constructing a graph of the resources and how they are connected to each other  </a:t>
            </a:r>
          </a:p>
          <a:p>
            <a:pPr marL="342900" indent="-342900">
              <a:buFontTx/>
              <a:buChar char="-"/>
            </a:pPr>
            <a:r>
              <a:rPr lang="en-US" dirty="0"/>
              <a:t>We can use the terraform graph command and pipe the output to the dot command (need </a:t>
            </a:r>
            <a:r>
              <a:rPr lang="en-US" dirty="0" err="1"/>
              <a:t>Graphviz</a:t>
            </a:r>
            <a:r>
              <a:rPr lang="en-US" dirty="0"/>
              <a:t> installed)</a:t>
            </a:r>
          </a:p>
          <a:p>
            <a:pPr marL="342900" indent="-342900">
              <a:buFontTx/>
              <a:buChar char="-"/>
            </a:pPr>
            <a:r>
              <a:rPr lang="en-US" dirty="0"/>
              <a:t>The output will be a .</a:t>
            </a:r>
            <a:r>
              <a:rPr lang="en-US" dirty="0" err="1"/>
              <a:t>svg</a:t>
            </a:r>
            <a:r>
              <a:rPr lang="en-US" dirty="0"/>
              <a:t> file that shows a directed and hopefully acyclic graph</a:t>
            </a:r>
          </a:p>
          <a:p>
            <a:pPr marL="342900" indent="-342900">
              <a:buFontTx/>
              <a:buChar char="-"/>
            </a:pPr>
            <a:r>
              <a:rPr lang="en-US" dirty="0"/>
              <a:t>This feature is nice to find circles that are problematic</a:t>
            </a:r>
          </a:p>
        </p:txBody>
      </p:sp>
    </p:spTree>
    <p:extLst>
      <p:ext uri="{BB962C8B-B14F-4D97-AF65-F5344CB8AC3E}">
        <p14:creationId xmlns:p14="http://schemas.microsoft.com/office/powerpoint/2010/main" val="169356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In general our structure would look like this </a:t>
            </a:r>
          </a:p>
          <a:p>
            <a:pPr marL="342900" indent="-342900">
              <a:buFontTx/>
              <a:buChar char="-"/>
            </a:pPr>
            <a:r>
              <a:rPr lang="en-US" dirty="0"/>
              <a:t>As the graph is to large to show it in detail here just an overview</a:t>
            </a:r>
          </a:p>
          <a:p>
            <a:pPr marL="342900" indent="-342900">
              <a:buFontTx/>
              <a:buChar char="-"/>
            </a:pPr>
            <a:r>
              <a:rPr lang="en-US" dirty="0"/>
              <a:t>You can create the graph afterwards yourself and have a more detailed look at it</a:t>
            </a:r>
          </a:p>
          <a:p>
            <a:pPr marL="342900" indent="-342900">
              <a:buFontTx/>
              <a:buChar char="-"/>
            </a:pPr>
            <a:r>
              <a:rPr lang="en-US" dirty="0"/>
              <a:t>Even this simple ends up in a rather complex graph</a:t>
            </a:r>
          </a:p>
        </p:txBody>
      </p:sp>
    </p:spTree>
    <p:extLst>
      <p:ext uri="{BB962C8B-B14F-4D97-AF65-F5344CB8AC3E}">
        <p14:creationId xmlns:p14="http://schemas.microsoft.com/office/powerpoint/2010/main" val="37674828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Before we really apply our terraform plan, we can start a dry run with the command terraform plan</a:t>
            </a:r>
          </a:p>
          <a:p>
            <a:pPr marL="342900" indent="-342900">
              <a:buFontTx/>
              <a:buChar char="-"/>
            </a:pPr>
            <a:r>
              <a:rPr lang="en-US" dirty="0"/>
              <a:t>I would recommend you that every time before you run the apply step to run the plan command to check what will happen</a:t>
            </a:r>
          </a:p>
        </p:txBody>
      </p:sp>
    </p:spTree>
    <p:extLst>
      <p:ext uri="{BB962C8B-B14F-4D97-AF65-F5344CB8AC3E}">
        <p14:creationId xmlns:p14="http://schemas.microsoft.com/office/powerpoint/2010/main" val="36736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Who of you have heard of terraform?</a:t>
            </a:r>
          </a:p>
          <a:p>
            <a:pPr marL="342900" indent="-342900">
              <a:buFontTx/>
              <a:buChar char="-"/>
            </a:pPr>
            <a:r>
              <a:rPr lang="en-US" dirty="0"/>
              <a:t>Who of you have already used it?</a:t>
            </a:r>
          </a:p>
          <a:p>
            <a:pPr marL="342900" indent="-342900">
              <a:buFontTx/>
              <a:buChar char="-"/>
            </a:pPr>
            <a:r>
              <a:rPr lang="en-US" dirty="0"/>
              <a:t>Terraform is an open source tool from the company </a:t>
            </a:r>
            <a:r>
              <a:rPr lang="en-US" dirty="0" err="1"/>
              <a:t>HashiCorp</a:t>
            </a:r>
            <a:endParaRPr lang="en-US" dirty="0"/>
          </a:p>
          <a:p>
            <a:pPr marL="342900" indent="-342900">
              <a:buFontTx/>
              <a:buChar char="-"/>
            </a:pPr>
            <a:r>
              <a:rPr lang="en-US" dirty="0"/>
              <a:t>Terraform allows exactly the managing of infrastructures as code</a:t>
            </a:r>
          </a:p>
          <a:p>
            <a:pPr marL="342900" indent="-342900">
              <a:buFontTx/>
              <a:buChar char="-"/>
            </a:pPr>
            <a:r>
              <a:rPr lang="en-US" dirty="0"/>
              <a:t>It brings a lot of modules and functions to manage your infrastructure</a:t>
            </a:r>
          </a:p>
          <a:p>
            <a:pPr marL="342900" indent="-342900">
              <a:buFontTx/>
              <a:buChar char="-"/>
            </a:pPr>
            <a:r>
              <a:rPr lang="en-US" dirty="0"/>
              <a:t>Further you can also versioning your code and therefore your infrastructure and share it with others which can be difficult if you think about physical installations</a:t>
            </a:r>
          </a:p>
          <a:p>
            <a:pPr marL="342900" indent="-342900">
              <a:buFontTx/>
              <a:buChar char="-"/>
            </a:pPr>
            <a:r>
              <a:rPr lang="en-US" dirty="0"/>
              <a:t>In the end it gives you an important part regarding the reproducibility of workflows and pipelines</a:t>
            </a:r>
          </a:p>
          <a:p>
            <a:pPr marL="342900" indent="-342900">
              <a:buFontTx/>
              <a:buChar char="-"/>
            </a:pPr>
            <a:endParaRPr lang="en-US" dirty="0"/>
          </a:p>
          <a:p>
            <a:pPr marL="342900" indent="-342900">
              <a:buFontTx/>
              <a:buChar char="-"/>
            </a:pPr>
            <a:endParaRPr lang="en-US" dirty="0"/>
          </a:p>
        </p:txBody>
      </p:sp>
    </p:spTree>
    <p:extLst>
      <p:ext uri="{BB962C8B-B14F-4D97-AF65-F5344CB8AC3E}">
        <p14:creationId xmlns:p14="http://schemas.microsoft.com/office/powerpoint/2010/main" val="1354218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So what you see now should be an error which sounds a bit cryptic in the beginning</a:t>
            </a:r>
          </a:p>
          <a:p>
            <a:pPr marL="342900" indent="-342900">
              <a:buFontTx/>
              <a:buChar char="-"/>
            </a:pPr>
            <a:r>
              <a:rPr lang="en-US" dirty="0"/>
              <a:t>We seem to have missed something …</a:t>
            </a:r>
          </a:p>
          <a:p>
            <a:pPr marL="342900" indent="-342900">
              <a:buFontTx/>
              <a:buChar char="-"/>
            </a:pPr>
            <a:r>
              <a:rPr lang="en-US" dirty="0"/>
              <a:t>What we forget is to give terraform our credentials or more exact in our case to source our credentials from the downloaded </a:t>
            </a:r>
            <a:r>
              <a:rPr lang="en-US" dirty="0" err="1"/>
              <a:t>rc</a:t>
            </a:r>
            <a:r>
              <a:rPr lang="en-US" dirty="0"/>
              <a:t> file</a:t>
            </a:r>
          </a:p>
          <a:p>
            <a:pPr marL="342900" indent="-342900">
              <a:buFontTx/>
              <a:buChar char="-"/>
            </a:pPr>
            <a:r>
              <a:rPr lang="en-US" dirty="0"/>
              <a:t>Without the environment variables in that file TF does not know which cloud we want to use, where to find it, what kind permissions we and so on</a:t>
            </a:r>
          </a:p>
        </p:txBody>
      </p:sp>
    </p:spTree>
    <p:extLst>
      <p:ext uri="{BB962C8B-B14F-4D97-AF65-F5344CB8AC3E}">
        <p14:creationId xmlns:p14="http://schemas.microsoft.com/office/powerpoint/2010/main" val="8463709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So lets source the </a:t>
            </a:r>
            <a:r>
              <a:rPr lang="en-US" dirty="0" err="1"/>
              <a:t>rc</a:t>
            </a:r>
            <a:r>
              <a:rPr lang="en-US" dirty="0"/>
              <a:t> file by either changing into the directory you have stored it</a:t>
            </a:r>
          </a:p>
          <a:p>
            <a:pPr marL="342900" indent="-342900">
              <a:buFontTx/>
              <a:buChar char="-"/>
            </a:pPr>
            <a:r>
              <a:rPr lang="en-US" dirty="0"/>
              <a:t>Or specifying the full path to it and stay into the part 1 directory</a:t>
            </a:r>
          </a:p>
          <a:p>
            <a:pPr marL="342900" indent="-342900">
              <a:buFontTx/>
              <a:buChar char="-"/>
            </a:pPr>
            <a:r>
              <a:rPr lang="en-US" dirty="0"/>
              <a:t>You will need to enter a password which is the same as for the login and written here again</a:t>
            </a:r>
          </a:p>
          <a:p>
            <a:pPr marL="342900" indent="-342900">
              <a:buFontTx/>
              <a:buChar char="-"/>
            </a:pPr>
            <a:r>
              <a:rPr lang="en-US" dirty="0"/>
              <a:t>After the credentials are sourced, please run terraform plan again</a:t>
            </a:r>
          </a:p>
          <a:p>
            <a:pPr marL="342900" indent="-342900">
              <a:buFontTx/>
              <a:buChar char="-"/>
            </a:pPr>
            <a:r>
              <a:rPr lang="en-US" dirty="0"/>
              <a:t>It should succeed now and give you some output</a:t>
            </a:r>
          </a:p>
        </p:txBody>
      </p:sp>
    </p:spTree>
    <p:extLst>
      <p:ext uri="{BB962C8B-B14F-4D97-AF65-F5344CB8AC3E}">
        <p14:creationId xmlns:p14="http://schemas.microsoft.com/office/powerpoint/2010/main" val="16339376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The output shows in detail, what will happen if we execute our plan</a:t>
            </a:r>
          </a:p>
          <a:p>
            <a:pPr marL="342900" indent="-342900">
              <a:buFontTx/>
              <a:buChar char="-"/>
            </a:pPr>
            <a:r>
              <a:rPr lang="en-US" dirty="0"/>
              <a:t>For example here the creation of the cinder volume with all its attributes</a:t>
            </a:r>
          </a:p>
          <a:p>
            <a:pPr marL="342900" indent="-342900">
              <a:buFontTx/>
              <a:buChar char="-"/>
            </a:pPr>
            <a:r>
              <a:rPr lang="en-US" dirty="0"/>
              <a:t>And many more …</a:t>
            </a:r>
          </a:p>
        </p:txBody>
      </p:sp>
    </p:spTree>
    <p:extLst>
      <p:ext uri="{BB962C8B-B14F-4D97-AF65-F5344CB8AC3E}">
        <p14:creationId xmlns:p14="http://schemas.microsoft.com/office/powerpoint/2010/main" val="26715246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Where you also should have look is the one of the last lines</a:t>
            </a:r>
          </a:p>
          <a:p>
            <a:pPr marL="342900" indent="-342900">
              <a:buFontTx/>
              <a:buChar char="-"/>
            </a:pPr>
            <a:r>
              <a:rPr lang="en-US" dirty="0"/>
              <a:t>Which resources are created (add), changed or even destroyed</a:t>
            </a:r>
          </a:p>
          <a:p>
            <a:pPr marL="342900" indent="-342900">
              <a:buFontTx/>
              <a:buChar char="-"/>
            </a:pPr>
            <a:r>
              <a:rPr lang="en-US" dirty="0"/>
              <a:t>Here you can check if everything behaves like expected</a:t>
            </a:r>
          </a:p>
          <a:p>
            <a:endParaRPr lang="en-US" dirty="0"/>
          </a:p>
        </p:txBody>
      </p:sp>
    </p:spTree>
    <p:extLst>
      <p:ext uri="{BB962C8B-B14F-4D97-AF65-F5344CB8AC3E}">
        <p14:creationId xmlns:p14="http://schemas.microsoft.com/office/powerpoint/2010/main" val="868622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Now we really really want to deploy our VM by running terraform apply</a:t>
            </a:r>
          </a:p>
          <a:p>
            <a:pPr marL="342900" indent="-342900">
              <a:buFontTx/>
              <a:buChar char="-"/>
            </a:pPr>
            <a:r>
              <a:rPr lang="en-US" dirty="0"/>
              <a:t>TF plan can not reveal all failures but at last on syntax and a bit deeper levels but no failures during runtime</a:t>
            </a:r>
          </a:p>
          <a:p>
            <a:pPr marL="342900" indent="-342900">
              <a:buFontTx/>
              <a:buChar char="-"/>
            </a:pPr>
            <a:r>
              <a:rPr lang="en-US" dirty="0"/>
              <a:t>We now run the command and follow the output until the process is finished</a:t>
            </a:r>
          </a:p>
          <a:p>
            <a:pPr marL="342900" indent="-342900">
              <a:buFontTx/>
              <a:buChar char="-"/>
            </a:pPr>
            <a:r>
              <a:rPr lang="en-US" dirty="0"/>
              <a:t>Now you can check the dashboard and you will see all the created resources (VM, Volume, security group/rules, key not visible)</a:t>
            </a:r>
          </a:p>
        </p:txBody>
      </p:sp>
    </p:spTree>
    <p:extLst>
      <p:ext uri="{BB962C8B-B14F-4D97-AF65-F5344CB8AC3E}">
        <p14:creationId xmlns:p14="http://schemas.microsoft.com/office/powerpoint/2010/main" val="39663259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That was the first part</a:t>
            </a:r>
          </a:p>
          <a:p>
            <a:pPr marL="342900" indent="-342900">
              <a:buFontTx/>
              <a:buChar char="-"/>
            </a:pPr>
            <a:r>
              <a:rPr lang="en-US" dirty="0"/>
              <a:t>Another nice feature if terraform is that it can clean up all the created resources completely </a:t>
            </a:r>
          </a:p>
          <a:p>
            <a:pPr marL="342900" indent="-342900">
              <a:buFontTx/>
              <a:buChar char="-"/>
            </a:pPr>
            <a:r>
              <a:rPr lang="en-US" dirty="0"/>
              <a:t>So if we run terraform destroy we can see how the resources are deleted</a:t>
            </a:r>
          </a:p>
          <a:p>
            <a:pPr marL="342900" indent="-342900">
              <a:buFontTx/>
              <a:buChar char="-"/>
            </a:pPr>
            <a:r>
              <a:rPr lang="en-US" dirty="0"/>
              <a:t>No left overs so we can start with the second part from scratch</a:t>
            </a:r>
          </a:p>
          <a:p>
            <a:pPr marL="342900" indent="-342900">
              <a:buFontTx/>
              <a:buChar char="-"/>
            </a:pPr>
            <a:r>
              <a:rPr lang="en-US" dirty="0"/>
              <a:t>Any questions for the first part? You can do this later all on your own and play around </a:t>
            </a:r>
            <a:r>
              <a:rPr lang="en-US" dirty="0">
                <a:sym typeface="Wingdings" pitchFamily="2" charset="2"/>
              </a:rPr>
              <a:t></a:t>
            </a:r>
            <a:endParaRPr lang="en-US" dirty="0"/>
          </a:p>
        </p:txBody>
      </p:sp>
    </p:spTree>
    <p:extLst>
      <p:ext uri="{BB962C8B-B14F-4D97-AF65-F5344CB8AC3E}">
        <p14:creationId xmlns:p14="http://schemas.microsoft.com/office/powerpoint/2010/main" val="3853920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You can now change to the directory with the second part</a:t>
            </a:r>
          </a:p>
          <a:p>
            <a:pPr marL="342900" indent="-342900">
              <a:buFontTx/>
              <a:buChar char="-"/>
            </a:pPr>
            <a:r>
              <a:rPr lang="en-US" dirty="0"/>
              <a:t>First we directly initialize the directory with terraform </a:t>
            </a:r>
            <a:r>
              <a:rPr lang="en-US" dirty="0" err="1"/>
              <a:t>init</a:t>
            </a:r>
            <a:endParaRPr lang="en-US" dirty="0"/>
          </a:p>
          <a:p>
            <a:endParaRPr lang="en-US" dirty="0"/>
          </a:p>
          <a:p>
            <a:endParaRPr lang="en-US" dirty="0"/>
          </a:p>
        </p:txBody>
      </p:sp>
    </p:spTree>
    <p:extLst>
      <p:ext uri="{BB962C8B-B14F-4D97-AF65-F5344CB8AC3E}">
        <p14:creationId xmlns:p14="http://schemas.microsoft.com/office/powerpoint/2010/main" val="138081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Goal of this part is to not just start a single VM, you could do this simply by hand, we want to start multiple (similar) VMs at once</a:t>
            </a:r>
          </a:p>
          <a:p>
            <a:pPr marL="342900" indent="-342900">
              <a:buFontTx/>
              <a:buChar char="-"/>
            </a:pPr>
            <a:r>
              <a:rPr lang="en-US" dirty="0"/>
              <a:t>We are just adding a new variable to our </a:t>
            </a:r>
            <a:r>
              <a:rPr lang="en-US" dirty="0" err="1"/>
              <a:t>vars.tf</a:t>
            </a:r>
            <a:r>
              <a:rPr lang="en-US" dirty="0"/>
              <a:t> file we call node-count</a:t>
            </a:r>
          </a:p>
          <a:p>
            <a:pPr marL="342900" indent="-342900">
              <a:buFontTx/>
              <a:buChar char="-"/>
            </a:pPr>
            <a:r>
              <a:rPr lang="en-US" dirty="0"/>
              <a:t>And we set a value of three, so as we want 3 VMs</a:t>
            </a:r>
          </a:p>
        </p:txBody>
      </p:sp>
    </p:spTree>
    <p:extLst>
      <p:ext uri="{BB962C8B-B14F-4D97-AF65-F5344CB8AC3E}">
        <p14:creationId xmlns:p14="http://schemas.microsoft.com/office/powerpoint/2010/main" val="1812996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Now we change to the main file and make some changes</a:t>
            </a:r>
          </a:p>
          <a:p>
            <a:pPr marL="342900" indent="-342900">
              <a:buFontTx/>
              <a:buChar char="-"/>
            </a:pPr>
            <a:r>
              <a:rPr lang="en-US" dirty="0"/>
              <a:t>First we will need 3 Volumes</a:t>
            </a:r>
          </a:p>
          <a:p>
            <a:pPr marL="342900" indent="-342900">
              <a:buFontTx/>
              <a:buChar char="-"/>
            </a:pPr>
            <a:r>
              <a:rPr lang="en-US" dirty="0"/>
              <a:t>We add the provided count variable and assign it the number we have just defined (3)</a:t>
            </a:r>
          </a:p>
          <a:p>
            <a:pPr marL="342900" indent="-342900">
              <a:buFontTx/>
              <a:buChar char="-"/>
            </a:pPr>
            <a:r>
              <a:rPr lang="en-US" dirty="0"/>
              <a:t>Further we want to have the name related to the number of the index and access the index of the counter by the dot syntax</a:t>
            </a:r>
          </a:p>
          <a:p>
            <a:pPr marL="342900" indent="-342900">
              <a:buFontTx/>
              <a:buChar char="-"/>
            </a:pPr>
            <a:r>
              <a:rPr lang="en-US" dirty="0"/>
              <a:t>We here use the “old” TF syntax with the $ sign and the quotation marks as otherwise it would not work</a:t>
            </a:r>
          </a:p>
        </p:txBody>
      </p:sp>
    </p:spTree>
    <p:extLst>
      <p:ext uri="{BB962C8B-B14F-4D97-AF65-F5344CB8AC3E}">
        <p14:creationId xmlns:p14="http://schemas.microsoft.com/office/powerpoint/2010/main" val="18568985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As we want to start multiple VMs we also need to implement the count module variable for the instance resource</a:t>
            </a:r>
          </a:p>
          <a:p>
            <a:pPr marL="342900" indent="-342900">
              <a:buFontTx/>
              <a:buChar char="-"/>
            </a:pPr>
            <a:r>
              <a:rPr lang="en-US" dirty="0"/>
              <a:t>Same procedure as for the volume section, define count variable and name</a:t>
            </a:r>
          </a:p>
        </p:txBody>
      </p:sp>
    </p:spTree>
    <p:extLst>
      <p:ext uri="{BB962C8B-B14F-4D97-AF65-F5344CB8AC3E}">
        <p14:creationId xmlns:p14="http://schemas.microsoft.com/office/powerpoint/2010/main" val="1909396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Key features of Terraform are: Read slide</a:t>
            </a:r>
          </a:p>
        </p:txBody>
      </p:sp>
    </p:spTree>
    <p:extLst>
      <p:ext uri="{BB962C8B-B14F-4D97-AF65-F5344CB8AC3E}">
        <p14:creationId xmlns:p14="http://schemas.microsoft.com/office/powerpoint/2010/main" val="25351866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For the attachment of the volumes we need to get the </a:t>
            </a:r>
            <a:r>
              <a:rPr lang="en-US" dirty="0" err="1"/>
              <a:t>uuid</a:t>
            </a:r>
            <a:r>
              <a:rPr lang="en-US" dirty="0"/>
              <a:t> of a created volume we defined the resource above</a:t>
            </a:r>
          </a:p>
          <a:p>
            <a:pPr marL="342900" indent="-342900">
              <a:buFontTx/>
              <a:buChar char="-"/>
            </a:pPr>
            <a:r>
              <a:rPr lang="en-US" dirty="0"/>
              <a:t>As we want to attach to the corresponding volume to the corresponding VM we need to iterate over the volumes</a:t>
            </a:r>
          </a:p>
          <a:p>
            <a:pPr marL="342900" indent="-342900">
              <a:buFontTx/>
              <a:buChar char="-"/>
            </a:pPr>
            <a:r>
              <a:rPr lang="en-US" dirty="0"/>
              <a:t>To do this we use the element function and the star indicating something similar like a wild card</a:t>
            </a:r>
          </a:p>
          <a:p>
            <a:pPr marL="342900" indent="-342900">
              <a:buFontTx/>
              <a:buChar char="-"/>
            </a:pPr>
            <a:r>
              <a:rPr lang="en-US" dirty="0"/>
              <a:t>The wild card (*) will be replaced with the current count index value (1,2 or 3)</a:t>
            </a:r>
          </a:p>
          <a:p>
            <a:pPr marL="342900" indent="-342900">
              <a:buFontTx/>
              <a:buChar char="-"/>
            </a:pPr>
            <a:r>
              <a:rPr lang="en-US" dirty="0"/>
              <a:t> This comes from the count variable we defined for the instance resource</a:t>
            </a:r>
          </a:p>
          <a:p>
            <a:pPr marL="342900" indent="-342900">
              <a:buFontTx/>
              <a:buChar char="-"/>
            </a:pPr>
            <a:r>
              <a:rPr lang="en-US" dirty="0"/>
              <a:t>With the definition of the count module variable we defined something like a loop, how you would use in other programing languages</a:t>
            </a:r>
          </a:p>
        </p:txBody>
      </p:sp>
    </p:spTree>
    <p:extLst>
      <p:ext uri="{BB962C8B-B14F-4D97-AF65-F5344CB8AC3E}">
        <p14:creationId xmlns:p14="http://schemas.microsoft.com/office/powerpoint/2010/main" val="32838056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As before we run terraform plan to check if everything looks good</a:t>
            </a:r>
          </a:p>
          <a:p>
            <a:pPr marL="342900" indent="-342900">
              <a:buFontTx/>
              <a:buChar char="-"/>
            </a:pPr>
            <a:r>
              <a:rPr lang="en-US" dirty="0"/>
              <a:t>We now can see that multiple resources will be created (VMs and Volumes)</a:t>
            </a:r>
          </a:p>
          <a:p>
            <a:pPr marL="342900" indent="-342900">
              <a:buFontTx/>
              <a:buChar char="-"/>
            </a:pPr>
            <a:r>
              <a:rPr lang="en-US" dirty="0"/>
              <a:t>Now we run terraform apply and should see how multiple VMs are created with just a single TF call</a:t>
            </a:r>
          </a:p>
          <a:p>
            <a:pPr marL="342900" indent="-342900">
              <a:buFontTx/>
              <a:buChar char="-"/>
            </a:pPr>
            <a:r>
              <a:rPr lang="en-US" dirty="0"/>
              <a:t>In the Dashboard you can now see the created resources, but as we have chosen an internal network these VMs are not directly accessible. Reason is that other users also need public IP addresses </a:t>
            </a:r>
            <a:r>
              <a:rPr lang="en-US" dirty="0">
                <a:sym typeface="Wingdings" pitchFamily="2" charset="2"/>
              </a:rPr>
              <a:t></a:t>
            </a:r>
          </a:p>
          <a:p>
            <a:endParaRPr lang="en-US" dirty="0"/>
          </a:p>
        </p:txBody>
      </p:sp>
    </p:spTree>
    <p:extLst>
      <p:ext uri="{BB962C8B-B14F-4D97-AF65-F5344CB8AC3E}">
        <p14:creationId xmlns:p14="http://schemas.microsoft.com/office/powerpoint/2010/main" val="8123569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We also changed the used network to an internal network to save some public IP addresses</a:t>
            </a:r>
          </a:p>
          <a:p>
            <a:pPr marL="342900" indent="-342900">
              <a:buFontTx/>
              <a:buChar char="-"/>
            </a:pPr>
            <a:r>
              <a:rPr lang="en-US" dirty="0"/>
              <a:t>The addresses assigned to the VMs make them not directly accessible but we are not working with them so that is fine for this use case</a:t>
            </a:r>
          </a:p>
          <a:p>
            <a:pPr marL="342900" indent="-342900">
              <a:buFontTx/>
              <a:buChar char="-"/>
            </a:pPr>
            <a:r>
              <a:rPr lang="en-US" dirty="0"/>
              <a:t>We will use the internal network in the next Part in a more useful way</a:t>
            </a:r>
          </a:p>
        </p:txBody>
      </p:sp>
    </p:spTree>
    <p:extLst>
      <p:ext uri="{BB962C8B-B14F-4D97-AF65-F5344CB8AC3E}">
        <p14:creationId xmlns:p14="http://schemas.microsoft.com/office/powerpoint/2010/main" val="29498433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Now we want to have a deeper look at the Terraform data structure (</a:t>
            </a:r>
            <a:r>
              <a:rPr lang="en-US" dirty="0" err="1"/>
              <a:t>terraform.tfstate</a:t>
            </a:r>
            <a:r>
              <a:rPr lang="en-US" dirty="0"/>
              <a:t> file)</a:t>
            </a:r>
          </a:p>
          <a:p>
            <a:pPr marL="342900" indent="-342900">
              <a:buFontTx/>
              <a:buChar char="-"/>
            </a:pPr>
            <a:r>
              <a:rPr lang="en-US" dirty="0"/>
              <a:t>You will find it in the terraform directory (initialized)</a:t>
            </a:r>
          </a:p>
          <a:p>
            <a:pPr marL="342900" indent="-342900">
              <a:buFontTx/>
              <a:buChar char="-"/>
            </a:pPr>
            <a:r>
              <a:rPr lang="en-US" dirty="0"/>
              <a:t>If we open it (cat, vim) in the current state, where everything is deployed, you will see all the information </a:t>
            </a:r>
            <a:r>
              <a:rPr lang="en-US" dirty="0" err="1"/>
              <a:t>TFholds</a:t>
            </a:r>
            <a:r>
              <a:rPr lang="en-US" dirty="0"/>
              <a:t> about the created resources</a:t>
            </a:r>
          </a:p>
          <a:p>
            <a:pPr marL="342900" indent="-342900">
              <a:buFontTx/>
              <a:buChar char="-"/>
            </a:pPr>
            <a:r>
              <a:rPr lang="en-US" dirty="0"/>
              <a:t>But be careful, it also holds your credentials and also keys</a:t>
            </a:r>
          </a:p>
          <a:p>
            <a:pPr marL="342900" indent="-342900">
              <a:buFontTx/>
              <a:buChar char="-"/>
            </a:pPr>
            <a:r>
              <a:rPr lang="en-US" dirty="0"/>
              <a:t>So if you share your TF files or have it in a Git repo be sure that you exclude these kind of files from sharing !!!</a:t>
            </a:r>
          </a:p>
          <a:p>
            <a:pPr marL="342900" indent="-342900">
              <a:buFontTx/>
              <a:buChar char="-"/>
            </a:pPr>
            <a:r>
              <a:rPr lang="en-US" dirty="0"/>
              <a:t>This data structure can be seen as a template, terraform is checking against</a:t>
            </a:r>
          </a:p>
        </p:txBody>
      </p:sp>
    </p:spTree>
    <p:extLst>
      <p:ext uri="{BB962C8B-B14F-4D97-AF65-F5344CB8AC3E}">
        <p14:creationId xmlns:p14="http://schemas.microsoft.com/office/powerpoint/2010/main" val="6285495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Now we want to see what is happening if we make changes to the infrastructure on the TF file level</a:t>
            </a:r>
          </a:p>
          <a:p>
            <a:pPr marL="342900" indent="-342900">
              <a:buFontTx/>
              <a:buChar char="-"/>
            </a:pPr>
            <a:r>
              <a:rPr lang="en-US" dirty="0"/>
              <a:t>For this purpose we change the node count variable in the </a:t>
            </a:r>
            <a:r>
              <a:rPr lang="en-US" dirty="0" err="1"/>
              <a:t>vars.tf</a:t>
            </a:r>
            <a:r>
              <a:rPr lang="en-US" dirty="0"/>
              <a:t> file from 3 to 4</a:t>
            </a:r>
          </a:p>
          <a:p>
            <a:endParaRPr lang="en-US" dirty="0"/>
          </a:p>
        </p:txBody>
      </p:sp>
    </p:spTree>
    <p:extLst>
      <p:ext uri="{BB962C8B-B14F-4D97-AF65-F5344CB8AC3E}">
        <p14:creationId xmlns:p14="http://schemas.microsoft.com/office/powerpoint/2010/main" val="30865476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If we run TF plan we can see that 2 “things” will be added</a:t>
            </a:r>
          </a:p>
          <a:p>
            <a:pPr marL="342900" indent="-342900">
              <a:buFontTx/>
              <a:buChar char="-"/>
            </a:pPr>
            <a:r>
              <a:rPr lang="en-US" dirty="0"/>
              <a:t>If we run terraform apply we can see what happens …</a:t>
            </a:r>
          </a:p>
          <a:p>
            <a:pPr marL="342900" indent="-342900">
              <a:buFontTx/>
              <a:buChar char="-"/>
            </a:pPr>
            <a:r>
              <a:rPr lang="en-US" dirty="0"/>
              <a:t>What happens is that TF checks the current deployment status via the state files</a:t>
            </a:r>
          </a:p>
          <a:p>
            <a:pPr marL="342900" indent="-342900">
              <a:buFontTx/>
              <a:buChar char="-"/>
            </a:pPr>
            <a:r>
              <a:rPr lang="en-US" dirty="0"/>
              <a:t>It finds out that there should be one more node and one more volume </a:t>
            </a:r>
          </a:p>
          <a:p>
            <a:pPr marL="342900" indent="-342900">
              <a:buFontTx/>
              <a:buChar char="-"/>
            </a:pPr>
            <a:r>
              <a:rPr lang="en-US" dirty="0"/>
              <a:t>It deploys all the missing things and integrates it into the existing </a:t>
            </a:r>
            <a:r>
              <a:rPr lang="en-US" dirty="0" err="1"/>
              <a:t>infrastrutcure</a:t>
            </a:r>
            <a:r>
              <a:rPr lang="en-US" dirty="0"/>
              <a:t> data (state file) </a:t>
            </a:r>
          </a:p>
          <a:p>
            <a:pPr marL="342900" indent="-342900">
              <a:buFontTx/>
              <a:buChar char="-"/>
            </a:pPr>
            <a:r>
              <a:rPr lang="en-US" dirty="0"/>
              <a:t>We can also see the new resources in the Dashboard</a:t>
            </a:r>
          </a:p>
        </p:txBody>
      </p:sp>
    </p:spTree>
    <p:extLst>
      <p:ext uri="{BB962C8B-B14F-4D97-AF65-F5344CB8AC3E}">
        <p14:creationId xmlns:p14="http://schemas.microsoft.com/office/powerpoint/2010/main" val="29373488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Now we want to see what is happening if we make other changes</a:t>
            </a:r>
          </a:p>
          <a:p>
            <a:pPr marL="342900" indent="-342900">
              <a:buFontTx/>
              <a:buChar char="-"/>
            </a:pPr>
            <a:r>
              <a:rPr lang="en-US" dirty="0"/>
              <a:t>For this purpose we change the node count variable again from 4 to 2</a:t>
            </a:r>
          </a:p>
          <a:p>
            <a:pPr marL="342900" indent="-342900">
              <a:buFontTx/>
              <a:buChar char="-"/>
            </a:pPr>
            <a:r>
              <a:rPr lang="en-US" dirty="0"/>
              <a:t>As before run terraform plan to check if everything looks good</a:t>
            </a:r>
          </a:p>
          <a:p>
            <a:pPr marL="342900" indent="-342900">
              <a:buFontTx/>
              <a:buChar char="-"/>
            </a:pPr>
            <a:r>
              <a:rPr lang="en-US" dirty="0"/>
              <a:t>And afterwards terraform apply</a:t>
            </a:r>
          </a:p>
          <a:p>
            <a:pPr marL="342900" indent="-342900">
              <a:buFontTx/>
              <a:buChar char="-"/>
            </a:pPr>
            <a:r>
              <a:rPr lang="en-US" dirty="0"/>
              <a:t>In the Dashboard you can now see that the VMs are deleted automatically</a:t>
            </a:r>
          </a:p>
        </p:txBody>
      </p:sp>
    </p:spTree>
    <p:extLst>
      <p:ext uri="{BB962C8B-B14F-4D97-AF65-F5344CB8AC3E}">
        <p14:creationId xmlns:p14="http://schemas.microsoft.com/office/powerpoint/2010/main" val="27040886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If we run TF plan we can see that 4 “things” will be destroyed</a:t>
            </a:r>
          </a:p>
          <a:p>
            <a:pPr marL="342900" indent="-342900">
              <a:buFontTx/>
              <a:buChar char="-"/>
            </a:pPr>
            <a:r>
              <a:rPr lang="en-US" dirty="0"/>
              <a:t>Again we run terraform apply wand e can see what happens …</a:t>
            </a:r>
          </a:p>
          <a:p>
            <a:pPr marL="342900" indent="-342900">
              <a:buFontTx/>
              <a:buChar char="-"/>
            </a:pPr>
            <a:r>
              <a:rPr lang="en-US" dirty="0"/>
              <a:t>Again TF checks the current deployment status via the state file</a:t>
            </a:r>
          </a:p>
          <a:p>
            <a:pPr marL="342900" indent="-342900">
              <a:buFontTx/>
              <a:buChar char="-"/>
            </a:pPr>
            <a:r>
              <a:rPr lang="en-US" dirty="0"/>
              <a:t>It finds out that there should be just 2 nodes and 2 volumes instead of 4 </a:t>
            </a:r>
          </a:p>
          <a:p>
            <a:pPr marL="342900" indent="-342900">
              <a:buFontTx/>
              <a:buChar char="-"/>
            </a:pPr>
            <a:r>
              <a:rPr lang="en-US" dirty="0"/>
              <a:t>TF therefore destroys the unnecessary things and updates the existing </a:t>
            </a:r>
            <a:r>
              <a:rPr lang="en-US" dirty="0" err="1"/>
              <a:t>infrastrutcure</a:t>
            </a:r>
            <a:r>
              <a:rPr lang="en-US" dirty="0"/>
              <a:t> data (state file) </a:t>
            </a:r>
          </a:p>
          <a:p>
            <a:pPr marL="342900" marR="0" lvl="0" indent="-342900" defTabSz="584200" eaLnBrk="1" fontAlgn="auto" latinLnBrk="0" hangingPunct="1">
              <a:lnSpc>
                <a:spcPct val="100000"/>
              </a:lnSpc>
              <a:spcBef>
                <a:spcPts val="0"/>
              </a:spcBef>
              <a:spcAft>
                <a:spcPts val="0"/>
              </a:spcAft>
              <a:buClrTx/>
              <a:buSzTx/>
              <a:buFontTx/>
              <a:buChar char="-"/>
              <a:tabLst/>
              <a:defRPr/>
            </a:pPr>
            <a:r>
              <a:rPr lang="en-US" dirty="0"/>
              <a:t>We can also see that the resources are now gone in the Dashboard</a:t>
            </a:r>
          </a:p>
          <a:p>
            <a:pPr marL="342900" indent="-342900">
              <a:buFontTx/>
              <a:buChar char="-"/>
            </a:pPr>
            <a:endParaRPr lang="en-US" dirty="0"/>
          </a:p>
        </p:txBody>
      </p:sp>
    </p:spTree>
    <p:extLst>
      <p:ext uri="{BB962C8B-B14F-4D97-AF65-F5344CB8AC3E}">
        <p14:creationId xmlns:p14="http://schemas.microsoft.com/office/powerpoint/2010/main" val="36361777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What happens if me make changes to the infrastructure from outside just deleting a VM</a:t>
            </a:r>
          </a:p>
          <a:p>
            <a:pPr marL="342900" indent="-342900">
              <a:buFontTx/>
              <a:buChar char="-"/>
            </a:pPr>
            <a:r>
              <a:rPr lang="en-US" dirty="0"/>
              <a:t>We go to the web interface and just delete a VM</a:t>
            </a:r>
          </a:p>
          <a:p>
            <a:pPr marL="342900" indent="-342900">
              <a:buFontTx/>
              <a:buChar char="-"/>
            </a:pPr>
            <a:r>
              <a:rPr lang="en-US" dirty="0"/>
              <a:t>Again we run TF plan and see what happens</a:t>
            </a:r>
          </a:p>
          <a:p>
            <a:pPr marL="342900" indent="-342900">
              <a:buFontTx/>
              <a:buChar char="-"/>
            </a:pPr>
            <a:r>
              <a:rPr lang="en-US" dirty="0"/>
              <a:t>And TF apply to perform the actions</a:t>
            </a:r>
          </a:p>
          <a:p>
            <a:pPr marL="342900" indent="-342900">
              <a:buFontTx/>
              <a:buChar char="-"/>
            </a:pPr>
            <a:r>
              <a:rPr lang="en-US" dirty="0"/>
              <a:t>In the Dashboard you can now see that the VM deleted by accident is restarted</a:t>
            </a:r>
          </a:p>
        </p:txBody>
      </p:sp>
    </p:spTree>
    <p:extLst>
      <p:ext uri="{BB962C8B-B14F-4D97-AF65-F5344CB8AC3E}">
        <p14:creationId xmlns:p14="http://schemas.microsoft.com/office/powerpoint/2010/main" val="13786379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If we run TF plan we can see that 2 “things” will be added </a:t>
            </a:r>
          </a:p>
          <a:p>
            <a:pPr marL="342900" indent="-342900">
              <a:buFontTx/>
              <a:buChar char="-"/>
            </a:pPr>
            <a:r>
              <a:rPr lang="en-US" dirty="0"/>
              <a:t>Which are the VM and the attached volume we just deleted via the dashboard</a:t>
            </a:r>
          </a:p>
          <a:p>
            <a:pPr marL="342900" indent="-342900">
              <a:buFontTx/>
              <a:buChar char="-"/>
            </a:pPr>
            <a:r>
              <a:rPr lang="en-US" dirty="0"/>
              <a:t>With TF apply we can restore the resources to the last correct state</a:t>
            </a:r>
          </a:p>
        </p:txBody>
      </p:sp>
    </p:spTree>
    <p:extLst>
      <p:ext uri="{BB962C8B-B14F-4D97-AF65-F5344CB8AC3E}">
        <p14:creationId xmlns:p14="http://schemas.microsoft.com/office/powerpoint/2010/main" val="1552330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What is a cluster?</a:t>
            </a:r>
          </a:p>
          <a:p>
            <a:pPr marL="342900" indent="-342900">
              <a:buFontTx/>
              <a:buChar char="-"/>
            </a:pPr>
            <a:r>
              <a:rPr lang="en-US" dirty="0"/>
              <a:t>Wikipedia definition</a:t>
            </a:r>
          </a:p>
          <a:p>
            <a:pPr marL="342900" indent="-342900">
              <a:buFontTx/>
              <a:buChar char="-"/>
            </a:pPr>
            <a:r>
              <a:rPr lang="en-US" dirty="0"/>
              <a:t>Very generic but makes sense</a:t>
            </a:r>
          </a:p>
          <a:p>
            <a:pPr marL="342900" indent="-342900">
              <a:buFontTx/>
              <a:buChar char="-"/>
            </a:pPr>
            <a:r>
              <a:rPr lang="en-US" dirty="0"/>
              <a:t>Who of you is familiar with Cluster systems for example HPC systems?</a:t>
            </a:r>
          </a:p>
        </p:txBody>
      </p:sp>
    </p:spTree>
    <p:extLst>
      <p:ext uri="{BB962C8B-B14F-4D97-AF65-F5344CB8AC3E}">
        <p14:creationId xmlns:p14="http://schemas.microsoft.com/office/powerpoint/2010/main" val="40033753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What have learned</a:t>
            </a:r>
          </a:p>
          <a:p>
            <a:pPr marL="342900" indent="-342900">
              <a:buFontTx/>
              <a:buChar char="-"/>
            </a:pPr>
            <a:r>
              <a:rPr lang="en-US" dirty="0"/>
              <a:t>We can change the infrastructure and TF will track the changes and update the infrastructure</a:t>
            </a:r>
          </a:p>
          <a:p>
            <a:pPr marL="342900" indent="-342900">
              <a:buFontTx/>
              <a:buChar char="-"/>
            </a:pPr>
            <a:r>
              <a:rPr lang="en-US" dirty="0"/>
              <a:t>It does not matter if the changes come from inside (TF files) or from outside (GUI)</a:t>
            </a:r>
          </a:p>
          <a:p>
            <a:pPr marL="342900" indent="-342900">
              <a:buFontTx/>
              <a:buChar char="-"/>
            </a:pPr>
            <a:r>
              <a:rPr lang="en-US" dirty="0"/>
              <a:t>Gives us some benefits (Arrow)</a:t>
            </a:r>
          </a:p>
        </p:txBody>
      </p:sp>
    </p:spTree>
    <p:extLst>
      <p:ext uri="{BB962C8B-B14F-4D97-AF65-F5344CB8AC3E}">
        <p14:creationId xmlns:p14="http://schemas.microsoft.com/office/powerpoint/2010/main" val="32525404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So now we clean up everything again and destroy the resources</a:t>
            </a:r>
          </a:p>
          <a:p>
            <a:pPr marL="342900" indent="-342900">
              <a:buFontTx/>
              <a:buChar char="-"/>
            </a:pPr>
            <a:r>
              <a:rPr lang="en-US" dirty="0"/>
              <a:t>Running terraform destroy</a:t>
            </a:r>
          </a:p>
          <a:p>
            <a:pPr marL="342900" indent="-342900">
              <a:buFontTx/>
              <a:buChar char="-"/>
            </a:pPr>
            <a:r>
              <a:rPr lang="en-US" dirty="0"/>
              <a:t>Now we can check the terraform state file again and see that it contains nearly nothing anymore as no infrastructure is left</a:t>
            </a:r>
          </a:p>
        </p:txBody>
      </p:sp>
    </p:spTree>
    <p:extLst>
      <p:ext uri="{BB962C8B-B14F-4D97-AF65-F5344CB8AC3E}">
        <p14:creationId xmlns:p14="http://schemas.microsoft.com/office/powerpoint/2010/main" val="15321725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Now we come to part 3 </a:t>
            </a:r>
          </a:p>
          <a:p>
            <a:pPr marL="342900" indent="-342900">
              <a:buFontTx/>
              <a:buChar char="-"/>
            </a:pPr>
            <a:r>
              <a:rPr lang="en-US" dirty="0"/>
              <a:t>We change into the part directory and run terraform </a:t>
            </a:r>
            <a:r>
              <a:rPr lang="en-US" dirty="0" err="1"/>
              <a:t>init</a:t>
            </a:r>
            <a:endParaRPr lang="en-US" dirty="0"/>
          </a:p>
        </p:txBody>
      </p:sp>
    </p:spTree>
    <p:extLst>
      <p:ext uri="{BB962C8B-B14F-4D97-AF65-F5344CB8AC3E}">
        <p14:creationId xmlns:p14="http://schemas.microsoft.com/office/powerpoint/2010/main" val="17280212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Goal of this part is to not just start a single VM, you could do this simply by hand, we want to start multiple (similar) VMs at once</a:t>
            </a:r>
          </a:p>
          <a:p>
            <a:pPr marL="342900" indent="-342900">
              <a:buFontTx/>
              <a:buChar char="-"/>
            </a:pPr>
            <a:r>
              <a:rPr lang="en-US" dirty="0"/>
              <a:t>We are just adding a new variable to our </a:t>
            </a:r>
            <a:r>
              <a:rPr lang="en-US" dirty="0" err="1"/>
              <a:t>vars.tf</a:t>
            </a:r>
            <a:r>
              <a:rPr lang="en-US" dirty="0"/>
              <a:t> file we call node-count</a:t>
            </a:r>
          </a:p>
          <a:p>
            <a:pPr marL="342900" indent="-342900">
              <a:buFontTx/>
              <a:buChar char="-"/>
            </a:pPr>
            <a:r>
              <a:rPr lang="en-US" dirty="0"/>
              <a:t>And we set a value of three, so as we want 3 VMs</a:t>
            </a:r>
          </a:p>
        </p:txBody>
      </p:sp>
    </p:spTree>
    <p:extLst>
      <p:ext uri="{BB962C8B-B14F-4D97-AF65-F5344CB8AC3E}">
        <p14:creationId xmlns:p14="http://schemas.microsoft.com/office/powerpoint/2010/main" val="41125871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As mentioned before we will now make use of the map type as we have 2 kind of resources </a:t>
            </a:r>
          </a:p>
          <a:p>
            <a:pPr marL="342900" indent="-342900">
              <a:buFontTx/>
              <a:buChar char="-"/>
            </a:pPr>
            <a:r>
              <a:rPr lang="en-US" dirty="0"/>
              <a:t>Master and compute</a:t>
            </a:r>
          </a:p>
          <a:p>
            <a:pPr marL="342900" indent="-342900">
              <a:buFontTx/>
              <a:buChar char="-"/>
            </a:pPr>
            <a:r>
              <a:rPr lang="en-US" dirty="0"/>
              <a:t>We will use the map type for every resource we need to or want adapt  regarding the usage (master or compute)</a:t>
            </a:r>
          </a:p>
          <a:p>
            <a:pPr marL="342900" indent="-342900">
              <a:buFontTx/>
              <a:buChar char="-"/>
            </a:pPr>
            <a:r>
              <a:rPr lang="en-US" dirty="0"/>
              <a:t>We can represent this with the following syntax for example with the volume-name and the </a:t>
            </a:r>
            <a:r>
              <a:rPr lang="en-US" dirty="0" err="1"/>
              <a:t>vm</a:t>
            </a:r>
            <a:r>
              <a:rPr lang="en-US" dirty="0"/>
              <a:t> name</a:t>
            </a:r>
          </a:p>
        </p:txBody>
      </p:sp>
    </p:spTree>
    <p:extLst>
      <p:ext uri="{BB962C8B-B14F-4D97-AF65-F5344CB8AC3E}">
        <p14:creationId xmlns:p14="http://schemas.microsoft.com/office/powerpoint/2010/main" val="22563989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More interesting is that we can choose different flavors for the master node or the compute nodes.</a:t>
            </a:r>
          </a:p>
          <a:p>
            <a:pPr marL="342900" indent="-342900">
              <a:buFontTx/>
              <a:buChar char="-"/>
            </a:pPr>
            <a:r>
              <a:rPr lang="en-US" dirty="0"/>
              <a:t>Usually the compute nodes are doing the work and need larger resources that the master node</a:t>
            </a:r>
          </a:p>
          <a:p>
            <a:pPr marL="342900" indent="-342900">
              <a:buFontTx/>
              <a:buChar char="-"/>
            </a:pPr>
            <a:r>
              <a:rPr lang="en-US" dirty="0"/>
              <a:t>It is also possible to use different images for the different kind of VMs if necessary</a:t>
            </a:r>
          </a:p>
          <a:p>
            <a:pPr marL="342900" indent="-342900">
              <a:buFontTx/>
              <a:buChar char="-"/>
            </a:pPr>
            <a:r>
              <a:rPr lang="en-US" dirty="0"/>
              <a:t>For example if pre defined images are used for master and compute nodes.</a:t>
            </a:r>
          </a:p>
        </p:txBody>
      </p:sp>
    </p:spTree>
    <p:extLst>
      <p:ext uri="{BB962C8B-B14F-4D97-AF65-F5344CB8AC3E}">
        <p14:creationId xmlns:p14="http://schemas.microsoft.com/office/powerpoint/2010/main" val="594377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The same can be done for the network as usually the compute nodes do not need a public IP as they do not need to be a accessible directly.</a:t>
            </a:r>
          </a:p>
          <a:p>
            <a:pPr marL="342900" indent="-342900">
              <a:buFontTx/>
              <a:buChar char="-"/>
            </a:pPr>
            <a:r>
              <a:rPr lang="en-US" dirty="0"/>
              <a:t>So we also define two different networks (external -&gt; master, internal compute)</a:t>
            </a:r>
          </a:p>
          <a:p>
            <a:pPr marL="342900" indent="-342900">
              <a:buFontTx/>
              <a:buChar char="-"/>
            </a:pPr>
            <a:r>
              <a:rPr lang="en-US" dirty="0"/>
              <a:t>Further we define a variable that holds the path to the private key</a:t>
            </a:r>
          </a:p>
          <a:p>
            <a:pPr marL="342900" indent="-342900">
              <a:buFontTx/>
              <a:buChar char="-"/>
            </a:pPr>
            <a:r>
              <a:rPr lang="en-US" dirty="0"/>
              <a:t>We will need this for some upcoming things</a:t>
            </a:r>
          </a:p>
        </p:txBody>
      </p:sp>
    </p:spTree>
    <p:extLst>
      <p:ext uri="{BB962C8B-B14F-4D97-AF65-F5344CB8AC3E}">
        <p14:creationId xmlns:p14="http://schemas.microsoft.com/office/powerpoint/2010/main" val="15621857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As we want to construct a cluster environment where the master node is accessible but the compute nodes are not</a:t>
            </a:r>
          </a:p>
          <a:p>
            <a:pPr marL="342900" indent="-342900">
              <a:buFontTx/>
              <a:buChar char="-"/>
            </a:pPr>
            <a:r>
              <a:rPr lang="en-US" dirty="0"/>
              <a:t>we need to connect to the compute nodes via the </a:t>
            </a:r>
            <a:r>
              <a:rPr lang="en-US" dirty="0" err="1"/>
              <a:t>masternode</a:t>
            </a:r>
            <a:endParaRPr lang="en-US" dirty="0"/>
          </a:p>
          <a:p>
            <a:pPr marL="342900" indent="-342900">
              <a:buFontTx/>
              <a:buChar char="-"/>
            </a:pPr>
            <a:r>
              <a:rPr lang="en-US" dirty="0"/>
              <a:t>But we need an SSH key for that as VMs are per Default only accessible via the public/private key mechanism</a:t>
            </a:r>
          </a:p>
          <a:p>
            <a:pPr marL="342900" indent="-342900">
              <a:buFontTx/>
              <a:buChar char="-"/>
            </a:pPr>
            <a:r>
              <a:rPr lang="en-US" dirty="0"/>
              <a:t>Therefore we need to place a private key inside of the master VM.</a:t>
            </a:r>
          </a:p>
          <a:p>
            <a:pPr marL="342900" indent="-342900">
              <a:buFontTx/>
              <a:buChar char="-"/>
            </a:pPr>
            <a:r>
              <a:rPr lang="en-US" dirty="0"/>
              <a:t>As private keys should always be kept private and local we do not use the same key as the master VM</a:t>
            </a:r>
          </a:p>
          <a:p>
            <a:pPr marL="342900" indent="-342900">
              <a:buFontTx/>
              <a:buChar char="-"/>
            </a:pPr>
            <a:r>
              <a:rPr lang="en-US" dirty="0"/>
              <a:t>Instead we create a new keypair using the </a:t>
            </a:r>
            <a:r>
              <a:rPr lang="en-US" dirty="0" err="1"/>
              <a:t>tls</a:t>
            </a:r>
            <a:r>
              <a:rPr lang="en-US" dirty="0"/>
              <a:t> module brought by TF</a:t>
            </a:r>
          </a:p>
          <a:p>
            <a:pPr marL="342900" indent="-342900">
              <a:buFontTx/>
              <a:buChar char="-"/>
            </a:pPr>
            <a:r>
              <a:rPr lang="en-US" dirty="0"/>
              <a:t>First the private key is created -&gt; RSA and 4096 bits</a:t>
            </a:r>
          </a:p>
          <a:p>
            <a:pPr marL="342900" indent="-342900">
              <a:buFontTx/>
              <a:buChar char="-"/>
            </a:pPr>
            <a:r>
              <a:rPr lang="en-US" dirty="0"/>
              <a:t>Then we create a new resource holding the public key we can get from the created private key from before</a:t>
            </a:r>
          </a:p>
        </p:txBody>
      </p:sp>
    </p:spTree>
    <p:extLst>
      <p:ext uri="{BB962C8B-B14F-4D97-AF65-F5344CB8AC3E}">
        <p14:creationId xmlns:p14="http://schemas.microsoft.com/office/powerpoint/2010/main" val="20728029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We now use our added map entries from the variable file</a:t>
            </a:r>
          </a:p>
          <a:p>
            <a:pPr marL="342900" indent="-342900">
              <a:buFontTx/>
              <a:buChar char="-"/>
            </a:pPr>
            <a:r>
              <a:rPr lang="en-US" dirty="0"/>
              <a:t>To separate Master and Compute Resources, here to get id of the used images</a:t>
            </a:r>
          </a:p>
          <a:p>
            <a:pPr marL="342900" indent="-342900">
              <a:buFontTx/>
              <a:buChar char="-"/>
            </a:pPr>
            <a:r>
              <a:rPr lang="en-US" dirty="0"/>
              <a:t>The map entries are accessed as a list with this square bracket notation you might know from other programming languages</a:t>
            </a:r>
          </a:p>
          <a:p>
            <a:pPr marL="342900" indent="-342900">
              <a:buFontTx/>
              <a:buChar char="-"/>
            </a:pPr>
            <a:r>
              <a:rPr lang="en-US" dirty="0"/>
              <a:t>The same needs to be done with the volume resources (which will be skipped) and the instance resources we are having a look at now</a:t>
            </a:r>
          </a:p>
        </p:txBody>
      </p:sp>
    </p:spTree>
    <p:extLst>
      <p:ext uri="{BB962C8B-B14F-4D97-AF65-F5344CB8AC3E}">
        <p14:creationId xmlns:p14="http://schemas.microsoft.com/office/powerpoint/2010/main" val="37435066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Again we are making use of our map values, here for the master instance (name, flavor)</a:t>
            </a:r>
          </a:p>
          <a:p>
            <a:pPr marL="342900" indent="-342900">
              <a:buFontTx/>
              <a:buChar char="-"/>
            </a:pPr>
            <a:r>
              <a:rPr lang="en-US" dirty="0"/>
              <a:t>For the networks we are now adding two</a:t>
            </a:r>
          </a:p>
          <a:p>
            <a:pPr marL="342900" indent="-342900">
              <a:buFontTx/>
              <a:buChar char="-"/>
            </a:pPr>
            <a:r>
              <a:rPr lang="en-US" dirty="0"/>
              <a:t>First the internal network so the master node can get access to the compute nodes and vice versa</a:t>
            </a:r>
          </a:p>
          <a:p>
            <a:pPr marL="342900" indent="-342900">
              <a:buFontTx/>
              <a:buChar char="-"/>
            </a:pPr>
            <a:r>
              <a:rPr lang="en-US" dirty="0"/>
              <a:t>And the public network, which we will also set as the access network, otherwise OpenStack might chose the wrong one</a:t>
            </a:r>
          </a:p>
          <a:p>
            <a:pPr marL="342900" indent="-342900">
              <a:buFontTx/>
              <a:buChar char="-"/>
            </a:pPr>
            <a:r>
              <a:rPr lang="en-US" dirty="0"/>
              <a:t>Or more precise that is dependent on used VM operating system</a:t>
            </a:r>
          </a:p>
        </p:txBody>
      </p:sp>
    </p:spTree>
    <p:extLst>
      <p:ext uri="{BB962C8B-B14F-4D97-AF65-F5344CB8AC3E}">
        <p14:creationId xmlns:p14="http://schemas.microsoft.com/office/powerpoint/2010/main" val="308502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Physically in an HPC cluster for example you have nodes (Servers)</a:t>
            </a:r>
          </a:p>
          <a:p>
            <a:pPr marL="342900" indent="-342900">
              <a:buFontTx/>
              <a:buChar char="-"/>
            </a:pPr>
            <a:r>
              <a:rPr lang="en-US" dirty="0"/>
              <a:t>Connected via a Network </a:t>
            </a:r>
          </a:p>
          <a:p>
            <a:pPr marL="342900" indent="-342900">
              <a:buFontTx/>
              <a:buChar char="-"/>
            </a:pPr>
            <a:r>
              <a:rPr lang="en-US" dirty="0"/>
              <a:t>Master(s) and Compute(s)</a:t>
            </a:r>
          </a:p>
          <a:p>
            <a:pPr marL="342900" indent="-342900">
              <a:buFontTx/>
              <a:buChar char="-"/>
            </a:pPr>
            <a:r>
              <a:rPr lang="en-US" dirty="0"/>
              <a:t>And also storage and so on which is not shown here</a:t>
            </a:r>
          </a:p>
          <a:p>
            <a:pPr marL="342900" indent="-342900">
              <a:buFontTx/>
              <a:buChar char="-"/>
            </a:pPr>
            <a:r>
              <a:rPr lang="en-US" dirty="0"/>
              <a:t>That is the setup very basically</a:t>
            </a:r>
          </a:p>
        </p:txBody>
      </p:sp>
    </p:spTree>
    <p:extLst>
      <p:ext uri="{BB962C8B-B14F-4D97-AF65-F5344CB8AC3E}">
        <p14:creationId xmlns:p14="http://schemas.microsoft.com/office/powerpoint/2010/main" val="7737820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Further we need to bring the currently generated private key as a file on the master node in order to access the compute VMs</a:t>
            </a:r>
          </a:p>
          <a:p>
            <a:pPr marL="342900" indent="-342900">
              <a:buFontTx/>
              <a:buChar char="-"/>
            </a:pPr>
            <a:r>
              <a:rPr lang="en-US" dirty="0"/>
              <a:t>As this key is assigned to them</a:t>
            </a:r>
          </a:p>
          <a:p>
            <a:pPr marL="342900" indent="-342900">
              <a:buFontTx/>
              <a:buChar char="-"/>
            </a:pPr>
            <a:r>
              <a:rPr lang="en-US" dirty="0"/>
              <a:t>What we are doing is we will use the provisioner module, which has various possibilities how to interact with deployed resources</a:t>
            </a:r>
          </a:p>
          <a:p>
            <a:pPr marL="342900" indent="-342900">
              <a:buFontTx/>
              <a:buChar char="-"/>
            </a:pPr>
            <a:r>
              <a:rPr lang="en-US" dirty="0"/>
              <a:t>Here we are using the file submodule and write the private key to a file and send it to the master VM</a:t>
            </a:r>
          </a:p>
          <a:p>
            <a:pPr marL="342900" indent="-342900">
              <a:buFontTx/>
              <a:buChar char="-"/>
            </a:pPr>
            <a:r>
              <a:rPr lang="en-US" dirty="0"/>
              <a:t>In order to do we need to tell TF where our private key for the master VM is -&gt; Just a simple SSH command in the background</a:t>
            </a:r>
          </a:p>
          <a:p>
            <a:pPr marL="342900" indent="-342900">
              <a:buFontTx/>
              <a:buChar char="-"/>
            </a:pPr>
            <a:r>
              <a:rPr lang="en-US" dirty="0"/>
              <a:t>And also we need to tell which IP should be used -&gt; self.access_ip_v4</a:t>
            </a:r>
          </a:p>
          <a:p>
            <a:pPr marL="342900" indent="-342900">
              <a:buFontTx/>
              <a:buChar char="-"/>
            </a:pPr>
            <a:r>
              <a:rPr lang="en-US" dirty="0"/>
              <a:t>As we do not know the IP in beforehand we need to refer to the one when the VM is deployed</a:t>
            </a:r>
          </a:p>
        </p:txBody>
      </p:sp>
    </p:spTree>
    <p:extLst>
      <p:ext uri="{BB962C8B-B14F-4D97-AF65-F5344CB8AC3E}">
        <p14:creationId xmlns:p14="http://schemas.microsoft.com/office/powerpoint/2010/main" val="38754433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Of course it is also possible to transfer any wanted file to a resource here a </a:t>
            </a:r>
            <a:r>
              <a:rPr lang="en-US" dirty="0" err="1"/>
              <a:t>hello_world</a:t>
            </a:r>
            <a:r>
              <a:rPr lang="en-US" dirty="0"/>
              <a:t> test file</a:t>
            </a:r>
          </a:p>
          <a:p>
            <a:pPr marL="342900" indent="-342900">
              <a:buFontTx/>
              <a:buChar char="-"/>
            </a:pPr>
            <a:r>
              <a:rPr lang="en-US" dirty="0"/>
              <a:t>You just need to set the source path and where it should be placed inside of the VM with the destination path</a:t>
            </a:r>
          </a:p>
          <a:p>
            <a:pPr marL="342900" indent="-342900">
              <a:buFontTx/>
              <a:buChar char="-"/>
            </a:pPr>
            <a:r>
              <a:rPr lang="en-US" dirty="0"/>
              <a:t>The connection part is always the same</a:t>
            </a:r>
          </a:p>
          <a:p>
            <a:pPr marL="342900" indent="-342900">
              <a:buFontTx/>
              <a:buChar char="-"/>
            </a:pPr>
            <a:r>
              <a:rPr lang="en-US" dirty="0"/>
              <a:t>Why is this useful?</a:t>
            </a:r>
          </a:p>
          <a:p>
            <a:pPr marL="342900" indent="-342900">
              <a:buFontTx/>
              <a:buChar char="-"/>
            </a:pPr>
            <a:r>
              <a:rPr lang="en-US" dirty="0"/>
              <a:t>This useful if you need to do run any post deployment settings with more complex scripts directly executed on a resource</a:t>
            </a:r>
          </a:p>
        </p:txBody>
      </p:sp>
    </p:spTree>
    <p:extLst>
      <p:ext uri="{BB962C8B-B14F-4D97-AF65-F5344CB8AC3E}">
        <p14:creationId xmlns:p14="http://schemas.microsoft.com/office/powerpoint/2010/main" val="35916795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An other sub module of the provisioner module is the remote-exec module</a:t>
            </a:r>
          </a:p>
          <a:p>
            <a:pPr marL="342900" indent="-342900">
              <a:buFontTx/>
              <a:buChar char="-"/>
            </a:pPr>
            <a:r>
              <a:rPr lang="en-US" dirty="0"/>
              <a:t>This allows you to execute a script stored locally on a remote resource in this case our master node</a:t>
            </a:r>
          </a:p>
          <a:p>
            <a:pPr marL="342900" indent="-342900">
              <a:buFontTx/>
              <a:buChar char="-"/>
            </a:pPr>
            <a:r>
              <a:rPr lang="en-US" dirty="0"/>
              <a:t>It just needs the path to the script and the usual connection details</a:t>
            </a:r>
          </a:p>
          <a:p>
            <a:pPr marL="342900" indent="-342900">
              <a:buFontTx/>
              <a:buChar char="-"/>
            </a:pPr>
            <a:r>
              <a:rPr lang="en-US" dirty="0"/>
              <a:t>Here we have copied a private key to the master node but the permissions need to be set to 600 so the key can be used</a:t>
            </a:r>
          </a:p>
          <a:p>
            <a:pPr marL="342900" indent="-342900">
              <a:buFontTx/>
              <a:buChar char="-"/>
            </a:pPr>
            <a:r>
              <a:rPr lang="en-US" dirty="0"/>
              <a:t>Some of you might have seen such an error or warning message</a:t>
            </a:r>
          </a:p>
          <a:p>
            <a:pPr marL="342900" indent="-342900">
              <a:buFontTx/>
              <a:buChar char="-"/>
            </a:pPr>
            <a:r>
              <a:rPr lang="en-US" dirty="0"/>
              <a:t>The Shell script we are using for this can be found in the terraform_part_3 directory so you can have a look at it</a:t>
            </a:r>
          </a:p>
        </p:txBody>
      </p:sp>
    </p:spTree>
    <p:extLst>
      <p:ext uri="{BB962C8B-B14F-4D97-AF65-F5344CB8AC3E}">
        <p14:creationId xmlns:p14="http://schemas.microsoft.com/office/powerpoint/2010/main" val="3099189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A </a:t>
            </a:r>
            <a:r>
              <a:rPr lang="en-US" dirty="0" err="1"/>
              <a:t>usefull</a:t>
            </a:r>
            <a:r>
              <a:rPr lang="en-US" dirty="0"/>
              <a:t> application example of this is for example the automated mount of the attached cinder volume on the master instance</a:t>
            </a:r>
          </a:p>
          <a:p>
            <a:pPr marL="342900" indent="-342900">
              <a:buFontTx/>
              <a:buChar char="-"/>
            </a:pPr>
            <a:r>
              <a:rPr lang="en-US" dirty="0"/>
              <a:t>You find the necessary script again in the terraform_workshop_part_3 directory</a:t>
            </a:r>
          </a:p>
          <a:p>
            <a:pPr marL="342900" indent="-342900">
              <a:buFontTx/>
              <a:buChar char="-"/>
            </a:pPr>
            <a:r>
              <a:rPr lang="en-US" dirty="0"/>
              <a:t>Again we just remotely execute the script, all in all a handy module</a:t>
            </a:r>
          </a:p>
          <a:p>
            <a:pPr marL="342900" indent="-342900">
              <a:buFontTx/>
              <a:buChar char="-"/>
            </a:pPr>
            <a:r>
              <a:rPr lang="en-US" dirty="0"/>
              <a:t>You just need to understand that this is only working if the resource, here a VM is directly accessible via SSH</a:t>
            </a:r>
          </a:p>
          <a:p>
            <a:pPr marL="342900" indent="-342900">
              <a:buFontTx/>
              <a:buChar char="-"/>
            </a:pPr>
            <a:r>
              <a:rPr lang="en-US" dirty="0"/>
              <a:t>If not like our compute nodes you need to do anything indirectly via the master node </a:t>
            </a:r>
          </a:p>
        </p:txBody>
      </p:sp>
    </p:spTree>
    <p:extLst>
      <p:ext uri="{BB962C8B-B14F-4D97-AF65-F5344CB8AC3E}">
        <p14:creationId xmlns:p14="http://schemas.microsoft.com/office/powerpoint/2010/main" val="3944013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Again we execute terraform plan and afterwards terraform apply</a:t>
            </a:r>
          </a:p>
          <a:p>
            <a:pPr marL="342900" indent="-342900">
              <a:buFontTx/>
              <a:buChar char="-"/>
            </a:pPr>
            <a:r>
              <a:rPr lang="en-US" dirty="0"/>
              <a:t>We can now see that the resources are deployed but afterwards we see some output of the provisioner module</a:t>
            </a:r>
          </a:p>
          <a:p>
            <a:pPr marL="342900" indent="-342900">
              <a:buFontTx/>
              <a:buChar char="-"/>
            </a:pPr>
            <a:r>
              <a:rPr lang="en-US" dirty="0"/>
              <a:t>Lets check, if the </a:t>
            </a:r>
            <a:r>
              <a:rPr lang="en-US" dirty="0" err="1"/>
              <a:t>hello_world.txt</a:t>
            </a:r>
            <a:r>
              <a:rPr lang="en-US" dirty="0"/>
              <a:t> file is there and the volume is mounted</a:t>
            </a:r>
          </a:p>
          <a:p>
            <a:pPr marL="342900" indent="-342900">
              <a:buFontTx/>
              <a:buChar char="-"/>
            </a:pPr>
            <a:r>
              <a:rPr lang="en-US" dirty="0"/>
              <a:t>And in order to not waste resources we will destroy it again</a:t>
            </a:r>
          </a:p>
        </p:txBody>
      </p:sp>
    </p:spTree>
    <p:extLst>
      <p:ext uri="{BB962C8B-B14F-4D97-AF65-F5344CB8AC3E}">
        <p14:creationId xmlns:p14="http://schemas.microsoft.com/office/powerpoint/2010/main" val="41777239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What have learned in Part 3</a:t>
            </a:r>
          </a:p>
          <a:p>
            <a:pPr marL="342900" indent="-342900">
              <a:buFontTx/>
              <a:buChar char="-"/>
            </a:pPr>
            <a:r>
              <a:rPr lang="en-US" dirty="0"/>
              <a:t>We created a basic cluster infrastructure consisting of 1 master node and 2 compute nodes </a:t>
            </a:r>
          </a:p>
          <a:p>
            <a:pPr marL="342900" indent="-342900">
              <a:buFontTx/>
              <a:buChar char="-"/>
            </a:pPr>
            <a:r>
              <a:rPr lang="en-US" dirty="0"/>
              <a:t>Connected via an internal network</a:t>
            </a:r>
          </a:p>
          <a:p>
            <a:pPr marL="342900" indent="-342900">
              <a:buFontTx/>
              <a:buChar char="-"/>
            </a:pPr>
            <a:r>
              <a:rPr lang="en-US" dirty="0"/>
              <a:t>Further we have used the </a:t>
            </a:r>
            <a:r>
              <a:rPr lang="en-US" dirty="0" err="1"/>
              <a:t>tls</a:t>
            </a:r>
            <a:r>
              <a:rPr lang="en-US" dirty="0"/>
              <a:t> module of TF and the provisioner module to make some modifications after the deployment </a:t>
            </a:r>
          </a:p>
        </p:txBody>
      </p:sp>
    </p:spTree>
    <p:extLst>
      <p:ext uri="{BB962C8B-B14F-4D97-AF65-F5344CB8AC3E}">
        <p14:creationId xmlns:p14="http://schemas.microsoft.com/office/powerpoint/2010/main" val="9518063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85863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Now some advertisement of my own work, some of you might have already used it, like Peter Ebert we heard from before</a:t>
            </a:r>
          </a:p>
          <a:p>
            <a:pPr marL="342900" indent="-342900">
              <a:buFontTx/>
              <a:buChar char="-"/>
            </a:pPr>
            <a:r>
              <a:rPr lang="en-US" dirty="0"/>
              <a:t>Over the last couple of months I have implemented a fully automated deployment of a virtual cluster </a:t>
            </a:r>
          </a:p>
          <a:p>
            <a:pPr marL="342900" indent="-342900">
              <a:buFontTx/>
              <a:buChar char="-"/>
            </a:pPr>
            <a:r>
              <a:rPr lang="en-US" dirty="0"/>
              <a:t>Of course it comes with a batch system and a shared file system</a:t>
            </a:r>
          </a:p>
          <a:p>
            <a:pPr marL="342900" indent="-342900">
              <a:buFontTx/>
              <a:buChar char="-"/>
            </a:pPr>
            <a:r>
              <a:rPr lang="en-US" dirty="0"/>
              <a:t>But also adds some more things like UNICORE as middleware to get a more convenient access to the resources</a:t>
            </a:r>
          </a:p>
          <a:p>
            <a:pPr marL="342900" indent="-342900">
              <a:buFontTx/>
              <a:buChar char="-"/>
            </a:pPr>
            <a:r>
              <a:rPr lang="en-US" dirty="0"/>
              <a:t>Also including the UNICORE workflow engine</a:t>
            </a:r>
          </a:p>
          <a:p>
            <a:pPr marL="342900" indent="-342900">
              <a:buFontTx/>
              <a:buChar char="-"/>
            </a:pPr>
            <a:r>
              <a:rPr lang="en-US" dirty="0"/>
              <a:t>With Zabbix you get your own monitoring system to monitor the cluster</a:t>
            </a:r>
          </a:p>
          <a:p>
            <a:pPr marL="342900" indent="-342900">
              <a:buFontTx/>
              <a:buChar char="-"/>
            </a:pPr>
            <a:r>
              <a:rPr lang="en-US" dirty="0"/>
              <a:t>Further it is possible to add and remove nodes to and from the cluster to scale the resources</a:t>
            </a:r>
          </a:p>
          <a:p>
            <a:pPr marL="342900" indent="-342900">
              <a:buFontTx/>
              <a:buChar char="-"/>
            </a:pPr>
            <a:r>
              <a:rPr lang="en-US" dirty="0"/>
              <a:t>This can also be done in an automated way based on the measured load of the cluster</a:t>
            </a:r>
          </a:p>
          <a:p>
            <a:pPr marL="342900" indent="-342900">
              <a:buFontTx/>
              <a:buChar char="-"/>
            </a:pPr>
            <a:r>
              <a:rPr lang="en-US" dirty="0"/>
              <a:t>If you are interested in such a virtual cluster have look on my </a:t>
            </a:r>
            <a:r>
              <a:rPr lang="en-US" dirty="0" err="1"/>
              <a:t>github</a:t>
            </a:r>
            <a:r>
              <a:rPr lang="en-US" dirty="0"/>
              <a:t> repo or just talk to me or write me mail</a:t>
            </a:r>
          </a:p>
          <a:p>
            <a:pPr marL="342900" indent="-342900">
              <a:buFontTx/>
              <a:buChar char="-"/>
            </a:pPr>
            <a:r>
              <a:rPr lang="en-US" dirty="0"/>
              <a:t>IF TIME, live demo of VALET</a:t>
            </a:r>
          </a:p>
          <a:p>
            <a:pPr marL="342900" indent="-342900">
              <a:buFontTx/>
              <a:buChar char="-"/>
            </a:pPr>
            <a:endParaRPr lang="en-US" dirty="0"/>
          </a:p>
        </p:txBody>
      </p:sp>
    </p:spTree>
    <p:extLst>
      <p:ext uri="{BB962C8B-B14F-4D97-AF65-F5344CB8AC3E}">
        <p14:creationId xmlns:p14="http://schemas.microsoft.com/office/powerpoint/2010/main" val="772375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See slide</a:t>
            </a:r>
          </a:p>
        </p:txBody>
      </p:sp>
    </p:spTree>
    <p:extLst>
      <p:ext uri="{BB962C8B-B14F-4D97-AF65-F5344CB8AC3E}">
        <p14:creationId xmlns:p14="http://schemas.microsoft.com/office/powerpoint/2010/main" val="76057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Tx/>
              <a:buChar char="-"/>
            </a:pPr>
            <a:r>
              <a:rPr lang="en-US" dirty="0"/>
              <a:t>How can we bring such a setup into the cloud?</a:t>
            </a:r>
          </a:p>
          <a:p>
            <a:pPr marL="342900" indent="-342900">
              <a:buFontTx/>
              <a:buChar char="-"/>
            </a:pPr>
            <a:r>
              <a:rPr lang="en-US" dirty="0"/>
              <a:t>Or emulate such an infrastructure?</a:t>
            </a:r>
          </a:p>
        </p:txBody>
      </p:sp>
    </p:spTree>
    <p:extLst>
      <p:ext uri="{BB962C8B-B14F-4D97-AF65-F5344CB8AC3E}">
        <p14:creationId xmlns:p14="http://schemas.microsoft.com/office/powerpoint/2010/main" val="1391708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105" name="Rectangle 9"/>
          <p:cNvSpPr>
            <a:spLocks noGrp="1" noChangeArrowheads="1"/>
          </p:cNvSpPr>
          <p:nvPr>
            <p:ph type="dt" sz="half" idx="2"/>
          </p:nvPr>
        </p:nvSpPr>
        <p:spPr bwMode="auto">
          <a:xfrm>
            <a:off x="1022774" y="8778240"/>
            <a:ext cx="10952479" cy="361244"/>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sz="2300" b="1"/>
            </a:lvl1pPr>
          </a:lstStyle>
          <a:p>
            <a:pPr algn="r" defTabSz="914400" eaLnBrk="0" fontAlgn="base">
              <a:spcBef>
                <a:spcPct val="0"/>
              </a:spcBef>
              <a:spcAft>
                <a:spcPct val="0"/>
              </a:spcAft>
            </a:pPr>
            <a:endParaRPr lang="de-DE" altLang="de-DE" kern="1200">
              <a:solidFill>
                <a:srgbClr val="A51E37"/>
              </a:solidFill>
              <a:latin typeface="Trebuchet MS" pitchFamily="-107" charset="0"/>
              <a:ea typeface="Arial" pitchFamily="-107" charset="0"/>
              <a:cs typeface="Arial" pitchFamily="-107" charset="0"/>
            </a:endParaRPr>
          </a:p>
        </p:txBody>
      </p:sp>
      <p:pic>
        <p:nvPicPr>
          <p:cNvPr id="4108" name="Picture 12" descr="xEKUT_WortBildMarke_W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774" y="510259"/>
            <a:ext cx="3991751" cy="1034062"/>
          </a:xfrm>
          <a:prstGeom prst="rect">
            <a:avLst/>
          </a:prstGeom>
          <a:noFill/>
          <a:extLst>
            <a:ext uri="{909E8E84-426E-40dd-AFC4-6F175D3DCCD1}">
              <a14:hiddenFill xmlns="" xmlns:a14="http://schemas.microsoft.com/office/drawing/2010/main">
                <a:solidFill>
                  <a:srgbClr val="FFFFFF"/>
                </a:solidFill>
              </a14:hiddenFill>
            </a:ext>
          </a:extLst>
        </p:spPr>
      </p:pic>
      <p:sp>
        <p:nvSpPr>
          <p:cNvPr id="4109" name="Line 13"/>
          <p:cNvSpPr>
            <a:spLocks noChangeShapeType="1"/>
          </p:cNvSpPr>
          <p:nvPr/>
        </p:nvSpPr>
        <p:spPr bwMode="auto">
          <a:xfrm>
            <a:off x="1022775" y="1790418"/>
            <a:ext cx="10959253"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30046" tIns="65023" rIns="130046" bIns="65023"/>
          <a:lstStyle/>
          <a:p>
            <a:pPr algn="r" defTabSz="914400" eaLnBrk="0" fontAlgn="base">
              <a:spcBef>
                <a:spcPct val="0"/>
              </a:spcBef>
              <a:spcAft>
                <a:spcPct val="0"/>
              </a:spcAft>
            </a:pPr>
            <a:endParaRPr lang="en-US" sz="6300" b="1" kern="1200">
              <a:solidFill>
                <a:srgbClr val="A51E37"/>
              </a:solidFill>
              <a:latin typeface="Trebuchet MS" pitchFamily="-107" charset="0"/>
              <a:ea typeface="Arial" pitchFamily="-107" charset="0"/>
              <a:cs typeface="Arial" pitchFamily="-107" charset="0"/>
            </a:endParaRPr>
          </a:p>
        </p:txBody>
      </p:sp>
      <p:sp>
        <p:nvSpPr>
          <p:cNvPr id="4113" name="Rectangle 17"/>
          <p:cNvSpPr>
            <a:spLocks noGrp="1" noChangeArrowheads="1"/>
          </p:cNvSpPr>
          <p:nvPr>
            <p:ph type="subTitle" sz="quarter" idx="1"/>
          </p:nvPr>
        </p:nvSpPr>
        <p:spPr>
          <a:xfrm>
            <a:off x="1022774" y="7387449"/>
            <a:ext cx="10952479" cy="1142436"/>
          </a:xfrm>
        </p:spPr>
        <p:txBody>
          <a:bodyPr>
            <a:spAutoFit/>
          </a:bodyPr>
          <a:lstStyle>
            <a:lvl1pPr marL="0" indent="0">
              <a:buFontTx/>
              <a:buNone/>
              <a:defRPr sz="3400"/>
            </a:lvl1pPr>
          </a:lstStyle>
          <a:p>
            <a:pPr lvl="0"/>
            <a:r>
              <a:rPr lang="de-DE" altLang="de-DE" noProof="0"/>
              <a:t>Formatvorlage des Untertitelmasters durch Klicken bearbeiten</a:t>
            </a:r>
          </a:p>
        </p:txBody>
      </p:sp>
      <p:sp>
        <p:nvSpPr>
          <p:cNvPr id="4116" name="Rectangle 20"/>
          <p:cNvSpPr>
            <a:spLocks noGrp="1" noChangeArrowheads="1"/>
          </p:cNvSpPr>
          <p:nvPr>
            <p:ph type="ctrTitle" sz="quarter"/>
          </p:nvPr>
        </p:nvSpPr>
        <p:spPr>
          <a:xfrm>
            <a:off x="1022774" y="6636430"/>
            <a:ext cx="10952479" cy="615553"/>
          </a:xfrm>
        </p:spPr>
        <p:txBody>
          <a:bodyPr/>
          <a:lstStyle>
            <a:lvl1pPr>
              <a:defRPr sz="4000">
                <a:solidFill>
                  <a:schemeClr val="tx2"/>
                </a:solidFill>
              </a:defRPr>
            </a:lvl1pPr>
          </a:lstStyle>
          <a:p>
            <a:pPr lvl="0"/>
            <a:r>
              <a:rPr lang="de-DE" altLang="de-DE" noProof="0"/>
              <a:t>Titelmasterformat durch Klicken bearbeiten</a:t>
            </a:r>
          </a:p>
        </p:txBody>
      </p:sp>
      <p:sp>
        <p:nvSpPr>
          <p:cNvPr id="4141" name="Rectangle 45"/>
          <p:cNvSpPr>
            <a:spLocks noGrp="1" noChangeArrowheads="1"/>
          </p:cNvSpPr>
          <p:nvPr>
            <p:ph type="ftr" sz="quarter" idx="3"/>
          </p:nvPr>
        </p:nvSpPr>
        <p:spPr bwMode="auto">
          <a:xfrm>
            <a:off x="5567680" y="1318542"/>
            <a:ext cx="4470400" cy="262636"/>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700" b="1">
                <a:solidFill>
                  <a:schemeClr val="tx2"/>
                </a:solidFill>
              </a:defRPr>
            </a:lvl1pPr>
          </a:lstStyle>
          <a:p>
            <a:pPr algn="r" defTabSz="914400" eaLnBrk="0" fontAlgn="base">
              <a:spcBef>
                <a:spcPct val="0"/>
              </a:spcBef>
              <a:spcAft>
                <a:spcPct val="0"/>
              </a:spcAft>
            </a:pPr>
            <a:endParaRPr lang="de-DE" altLang="de-DE" kern="1200" dirty="0">
              <a:solidFill>
                <a:srgbClr val="A51E37"/>
              </a:solidFill>
              <a:latin typeface="Trebuchet MS" pitchFamily="-107" charset="0"/>
              <a:ea typeface="Arial" pitchFamily="-107" charset="0"/>
              <a:cs typeface="Arial" pitchFamily="-107" charset="0"/>
            </a:endParaRPr>
          </a:p>
        </p:txBody>
      </p:sp>
    </p:spTree>
    <p:extLst>
      <p:ext uri="{BB962C8B-B14F-4D97-AF65-F5344CB8AC3E}">
        <p14:creationId xmlns:p14="http://schemas.microsoft.com/office/powerpoint/2010/main" val="216279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Rectangle 18"/>
          <p:cNvSpPr>
            <a:spLocks noGrp="1" noChangeArrowheads="1"/>
          </p:cNvSpPr>
          <p:nvPr>
            <p:ph type="sldNum" sz="quarter" idx="4"/>
          </p:nvPr>
        </p:nvSpPr>
        <p:spPr bwMode="auto">
          <a:xfrm>
            <a:off x="11552808" y="9499971"/>
            <a:ext cx="429220" cy="218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r">
              <a:tabLst>
                <a:tab pos="10954567" algn="r"/>
              </a:tabLst>
              <a:defRPr sz="1400"/>
            </a:lvl1pPr>
          </a:lstStyle>
          <a:p>
            <a:fld id="{1959C237-CF09-A94F-AB33-C822C1EC889C}" type="slidenum">
              <a:rPr lang="en-US" smtClean="0">
                <a:solidFill>
                  <a:srgbClr val="A51E37"/>
                </a:solidFill>
              </a:rPr>
              <a:pPr/>
              <a:t>‹Nr.›</a:t>
            </a:fld>
            <a:endParaRPr lang="en-US" dirty="0">
              <a:solidFill>
                <a:srgbClr val="A51E37"/>
              </a:solidFill>
            </a:endParaRPr>
          </a:p>
        </p:txBody>
      </p:sp>
    </p:spTree>
    <p:extLst>
      <p:ext uri="{BB962C8B-B14F-4D97-AF65-F5344CB8AC3E}">
        <p14:creationId xmlns:p14="http://schemas.microsoft.com/office/powerpoint/2010/main" val="2778824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87307" y="2431628"/>
            <a:ext cx="11216640" cy="4057226"/>
          </a:xfrm>
        </p:spPr>
        <p:txBody>
          <a:bodyPr/>
          <a:lstStyle>
            <a:lvl1pPr>
              <a:defRPr sz="8500"/>
            </a:lvl1pPr>
          </a:lstStyle>
          <a:p>
            <a:r>
              <a:rPr lang="de-DE"/>
              <a:t>Titelmasterformat durch Klicken bearbeiten</a:t>
            </a:r>
            <a:endParaRPr lang="en-US"/>
          </a:p>
        </p:txBody>
      </p:sp>
      <p:sp>
        <p:nvSpPr>
          <p:cNvPr id="3" name="Textplatzhalter 2"/>
          <p:cNvSpPr>
            <a:spLocks noGrp="1"/>
          </p:cNvSpPr>
          <p:nvPr>
            <p:ph type="body" idx="1"/>
          </p:nvPr>
        </p:nvSpPr>
        <p:spPr>
          <a:xfrm>
            <a:off x="887307" y="6527237"/>
            <a:ext cx="11216640" cy="2133599"/>
          </a:xfrm>
        </p:spPr>
        <p:txBody>
          <a:bodyPr/>
          <a:lstStyle>
            <a:lvl1pPr marL="0" indent="0">
              <a:buNone/>
              <a:defRPr sz="3400"/>
            </a:lvl1pPr>
            <a:lvl2pPr marL="650230" indent="0">
              <a:buNone/>
              <a:defRPr sz="2800"/>
            </a:lvl2pPr>
            <a:lvl3pPr marL="1300460" indent="0">
              <a:buNone/>
              <a:defRPr sz="2600"/>
            </a:lvl3pPr>
            <a:lvl4pPr marL="1950690" indent="0">
              <a:buNone/>
              <a:defRPr sz="2300"/>
            </a:lvl4pPr>
            <a:lvl5pPr marL="2600919" indent="0">
              <a:buNone/>
              <a:defRPr sz="2300"/>
            </a:lvl5pPr>
            <a:lvl6pPr marL="3251149" indent="0">
              <a:buNone/>
              <a:defRPr sz="2300"/>
            </a:lvl6pPr>
            <a:lvl7pPr marL="3901379" indent="0">
              <a:buNone/>
              <a:defRPr sz="2300"/>
            </a:lvl7pPr>
            <a:lvl8pPr marL="4551609" indent="0">
              <a:buNone/>
              <a:defRPr sz="2300"/>
            </a:lvl8pPr>
            <a:lvl9pPr marL="5201839" indent="0">
              <a:buNone/>
              <a:defRPr sz="2300"/>
            </a:lvl9pPr>
          </a:lstStyle>
          <a:p>
            <a:pPr lvl="0"/>
            <a:r>
              <a:rPr lang="de-DE"/>
              <a:t>Textmasterformat bearbeiten</a:t>
            </a:r>
          </a:p>
        </p:txBody>
      </p:sp>
      <p:sp>
        <p:nvSpPr>
          <p:cNvPr id="6" name="Rectangle 18"/>
          <p:cNvSpPr>
            <a:spLocks noGrp="1" noChangeArrowheads="1"/>
          </p:cNvSpPr>
          <p:nvPr>
            <p:ph type="sldNum" sz="quarter" idx="4"/>
          </p:nvPr>
        </p:nvSpPr>
        <p:spPr bwMode="auto">
          <a:xfrm>
            <a:off x="11552808" y="9499971"/>
            <a:ext cx="429220" cy="218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r">
              <a:tabLst>
                <a:tab pos="10954567" algn="r"/>
              </a:tabLst>
              <a:defRPr sz="1400"/>
            </a:lvl1pPr>
          </a:lstStyle>
          <a:p>
            <a:fld id="{1959C237-CF09-A94F-AB33-C822C1EC889C}" type="slidenum">
              <a:rPr lang="en-US" smtClean="0">
                <a:solidFill>
                  <a:srgbClr val="A51E37"/>
                </a:solidFill>
              </a:rPr>
              <a:pPr/>
              <a:t>‹Nr.›</a:t>
            </a:fld>
            <a:endParaRPr lang="en-US" dirty="0">
              <a:solidFill>
                <a:srgbClr val="A51E37"/>
              </a:solidFill>
            </a:endParaRPr>
          </a:p>
        </p:txBody>
      </p:sp>
    </p:spTree>
    <p:extLst>
      <p:ext uri="{BB962C8B-B14F-4D97-AF65-F5344CB8AC3E}">
        <p14:creationId xmlns:p14="http://schemas.microsoft.com/office/powerpoint/2010/main" val="157092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dirty="0"/>
          </a:p>
        </p:txBody>
      </p:sp>
      <p:sp>
        <p:nvSpPr>
          <p:cNvPr id="3" name="Inhaltsplatzhalter 2"/>
          <p:cNvSpPr>
            <a:spLocks noGrp="1"/>
          </p:cNvSpPr>
          <p:nvPr>
            <p:ph sz="half" idx="1"/>
          </p:nvPr>
        </p:nvSpPr>
        <p:spPr>
          <a:xfrm>
            <a:off x="1022774" y="2521939"/>
            <a:ext cx="5371253" cy="619082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610774" y="2521939"/>
            <a:ext cx="5371254" cy="619082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Rectangle 18"/>
          <p:cNvSpPr>
            <a:spLocks noGrp="1" noChangeArrowheads="1"/>
          </p:cNvSpPr>
          <p:nvPr>
            <p:ph type="sldNum" sz="quarter" idx="4"/>
          </p:nvPr>
        </p:nvSpPr>
        <p:spPr bwMode="auto">
          <a:xfrm>
            <a:off x="11552808" y="9499971"/>
            <a:ext cx="429220" cy="218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r">
              <a:tabLst>
                <a:tab pos="10954567" algn="r"/>
              </a:tabLst>
              <a:defRPr sz="1400"/>
            </a:lvl1pPr>
          </a:lstStyle>
          <a:p>
            <a:fld id="{1959C237-CF09-A94F-AB33-C822C1EC889C}" type="slidenum">
              <a:rPr lang="en-US" smtClean="0">
                <a:solidFill>
                  <a:srgbClr val="A51E37"/>
                </a:solidFill>
              </a:rPr>
              <a:pPr/>
              <a:t>‹Nr.›</a:t>
            </a:fld>
            <a:endParaRPr lang="en-US" dirty="0">
              <a:solidFill>
                <a:srgbClr val="A51E37"/>
              </a:solidFill>
            </a:endParaRPr>
          </a:p>
        </p:txBody>
      </p:sp>
    </p:spTree>
    <p:extLst>
      <p:ext uri="{BB962C8B-B14F-4D97-AF65-F5344CB8AC3E}">
        <p14:creationId xmlns:p14="http://schemas.microsoft.com/office/powerpoint/2010/main" val="393846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4400" y="-181160"/>
            <a:ext cx="8171520" cy="1046440"/>
          </a:xfrm>
        </p:spPr>
        <p:txBody>
          <a:bodyPr/>
          <a:lstStyle/>
          <a:p>
            <a:r>
              <a:rPr lang="de-DE"/>
              <a:t>Titelmasterformat durch Klicken bearbeiten</a:t>
            </a:r>
            <a:endParaRPr lang="en-US" dirty="0"/>
          </a:p>
        </p:txBody>
      </p:sp>
      <p:sp>
        <p:nvSpPr>
          <p:cNvPr id="3" name="Textplatzhalter 2"/>
          <p:cNvSpPr>
            <a:spLocks noGrp="1"/>
          </p:cNvSpPr>
          <p:nvPr>
            <p:ph type="body" idx="1"/>
          </p:nvPr>
        </p:nvSpPr>
        <p:spPr>
          <a:xfrm>
            <a:off x="896339" y="2390987"/>
            <a:ext cx="5502204" cy="1171786"/>
          </a:xfrm>
        </p:spPr>
        <p:txBody>
          <a:bodyPr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a:t>Textmasterformat bearbeiten</a:t>
            </a:r>
          </a:p>
        </p:txBody>
      </p:sp>
      <p:sp>
        <p:nvSpPr>
          <p:cNvPr id="4" name="Inhaltsplatzhalter 3"/>
          <p:cNvSpPr>
            <a:spLocks noGrp="1"/>
          </p:cNvSpPr>
          <p:nvPr>
            <p:ph sz="half" idx="2"/>
          </p:nvPr>
        </p:nvSpPr>
        <p:spPr>
          <a:xfrm>
            <a:off x="896339" y="3562773"/>
            <a:ext cx="5502204" cy="5240303"/>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583680" y="2390987"/>
            <a:ext cx="5529298" cy="1171786"/>
          </a:xfrm>
        </p:spPr>
        <p:txBody>
          <a:bodyPr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a:t>Textmasterformat bearbeiten</a:t>
            </a:r>
          </a:p>
        </p:txBody>
      </p:sp>
      <p:sp>
        <p:nvSpPr>
          <p:cNvPr id="6" name="Inhaltsplatzhalter 5"/>
          <p:cNvSpPr>
            <a:spLocks noGrp="1"/>
          </p:cNvSpPr>
          <p:nvPr>
            <p:ph sz="quarter" idx="4"/>
          </p:nvPr>
        </p:nvSpPr>
        <p:spPr>
          <a:xfrm>
            <a:off x="6583680" y="3562773"/>
            <a:ext cx="5529298" cy="5240303"/>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Rectangle 18"/>
          <p:cNvSpPr>
            <a:spLocks noGrp="1" noChangeArrowheads="1"/>
          </p:cNvSpPr>
          <p:nvPr>
            <p:ph type="sldNum" sz="quarter" idx="10"/>
          </p:nvPr>
        </p:nvSpPr>
        <p:spPr bwMode="auto">
          <a:xfrm>
            <a:off x="11552808" y="9499971"/>
            <a:ext cx="429220" cy="218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r">
              <a:tabLst>
                <a:tab pos="10954567" algn="r"/>
              </a:tabLst>
              <a:defRPr sz="1400"/>
            </a:lvl1pPr>
          </a:lstStyle>
          <a:p>
            <a:fld id="{1959C237-CF09-A94F-AB33-C822C1EC889C}" type="slidenum">
              <a:rPr lang="en-US" smtClean="0">
                <a:solidFill>
                  <a:srgbClr val="A51E37"/>
                </a:solidFill>
              </a:rPr>
              <a:pPr/>
              <a:t>‹Nr.›</a:t>
            </a:fld>
            <a:endParaRPr lang="en-US" dirty="0">
              <a:solidFill>
                <a:srgbClr val="A51E37"/>
              </a:solidFill>
            </a:endParaRPr>
          </a:p>
        </p:txBody>
      </p:sp>
    </p:spTree>
    <p:extLst>
      <p:ext uri="{BB962C8B-B14F-4D97-AF65-F5344CB8AC3E}">
        <p14:creationId xmlns:p14="http://schemas.microsoft.com/office/powerpoint/2010/main" val="15193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5" name="Rectangle 18"/>
          <p:cNvSpPr>
            <a:spLocks noGrp="1" noChangeArrowheads="1"/>
          </p:cNvSpPr>
          <p:nvPr>
            <p:ph type="sldNum" sz="quarter" idx="4"/>
          </p:nvPr>
        </p:nvSpPr>
        <p:spPr bwMode="auto">
          <a:xfrm>
            <a:off x="11552808" y="9499971"/>
            <a:ext cx="429220" cy="218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r">
              <a:tabLst>
                <a:tab pos="10954567" algn="r"/>
              </a:tabLst>
              <a:defRPr sz="1400"/>
            </a:lvl1pPr>
          </a:lstStyle>
          <a:p>
            <a:fld id="{1959C237-CF09-A94F-AB33-C822C1EC889C}" type="slidenum">
              <a:rPr lang="en-US" smtClean="0">
                <a:solidFill>
                  <a:srgbClr val="A51E37"/>
                </a:solidFill>
              </a:rPr>
              <a:pPr/>
              <a:t>‹Nr.›</a:t>
            </a:fld>
            <a:endParaRPr lang="en-US" dirty="0">
              <a:solidFill>
                <a:srgbClr val="A51E37"/>
              </a:solidFill>
            </a:endParaRPr>
          </a:p>
        </p:txBody>
      </p:sp>
    </p:spTree>
    <p:extLst>
      <p:ext uri="{BB962C8B-B14F-4D97-AF65-F5344CB8AC3E}">
        <p14:creationId xmlns:p14="http://schemas.microsoft.com/office/powerpoint/2010/main" val="336470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Rectangle 18"/>
          <p:cNvSpPr>
            <a:spLocks noGrp="1" noChangeArrowheads="1"/>
          </p:cNvSpPr>
          <p:nvPr>
            <p:ph type="sldNum" sz="quarter" idx="4"/>
          </p:nvPr>
        </p:nvSpPr>
        <p:spPr bwMode="auto">
          <a:xfrm>
            <a:off x="11552808" y="9499971"/>
            <a:ext cx="429220" cy="218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r">
              <a:tabLst>
                <a:tab pos="10954567" algn="r"/>
              </a:tabLst>
              <a:defRPr sz="1400"/>
            </a:lvl1pPr>
          </a:lstStyle>
          <a:p>
            <a:fld id="{1959C237-CF09-A94F-AB33-C822C1EC889C}" type="slidenum">
              <a:rPr lang="en-US" smtClean="0">
                <a:solidFill>
                  <a:srgbClr val="A51E37"/>
                </a:solidFill>
              </a:rPr>
              <a:pPr/>
              <a:t>‹Nr.›</a:t>
            </a:fld>
            <a:endParaRPr lang="en-US" dirty="0">
              <a:solidFill>
                <a:srgbClr val="A51E37"/>
              </a:solidFill>
            </a:endParaRPr>
          </a:p>
        </p:txBody>
      </p:sp>
    </p:spTree>
    <p:extLst>
      <p:ext uri="{BB962C8B-B14F-4D97-AF65-F5344CB8AC3E}">
        <p14:creationId xmlns:p14="http://schemas.microsoft.com/office/powerpoint/2010/main" val="314059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255130" y="700495"/>
            <a:ext cx="10446737" cy="523220"/>
          </a:xfrm>
        </p:spPr>
        <p:txBody>
          <a:bodyPr/>
          <a:lstStyle/>
          <a:p>
            <a:r>
              <a:rPr lang="de-DE"/>
              <a:t>Titelmasterformat durch Klicken bearbeiten</a:t>
            </a:r>
          </a:p>
        </p:txBody>
      </p:sp>
      <p:sp>
        <p:nvSpPr>
          <p:cNvPr id="3" name="Tabellenplatzhalter 2"/>
          <p:cNvSpPr>
            <a:spLocks noGrp="1"/>
          </p:cNvSpPr>
          <p:nvPr>
            <p:ph type="tbl" idx="1"/>
          </p:nvPr>
        </p:nvSpPr>
        <p:spPr>
          <a:xfrm>
            <a:off x="767644" y="1395307"/>
            <a:ext cx="11261796" cy="7577102"/>
          </a:xfrm>
        </p:spPr>
        <p:txBody>
          <a:bodyPr/>
          <a:lstStyle/>
          <a:p>
            <a:pPr lvl="0"/>
            <a:endParaRPr lang="de-DE" noProof="0"/>
          </a:p>
        </p:txBody>
      </p:sp>
      <p:sp>
        <p:nvSpPr>
          <p:cNvPr id="4" name="Rectangle 4"/>
          <p:cNvSpPr>
            <a:spLocks noGrp="1" noChangeArrowheads="1"/>
          </p:cNvSpPr>
          <p:nvPr>
            <p:ph type="sldNum" sz="quarter" idx="10"/>
          </p:nvPr>
        </p:nvSpPr>
        <p:spPr>
          <a:ln/>
        </p:spPr>
        <p:txBody>
          <a:bodyPr/>
          <a:lstStyle>
            <a:lvl1pPr>
              <a:defRPr/>
            </a:lvl1pPr>
          </a:lstStyle>
          <a:p>
            <a:pPr>
              <a:defRPr/>
            </a:pPr>
            <a:fld id="{8775DF72-61A7-4A1A-A9FA-BA47059FABAB}" type="slidenum">
              <a:rPr lang="de-DE">
                <a:solidFill>
                  <a:srgbClr val="A51E37"/>
                </a:solidFill>
              </a:rPr>
              <a:pPr>
                <a:defRPr/>
              </a:pPr>
              <a:t>‹Nr.›</a:t>
            </a:fld>
            <a:endParaRPr lang="de-DE">
              <a:solidFill>
                <a:srgbClr val="A51E37"/>
              </a:solidFill>
            </a:endParaRPr>
          </a:p>
        </p:txBody>
      </p:sp>
    </p:spTree>
    <p:extLst>
      <p:ext uri="{BB962C8B-B14F-4D97-AF65-F5344CB8AC3E}">
        <p14:creationId xmlns:p14="http://schemas.microsoft.com/office/powerpoint/2010/main" val="372603571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el und Inhalt">
    <p:bg>
      <p:bgRef idx="1001">
        <a:schemeClr val="bg1"/>
      </p:bgRef>
    </p:bg>
    <p:spTree>
      <p:nvGrpSpPr>
        <p:cNvPr id="1" name=""/>
        <p:cNvGrpSpPr/>
        <p:nvPr/>
      </p:nvGrpSpPr>
      <p:grpSpPr>
        <a:xfrm>
          <a:off x="0" y="0"/>
          <a:ext cx="0" cy="0"/>
          <a:chOff x="0" y="0"/>
          <a:chExt cx="0" cy="0"/>
        </a:xfrm>
      </p:grpSpPr>
      <p:sp>
        <p:nvSpPr>
          <p:cNvPr id="6" name="Pfeil nach rechts 5"/>
          <p:cNvSpPr/>
          <p:nvPr/>
        </p:nvSpPr>
        <p:spPr bwMode="auto">
          <a:xfrm>
            <a:off x="5418667" y="4551680"/>
            <a:ext cx="2059093" cy="1950720"/>
          </a:xfrm>
          <a:prstGeom prst="rightArrow">
            <a:avLst/>
          </a:prstGeom>
          <a:noFill/>
          <a:ln w="9525" cap="flat" cmpd="sng" algn="ctr">
            <a:noFill/>
            <a:prstDash val="solid"/>
            <a:round/>
            <a:headEnd type="none" w="med" len="med"/>
            <a:tailEnd type="none" w="med" len="med"/>
          </a:ln>
          <a:effectLst/>
        </p:spPr>
        <p:txBody>
          <a:bodyPr lIns="130046" tIns="65023" rIns="130046" bIns="65023" anchor="ctr"/>
          <a:lstStyle/>
          <a:p>
            <a:pPr algn="r" defTabSz="914400" eaLnBrk="0" fontAlgn="base">
              <a:spcBef>
                <a:spcPct val="0"/>
              </a:spcBef>
              <a:spcAft>
                <a:spcPct val="0"/>
              </a:spcAft>
              <a:defRPr/>
            </a:pPr>
            <a:endParaRPr lang="en-US" sz="2600" b="1" kern="1200">
              <a:solidFill>
                <a:srgbClr val="A51E37"/>
              </a:solidFill>
              <a:latin typeface="Trebuchet MS" pitchFamily="-65" charset="0"/>
              <a:ea typeface="Arial" pitchFamily="-107" charset="0"/>
              <a:cs typeface="Arial" pitchFamily="-107" charset="0"/>
            </a:endParaRPr>
          </a:p>
        </p:txBody>
      </p:sp>
      <p:sp>
        <p:nvSpPr>
          <p:cNvPr id="2" name="Titel 1"/>
          <p:cNvSpPr>
            <a:spLocks noGrp="1"/>
          </p:cNvSpPr>
          <p:nvPr>
            <p:ph type="title"/>
          </p:nvPr>
        </p:nvSpPr>
        <p:spPr>
          <a:xfrm>
            <a:off x="221082" y="556178"/>
            <a:ext cx="9532518" cy="523220"/>
          </a:xfrm>
          <a:prstGeom prst="rect">
            <a:avLst/>
          </a:prstGeom>
        </p:spPr>
        <p:txBody>
          <a:bodyPr/>
          <a:lstStyle>
            <a:lvl1pPr>
              <a:defRPr b="1">
                <a:solidFill>
                  <a:schemeClr val="tx2"/>
                </a:solidFill>
              </a:defRPr>
            </a:lvl1pPr>
          </a:lstStyle>
          <a:p>
            <a:r>
              <a:rPr lang="en-US"/>
              <a:t>Mastertitelformat bearbeiten</a:t>
            </a:r>
            <a:endParaRPr lang="de-DE" dirty="0"/>
          </a:p>
        </p:txBody>
      </p:sp>
      <p:sp>
        <p:nvSpPr>
          <p:cNvPr id="3" name="Inhaltsplatzhalter 2"/>
          <p:cNvSpPr>
            <a:spLocks noGrp="1"/>
          </p:cNvSpPr>
          <p:nvPr>
            <p:ph idx="1"/>
          </p:nvPr>
        </p:nvSpPr>
        <p:spPr>
          <a:xfrm>
            <a:off x="221081" y="1408853"/>
            <a:ext cx="12566972" cy="7694507"/>
          </a:xfrm>
          <a:prstGeom prst="rect">
            <a:avLst/>
          </a:prstGeom>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endParaRPr lang="de-DE"/>
          </a:p>
        </p:txBody>
      </p:sp>
      <p:sp>
        <p:nvSpPr>
          <p:cNvPr id="8" name="Textplatzhalter 7"/>
          <p:cNvSpPr>
            <a:spLocks noGrp="1"/>
          </p:cNvSpPr>
          <p:nvPr>
            <p:ph type="body" sz="quarter" idx="12"/>
          </p:nvPr>
        </p:nvSpPr>
        <p:spPr>
          <a:xfrm>
            <a:off x="0" y="9402471"/>
            <a:ext cx="3142827" cy="299110"/>
          </a:xfrm>
        </p:spPr>
        <p:txBody>
          <a:bodyPr>
            <a:noAutofit/>
          </a:bodyPr>
          <a:lstStyle>
            <a:lvl1pPr>
              <a:buFont typeface="Arial" pitchFamily="34" charset="0"/>
              <a:buNone/>
              <a:defRPr sz="1400" baseline="0">
                <a:solidFill>
                  <a:schemeClr val="bg1"/>
                </a:solidFill>
              </a:defRPr>
            </a:lvl1pPr>
            <a:lvl2pPr>
              <a:buFont typeface="Arial" pitchFamily="34" charset="0"/>
              <a:buNone/>
              <a:defRPr sz="1400">
                <a:solidFill>
                  <a:schemeClr val="bg1"/>
                </a:solidFill>
              </a:defRPr>
            </a:lvl2pPr>
            <a:lvl3pPr>
              <a:buFont typeface="Arial" pitchFamily="34" charset="0"/>
              <a:buNone/>
              <a:defRPr sz="1400">
                <a:solidFill>
                  <a:schemeClr val="bg1"/>
                </a:solidFill>
              </a:defRPr>
            </a:lvl3pPr>
            <a:lvl4pPr>
              <a:buNone/>
              <a:defRPr sz="1400">
                <a:solidFill>
                  <a:schemeClr val="bg1"/>
                </a:solidFill>
              </a:defRPr>
            </a:lvl4pPr>
            <a:lvl5pPr>
              <a:buNone/>
              <a:defRPr sz="1400">
                <a:solidFill>
                  <a:schemeClr val="bg1"/>
                </a:solidFill>
              </a:defRPr>
            </a:lvl5pPr>
          </a:lstStyle>
          <a:p>
            <a:pPr lvl="0"/>
            <a:r>
              <a:rPr lang="en-US"/>
              <a:t>Mastertextformat bearbeiten</a:t>
            </a:r>
          </a:p>
        </p:txBody>
      </p:sp>
      <p:sp>
        <p:nvSpPr>
          <p:cNvPr id="10" name="Textplatzhalter 9"/>
          <p:cNvSpPr>
            <a:spLocks noGrp="1"/>
          </p:cNvSpPr>
          <p:nvPr>
            <p:ph type="body" sz="quarter" idx="13"/>
          </p:nvPr>
        </p:nvSpPr>
        <p:spPr>
          <a:xfrm>
            <a:off x="3251200" y="9402471"/>
            <a:ext cx="6502400" cy="299110"/>
          </a:xfrm>
        </p:spPr>
        <p:txBody>
          <a:bodyPr>
            <a:noAutofit/>
          </a:bodyPr>
          <a:lstStyle>
            <a:lvl1pPr algn="ctr">
              <a:buFont typeface="Arial" pitchFamily="34" charset="0"/>
              <a:buNone/>
              <a:defRPr sz="1700" b="1" baseline="0">
                <a:solidFill>
                  <a:schemeClr val="tx2"/>
                </a:solidFill>
              </a:defRPr>
            </a:lvl1pPr>
            <a:lvl2pPr algn="ctr">
              <a:buFont typeface="Arial" pitchFamily="34" charset="0"/>
              <a:buNone/>
              <a:defRPr sz="1700" b="1">
                <a:solidFill>
                  <a:schemeClr val="tx2"/>
                </a:solidFill>
              </a:defRPr>
            </a:lvl2pPr>
            <a:lvl3pPr algn="ctr">
              <a:buFont typeface="Arial" pitchFamily="34" charset="0"/>
              <a:buNone/>
              <a:defRPr sz="1700" b="1">
                <a:solidFill>
                  <a:schemeClr val="tx2"/>
                </a:solidFill>
              </a:defRPr>
            </a:lvl3pPr>
            <a:lvl4pPr algn="ctr">
              <a:buNone/>
              <a:defRPr sz="1700" b="1">
                <a:solidFill>
                  <a:schemeClr val="tx2"/>
                </a:solidFill>
              </a:defRPr>
            </a:lvl4pPr>
            <a:lvl5pPr algn="ctr">
              <a:buNone/>
              <a:defRPr sz="1700" b="1">
                <a:solidFill>
                  <a:schemeClr val="tx2"/>
                </a:solidFill>
              </a:defRPr>
            </a:lvl5pPr>
          </a:lstStyle>
          <a:p>
            <a:pPr lvl="0"/>
            <a:r>
              <a:rPr lang="en-US"/>
              <a:t>Mastertextformat bearbeiten</a:t>
            </a:r>
          </a:p>
        </p:txBody>
      </p:sp>
      <p:sp>
        <p:nvSpPr>
          <p:cNvPr id="7" name="Foliennummernplatzhalter 3"/>
          <p:cNvSpPr>
            <a:spLocks noGrp="1"/>
          </p:cNvSpPr>
          <p:nvPr>
            <p:ph type="sldNum" sz="quarter" idx="14"/>
          </p:nvPr>
        </p:nvSpPr>
        <p:spPr/>
        <p:txBody>
          <a:bodyPr/>
          <a:lstStyle>
            <a:lvl1pPr>
              <a:defRPr/>
            </a:lvl1pPr>
          </a:lstStyle>
          <a:p>
            <a:pPr>
              <a:defRPr/>
            </a:pPr>
            <a:fld id="{2D75C335-0471-8041-B58A-3D1117425CC2}" type="slidenum">
              <a:rPr lang="de-DE" smtClean="0">
                <a:solidFill>
                  <a:srgbClr val="A51E37"/>
                </a:solidFill>
              </a:rPr>
              <a:pPr>
                <a:defRPr/>
              </a:pPr>
              <a:t>‹Nr.›</a:t>
            </a:fld>
            <a:endParaRPr lang="de-DE">
              <a:solidFill>
                <a:srgbClr val="A51E37"/>
              </a:solidFill>
            </a:endParaRPr>
          </a:p>
        </p:txBody>
      </p:sp>
    </p:spTree>
    <p:extLst>
      <p:ext uri="{BB962C8B-B14F-4D97-AF65-F5344CB8AC3E}">
        <p14:creationId xmlns:p14="http://schemas.microsoft.com/office/powerpoint/2010/main" val="531302791"/>
      </p:ext>
    </p:extLst>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0" name="Line 8"/>
          <p:cNvSpPr>
            <a:spLocks noChangeShapeType="1"/>
          </p:cNvSpPr>
          <p:nvPr/>
        </p:nvSpPr>
        <p:spPr bwMode="auto">
          <a:xfrm>
            <a:off x="1022775" y="1151467"/>
            <a:ext cx="10959253"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30046" tIns="65023" rIns="130046" bIns="65023"/>
          <a:lstStyle/>
          <a:p>
            <a:pPr algn="r" defTabSz="914400" eaLnBrk="0" fontAlgn="base">
              <a:spcBef>
                <a:spcPct val="0"/>
              </a:spcBef>
              <a:spcAft>
                <a:spcPct val="0"/>
              </a:spcAft>
            </a:pPr>
            <a:endParaRPr lang="en-US" sz="6300" b="1" kern="1200">
              <a:solidFill>
                <a:srgbClr val="A51E37"/>
              </a:solidFill>
              <a:latin typeface="Trebuchet MS" pitchFamily="-107" charset="0"/>
              <a:ea typeface="Arial" pitchFamily="-107" charset="0"/>
              <a:cs typeface="Arial" pitchFamily="-107" charset="0"/>
            </a:endParaRPr>
          </a:p>
        </p:txBody>
      </p:sp>
      <p:sp>
        <p:nvSpPr>
          <p:cNvPr id="3086" name="Rectangle 14"/>
          <p:cNvSpPr>
            <a:spLocks noGrp="1" noChangeArrowheads="1"/>
          </p:cNvSpPr>
          <p:nvPr>
            <p:ph type="title"/>
          </p:nvPr>
        </p:nvSpPr>
        <p:spPr bwMode="auto">
          <a:xfrm>
            <a:off x="3813124" y="-166935"/>
            <a:ext cx="8168903" cy="10464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de-DE" altLang="de-DE" dirty="0"/>
              <a:t>Titelmasterformat durch Klicken bearbeiten</a:t>
            </a:r>
          </a:p>
        </p:txBody>
      </p:sp>
      <p:sp>
        <p:nvSpPr>
          <p:cNvPr id="3089" name="Line 17"/>
          <p:cNvSpPr>
            <a:spLocks noChangeShapeType="1"/>
          </p:cNvSpPr>
          <p:nvPr/>
        </p:nvSpPr>
        <p:spPr bwMode="auto">
          <a:xfrm>
            <a:off x="1022775" y="9435982"/>
            <a:ext cx="10959253" cy="0"/>
          </a:xfrm>
          <a:prstGeom prst="line">
            <a:avLst/>
          </a:prstGeom>
          <a:noFill/>
          <a:ln w="9525">
            <a:solidFill>
              <a:schemeClr val="fo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30046" tIns="65023" rIns="130046" bIns="65023"/>
          <a:lstStyle/>
          <a:p>
            <a:pPr algn="r" defTabSz="914400" eaLnBrk="0" fontAlgn="base">
              <a:spcBef>
                <a:spcPct val="0"/>
              </a:spcBef>
              <a:spcAft>
                <a:spcPct val="0"/>
              </a:spcAft>
            </a:pPr>
            <a:endParaRPr lang="en-US" sz="6300" b="1" kern="1200">
              <a:solidFill>
                <a:srgbClr val="A51E37"/>
              </a:solidFill>
              <a:latin typeface="Trebuchet MS" pitchFamily="-107" charset="0"/>
              <a:ea typeface="Arial" pitchFamily="-107" charset="0"/>
              <a:cs typeface="Arial" pitchFamily="-107" charset="0"/>
            </a:endParaRPr>
          </a:p>
        </p:txBody>
      </p:sp>
      <p:sp>
        <p:nvSpPr>
          <p:cNvPr id="3090" name="Rectangle 18"/>
          <p:cNvSpPr>
            <a:spLocks noGrp="1" noChangeArrowheads="1"/>
          </p:cNvSpPr>
          <p:nvPr>
            <p:ph type="sldNum" sz="quarter" idx="4"/>
          </p:nvPr>
        </p:nvSpPr>
        <p:spPr bwMode="auto">
          <a:xfrm>
            <a:off x="11552808" y="9499971"/>
            <a:ext cx="429220" cy="218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r">
              <a:tabLst>
                <a:tab pos="10954567" algn="r"/>
              </a:tabLst>
              <a:defRPr sz="1400"/>
            </a:lvl1pPr>
          </a:lstStyle>
          <a:p>
            <a:pPr defTabSz="914400" eaLnBrk="0" fontAlgn="base">
              <a:spcBef>
                <a:spcPct val="0"/>
              </a:spcBef>
              <a:spcAft>
                <a:spcPct val="0"/>
              </a:spcAft>
            </a:pPr>
            <a:fld id="{1959C237-CF09-A94F-AB33-C822C1EC889C}" type="slidenum">
              <a:rPr lang="en-US" b="1" kern="1200" smtClean="0">
                <a:solidFill>
                  <a:srgbClr val="A51E37"/>
                </a:solidFill>
                <a:latin typeface="Trebuchet MS" pitchFamily="-107" charset="0"/>
                <a:ea typeface="Arial" pitchFamily="-107" charset="0"/>
                <a:cs typeface="Arial" pitchFamily="-107" charset="0"/>
              </a:rPr>
              <a:pPr defTabSz="914400" eaLnBrk="0" fontAlgn="base">
                <a:spcBef>
                  <a:spcPct val="0"/>
                </a:spcBef>
                <a:spcAft>
                  <a:spcPct val="0"/>
                </a:spcAft>
              </a:pPr>
              <a:t>‹Nr.›</a:t>
            </a:fld>
            <a:endParaRPr lang="en-US" b="1" kern="1200" dirty="0">
              <a:solidFill>
                <a:srgbClr val="A51E37"/>
              </a:solidFill>
              <a:latin typeface="Trebuchet MS" pitchFamily="-107" charset="0"/>
              <a:ea typeface="Arial" pitchFamily="-107" charset="0"/>
              <a:cs typeface="Arial" pitchFamily="-107" charset="0"/>
            </a:endParaRPr>
          </a:p>
        </p:txBody>
      </p:sp>
      <p:pic>
        <p:nvPicPr>
          <p:cNvPr id="3094" name="Picture 22" descr="xEKUT_WortBildMarke_W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22774" y="255130"/>
            <a:ext cx="2508390" cy="650240"/>
          </a:xfrm>
          <a:prstGeom prst="rect">
            <a:avLst/>
          </a:prstGeom>
          <a:noFill/>
          <a:extLst>
            <a:ext uri="{909E8E84-426E-40dd-AFC4-6F175D3DCCD1}">
              <a14:hiddenFill xmlns="" xmlns:a14="http://schemas.microsoft.com/office/drawing/2010/main">
                <a:solidFill>
                  <a:srgbClr val="FFFFFF"/>
                </a:solidFill>
              </a14:hiddenFill>
            </a:ext>
          </a:extLst>
        </p:spPr>
      </p:pic>
      <p:sp>
        <p:nvSpPr>
          <p:cNvPr id="3095" name="Rectangle 23"/>
          <p:cNvSpPr>
            <a:spLocks noGrp="1" noChangeArrowheads="1"/>
          </p:cNvSpPr>
          <p:nvPr>
            <p:ph type="body" idx="1"/>
          </p:nvPr>
        </p:nvSpPr>
        <p:spPr bwMode="auto">
          <a:xfrm>
            <a:off x="1022775" y="1466005"/>
            <a:ext cx="10959253" cy="76953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Tree>
    <p:extLst>
      <p:ext uri="{BB962C8B-B14F-4D97-AF65-F5344CB8AC3E}">
        <p14:creationId xmlns:p14="http://schemas.microsoft.com/office/powerpoint/2010/main" val="257086700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hf hdr="0" ftr="0" dt="0"/>
  <p:txStyles>
    <p:titleStyle>
      <a:lvl1pPr algn="r" rtl="0" eaLnBrk="1" fontAlgn="base" hangingPunct="1">
        <a:spcBef>
          <a:spcPct val="0"/>
        </a:spcBef>
        <a:spcAft>
          <a:spcPct val="0"/>
        </a:spcAft>
        <a:defRPr sz="3400" b="1" kern="1200">
          <a:solidFill>
            <a:schemeClr val="bg2"/>
          </a:solidFill>
          <a:latin typeface="+mj-lt"/>
          <a:ea typeface="+mj-ea"/>
          <a:cs typeface="+mj-cs"/>
        </a:defRPr>
      </a:lvl1pPr>
      <a:lvl2pPr algn="l" rtl="0" eaLnBrk="1" fontAlgn="base" hangingPunct="1">
        <a:spcBef>
          <a:spcPct val="0"/>
        </a:spcBef>
        <a:spcAft>
          <a:spcPct val="0"/>
        </a:spcAft>
        <a:defRPr sz="3400" b="1">
          <a:solidFill>
            <a:schemeClr val="bg2"/>
          </a:solidFill>
          <a:latin typeface="Arial" panose="020B0604020202020204" pitchFamily="34" charset="0"/>
        </a:defRPr>
      </a:lvl2pPr>
      <a:lvl3pPr algn="l" rtl="0" eaLnBrk="1" fontAlgn="base" hangingPunct="1">
        <a:spcBef>
          <a:spcPct val="0"/>
        </a:spcBef>
        <a:spcAft>
          <a:spcPct val="0"/>
        </a:spcAft>
        <a:defRPr sz="3400" b="1">
          <a:solidFill>
            <a:schemeClr val="bg2"/>
          </a:solidFill>
          <a:latin typeface="Arial" panose="020B0604020202020204" pitchFamily="34" charset="0"/>
        </a:defRPr>
      </a:lvl3pPr>
      <a:lvl4pPr algn="l" rtl="0" eaLnBrk="1" fontAlgn="base" hangingPunct="1">
        <a:spcBef>
          <a:spcPct val="0"/>
        </a:spcBef>
        <a:spcAft>
          <a:spcPct val="0"/>
        </a:spcAft>
        <a:defRPr sz="3400" b="1">
          <a:solidFill>
            <a:schemeClr val="bg2"/>
          </a:solidFill>
          <a:latin typeface="Arial" panose="020B0604020202020204" pitchFamily="34" charset="0"/>
        </a:defRPr>
      </a:lvl4pPr>
      <a:lvl5pPr algn="l" rtl="0" eaLnBrk="1" fontAlgn="base" hangingPunct="1">
        <a:spcBef>
          <a:spcPct val="0"/>
        </a:spcBef>
        <a:spcAft>
          <a:spcPct val="0"/>
        </a:spcAft>
        <a:defRPr sz="3400" b="1">
          <a:solidFill>
            <a:schemeClr val="bg2"/>
          </a:solidFill>
          <a:latin typeface="Arial" panose="020B0604020202020204" pitchFamily="34" charset="0"/>
        </a:defRPr>
      </a:lvl5pPr>
      <a:lvl6pPr marL="650230" algn="l" rtl="0" eaLnBrk="1" fontAlgn="base" hangingPunct="1">
        <a:spcBef>
          <a:spcPct val="0"/>
        </a:spcBef>
        <a:spcAft>
          <a:spcPct val="0"/>
        </a:spcAft>
        <a:defRPr sz="3400" b="1">
          <a:solidFill>
            <a:schemeClr val="bg2"/>
          </a:solidFill>
          <a:latin typeface="Arial" panose="020B0604020202020204" pitchFamily="34" charset="0"/>
        </a:defRPr>
      </a:lvl6pPr>
      <a:lvl7pPr marL="1300460" algn="l" rtl="0" eaLnBrk="1" fontAlgn="base" hangingPunct="1">
        <a:spcBef>
          <a:spcPct val="0"/>
        </a:spcBef>
        <a:spcAft>
          <a:spcPct val="0"/>
        </a:spcAft>
        <a:defRPr sz="3400" b="1">
          <a:solidFill>
            <a:schemeClr val="bg2"/>
          </a:solidFill>
          <a:latin typeface="Arial" panose="020B0604020202020204" pitchFamily="34" charset="0"/>
        </a:defRPr>
      </a:lvl7pPr>
      <a:lvl8pPr marL="1950690" algn="l" rtl="0" eaLnBrk="1" fontAlgn="base" hangingPunct="1">
        <a:spcBef>
          <a:spcPct val="0"/>
        </a:spcBef>
        <a:spcAft>
          <a:spcPct val="0"/>
        </a:spcAft>
        <a:defRPr sz="3400" b="1">
          <a:solidFill>
            <a:schemeClr val="bg2"/>
          </a:solidFill>
          <a:latin typeface="Arial" panose="020B0604020202020204" pitchFamily="34" charset="0"/>
        </a:defRPr>
      </a:lvl8pPr>
      <a:lvl9pPr marL="2600919" algn="l" rtl="0" eaLnBrk="1" fontAlgn="base" hangingPunct="1">
        <a:spcBef>
          <a:spcPct val="0"/>
        </a:spcBef>
        <a:spcAft>
          <a:spcPct val="0"/>
        </a:spcAft>
        <a:defRPr sz="3400" b="1">
          <a:solidFill>
            <a:schemeClr val="bg2"/>
          </a:solidFill>
          <a:latin typeface="Arial" panose="020B0604020202020204" pitchFamily="34" charset="0"/>
        </a:defRPr>
      </a:lvl9pPr>
    </p:titleStyle>
    <p:body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_j/z27sqxdd7zqdt2ccn4t09jjm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releases.hashicorp.com/terraform/"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s://github.com/MaximilianHanussek/deNBI_cloud_terraform_2020.gi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enbi.uni-tuebingen.d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denbi.uni-tuebingen.d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denbi.uni-tuebingen.de/" TargetMode="External"/><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s://denbi.uni-tuebingen.de/"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6.xml"/><Relationship Id="rId1" Type="http://schemas.openxmlformats.org/officeDocument/2006/relationships/slideLayout" Target="../slideLayouts/slideLayout4.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77.xml.rels><?xml version="1.0" encoding="UTF-8" standalone="yes"?>
<Relationships xmlns="http://schemas.openxmlformats.org/package/2006/relationships"><Relationship Id="rId3" Type="http://schemas.openxmlformats.org/officeDocument/2006/relationships/hyperlink" Target="https://github.com/Maximilian" TargetMode="External"/><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sz="quarter"/>
          </p:nvPr>
        </p:nvSpPr>
        <p:spPr>
          <a:xfrm>
            <a:off x="1022775" y="2583938"/>
            <a:ext cx="10952479" cy="1538883"/>
          </a:xfrm>
        </p:spPr>
        <p:txBody>
          <a:bodyPr/>
          <a:lstStyle/>
          <a:p>
            <a:pPr algn="ctr"/>
            <a:r>
              <a:rPr lang="en-US" sz="5000" dirty="0"/>
              <a:t>Using Terraform to define infrastructure as code</a:t>
            </a:r>
            <a:endParaRPr lang="en-US" sz="5000" dirty="0">
              <a:ea typeface="+mj-lt"/>
              <a:cs typeface="+mj-lt"/>
            </a:endParaRPr>
          </a:p>
        </p:txBody>
      </p:sp>
      <p:sp>
        <p:nvSpPr>
          <p:cNvPr id="8" name="Untertitel 2"/>
          <p:cNvSpPr>
            <a:spLocks noGrp="1"/>
          </p:cNvSpPr>
          <p:nvPr>
            <p:ph type="subTitle" sz="quarter" idx="1"/>
          </p:nvPr>
        </p:nvSpPr>
        <p:spPr>
          <a:xfrm>
            <a:off x="1022775" y="5630779"/>
            <a:ext cx="10952478" cy="3874168"/>
          </a:xfrm>
        </p:spPr>
        <p:txBody>
          <a:bodyPr>
            <a:noAutofit/>
          </a:bodyPr>
          <a:lstStyle/>
          <a:p>
            <a:pPr algn="ctr"/>
            <a:r>
              <a:rPr lang="en-US" sz="2000" dirty="0"/>
              <a:t>Maximilian </a:t>
            </a:r>
            <a:r>
              <a:rPr lang="en-US" sz="2000" dirty="0" err="1"/>
              <a:t>Hanussek</a:t>
            </a:r>
            <a:endParaRPr lang="en-US" sz="2000" dirty="0"/>
          </a:p>
          <a:p>
            <a:pPr algn="ctr"/>
            <a:r>
              <a:rPr lang="en-US" sz="2000" dirty="0"/>
              <a:t>High Performance and Cloud Computing Group</a:t>
            </a:r>
          </a:p>
          <a:p>
            <a:pPr algn="ctr"/>
            <a:r>
              <a:rPr lang="en-US" sz="2000" dirty="0"/>
              <a:t>Zentrum </a:t>
            </a:r>
            <a:r>
              <a:rPr lang="en-US" sz="2000" noProof="0" dirty="0" err="1"/>
              <a:t>für</a:t>
            </a:r>
            <a:r>
              <a:rPr lang="en-US" sz="2000" noProof="0" dirty="0"/>
              <a:t> </a:t>
            </a:r>
            <a:r>
              <a:rPr lang="en-US" sz="2000" noProof="0" dirty="0" err="1"/>
              <a:t>Datenverarbeitung</a:t>
            </a:r>
            <a:endParaRPr lang="en-US" sz="2000" noProof="0" dirty="0"/>
          </a:p>
          <a:p>
            <a:pPr algn="ctr"/>
            <a:endParaRPr lang="en-US" sz="2000" noProof="0" dirty="0"/>
          </a:p>
          <a:p>
            <a:pPr algn="ctr"/>
            <a:r>
              <a:rPr lang="en-US" sz="2000" noProof="0" dirty="0"/>
              <a:t>Applied Bioinformatics Group</a:t>
            </a:r>
          </a:p>
          <a:p>
            <a:pPr algn="ctr"/>
            <a:r>
              <a:rPr lang="en-US" sz="2000" noProof="0" dirty="0"/>
              <a:t>Eberhard </a:t>
            </a:r>
            <a:r>
              <a:rPr lang="en-US" sz="2000" noProof="0" dirty="0" err="1"/>
              <a:t>Karls</a:t>
            </a:r>
            <a:r>
              <a:rPr lang="en-US" sz="2000" noProof="0" dirty="0"/>
              <a:t> University Tübingen</a:t>
            </a:r>
            <a:endParaRPr lang="en-US" sz="2000" noProof="0" dirty="0">
              <a:cs typeface="Arial"/>
            </a:endParaRPr>
          </a:p>
          <a:p>
            <a:pPr algn="ctr"/>
            <a:endParaRPr lang="en-US" sz="2000" noProof="0" dirty="0"/>
          </a:p>
          <a:p>
            <a:pPr algn="ctr"/>
            <a:r>
              <a:rPr lang="en-US" sz="2000" dirty="0"/>
              <a:t>12.10.20</a:t>
            </a:r>
          </a:p>
          <a:p>
            <a:pPr algn="ctr"/>
            <a:r>
              <a:rPr lang="en-US" sz="2000" dirty="0" err="1"/>
              <a:t>de.NBI</a:t>
            </a:r>
            <a:r>
              <a:rPr lang="en-US" sz="2000" dirty="0"/>
              <a:t> cloud user meeting</a:t>
            </a:r>
            <a:r>
              <a:rPr lang="en-US" sz="2000" baseline="30000" dirty="0"/>
              <a:t>3</a:t>
            </a:r>
          </a:p>
          <a:p>
            <a:pPr algn="ctr"/>
            <a:r>
              <a:rPr lang="en-US" sz="2000" noProof="0" dirty="0">
                <a:cs typeface="Arial"/>
              </a:rPr>
              <a:t>Virtual</a:t>
            </a:r>
          </a:p>
        </p:txBody>
      </p:sp>
      <p:pic>
        <p:nvPicPr>
          <p:cNvPr id="3" name="Grafik 2">
            <a:extLst>
              <a:ext uri="{FF2B5EF4-FFF2-40B4-BE49-F238E27FC236}">
                <a16:creationId xmlns:a16="http://schemas.microsoft.com/office/drawing/2014/main" id="{34851117-F716-3F42-B51C-40897A4941EF}"/>
              </a:ext>
            </a:extLst>
          </p:cNvPr>
          <p:cNvPicPr>
            <a:picLocks noChangeAspect="1"/>
          </p:cNvPicPr>
          <p:nvPr/>
        </p:nvPicPr>
        <p:blipFill>
          <a:blip r:link="rId3"/>
          <a:stretch>
            <a:fillRect/>
          </a:stretch>
        </p:blipFill>
        <p:spPr>
          <a:xfrm>
            <a:off x="1270000" y="1270000"/>
            <a:ext cx="63500" cy="76200"/>
          </a:xfrm>
          <a:prstGeom prst="rect">
            <a:avLst/>
          </a:prstGeom>
        </p:spPr>
      </p:pic>
      <p:pic>
        <p:nvPicPr>
          <p:cNvPr id="4" name="Grafik 3">
            <a:extLst>
              <a:ext uri="{FF2B5EF4-FFF2-40B4-BE49-F238E27FC236}">
                <a16:creationId xmlns:a16="http://schemas.microsoft.com/office/drawing/2014/main" id="{ED39A049-1ACE-9A42-961F-74AE62DC2E16}"/>
              </a:ext>
            </a:extLst>
          </p:cNvPr>
          <p:cNvPicPr>
            <a:picLocks noChangeAspect="1"/>
          </p:cNvPicPr>
          <p:nvPr/>
        </p:nvPicPr>
        <p:blipFill>
          <a:blip r:link="rId3"/>
          <a:stretch>
            <a:fillRect/>
          </a:stretch>
        </p:blipFill>
        <p:spPr>
          <a:xfrm>
            <a:off x="1270000" y="1270000"/>
            <a:ext cx="63500" cy="76200"/>
          </a:xfrm>
          <a:prstGeom prst="rect">
            <a:avLst/>
          </a:prstGeom>
        </p:spPr>
      </p:pic>
      <p:pic>
        <p:nvPicPr>
          <p:cNvPr id="6" name="Grafik 5">
            <a:extLst>
              <a:ext uri="{FF2B5EF4-FFF2-40B4-BE49-F238E27FC236}">
                <a16:creationId xmlns:a16="http://schemas.microsoft.com/office/drawing/2014/main" id="{8D6DAE1C-6248-3942-9C03-967FEBA25A39}"/>
              </a:ext>
            </a:extLst>
          </p:cNvPr>
          <p:cNvPicPr>
            <a:picLocks noChangeAspect="1"/>
          </p:cNvPicPr>
          <p:nvPr/>
        </p:nvPicPr>
        <p:blipFill>
          <a:blip r:link="rId3"/>
          <a:stretch>
            <a:fillRect/>
          </a:stretch>
        </p:blipFill>
        <p:spPr>
          <a:xfrm>
            <a:off x="1270000" y="1270000"/>
            <a:ext cx="63500" cy="76200"/>
          </a:xfrm>
          <a:prstGeom prst="rect">
            <a:avLst/>
          </a:prstGeom>
        </p:spPr>
      </p:pic>
      <p:pic>
        <p:nvPicPr>
          <p:cNvPr id="7" name="Grafik 6">
            <a:extLst>
              <a:ext uri="{FF2B5EF4-FFF2-40B4-BE49-F238E27FC236}">
                <a16:creationId xmlns:a16="http://schemas.microsoft.com/office/drawing/2014/main" id="{9C183302-9EB4-B447-A48F-1CBF84D5CAA0}"/>
              </a:ext>
            </a:extLst>
          </p:cNvPr>
          <p:cNvPicPr>
            <a:picLocks noChangeAspect="1"/>
          </p:cNvPicPr>
          <p:nvPr/>
        </p:nvPicPr>
        <p:blipFill>
          <a:blip r:link="rId3"/>
          <a:stretch>
            <a:fillRect/>
          </a:stretch>
        </p:blipFill>
        <p:spPr>
          <a:xfrm>
            <a:off x="1270000" y="1270000"/>
            <a:ext cx="63500" cy="76200"/>
          </a:xfrm>
          <a:prstGeom prst="rect">
            <a:avLst/>
          </a:prstGeom>
        </p:spPr>
      </p:pic>
      <p:pic>
        <p:nvPicPr>
          <p:cNvPr id="9" name="Grafik 8">
            <a:extLst>
              <a:ext uri="{FF2B5EF4-FFF2-40B4-BE49-F238E27FC236}">
                <a16:creationId xmlns:a16="http://schemas.microsoft.com/office/drawing/2014/main" id="{183C7B94-7C80-1B4B-9710-ED1BB9EC85DC}"/>
              </a:ext>
            </a:extLst>
          </p:cNvPr>
          <p:cNvPicPr>
            <a:picLocks noChangeAspect="1"/>
          </p:cNvPicPr>
          <p:nvPr/>
        </p:nvPicPr>
        <p:blipFill>
          <a:blip r:link="rId3"/>
          <a:stretch>
            <a:fillRect/>
          </a:stretch>
        </p:blipFill>
        <p:spPr>
          <a:xfrm>
            <a:off x="1270000" y="1270000"/>
            <a:ext cx="63500" cy="76200"/>
          </a:xfrm>
          <a:prstGeom prst="rect">
            <a:avLst/>
          </a:prstGeom>
        </p:spPr>
      </p:pic>
      <p:pic>
        <p:nvPicPr>
          <p:cNvPr id="10" name="Grafik 9">
            <a:extLst>
              <a:ext uri="{FF2B5EF4-FFF2-40B4-BE49-F238E27FC236}">
                <a16:creationId xmlns:a16="http://schemas.microsoft.com/office/drawing/2014/main" id="{1095B335-910E-274E-963E-61E9558A7B6B}"/>
              </a:ext>
            </a:extLst>
          </p:cNvPr>
          <p:cNvPicPr>
            <a:picLocks noChangeAspect="1"/>
          </p:cNvPicPr>
          <p:nvPr/>
        </p:nvPicPr>
        <p:blipFill>
          <a:blip r:link="rId3"/>
          <a:stretch>
            <a:fillRect/>
          </a:stretch>
        </p:blipFill>
        <p:spPr>
          <a:xfrm>
            <a:off x="1270000" y="1270000"/>
            <a:ext cx="63500" cy="76200"/>
          </a:xfrm>
          <a:prstGeom prst="rect">
            <a:avLst/>
          </a:prstGeom>
        </p:spPr>
      </p:pic>
      <p:pic>
        <p:nvPicPr>
          <p:cNvPr id="11" name="Grafik 10">
            <a:extLst>
              <a:ext uri="{FF2B5EF4-FFF2-40B4-BE49-F238E27FC236}">
                <a16:creationId xmlns:a16="http://schemas.microsoft.com/office/drawing/2014/main" id="{8A3B937E-70FA-C445-9297-925A41D3555F}"/>
              </a:ext>
            </a:extLst>
          </p:cNvPr>
          <p:cNvPicPr>
            <a:picLocks noChangeAspect="1"/>
          </p:cNvPicPr>
          <p:nvPr/>
        </p:nvPicPr>
        <p:blipFill>
          <a:blip r:link="rId3"/>
          <a:stretch>
            <a:fillRect/>
          </a:stretch>
        </p:blipFill>
        <p:spPr>
          <a:xfrm>
            <a:off x="1270000" y="1270000"/>
            <a:ext cx="63500" cy="76200"/>
          </a:xfrm>
          <a:prstGeom prst="rect">
            <a:avLst/>
          </a:prstGeom>
        </p:spPr>
      </p:pic>
      <p:pic>
        <p:nvPicPr>
          <p:cNvPr id="12" name="Grafik 11">
            <a:extLst>
              <a:ext uri="{FF2B5EF4-FFF2-40B4-BE49-F238E27FC236}">
                <a16:creationId xmlns:a16="http://schemas.microsoft.com/office/drawing/2014/main" id="{3615CF3A-5B04-DD46-BBE6-44A90300859D}"/>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1763831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3124" y="356286"/>
            <a:ext cx="8168903" cy="523220"/>
          </a:xfrm>
        </p:spPr>
        <p:txBody>
          <a:bodyPr/>
          <a:lstStyle/>
          <a:p>
            <a:r>
              <a:rPr lang="en-US" dirty="0"/>
              <a:t>Introduction – </a:t>
            </a:r>
            <a:r>
              <a:rPr lang="en-US" dirty="0" err="1"/>
              <a:t>Softwarestack</a:t>
            </a:r>
            <a:endParaRPr lang="en-US" noProof="0" dirty="0"/>
          </a:p>
        </p:txBody>
      </p:sp>
      <p:sp>
        <p:nvSpPr>
          <p:cNvPr id="4" name="Foliennummernplatzhalter 3"/>
          <p:cNvSpPr>
            <a:spLocks noGrp="1"/>
          </p:cNvSpPr>
          <p:nvPr>
            <p:ph type="sldNum" sz="quarter" idx="4"/>
          </p:nvPr>
        </p:nvSpPr>
        <p:spPr/>
        <p:txBody>
          <a:bodyPr/>
          <a:lstStyle/>
          <a:p>
            <a:fld id="{1959C237-CF09-A94F-AB33-C822C1EC889C}" type="slidenum">
              <a:rPr lang="en-US" smtClean="0">
                <a:solidFill>
                  <a:srgbClr val="A51E37"/>
                </a:solidFill>
              </a:rPr>
              <a:pPr/>
              <a:t>10</a:t>
            </a:fld>
            <a:endParaRPr lang="en-US" dirty="0">
              <a:solidFill>
                <a:srgbClr val="A51E37"/>
              </a:solidFill>
            </a:endParaRPr>
          </a:p>
        </p:txBody>
      </p:sp>
      <p:sp>
        <p:nvSpPr>
          <p:cNvPr id="3" name="Textfeld 2">
            <a:extLst>
              <a:ext uri="{FF2B5EF4-FFF2-40B4-BE49-F238E27FC236}">
                <a16:creationId xmlns:a16="http://schemas.microsoft.com/office/drawing/2014/main" id="{CC89F5E0-C9B9-4046-80F1-3BA100D6AFB3}"/>
              </a:ext>
            </a:extLst>
          </p:cNvPr>
          <p:cNvSpPr txBox="1"/>
          <p:nvPr/>
        </p:nvSpPr>
        <p:spPr>
          <a:xfrm>
            <a:off x="1497263" y="2522309"/>
            <a:ext cx="10484764" cy="5632311"/>
          </a:xfrm>
          <a:prstGeom prst="rect">
            <a:avLst/>
          </a:prstGeom>
          <a:noFill/>
        </p:spPr>
        <p:txBody>
          <a:bodyPr wrap="square" rtlCol="0">
            <a:spAutoFit/>
          </a:bodyPr>
          <a:lstStyle/>
          <a:p>
            <a:pPr marL="1143000" indent="-1143000" algn="l">
              <a:buFont typeface="Arial" panose="020B0604020202020204" pitchFamily="34" charset="0"/>
              <a:buChar char="•"/>
            </a:pPr>
            <a:r>
              <a:rPr lang="en-US" sz="6000" dirty="0"/>
              <a:t>Master node(s) (VMs)</a:t>
            </a:r>
          </a:p>
          <a:p>
            <a:pPr marL="1143000" indent="-1143000" algn="l">
              <a:buFont typeface="Arial" panose="020B0604020202020204" pitchFamily="34" charset="0"/>
              <a:buChar char="•"/>
            </a:pPr>
            <a:r>
              <a:rPr lang="en-US" sz="6000" dirty="0"/>
              <a:t>Compute node(s) (VMs)</a:t>
            </a:r>
          </a:p>
          <a:p>
            <a:pPr marL="1143000" indent="-1143000" algn="l">
              <a:buFont typeface="Arial" panose="020B0604020202020204" pitchFamily="34" charset="0"/>
              <a:buChar char="•"/>
            </a:pPr>
            <a:r>
              <a:rPr lang="en-US" sz="6000" dirty="0"/>
              <a:t>Network connection</a:t>
            </a:r>
          </a:p>
          <a:p>
            <a:pPr marL="1143000" indent="-1143000" algn="l">
              <a:buFont typeface="Arial" panose="020B0604020202020204" pitchFamily="34" charset="0"/>
              <a:buChar char="•"/>
            </a:pPr>
            <a:r>
              <a:rPr lang="en-US" sz="6000" dirty="0"/>
              <a:t>(Shared Filesystem)</a:t>
            </a:r>
          </a:p>
          <a:p>
            <a:pPr marL="1143000" indent="-1143000" algn="l">
              <a:buFont typeface="Arial" panose="020B0604020202020204" pitchFamily="34" charset="0"/>
              <a:buChar char="•"/>
            </a:pPr>
            <a:r>
              <a:rPr lang="en-US" sz="6000" dirty="0"/>
              <a:t>(Batch System/Scheduler)</a:t>
            </a:r>
          </a:p>
          <a:p>
            <a:pPr marL="1143000" indent="-1143000" algn="l">
              <a:buFont typeface="Arial" panose="020B0604020202020204" pitchFamily="34" charset="0"/>
              <a:buChar char="•"/>
            </a:pPr>
            <a:r>
              <a:rPr lang="en-US" sz="6000" dirty="0"/>
              <a:t>(Middleware)</a:t>
            </a:r>
          </a:p>
        </p:txBody>
      </p:sp>
    </p:spTree>
    <p:extLst>
      <p:ext uri="{BB962C8B-B14F-4D97-AF65-F5344CB8AC3E}">
        <p14:creationId xmlns:p14="http://schemas.microsoft.com/office/powerpoint/2010/main" val="3805827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3124" y="356286"/>
            <a:ext cx="8168903" cy="523220"/>
          </a:xfrm>
        </p:spPr>
        <p:txBody>
          <a:bodyPr/>
          <a:lstStyle/>
          <a:p>
            <a:r>
              <a:rPr lang="en-US" dirty="0"/>
              <a:t>Introduction – Terraform</a:t>
            </a:r>
            <a:endParaRPr lang="en-US" noProof="0" dirty="0"/>
          </a:p>
        </p:txBody>
      </p:sp>
      <p:sp>
        <p:nvSpPr>
          <p:cNvPr id="4" name="Foliennummernplatzhalter 3"/>
          <p:cNvSpPr>
            <a:spLocks noGrp="1"/>
          </p:cNvSpPr>
          <p:nvPr>
            <p:ph type="sldNum" sz="quarter" idx="4"/>
          </p:nvPr>
        </p:nvSpPr>
        <p:spPr/>
        <p:txBody>
          <a:bodyPr/>
          <a:lstStyle/>
          <a:p>
            <a:fld id="{1959C237-CF09-A94F-AB33-C822C1EC889C}" type="slidenum">
              <a:rPr lang="en-US" smtClean="0">
                <a:solidFill>
                  <a:srgbClr val="A51E37"/>
                </a:solidFill>
              </a:rPr>
              <a:pPr/>
              <a:t>11</a:t>
            </a:fld>
            <a:endParaRPr lang="en-US" dirty="0">
              <a:solidFill>
                <a:srgbClr val="A51E37"/>
              </a:solidFill>
            </a:endParaRPr>
          </a:p>
        </p:txBody>
      </p:sp>
      <p:sp>
        <p:nvSpPr>
          <p:cNvPr id="5" name="Textfeld 4">
            <a:extLst>
              <a:ext uri="{FF2B5EF4-FFF2-40B4-BE49-F238E27FC236}">
                <a16:creationId xmlns:a16="http://schemas.microsoft.com/office/drawing/2014/main" id="{1DEC6ADB-EBB9-A84F-8ED3-BFEB25346174}"/>
              </a:ext>
            </a:extLst>
          </p:cNvPr>
          <p:cNvSpPr txBox="1"/>
          <p:nvPr/>
        </p:nvSpPr>
        <p:spPr>
          <a:xfrm>
            <a:off x="1347537" y="1216159"/>
            <a:ext cx="9432758" cy="3323987"/>
          </a:xfrm>
          <a:prstGeom prst="rect">
            <a:avLst/>
          </a:prstGeom>
          <a:noFill/>
        </p:spPr>
        <p:txBody>
          <a:bodyPr wrap="square" rtlCol="0">
            <a:spAutoFit/>
          </a:bodyPr>
          <a:lstStyle/>
          <a:p>
            <a:pPr algn="l"/>
            <a:r>
              <a:rPr lang="en-US" u="sng" dirty="0"/>
              <a:t>Classical HPC cluster:</a:t>
            </a:r>
          </a:p>
          <a:p>
            <a:pPr marL="571500" lvl="7" indent="-571500" algn="l">
              <a:buFont typeface="Arial" panose="020B0604020202020204" pitchFamily="34" charset="0"/>
              <a:buChar char="•"/>
            </a:pPr>
            <a:r>
              <a:rPr lang="en-US" dirty="0"/>
              <a:t>Built up machines</a:t>
            </a:r>
          </a:p>
          <a:p>
            <a:pPr marL="571500" lvl="7" indent="-571500" algn="l">
              <a:buFont typeface="Arial" panose="020B0604020202020204" pitchFamily="34" charset="0"/>
              <a:buChar char="•"/>
            </a:pPr>
            <a:r>
              <a:rPr lang="en-US" dirty="0"/>
              <a:t>Configure networks</a:t>
            </a:r>
          </a:p>
          <a:p>
            <a:pPr marL="571500" lvl="7" indent="-571500" algn="l">
              <a:buFont typeface="Arial" panose="020B0604020202020204" pitchFamily="34" charset="0"/>
              <a:buChar char="•"/>
            </a:pPr>
            <a:r>
              <a:rPr lang="en-US" dirty="0"/>
              <a:t>Set up shared filesystem</a:t>
            </a:r>
          </a:p>
          <a:p>
            <a:pPr marL="571500" lvl="7" indent="-571500" algn="l">
              <a:buFont typeface="Arial" panose="020B0604020202020204" pitchFamily="34" charset="0"/>
              <a:buChar char="•"/>
            </a:pPr>
            <a:r>
              <a:rPr lang="en-US" dirty="0"/>
              <a:t>Configure Scheduler		</a:t>
            </a:r>
          </a:p>
        </p:txBody>
      </p:sp>
      <p:sp>
        <p:nvSpPr>
          <p:cNvPr id="6" name="Textfeld 5">
            <a:extLst>
              <a:ext uri="{FF2B5EF4-FFF2-40B4-BE49-F238E27FC236}">
                <a16:creationId xmlns:a16="http://schemas.microsoft.com/office/drawing/2014/main" id="{14BE26F8-FA49-F249-8E07-3A46951B9404}"/>
              </a:ext>
            </a:extLst>
          </p:cNvPr>
          <p:cNvSpPr txBox="1"/>
          <p:nvPr/>
        </p:nvSpPr>
        <p:spPr>
          <a:xfrm>
            <a:off x="1347537" y="4876800"/>
            <a:ext cx="9432758" cy="3970318"/>
          </a:xfrm>
          <a:prstGeom prst="rect">
            <a:avLst/>
          </a:prstGeom>
          <a:noFill/>
        </p:spPr>
        <p:txBody>
          <a:bodyPr wrap="square" rtlCol="0">
            <a:spAutoFit/>
          </a:bodyPr>
          <a:lstStyle/>
          <a:p>
            <a:pPr algn="l"/>
            <a:r>
              <a:rPr lang="en-US" u="sng" dirty="0"/>
              <a:t>Virtual cluster:</a:t>
            </a:r>
          </a:p>
          <a:p>
            <a:pPr marL="571500" lvl="7" indent="-571500" algn="l">
              <a:buFont typeface="Arial" panose="020B0604020202020204" pitchFamily="34" charset="0"/>
              <a:buChar char="•"/>
            </a:pPr>
            <a:r>
              <a:rPr lang="en-US" dirty="0"/>
              <a:t>Spawn virtual machines</a:t>
            </a:r>
          </a:p>
          <a:p>
            <a:pPr marL="571500" lvl="7" indent="-571500" algn="l">
              <a:buFont typeface="Arial" panose="020B0604020202020204" pitchFamily="34" charset="0"/>
              <a:buChar char="•"/>
            </a:pPr>
            <a:r>
              <a:rPr lang="en-US" dirty="0"/>
              <a:t>Configure virtual networks</a:t>
            </a:r>
          </a:p>
          <a:p>
            <a:pPr marL="571500" lvl="7" indent="-571500" algn="l">
              <a:buFont typeface="Arial" panose="020B0604020202020204" pitchFamily="34" charset="0"/>
              <a:buChar char="•"/>
            </a:pPr>
            <a:r>
              <a:rPr lang="en-US" dirty="0"/>
              <a:t>Set up shared filesystem</a:t>
            </a:r>
          </a:p>
          <a:p>
            <a:pPr marL="571500" lvl="7" indent="-571500" algn="l">
              <a:buFont typeface="Arial" panose="020B0604020202020204" pitchFamily="34" charset="0"/>
              <a:buChar char="•"/>
            </a:pPr>
            <a:r>
              <a:rPr lang="en-US" dirty="0"/>
              <a:t>Configure Scheduler</a:t>
            </a:r>
          </a:p>
          <a:p>
            <a:pPr marL="571500" lvl="7" indent="-571500" algn="l">
              <a:buFont typeface="Wingdings" pitchFamily="2" charset="2"/>
              <a:buChar char="Ø"/>
            </a:pPr>
            <a:r>
              <a:rPr lang="en-US" b="1" u="sng" dirty="0"/>
              <a:t>	Use Infrastructure as a Code	</a:t>
            </a:r>
          </a:p>
        </p:txBody>
      </p:sp>
    </p:spTree>
    <p:extLst>
      <p:ext uri="{BB962C8B-B14F-4D97-AF65-F5344CB8AC3E}">
        <p14:creationId xmlns:p14="http://schemas.microsoft.com/office/powerpoint/2010/main" val="421108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3124" y="356286"/>
            <a:ext cx="8168903" cy="523220"/>
          </a:xfrm>
        </p:spPr>
        <p:txBody>
          <a:bodyPr/>
          <a:lstStyle/>
          <a:p>
            <a:r>
              <a:rPr lang="en-US" dirty="0"/>
              <a:t>Introduction – Terraform</a:t>
            </a:r>
            <a:endParaRPr lang="en-US" noProof="0" dirty="0"/>
          </a:p>
        </p:txBody>
      </p:sp>
      <p:sp>
        <p:nvSpPr>
          <p:cNvPr id="4" name="Foliennummernplatzhalter 3"/>
          <p:cNvSpPr>
            <a:spLocks noGrp="1"/>
          </p:cNvSpPr>
          <p:nvPr>
            <p:ph type="sldNum" sz="quarter" idx="4"/>
          </p:nvPr>
        </p:nvSpPr>
        <p:spPr/>
        <p:txBody>
          <a:bodyPr/>
          <a:lstStyle/>
          <a:p>
            <a:fld id="{1959C237-CF09-A94F-AB33-C822C1EC889C}" type="slidenum">
              <a:rPr lang="en-US" smtClean="0">
                <a:solidFill>
                  <a:srgbClr val="A51E37"/>
                </a:solidFill>
              </a:rPr>
              <a:pPr/>
              <a:t>12</a:t>
            </a:fld>
            <a:endParaRPr lang="en-US" dirty="0">
              <a:solidFill>
                <a:srgbClr val="A51E37"/>
              </a:solidFill>
            </a:endParaRPr>
          </a:p>
        </p:txBody>
      </p:sp>
      <p:sp>
        <p:nvSpPr>
          <p:cNvPr id="3" name="Textfeld 2">
            <a:extLst>
              <a:ext uri="{FF2B5EF4-FFF2-40B4-BE49-F238E27FC236}">
                <a16:creationId xmlns:a16="http://schemas.microsoft.com/office/drawing/2014/main" id="{F152EEE5-F527-2346-A494-2B6022EB6A97}"/>
              </a:ext>
            </a:extLst>
          </p:cNvPr>
          <p:cNvSpPr txBox="1"/>
          <p:nvPr/>
        </p:nvSpPr>
        <p:spPr>
          <a:xfrm>
            <a:off x="2872873" y="4324854"/>
            <a:ext cx="7259053" cy="1103892"/>
          </a:xfrm>
          <a:prstGeom prst="rect">
            <a:avLst/>
          </a:prstGeom>
          <a:noFill/>
        </p:spPr>
        <p:txBody>
          <a:bodyPr wrap="square" rtlCol="0">
            <a:spAutoFit/>
          </a:bodyPr>
          <a:lstStyle/>
          <a:p>
            <a:pPr algn="l">
              <a:lnSpc>
                <a:spcPct val="150000"/>
              </a:lnSpc>
            </a:pPr>
            <a:r>
              <a:rPr lang="en-US" sz="5000" b="1" u="sng" dirty="0"/>
              <a:t>How to use Terraform?</a:t>
            </a:r>
          </a:p>
        </p:txBody>
      </p:sp>
    </p:spTree>
    <p:extLst>
      <p:ext uri="{BB962C8B-B14F-4D97-AF65-F5344CB8AC3E}">
        <p14:creationId xmlns:p14="http://schemas.microsoft.com/office/powerpoint/2010/main" val="109236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Prerequisites</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13</a:t>
            </a:fld>
            <a:endParaRPr lang="en-US" dirty="0">
              <a:solidFill>
                <a:srgbClr val="A51E37"/>
              </a:solidFill>
            </a:endParaRPr>
          </a:p>
        </p:txBody>
      </p:sp>
      <p:sp>
        <p:nvSpPr>
          <p:cNvPr id="6" name="Inhaltsplatzhalter 5">
            <a:extLst>
              <a:ext uri="{FF2B5EF4-FFF2-40B4-BE49-F238E27FC236}">
                <a16:creationId xmlns:a16="http://schemas.microsoft.com/office/drawing/2014/main" id="{FC25AB3D-DA27-7447-A3EA-CC4E02C3D6FF}"/>
              </a:ext>
            </a:extLst>
          </p:cNvPr>
          <p:cNvSpPr>
            <a:spLocks noGrp="1"/>
          </p:cNvSpPr>
          <p:nvPr>
            <p:ph sz="half" idx="1"/>
          </p:nvPr>
        </p:nvSpPr>
        <p:spPr>
          <a:xfrm>
            <a:off x="342231" y="2519350"/>
            <a:ext cx="12320337" cy="5734964"/>
          </a:xfrm>
        </p:spPr>
        <p:txBody>
          <a:bodyPr/>
          <a:lstStyle/>
          <a:p>
            <a:r>
              <a:rPr lang="en-US" dirty="0"/>
              <a:t>Internet connection</a:t>
            </a:r>
          </a:p>
          <a:p>
            <a:r>
              <a:rPr lang="en-US" dirty="0"/>
              <a:t>Download and install Terraform (0.13.2)</a:t>
            </a:r>
          </a:p>
          <a:p>
            <a:pPr lvl="1"/>
            <a:r>
              <a:rPr lang="en-US" dirty="0">
                <a:solidFill>
                  <a:srgbClr val="0070C0"/>
                </a:solidFill>
                <a:hlinkClick r:id="rId3">
                  <a:extLst>
                    <a:ext uri="{A12FA001-AC4F-418D-AE19-62706E023703}">
                      <ahyp:hlinkClr xmlns:ahyp="http://schemas.microsoft.com/office/drawing/2018/hyperlinkcolor" val="tx"/>
                    </a:ext>
                  </a:extLst>
                </a:hlinkClick>
              </a:rPr>
              <a:t>https://releases.hashicorp.com/terraform/</a:t>
            </a:r>
            <a:endParaRPr lang="en-US" dirty="0">
              <a:solidFill>
                <a:srgbClr val="0070C0"/>
              </a:solidFill>
            </a:endParaRPr>
          </a:p>
          <a:p>
            <a:endParaRPr lang="en-US" dirty="0"/>
          </a:p>
          <a:p>
            <a:r>
              <a:rPr lang="en-US" dirty="0"/>
              <a:t>Have a key pair available in the OpenSSH format, if not generate one</a:t>
            </a:r>
          </a:p>
          <a:p>
            <a:endParaRPr lang="en-US" dirty="0"/>
          </a:p>
          <a:p>
            <a:pPr marL="512508" lvl="1" indent="0" algn="ctr">
              <a:buNone/>
            </a:pPr>
            <a:r>
              <a:rPr lang="de-DE" dirty="0">
                <a:latin typeface="Lucida Console" panose="020B0609040504020204" pitchFamily="49" charset="0"/>
              </a:rPr>
              <a:t>	</a:t>
            </a:r>
            <a:r>
              <a:rPr lang="de-DE" dirty="0" err="1">
                <a:latin typeface="Lucida Console" panose="020B0609040504020204" pitchFamily="49" charset="0"/>
              </a:rPr>
              <a:t>ssh-keygen</a:t>
            </a:r>
            <a:r>
              <a:rPr lang="de-DE" dirty="0">
                <a:latin typeface="Lucida Console" panose="020B0609040504020204" pitchFamily="49" charset="0"/>
              </a:rPr>
              <a:t> -t </a:t>
            </a:r>
            <a:r>
              <a:rPr lang="de-DE" dirty="0" err="1">
                <a:latin typeface="Lucida Console" panose="020B0609040504020204" pitchFamily="49" charset="0"/>
              </a:rPr>
              <a:t>rsa</a:t>
            </a:r>
            <a:r>
              <a:rPr lang="de-DE" dirty="0">
                <a:latin typeface="Lucida Console" panose="020B0609040504020204" pitchFamily="49" charset="0"/>
              </a:rPr>
              <a:t> -b 4096</a:t>
            </a:r>
          </a:p>
          <a:p>
            <a:pPr marL="512508" lvl="1" indent="0" algn="ctr">
              <a:buNone/>
            </a:pPr>
            <a:endParaRPr lang="de-DE" dirty="0">
              <a:latin typeface="Lucida Console" panose="020B0609040504020204" pitchFamily="49" charset="0"/>
            </a:endParaRPr>
          </a:p>
          <a:p>
            <a:r>
              <a:rPr lang="en-US" dirty="0"/>
              <a:t>Download/clone GitHub repo (git clone, </a:t>
            </a:r>
            <a:r>
              <a:rPr lang="en-US" dirty="0" err="1"/>
              <a:t>wget</a:t>
            </a:r>
            <a:r>
              <a:rPr lang="en-US" dirty="0"/>
              <a:t>, curl, via browser)</a:t>
            </a:r>
          </a:p>
          <a:p>
            <a:pPr marL="512508" lvl="1" indent="0">
              <a:buNone/>
            </a:pPr>
            <a:endParaRPr lang="en-US" dirty="0"/>
          </a:p>
          <a:p>
            <a:pPr marL="512508" lvl="1" indent="0" algn="ctr">
              <a:buNone/>
            </a:pPr>
            <a:r>
              <a:rPr lang="de-DE" dirty="0">
                <a:hlinkClick r:id="rId4"/>
              </a:rPr>
              <a:t>https://github.com/MaximilianHanussek/deNBI_cloud_terraform_2020.git</a:t>
            </a:r>
            <a:endParaRPr lang="de-DE" dirty="0"/>
          </a:p>
          <a:p>
            <a:pPr marL="512508" lvl="1" indent="0">
              <a:buNone/>
            </a:pPr>
            <a:endParaRPr lang="en-US" dirty="0"/>
          </a:p>
          <a:p>
            <a:pPr marL="512508" lvl="1" indent="0">
              <a:buNone/>
            </a:pPr>
            <a:endParaRPr lang="de-DE" dirty="0">
              <a:latin typeface="Lucida Console" panose="020B0609040504020204" pitchFamily="49" charset="0"/>
            </a:endParaRPr>
          </a:p>
        </p:txBody>
      </p:sp>
    </p:spTree>
    <p:extLst>
      <p:ext uri="{BB962C8B-B14F-4D97-AF65-F5344CB8AC3E}">
        <p14:creationId xmlns:p14="http://schemas.microsoft.com/office/powerpoint/2010/main" val="127373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Prerequisites - Login</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14</a:t>
            </a:fld>
            <a:endParaRPr lang="en-US" dirty="0">
              <a:solidFill>
                <a:srgbClr val="A51E37"/>
              </a:solidFill>
            </a:endParaRPr>
          </a:p>
        </p:txBody>
      </p:sp>
      <p:sp>
        <p:nvSpPr>
          <p:cNvPr id="6" name="Inhaltsplatzhalter 5">
            <a:extLst>
              <a:ext uri="{FF2B5EF4-FFF2-40B4-BE49-F238E27FC236}">
                <a16:creationId xmlns:a16="http://schemas.microsoft.com/office/drawing/2014/main" id="{FC25AB3D-DA27-7447-A3EA-CC4E02C3D6FF}"/>
              </a:ext>
            </a:extLst>
          </p:cNvPr>
          <p:cNvSpPr>
            <a:spLocks noGrp="1"/>
          </p:cNvSpPr>
          <p:nvPr>
            <p:ph sz="half" idx="1"/>
          </p:nvPr>
        </p:nvSpPr>
        <p:spPr>
          <a:xfrm>
            <a:off x="342231" y="3982822"/>
            <a:ext cx="12320337" cy="1787955"/>
          </a:xfrm>
        </p:spPr>
        <p:txBody>
          <a:bodyPr/>
          <a:lstStyle/>
          <a:p>
            <a:r>
              <a:rPr lang="en-US" sz="5000" dirty="0"/>
              <a:t>Dashboard Login</a:t>
            </a:r>
          </a:p>
          <a:p>
            <a:pPr lvl="1"/>
            <a:r>
              <a:rPr lang="en-US" sz="5000" dirty="0"/>
              <a:t>URL: </a:t>
            </a:r>
            <a:r>
              <a:rPr lang="en-US" sz="5000" dirty="0">
                <a:hlinkClick r:id="rId3"/>
              </a:rPr>
              <a:t>https://denbi.uni-tuebingen.de/</a:t>
            </a:r>
            <a:endParaRPr lang="en-US" sz="5000" dirty="0"/>
          </a:p>
        </p:txBody>
      </p:sp>
    </p:spTree>
    <p:extLst>
      <p:ext uri="{BB962C8B-B14F-4D97-AF65-F5344CB8AC3E}">
        <p14:creationId xmlns:p14="http://schemas.microsoft.com/office/powerpoint/2010/main" val="427613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Prerequisites - Login</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15</a:t>
            </a:fld>
            <a:endParaRPr lang="en-US" dirty="0">
              <a:solidFill>
                <a:srgbClr val="A51E37"/>
              </a:solidFill>
            </a:endParaRPr>
          </a:p>
        </p:txBody>
      </p:sp>
      <p:pic>
        <p:nvPicPr>
          <p:cNvPr id="4" name="Grafik 3">
            <a:extLst>
              <a:ext uri="{FF2B5EF4-FFF2-40B4-BE49-F238E27FC236}">
                <a16:creationId xmlns:a16="http://schemas.microsoft.com/office/drawing/2014/main" id="{B8ADB38E-31FA-E24F-8EBE-F5ED4C094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5434" y="1206356"/>
            <a:ext cx="7413931" cy="7340888"/>
          </a:xfrm>
          <a:prstGeom prst="rect">
            <a:avLst/>
          </a:prstGeom>
        </p:spPr>
      </p:pic>
      <p:sp>
        <p:nvSpPr>
          <p:cNvPr id="3" name="Textfeld 2">
            <a:extLst>
              <a:ext uri="{FF2B5EF4-FFF2-40B4-BE49-F238E27FC236}">
                <a16:creationId xmlns:a16="http://schemas.microsoft.com/office/drawing/2014/main" id="{EE94FA27-FACC-0148-8D57-D58401A6CFDA}"/>
              </a:ext>
            </a:extLst>
          </p:cNvPr>
          <p:cNvSpPr txBox="1"/>
          <p:nvPr/>
        </p:nvSpPr>
        <p:spPr>
          <a:xfrm>
            <a:off x="2610147" y="8335520"/>
            <a:ext cx="7784503" cy="769441"/>
          </a:xfrm>
          <a:prstGeom prst="rect">
            <a:avLst/>
          </a:prstGeom>
          <a:noFill/>
        </p:spPr>
        <p:txBody>
          <a:bodyPr wrap="none" rtlCol="0">
            <a:spAutoFit/>
          </a:bodyPr>
          <a:lstStyle/>
          <a:p>
            <a:r>
              <a:rPr lang="en-US" sz="4400" dirty="0">
                <a:hlinkClick r:id="rId4"/>
              </a:rPr>
              <a:t>https://denbi.uni-tuebingen.de/</a:t>
            </a:r>
            <a:endParaRPr lang="en-US" dirty="0"/>
          </a:p>
        </p:txBody>
      </p:sp>
    </p:spTree>
    <p:extLst>
      <p:ext uri="{BB962C8B-B14F-4D97-AF65-F5344CB8AC3E}">
        <p14:creationId xmlns:p14="http://schemas.microsoft.com/office/powerpoint/2010/main" val="46036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Prerequisites - Login</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16</a:t>
            </a:fld>
            <a:endParaRPr lang="en-US" dirty="0">
              <a:solidFill>
                <a:srgbClr val="A51E37"/>
              </a:solidFill>
            </a:endParaRPr>
          </a:p>
        </p:txBody>
      </p:sp>
      <p:pic>
        <p:nvPicPr>
          <p:cNvPr id="6" name="Grafik 5" descr="Ein Bild, das Screenshot enthält.&#10;&#10;Automatisch generierte Beschreibung">
            <a:extLst>
              <a:ext uri="{FF2B5EF4-FFF2-40B4-BE49-F238E27FC236}">
                <a16:creationId xmlns:a16="http://schemas.microsoft.com/office/drawing/2014/main" id="{0D9DFCA4-5B7F-1F45-A77F-E268373D2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124" y="1315048"/>
            <a:ext cx="5373816" cy="8082267"/>
          </a:xfrm>
          <a:prstGeom prst="rect">
            <a:avLst/>
          </a:prstGeom>
        </p:spPr>
      </p:pic>
    </p:spTree>
    <p:extLst>
      <p:ext uri="{BB962C8B-B14F-4D97-AF65-F5344CB8AC3E}">
        <p14:creationId xmlns:p14="http://schemas.microsoft.com/office/powerpoint/2010/main" val="2235907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Prerequisites - Login</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17</a:t>
            </a:fld>
            <a:endParaRPr lang="en-US" dirty="0">
              <a:solidFill>
                <a:srgbClr val="A51E37"/>
              </a:solidFill>
            </a:endParaRPr>
          </a:p>
        </p:txBody>
      </p:sp>
      <p:sp>
        <p:nvSpPr>
          <p:cNvPr id="6" name="Textfeld 5">
            <a:extLst>
              <a:ext uri="{FF2B5EF4-FFF2-40B4-BE49-F238E27FC236}">
                <a16:creationId xmlns:a16="http://schemas.microsoft.com/office/drawing/2014/main" id="{C2E5FB8E-84CA-9A49-8E36-2AFCA2EB2E98}"/>
              </a:ext>
            </a:extLst>
          </p:cNvPr>
          <p:cNvSpPr txBox="1"/>
          <p:nvPr/>
        </p:nvSpPr>
        <p:spPr>
          <a:xfrm>
            <a:off x="495968" y="3237890"/>
            <a:ext cx="12012864" cy="4124206"/>
          </a:xfrm>
          <a:prstGeom prst="rect">
            <a:avLst/>
          </a:prstGeom>
          <a:noFill/>
        </p:spPr>
        <p:txBody>
          <a:bodyPr wrap="square" rtlCol="0">
            <a:spAutoFit/>
          </a:bodyPr>
          <a:lstStyle/>
          <a:p>
            <a:pPr lvl="1" algn="l"/>
            <a:r>
              <a:rPr lang="en-US" sz="5500" dirty="0"/>
              <a:t>Domain: </a:t>
            </a:r>
            <a:r>
              <a:rPr lang="en-US" sz="5500" dirty="0">
                <a:solidFill>
                  <a:srgbClr val="FF0000"/>
                </a:solidFill>
              </a:rPr>
              <a:t>Default</a:t>
            </a:r>
          </a:p>
          <a:p>
            <a:pPr lvl="1" algn="l"/>
            <a:r>
              <a:rPr lang="en-US" sz="5500" dirty="0"/>
              <a:t>User name: </a:t>
            </a:r>
            <a:r>
              <a:rPr lang="en-US" sz="5500" dirty="0" err="1">
                <a:solidFill>
                  <a:srgbClr val="FF0000"/>
                </a:solidFill>
              </a:rPr>
              <a:t>workshop_participant</a:t>
            </a:r>
            <a:endParaRPr lang="en-US" sz="5500" dirty="0">
              <a:solidFill>
                <a:srgbClr val="FF0000"/>
              </a:solidFill>
            </a:endParaRPr>
          </a:p>
          <a:p>
            <a:pPr lvl="1" algn="l"/>
            <a:r>
              <a:rPr lang="en-US" sz="5500" dirty="0"/>
              <a:t>Password: unicorn42</a:t>
            </a:r>
          </a:p>
          <a:p>
            <a:pPr lvl="1" algn="l"/>
            <a:r>
              <a:rPr lang="en-US" sz="5500" dirty="0"/>
              <a:t>Region: </a:t>
            </a:r>
            <a:r>
              <a:rPr lang="en-US" sz="5500" dirty="0" err="1">
                <a:solidFill>
                  <a:srgbClr val="FF0000"/>
                </a:solidFill>
              </a:rPr>
              <a:t>RegionTwo</a:t>
            </a:r>
            <a:endParaRPr lang="en-US" sz="5500" dirty="0">
              <a:solidFill>
                <a:srgbClr val="FF0000"/>
              </a:solidFill>
            </a:endParaRPr>
          </a:p>
          <a:p>
            <a:pPr algn="l"/>
            <a:endParaRPr lang="en-US" dirty="0"/>
          </a:p>
        </p:txBody>
      </p:sp>
    </p:spTree>
    <p:extLst>
      <p:ext uri="{BB962C8B-B14F-4D97-AF65-F5344CB8AC3E}">
        <p14:creationId xmlns:p14="http://schemas.microsoft.com/office/powerpoint/2010/main" val="18471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Prerequisites– RC File</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18</a:t>
            </a:fld>
            <a:endParaRPr lang="en-US" dirty="0">
              <a:solidFill>
                <a:srgbClr val="A51E37"/>
              </a:solidFill>
            </a:endParaRPr>
          </a:p>
        </p:txBody>
      </p:sp>
      <p:sp>
        <p:nvSpPr>
          <p:cNvPr id="7" name="Rechteck 6">
            <a:extLst>
              <a:ext uri="{FF2B5EF4-FFF2-40B4-BE49-F238E27FC236}">
                <a16:creationId xmlns:a16="http://schemas.microsoft.com/office/drawing/2014/main" id="{AC0EC518-AC48-A24A-B834-FE4B51C90777}"/>
              </a:ext>
            </a:extLst>
          </p:cNvPr>
          <p:cNvSpPr/>
          <p:nvPr/>
        </p:nvSpPr>
        <p:spPr>
          <a:xfrm>
            <a:off x="11141242" y="2045368"/>
            <a:ext cx="1769176" cy="868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descr="Ein Bild, das Screenshot enthält.&#10;&#10;Automatisch generierte Beschreibung">
            <a:extLst>
              <a:ext uri="{FF2B5EF4-FFF2-40B4-BE49-F238E27FC236}">
                <a16:creationId xmlns:a16="http://schemas.microsoft.com/office/drawing/2014/main" id="{5F1AFCED-B66F-A949-A96D-A53D578F9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17340"/>
            <a:ext cx="13004800" cy="5918919"/>
          </a:xfrm>
          <a:prstGeom prst="rect">
            <a:avLst/>
          </a:prstGeom>
        </p:spPr>
      </p:pic>
      <p:sp>
        <p:nvSpPr>
          <p:cNvPr id="8" name="Rechteck 7">
            <a:extLst>
              <a:ext uri="{FF2B5EF4-FFF2-40B4-BE49-F238E27FC236}">
                <a16:creationId xmlns:a16="http://schemas.microsoft.com/office/drawing/2014/main" id="{9DD33672-DDE5-ED4E-A3E9-46B6503B0D45}"/>
              </a:ext>
            </a:extLst>
          </p:cNvPr>
          <p:cNvSpPr/>
          <p:nvPr/>
        </p:nvSpPr>
        <p:spPr>
          <a:xfrm>
            <a:off x="10429103" y="1821368"/>
            <a:ext cx="1878227" cy="1443698"/>
          </a:xfrm>
          <a:prstGeom prst="rect">
            <a:avLst/>
          </a:prstGeom>
          <a:noFill/>
          <a:ln w="920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9950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Prerequisites – RC File</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19</a:t>
            </a:fld>
            <a:endParaRPr lang="en-US" dirty="0">
              <a:solidFill>
                <a:srgbClr val="A51E37"/>
              </a:solidFill>
            </a:endParaRPr>
          </a:p>
        </p:txBody>
      </p:sp>
      <p:pic>
        <p:nvPicPr>
          <p:cNvPr id="4" name="Grafik 3" descr="Ein Bild, das Screenshot enthält.&#10;&#10;Automatisch generierte Beschreibung">
            <a:extLst>
              <a:ext uri="{FF2B5EF4-FFF2-40B4-BE49-F238E27FC236}">
                <a16:creationId xmlns:a16="http://schemas.microsoft.com/office/drawing/2014/main" id="{803EE092-B461-B54F-9C39-81A5FC6DA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644" y="2471241"/>
            <a:ext cx="6829511" cy="6275767"/>
          </a:xfrm>
          <a:prstGeom prst="rect">
            <a:avLst/>
          </a:prstGeom>
        </p:spPr>
      </p:pic>
      <p:sp>
        <p:nvSpPr>
          <p:cNvPr id="8" name="Rechteck 7">
            <a:extLst>
              <a:ext uri="{FF2B5EF4-FFF2-40B4-BE49-F238E27FC236}">
                <a16:creationId xmlns:a16="http://schemas.microsoft.com/office/drawing/2014/main" id="{552A51E0-F1D2-BA40-B190-EF9AB0C25BBB}"/>
              </a:ext>
            </a:extLst>
          </p:cNvPr>
          <p:cNvSpPr/>
          <p:nvPr/>
        </p:nvSpPr>
        <p:spPr>
          <a:xfrm>
            <a:off x="3813124" y="5659395"/>
            <a:ext cx="5726292" cy="86413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274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D4AE7A-47DB-9B49-9FDA-BD1DC96A31F8}"/>
              </a:ext>
            </a:extLst>
          </p:cNvPr>
          <p:cNvSpPr>
            <a:spLocks noGrp="1"/>
          </p:cNvSpPr>
          <p:nvPr>
            <p:ph type="title"/>
          </p:nvPr>
        </p:nvSpPr>
        <p:spPr>
          <a:xfrm>
            <a:off x="3813124" y="356285"/>
            <a:ext cx="8168903" cy="523220"/>
          </a:xfrm>
        </p:spPr>
        <p:txBody>
          <a:bodyPr/>
          <a:lstStyle/>
          <a:p>
            <a:r>
              <a:rPr lang="en-US" dirty="0"/>
              <a:t>Workshop Goals</a:t>
            </a:r>
          </a:p>
        </p:txBody>
      </p:sp>
      <p:sp>
        <p:nvSpPr>
          <p:cNvPr id="3" name="Inhaltsplatzhalter 2">
            <a:extLst>
              <a:ext uri="{FF2B5EF4-FFF2-40B4-BE49-F238E27FC236}">
                <a16:creationId xmlns:a16="http://schemas.microsoft.com/office/drawing/2014/main" id="{8B5BB675-0A14-C443-82CC-C7DC5D7BE201}"/>
              </a:ext>
            </a:extLst>
          </p:cNvPr>
          <p:cNvSpPr>
            <a:spLocks noGrp="1"/>
          </p:cNvSpPr>
          <p:nvPr>
            <p:ph sz="half" idx="1"/>
          </p:nvPr>
        </p:nvSpPr>
        <p:spPr>
          <a:xfrm>
            <a:off x="884835" y="1849975"/>
            <a:ext cx="11235129" cy="6053650"/>
          </a:xfrm>
        </p:spPr>
        <p:txBody>
          <a:bodyPr/>
          <a:lstStyle/>
          <a:p>
            <a:r>
              <a:rPr lang="en-US" sz="4500" dirty="0"/>
              <a:t>Get a basic understanding of Terraform</a:t>
            </a:r>
          </a:p>
          <a:p>
            <a:pPr marL="0" indent="0">
              <a:buNone/>
            </a:pPr>
            <a:endParaRPr lang="en-US" sz="4500" dirty="0"/>
          </a:p>
          <a:p>
            <a:r>
              <a:rPr lang="en-US" sz="4500" dirty="0"/>
              <a:t>Get an idea how the syntax is working</a:t>
            </a:r>
          </a:p>
          <a:p>
            <a:pPr marL="0" indent="0">
              <a:buNone/>
            </a:pPr>
            <a:endParaRPr lang="en-US" sz="4500" dirty="0"/>
          </a:p>
          <a:p>
            <a:r>
              <a:rPr lang="en-US" sz="4500" dirty="0"/>
              <a:t>Learn what Terraform can be used for</a:t>
            </a:r>
          </a:p>
          <a:p>
            <a:pPr marL="0" indent="0">
              <a:buNone/>
            </a:pPr>
            <a:endParaRPr lang="en-US" sz="4500" dirty="0"/>
          </a:p>
          <a:p>
            <a:r>
              <a:rPr lang="en-US" sz="4500" dirty="0"/>
              <a:t>Create a basic cluster setup (master and compute)</a:t>
            </a:r>
          </a:p>
        </p:txBody>
      </p:sp>
      <p:sp>
        <p:nvSpPr>
          <p:cNvPr id="5" name="Foliennummernplatzhalter 4">
            <a:extLst>
              <a:ext uri="{FF2B5EF4-FFF2-40B4-BE49-F238E27FC236}">
                <a16:creationId xmlns:a16="http://schemas.microsoft.com/office/drawing/2014/main" id="{459DB8AD-EBE8-1E44-BCD1-6956AAC4D892}"/>
              </a:ext>
            </a:extLst>
          </p:cNvPr>
          <p:cNvSpPr>
            <a:spLocks noGrp="1"/>
          </p:cNvSpPr>
          <p:nvPr>
            <p:ph type="sldNum" sz="quarter" idx="4"/>
          </p:nvPr>
        </p:nvSpPr>
        <p:spPr/>
        <p:txBody>
          <a:bodyPr/>
          <a:lstStyle/>
          <a:p>
            <a:fld id="{1959C237-CF09-A94F-AB33-C822C1EC889C}" type="slidenum">
              <a:rPr lang="en-US" smtClean="0">
                <a:solidFill>
                  <a:srgbClr val="A51E37"/>
                </a:solidFill>
              </a:rPr>
              <a:pPr/>
              <a:t>2</a:t>
            </a:fld>
            <a:endParaRPr lang="en-US" dirty="0">
              <a:solidFill>
                <a:srgbClr val="A51E37"/>
              </a:solidFill>
            </a:endParaRPr>
          </a:p>
        </p:txBody>
      </p:sp>
    </p:spTree>
    <p:extLst>
      <p:ext uri="{BB962C8B-B14F-4D97-AF65-F5344CB8AC3E}">
        <p14:creationId xmlns:p14="http://schemas.microsoft.com/office/powerpoint/2010/main" val="1692936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20</a:t>
            </a:fld>
            <a:endParaRPr lang="en-US" dirty="0">
              <a:solidFill>
                <a:srgbClr val="A51E37"/>
              </a:solidFill>
            </a:endParaRPr>
          </a:p>
        </p:txBody>
      </p:sp>
      <p:sp>
        <p:nvSpPr>
          <p:cNvPr id="6" name="Inhaltsplatzhalter 5">
            <a:extLst>
              <a:ext uri="{FF2B5EF4-FFF2-40B4-BE49-F238E27FC236}">
                <a16:creationId xmlns:a16="http://schemas.microsoft.com/office/drawing/2014/main" id="{FC25AB3D-DA27-7447-A3EA-CC4E02C3D6FF}"/>
              </a:ext>
            </a:extLst>
          </p:cNvPr>
          <p:cNvSpPr>
            <a:spLocks noGrp="1"/>
          </p:cNvSpPr>
          <p:nvPr>
            <p:ph sz="half" idx="1"/>
          </p:nvPr>
        </p:nvSpPr>
        <p:spPr>
          <a:xfrm>
            <a:off x="0" y="2167348"/>
            <a:ext cx="13004800" cy="5666836"/>
          </a:xfrm>
        </p:spPr>
        <p:txBody>
          <a:bodyPr/>
          <a:lstStyle/>
          <a:p>
            <a:r>
              <a:rPr lang="en-US" sz="3700" b="1" u="sng" dirty="0"/>
              <a:t>Goal:</a:t>
            </a:r>
            <a:r>
              <a:rPr lang="en-US" sz="3700" dirty="0"/>
              <a:t> Understand TF structure and start VM</a:t>
            </a:r>
          </a:p>
          <a:p>
            <a:r>
              <a:rPr lang="en-US" sz="3700" dirty="0"/>
              <a:t>Change into:</a:t>
            </a:r>
          </a:p>
          <a:p>
            <a:pPr marL="0" indent="0">
              <a:buNone/>
            </a:pPr>
            <a:r>
              <a:rPr lang="en-US" sz="3000" dirty="0"/>
              <a:t> </a:t>
            </a:r>
            <a:r>
              <a:rPr lang="en-US" sz="3000" dirty="0" err="1">
                <a:latin typeface="Lucida Console" panose="020B0609040504020204" pitchFamily="49" charset="0"/>
              </a:rPr>
              <a:t>deNBI_cloud_terraform_workshop</a:t>
            </a:r>
            <a:r>
              <a:rPr lang="en-US" sz="3000" dirty="0">
                <a:latin typeface="Lucida Console" panose="020B0609040504020204" pitchFamily="49" charset="0"/>
              </a:rPr>
              <a:t>/terraform_workshop_part_1</a:t>
            </a:r>
          </a:p>
          <a:p>
            <a:pPr marL="0" indent="0">
              <a:buNone/>
            </a:pPr>
            <a:endParaRPr lang="en-US" sz="3000" dirty="0"/>
          </a:p>
          <a:p>
            <a:r>
              <a:rPr lang="en-US" sz="3700" dirty="0"/>
              <a:t>See a bunch of files</a:t>
            </a:r>
          </a:p>
          <a:p>
            <a:pPr marL="1026858" lvl="1" indent="-514350">
              <a:buFont typeface="+mj-lt"/>
              <a:buAutoNum type="arabicPeriod"/>
            </a:pPr>
            <a:r>
              <a:rPr lang="en-US" sz="3700" dirty="0" err="1"/>
              <a:t>providers.tf</a:t>
            </a:r>
            <a:r>
              <a:rPr lang="en-US" sz="3700" dirty="0"/>
              <a:t> </a:t>
            </a:r>
          </a:p>
          <a:p>
            <a:pPr marL="1026858" lvl="1" indent="-514350">
              <a:buFont typeface="+mj-lt"/>
              <a:buAutoNum type="arabicPeriod"/>
            </a:pPr>
            <a:r>
              <a:rPr lang="en-US" sz="3700" dirty="0" err="1"/>
              <a:t>key_pair.tf</a:t>
            </a:r>
            <a:endParaRPr lang="en-US" sz="3700" dirty="0"/>
          </a:p>
          <a:p>
            <a:pPr marL="1026858" lvl="1" indent="-514350">
              <a:buFont typeface="+mj-lt"/>
              <a:buAutoNum type="arabicPeriod"/>
            </a:pPr>
            <a:r>
              <a:rPr lang="en-US" sz="3700" dirty="0" err="1"/>
              <a:t>security_group.tf</a:t>
            </a:r>
            <a:endParaRPr lang="en-US" sz="3700" dirty="0"/>
          </a:p>
          <a:p>
            <a:pPr marL="1026858" lvl="1" indent="-514350">
              <a:buFont typeface="+mj-lt"/>
              <a:buAutoNum type="arabicPeriod"/>
            </a:pPr>
            <a:r>
              <a:rPr lang="en-US" sz="3700" dirty="0" err="1"/>
              <a:t>vars.tf</a:t>
            </a:r>
            <a:endParaRPr lang="en-US" sz="3700" dirty="0"/>
          </a:p>
          <a:p>
            <a:pPr marL="1026858" lvl="1" indent="-514350">
              <a:buFont typeface="+mj-lt"/>
              <a:buAutoNum type="arabicPeriod"/>
            </a:pPr>
            <a:r>
              <a:rPr lang="en-US" sz="3700" dirty="0" err="1"/>
              <a:t>main.tf</a:t>
            </a:r>
            <a:endParaRPr lang="en-US" sz="3700" dirty="0"/>
          </a:p>
          <a:p>
            <a:pPr marL="1026858" lvl="1" indent="-514350">
              <a:buFont typeface="+mj-lt"/>
              <a:buAutoNum type="arabicPeriod"/>
            </a:pPr>
            <a:r>
              <a:rPr lang="en-US" sz="3700" dirty="0" err="1"/>
              <a:t>versions.tf</a:t>
            </a:r>
            <a:endParaRPr lang="en-US" sz="3700" dirty="0"/>
          </a:p>
          <a:p>
            <a:pPr lvl="1"/>
            <a:endParaRPr lang="en-US" dirty="0"/>
          </a:p>
        </p:txBody>
      </p:sp>
    </p:spTree>
    <p:extLst>
      <p:ext uri="{BB962C8B-B14F-4D97-AF65-F5344CB8AC3E}">
        <p14:creationId xmlns:p14="http://schemas.microsoft.com/office/powerpoint/2010/main" val="1004941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21</a:t>
            </a:fld>
            <a:endParaRPr lang="en-US" dirty="0">
              <a:solidFill>
                <a:srgbClr val="A51E37"/>
              </a:solidFill>
            </a:endParaRPr>
          </a:p>
        </p:txBody>
      </p:sp>
      <p:sp>
        <p:nvSpPr>
          <p:cNvPr id="4" name="Inhaltsplatzhalter 3">
            <a:extLst>
              <a:ext uri="{FF2B5EF4-FFF2-40B4-BE49-F238E27FC236}">
                <a16:creationId xmlns:a16="http://schemas.microsoft.com/office/drawing/2014/main" id="{E655969C-92F3-F043-9E5D-0194AD860486}"/>
              </a:ext>
            </a:extLst>
          </p:cNvPr>
          <p:cNvSpPr>
            <a:spLocks noGrp="1"/>
          </p:cNvSpPr>
          <p:nvPr>
            <p:ph sz="half" idx="1"/>
          </p:nvPr>
        </p:nvSpPr>
        <p:spPr>
          <a:xfrm>
            <a:off x="1022774" y="1463161"/>
            <a:ext cx="3356721" cy="919092"/>
          </a:xfrm>
        </p:spPr>
        <p:txBody>
          <a:bodyPr/>
          <a:lstStyle/>
          <a:p>
            <a:pPr marL="0" indent="0">
              <a:buNone/>
            </a:pPr>
            <a:r>
              <a:rPr lang="en-US" sz="3700" u="sng" dirty="0" err="1"/>
              <a:t>providers.tf</a:t>
            </a:r>
            <a:endParaRPr lang="en-US" sz="3700" u="sng" dirty="0"/>
          </a:p>
        </p:txBody>
      </p:sp>
      <p:sp>
        <p:nvSpPr>
          <p:cNvPr id="7" name="Textfeld 6">
            <a:extLst>
              <a:ext uri="{FF2B5EF4-FFF2-40B4-BE49-F238E27FC236}">
                <a16:creationId xmlns:a16="http://schemas.microsoft.com/office/drawing/2014/main" id="{10220CE4-646F-A546-9006-F7700C3E58E2}"/>
              </a:ext>
            </a:extLst>
          </p:cNvPr>
          <p:cNvSpPr txBox="1"/>
          <p:nvPr/>
        </p:nvSpPr>
        <p:spPr>
          <a:xfrm>
            <a:off x="2660984" y="4507468"/>
            <a:ext cx="7682832" cy="738664"/>
          </a:xfrm>
          <a:prstGeom prst="rect">
            <a:avLst/>
          </a:prstGeom>
          <a:noFill/>
        </p:spPr>
        <p:txBody>
          <a:bodyPr wrap="square" rtlCol="0">
            <a:spAutoFit/>
          </a:bodyPr>
          <a:lstStyle/>
          <a:p>
            <a:pPr algn="l"/>
            <a:r>
              <a:rPr lang="de-DE" dirty="0" err="1">
                <a:latin typeface="Lucida Console" panose="020B0609040504020204" pitchFamily="49" charset="0"/>
              </a:rPr>
              <a:t>provider</a:t>
            </a:r>
            <a:r>
              <a:rPr lang="de-DE" dirty="0">
                <a:latin typeface="Lucida Console" panose="020B0609040504020204" pitchFamily="49" charset="0"/>
              </a:rPr>
              <a:t> "</a:t>
            </a:r>
            <a:r>
              <a:rPr lang="de-DE" dirty="0" err="1">
                <a:latin typeface="Lucida Console" panose="020B0609040504020204" pitchFamily="49" charset="0"/>
              </a:rPr>
              <a:t>openstack</a:t>
            </a:r>
            <a:r>
              <a:rPr lang="de-DE" dirty="0">
                <a:latin typeface="Lucida Console" panose="020B0609040504020204" pitchFamily="49" charset="0"/>
              </a:rPr>
              <a:t>" {}</a:t>
            </a:r>
          </a:p>
        </p:txBody>
      </p:sp>
    </p:spTree>
    <p:extLst>
      <p:ext uri="{BB962C8B-B14F-4D97-AF65-F5344CB8AC3E}">
        <p14:creationId xmlns:p14="http://schemas.microsoft.com/office/powerpoint/2010/main" val="1752669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22</a:t>
            </a:fld>
            <a:endParaRPr lang="en-US" dirty="0">
              <a:solidFill>
                <a:srgbClr val="A51E37"/>
              </a:solidFill>
            </a:endParaRPr>
          </a:p>
        </p:txBody>
      </p:sp>
      <p:sp>
        <p:nvSpPr>
          <p:cNvPr id="4" name="Inhaltsplatzhalter 3">
            <a:extLst>
              <a:ext uri="{FF2B5EF4-FFF2-40B4-BE49-F238E27FC236}">
                <a16:creationId xmlns:a16="http://schemas.microsoft.com/office/drawing/2014/main" id="{E655969C-92F3-F043-9E5D-0194AD860486}"/>
              </a:ext>
            </a:extLst>
          </p:cNvPr>
          <p:cNvSpPr>
            <a:spLocks noGrp="1"/>
          </p:cNvSpPr>
          <p:nvPr>
            <p:ph sz="half" idx="1"/>
          </p:nvPr>
        </p:nvSpPr>
        <p:spPr>
          <a:xfrm>
            <a:off x="1022774" y="1463161"/>
            <a:ext cx="3356721" cy="919092"/>
          </a:xfrm>
        </p:spPr>
        <p:txBody>
          <a:bodyPr/>
          <a:lstStyle/>
          <a:p>
            <a:pPr marL="0" indent="0">
              <a:buNone/>
            </a:pPr>
            <a:r>
              <a:rPr lang="en-US" sz="3700" u="sng" dirty="0" err="1"/>
              <a:t>versions.tf</a:t>
            </a:r>
            <a:endParaRPr lang="en-US" sz="3700" u="sng" dirty="0"/>
          </a:p>
        </p:txBody>
      </p:sp>
      <p:sp>
        <p:nvSpPr>
          <p:cNvPr id="7" name="Textfeld 6">
            <a:extLst>
              <a:ext uri="{FF2B5EF4-FFF2-40B4-BE49-F238E27FC236}">
                <a16:creationId xmlns:a16="http://schemas.microsoft.com/office/drawing/2014/main" id="{10220CE4-646F-A546-9006-F7700C3E58E2}"/>
              </a:ext>
            </a:extLst>
          </p:cNvPr>
          <p:cNvSpPr txBox="1"/>
          <p:nvPr/>
        </p:nvSpPr>
        <p:spPr>
          <a:xfrm>
            <a:off x="1022775" y="2703381"/>
            <a:ext cx="11383410" cy="5909310"/>
          </a:xfrm>
          <a:prstGeom prst="rect">
            <a:avLst/>
          </a:prstGeom>
          <a:noFill/>
        </p:spPr>
        <p:txBody>
          <a:bodyPr wrap="square" rtlCol="0">
            <a:spAutoFit/>
          </a:bodyPr>
          <a:lstStyle/>
          <a:p>
            <a:pPr algn="l"/>
            <a:r>
              <a:rPr lang="de-DE" dirty="0" err="1"/>
              <a:t>terraform</a:t>
            </a:r>
            <a:r>
              <a:rPr lang="de-DE" dirty="0"/>
              <a:t> {</a:t>
            </a:r>
          </a:p>
          <a:p>
            <a:pPr algn="l"/>
            <a:r>
              <a:rPr lang="de-DE" dirty="0"/>
              <a:t>  </a:t>
            </a:r>
            <a:r>
              <a:rPr lang="de-DE" dirty="0" err="1"/>
              <a:t>required_providers</a:t>
            </a:r>
            <a:r>
              <a:rPr lang="de-DE" dirty="0"/>
              <a:t> {</a:t>
            </a:r>
          </a:p>
          <a:p>
            <a:pPr algn="l"/>
            <a:r>
              <a:rPr lang="de-DE" dirty="0"/>
              <a:t>    </a:t>
            </a:r>
            <a:r>
              <a:rPr lang="de-DE" dirty="0" err="1"/>
              <a:t>openstack</a:t>
            </a:r>
            <a:r>
              <a:rPr lang="de-DE" dirty="0"/>
              <a:t> = {</a:t>
            </a:r>
          </a:p>
          <a:p>
            <a:pPr algn="l"/>
            <a:r>
              <a:rPr lang="de-DE" dirty="0"/>
              <a:t>      </a:t>
            </a:r>
            <a:r>
              <a:rPr lang="de-DE" dirty="0" err="1"/>
              <a:t>source</a:t>
            </a:r>
            <a:r>
              <a:rPr lang="de-DE" dirty="0"/>
              <a:t> = "</a:t>
            </a:r>
            <a:r>
              <a:rPr lang="de-DE" dirty="0" err="1"/>
              <a:t>terraform</a:t>
            </a:r>
            <a:r>
              <a:rPr lang="de-DE" dirty="0"/>
              <a:t>-providers/</a:t>
            </a:r>
            <a:r>
              <a:rPr lang="de-DE" dirty="0" err="1"/>
              <a:t>openstack</a:t>
            </a:r>
            <a:r>
              <a:rPr lang="de-DE" dirty="0"/>
              <a:t>"</a:t>
            </a:r>
          </a:p>
          <a:p>
            <a:pPr algn="l"/>
            <a:r>
              <a:rPr lang="de-DE" dirty="0"/>
              <a:t>    }</a:t>
            </a:r>
          </a:p>
          <a:p>
            <a:pPr algn="l"/>
            <a:r>
              <a:rPr lang="de-DE" dirty="0"/>
              <a:t>  }</a:t>
            </a:r>
          </a:p>
          <a:p>
            <a:pPr algn="l"/>
            <a:r>
              <a:rPr lang="de-DE" dirty="0"/>
              <a:t>  </a:t>
            </a:r>
            <a:r>
              <a:rPr lang="de-DE" dirty="0" err="1"/>
              <a:t>required_version</a:t>
            </a:r>
            <a:r>
              <a:rPr lang="de-DE" dirty="0"/>
              <a:t> = "&gt;= 0.13"</a:t>
            </a:r>
          </a:p>
          <a:p>
            <a:pPr algn="l"/>
            <a:r>
              <a:rPr lang="de-DE" dirty="0"/>
              <a:t>}</a:t>
            </a:r>
          </a:p>
          <a:p>
            <a:pPr algn="l"/>
            <a:endParaRPr lang="de-DE" dirty="0">
              <a:latin typeface="Lucida Console" panose="020B0609040504020204" pitchFamily="49" charset="0"/>
            </a:endParaRPr>
          </a:p>
        </p:txBody>
      </p:sp>
      <p:sp>
        <p:nvSpPr>
          <p:cNvPr id="3" name="Oval 2">
            <a:extLst>
              <a:ext uri="{FF2B5EF4-FFF2-40B4-BE49-F238E27FC236}">
                <a16:creationId xmlns:a16="http://schemas.microsoft.com/office/drawing/2014/main" id="{32E43F30-8A0A-A64A-918F-017BFB5AFCDE}"/>
              </a:ext>
            </a:extLst>
          </p:cNvPr>
          <p:cNvSpPr/>
          <p:nvPr/>
        </p:nvSpPr>
        <p:spPr>
          <a:xfrm>
            <a:off x="5881817" y="6178378"/>
            <a:ext cx="2693773" cy="1408670"/>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BD34905-90DE-0447-978F-95AE4706B7E8}"/>
              </a:ext>
            </a:extLst>
          </p:cNvPr>
          <p:cNvSpPr/>
          <p:nvPr/>
        </p:nvSpPr>
        <p:spPr>
          <a:xfrm>
            <a:off x="1354247" y="3765404"/>
            <a:ext cx="3025248" cy="1140941"/>
          </a:xfrm>
          <a:prstGeom prst="ellipse">
            <a:avLst/>
          </a:prstGeom>
          <a:noFill/>
          <a:ln w="50800">
            <a:solidFill>
              <a:schemeClr val="tx1">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BB08CE1-FDC5-0148-A7E5-A9953DE278BC}"/>
              </a:ext>
            </a:extLst>
          </p:cNvPr>
          <p:cNvSpPr/>
          <p:nvPr/>
        </p:nvSpPr>
        <p:spPr>
          <a:xfrm>
            <a:off x="4020707" y="4329131"/>
            <a:ext cx="7961318" cy="1408670"/>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8717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23</a:t>
            </a:fld>
            <a:endParaRPr lang="en-US" dirty="0">
              <a:solidFill>
                <a:srgbClr val="A51E37"/>
              </a:solidFill>
            </a:endParaRPr>
          </a:p>
        </p:txBody>
      </p:sp>
      <p:sp>
        <p:nvSpPr>
          <p:cNvPr id="4" name="Inhaltsplatzhalter 3">
            <a:extLst>
              <a:ext uri="{FF2B5EF4-FFF2-40B4-BE49-F238E27FC236}">
                <a16:creationId xmlns:a16="http://schemas.microsoft.com/office/drawing/2014/main" id="{E655969C-92F3-F043-9E5D-0194AD860486}"/>
              </a:ext>
            </a:extLst>
          </p:cNvPr>
          <p:cNvSpPr>
            <a:spLocks noGrp="1"/>
          </p:cNvSpPr>
          <p:nvPr>
            <p:ph sz="half" idx="1"/>
          </p:nvPr>
        </p:nvSpPr>
        <p:spPr>
          <a:xfrm>
            <a:off x="1022774" y="1463161"/>
            <a:ext cx="3356721" cy="919092"/>
          </a:xfrm>
        </p:spPr>
        <p:txBody>
          <a:bodyPr/>
          <a:lstStyle/>
          <a:p>
            <a:pPr marL="0" indent="0">
              <a:buNone/>
            </a:pPr>
            <a:r>
              <a:rPr lang="en-US" sz="3700" u="sng" dirty="0" err="1"/>
              <a:t>key_pair.tf</a:t>
            </a:r>
            <a:endParaRPr lang="en-US" sz="3700" u="sng" dirty="0"/>
          </a:p>
        </p:txBody>
      </p:sp>
      <p:sp>
        <p:nvSpPr>
          <p:cNvPr id="7" name="Textfeld 6">
            <a:extLst>
              <a:ext uri="{FF2B5EF4-FFF2-40B4-BE49-F238E27FC236}">
                <a16:creationId xmlns:a16="http://schemas.microsoft.com/office/drawing/2014/main" id="{10220CE4-646F-A546-9006-F7700C3E58E2}"/>
              </a:ext>
            </a:extLst>
          </p:cNvPr>
          <p:cNvSpPr txBox="1"/>
          <p:nvPr/>
        </p:nvSpPr>
        <p:spPr>
          <a:xfrm>
            <a:off x="-1" y="3734772"/>
            <a:ext cx="13004801" cy="3000821"/>
          </a:xfrm>
          <a:prstGeom prst="rect">
            <a:avLst/>
          </a:prstGeom>
          <a:noFill/>
        </p:spPr>
        <p:txBody>
          <a:bodyPr wrap="square" rtlCol="0">
            <a:spAutoFit/>
          </a:bodyPr>
          <a:lstStyle/>
          <a:p>
            <a:pPr algn="l"/>
            <a:r>
              <a:rPr lang="de-DE" sz="2700" dirty="0" err="1">
                <a:latin typeface="Lucida Console" panose="020B0609040504020204" pitchFamily="49" charset="0"/>
              </a:rPr>
              <a:t>resource</a:t>
            </a:r>
            <a:r>
              <a:rPr lang="de-DE" sz="2700" dirty="0">
                <a:latin typeface="Lucida Console" panose="020B0609040504020204" pitchFamily="49" charset="0"/>
              </a:rPr>
              <a:t> "openstack_compute_keypair_v2" "</a:t>
            </a:r>
            <a:r>
              <a:rPr lang="de-DE" sz="2700" dirty="0" err="1">
                <a:latin typeface="Lucida Console" panose="020B0609040504020204" pitchFamily="49" charset="0"/>
              </a:rPr>
              <a:t>workshop_keypair</a:t>
            </a:r>
            <a:r>
              <a:rPr lang="de-DE" sz="2700" dirty="0">
                <a:latin typeface="Lucida Console" panose="020B0609040504020204" pitchFamily="49" charset="0"/>
              </a:rPr>
              <a:t>" {</a:t>
            </a:r>
          </a:p>
          <a:p>
            <a:pPr algn="l"/>
            <a:endParaRPr lang="de-DE" sz="2700" dirty="0">
              <a:latin typeface="Lucida Console" panose="020B0609040504020204" pitchFamily="49" charset="0"/>
            </a:endParaRPr>
          </a:p>
          <a:p>
            <a:pPr algn="l"/>
            <a:r>
              <a:rPr lang="de-DE" sz="2700" dirty="0">
                <a:latin typeface="Lucida Console" panose="020B0609040504020204" pitchFamily="49" charset="0"/>
              </a:rPr>
              <a:t>  </a:t>
            </a:r>
            <a:r>
              <a:rPr lang="de-DE" sz="2700" dirty="0" err="1">
                <a:latin typeface="Lucida Console" panose="020B0609040504020204" pitchFamily="49" charset="0"/>
              </a:rPr>
              <a:t>name</a:t>
            </a:r>
            <a:r>
              <a:rPr lang="de-DE" sz="2700" dirty="0">
                <a:latin typeface="Lucida Console" panose="020B0609040504020204" pitchFamily="49" charset="0"/>
              </a:rPr>
              <a:t>       = </a:t>
            </a:r>
            <a:r>
              <a:rPr lang="de-DE" sz="2700" dirty="0" err="1">
                <a:latin typeface="Lucida Console" panose="020B0609040504020204" pitchFamily="49" charset="0"/>
              </a:rPr>
              <a:t>var.workshop</a:t>
            </a:r>
            <a:r>
              <a:rPr lang="de-DE" sz="2700" dirty="0">
                <a:latin typeface="Lucida Console" panose="020B0609040504020204" pitchFamily="49" charset="0"/>
              </a:rPr>
              <a:t>-</a:t>
            </a:r>
            <a:r>
              <a:rPr lang="de-DE" sz="2700" dirty="0" err="1">
                <a:latin typeface="Lucida Console" panose="020B0609040504020204" pitchFamily="49" charset="0"/>
              </a:rPr>
              <a:t>key</a:t>
            </a:r>
            <a:r>
              <a:rPr lang="de-DE" sz="2700" dirty="0">
                <a:latin typeface="Lucida Console" panose="020B0609040504020204" pitchFamily="49" charset="0"/>
              </a:rPr>
              <a:t>-name</a:t>
            </a:r>
          </a:p>
          <a:p>
            <a:pPr algn="l"/>
            <a:r>
              <a:rPr lang="de-DE" sz="2700" dirty="0">
                <a:latin typeface="Lucida Console" panose="020B0609040504020204" pitchFamily="49" charset="0"/>
              </a:rPr>
              <a:t>  </a:t>
            </a:r>
            <a:r>
              <a:rPr lang="de-DE" sz="2700" dirty="0" err="1">
                <a:latin typeface="Lucida Console" panose="020B0609040504020204" pitchFamily="49" charset="0"/>
              </a:rPr>
              <a:t>public_key</a:t>
            </a:r>
            <a:r>
              <a:rPr lang="de-DE" sz="2700" dirty="0">
                <a:latin typeface="Lucida Console" panose="020B0609040504020204" pitchFamily="49" charset="0"/>
              </a:rPr>
              <a:t> = </a:t>
            </a:r>
            <a:r>
              <a:rPr lang="de-DE" sz="2700" dirty="0" err="1">
                <a:latin typeface="Lucida Console" panose="020B0609040504020204" pitchFamily="49" charset="0"/>
              </a:rPr>
              <a:t>var.public-key</a:t>
            </a:r>
            <a:endParaRPr lang="de-DE" sz="2700" dirty="0">
              <a:latin typeface="Lucida Console" panose="020B0609040504020204" pitchFamily="49" charset="0"/>
            </a:endParaRPr>
          </a:p>
          <a:p>
            <a:pPr algn="l"/>
            <a:endParaRPr lang="de-DE" sz="2700" dirty="0">
              <a:latin typeface="Lucida Console" panose="020B0609040504020204" pitchFamily="49" charset="0"/>
            </a:endParaRPr>
          </a:p>
          <a:p>
            <a:pPr algn="l"/>
            <a:r>
              <a:rPr lang="de-DE" sz="2700" dirty="0">
                <a:latin typeface="Lucida Console" panose="020B0609040504020204" pitchFamily="49" charset="0"/>
              </a:rPr>
              <a:t>}</a:t>
            </a:r>
          </a:p>
          <a:p>
            <a:pPr algn="l"/>
            <a:endParaRPr lang="de-DE" sz="2700" dirty="0">
              <a:latin typeface="Lucida Console" panose="020B0609040504020204" pitchFamily="49" charset="0"/>
            </a:endParaRPr>
          </a:p>
        </p:txBody>
      </p:sp>
      <p:sp>
        <p:nvSpPr>
          <p:cNvPr id="6" name="Rechteck 5">
            <a:extLst>
              <a:ext uri="{FF2B5EF4-FFF2-40B4-BE49-F238E27FC236}">
                <a16:creationId xmlns:a16="http://schemas.microsoft.com/office/drawing/2014/main" id="{6ADB3425-3500-F843-9F07-039EE943E8FB}"/>
              </a:ext>
            </a:extLst>
          </p:cNvPr>
          <p:cNvSpPr/>
          <p:nvPr/>
        </p:nvSpPr>
        <p:spPr>
          <a:xfrm>
            <a:off x="24063" y="3710709"/>
            <a:ext cx="1876926" cy="476281"/>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073F042F-04F9-4F47-8D71-81661F805260}"/>
              </a:ext>
            </a:extLst>
          </p:cNvPr>
          <p:cNvSpPr/>
          <p:nvPr/>
        </p:nvSpPr>
        <p:spPr>
          <a:xfrm>
            <a:off x="1884947" y="3710709"/>
            <a:ext cx="6320590" cy="484303"/>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BCC6078B-D5EF-2442-9F70-945201AAC35A}"/>
              </a:ext>
            </a:extLst>
          </p:cNvPr>
          <p:cNvSpPr/>
          <p:nvPr/>
        </p:nvSpPr>
        <p:spPr>
          <a:xfrm>
            <a:off x="8301794" y="3702688"/>
            <a:ext cx="3874163" cy="484303"/>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B02C6C94-C819-7A47-AD5D-5E8E4F65C507}"/>
              </a:ext>
            </a:extLst>
          </p:cNvPr>
          <p:cNvSpPr/>
          <p:nvPr/>
        </p:nvSpPr>
        <p:spPr>
          <a:xfrm>
            <a:off x="14083" y="4558928"/>
            <a:ext cx="2662988" cy="1007683"/>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EE8C02D8-7381-CF4A-8528-480F5F4409E3}"/>
              </a:ext>
            </a:extLst>
          </p:cNvPr>
          <p:cNvSpPr/>
          <p:nvPr/>
        </p:nvSpPr>
        <p:spPr>
          <a:xfrm>
            <a:off x="3136239" y="4552915"/>
            <a:ext cx="5430245" cy="1013695"/>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Gerade Verbindung 16">
            <a:extLst>
              <a:ext uri="{FF2B5EF4-FFF2-40B4-BE49-F238E27FC236}">
                <a16:creationId xmlns:a16="http://schemas.microsoft.com/office/drawing/2014/main" id="{FCBE2EF6-A50B-E24D-8FD5-D679E0AE1D30}"/>
              </a:ext>
            </a:extLst>
          </p:cNvPr>
          <p:cNvCxnSpPr/>
          <p:nvPr/>
        </p:nvCxnSpPr>
        <p:spPr>
          <a:xfrm>
            <a:off x="1022774" y="7411456"/>
            <a:ext cx="1311352" cy="0"/>
          </a:xfrm>
          <a:prstGeom prst="line">
            <a:avLst/>
          </a:prstGeom>
          <a:ln w="1270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Gerade Verbindung 17">
            <a:extLst>
              <a:ext uri="{FF2B5EF4-FFF2-40B4-BE49-F238E27FC236}">
                <a16:creationId xmlns:a16="http://schemas.microsoft.com/office/drawing/2014/main" id="{B0A6263C-3DB7-9341-A713-4C81E6C78826}"/>
              </a:ext>
            </a:extLst>
          </p:cNvPr>
          <p:cNvCxnSpPr/>
          <p:nvPr/>
        </p:nvCxnSpPr>
        <p:spPr>
          <a:xfrm>
            <a:off x="1022774" y="8069181"/>
            <a:ext cx="1311352" cy="0"/>
          </a:xfrm>
          <a:prstGeom prst="line">
            <a:avLst/>
          </a:prstGeom>
          <a:ln w="127000">
            <a:solidFill>
              <a:srgbClr val="37A2EB"/>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E491B7E5-A9E5-7F41-B004-9836BFB8D5C0}"/>
              </a:ext>
            </a:extLst>
          </p:cNvPr>
          <p:cNvSpPr txBox="1"/>
          <p:nvPr/>
        </p:nvSpPr>
        <p:spPr>
          <a:xfrm>
            <a:off x="2701134" y="7095985"/>
            <a:ext cx="4253119" cy="630942"/>
          </a:xfrm>
          <a:prstGeom prst="rect">
            <a:avLst/>
          </a:prstGeom>
          <a:noFill/>
        </p:spPr>
        <p:txBody>
          <a:bodyPr wrap="square" rtlCol="0">
            <a:spAutoFit/>
          </a:bodyPr>
          <a:lstStyle/>
          <a:p>
            <a:pPr algn="l"/>
            <a:r>
              <a:rPr lang="en-US" sz="3500" dirty="0"/>
              <a:t>terraform key words</a:t>
            </a:r>
          </a:p>
        </p:txBody>
      </p:sp>
      <p:sp>
        <p:nvSpPr>
          <p:cNvPr id="20" name="Textfeld 19">
            <a:extLst>
              <a:ext uri="{FF2B5EF4-FFF2-40B4-BE49-F238E27FC236}">
                <a16:creationId xmlns:a16="http://schemas.microsoft.com/office/drawing/2014/main" id="{DF7F59C0-4182-DF4A-91DD-879222F0FC8D}"/>
              </a:ext>
            </a:extLst>
          </p:cNvPr>
          <p:cNvSpPr txBox="1"/>
          <p:nvPr/>
        </p:nvSpPr>
        <p:spPr>
          <a:xfrm>
            <a:off x="2701133" y="7753710"/>
            <a:ext cx="4253119" cy="630942"/>
          </a:xfrm>
          <a:prstGeom prst="rect">
            <a:avLst/>
          </a:prstGeom>
          <a:noFill/>
        </p:spPr>
        <p:txBody>
          <a:bodyPr wrap="square" rtlCol="0">
            <a:spAutoFit/>
          </a:bodyPr>
          <a:lstStyle/>
          <a:p>
            <a:pPr algn="l"/>
            <a:r>
              <a:rPr lang="en-US" sz="3500" dirty="0"/>
              <a:t>user chosen name</a:t>
            </a:r>
          </a:p>
        </p:txBody>
      </p:sp>
    </p:spTree>
    <p:extLst>
      <p:ext uri="{BB962C8B-B14F-4D97-AF65-F5344CB8AC3E}">
        <p14:creationId xmlns:p14="http://schemas.microsoft.com/office/powerpoint/2010/main" val="2843594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24</a:t>
            </a:fld>
            <a:endParaRPr lang="en-US" dirty="0">
              <a:solidFill>
                <a:srgbClr val="A51E37"/>
              </a:solidFill>
            </a:endParaRPr>
          </a:p>
        </p:txBody>
      </p:sp>
      <p:sp>
        <p:nvSpPr>
          <p:cNvPr id="4" name="Inhaltsplatzhalter 3">
            <a:extLst>
              <a:ext uri="{FF2B5EF4-FFF2-40B4-BE49-F238E27FC236}">
                <a16:creationId xmlns:a16="http://schemas.microsoft.com/office/drawing/2014/main" id="{A658D8ED-2A33-204C-8442-05DCA55C53CF}"/>
              </a:ext>
            </a:extLst>
          </p:cNvPr>
          <p:cNvSpPr>
            <a:spLocks noGrp="1"/>
          </p:cNvSpPr>
          <p:nvPr>
            <p:ph sz="half" idx="1"/>
          </p:nvPr>
        </p:nvSpPr>
        <p:spPr>
          <a:xfrm>
            <a:off x="192506" y="2521940"/>
            <a:ext cx="12585032" cy="3996534"/>
          </a:xfrm>
        </p:spPr>
        <p:txBody>
          <a:bodyPr/>
          <a:lstStyle/>
          <a:p>
            <a:pPr marL="0" indent="0">
              <a:buNone/>
            </a:pPr>
            <a:r>
              <a:rPr lang="de-DE" sz="2700" dirty="0" err="1">
                <a:latin typeface="Lucida Console" panose="020B0609040504020204" pitchFamily="49" charset="0"/>
              </a:rPr>
              <a:t>resource</a:t>
            </a:r>
            <a:r>
              <a:rPr lang="de-DE" sz="2700" dirty="0">
                <a:latin typeface="Lucida Console" panose="020B0609040504020204" pitchFamily="49" charset="0"/>
              </a:rPr>
              <a:t> "openstack_networking_secgroup_v2" "</a:t>
            </a:r>
            <a:r>
              <a:rPr lang="de-DE" sz="2700" dirty="0" err="1">
                <a:latin typeface="Lucida Console" panose="020B0609040504020204" pitchFamily="49" charset="0"/>
              </a:rPr>
              <a:t>terraform_workshop_sec_group</a:t>
            </a:r>
            <a:r>
              <a:rPr lang="de-DE" sz="2700" dirty="0">
                <a:latin typeface="Lucida Console" panose="020B0609040504020204" pitchFamily="49" charset="0"/>
              </a:rPr>
              <a:t>" {</a:t>
            </a:r>
          </a:p>
          <a:p>
            <a:pPr marL="0" indent="0">
              <a:buNone/>
            </a:pPr>
            <a:endParaRPr lang="de-DE" sz="2700" dirty="0">
              <a:latin typeface="Lucida Console" panose="020B0609040504020204" pitchFamily="49" charset="0"/>
            </a:endParaRPr>
          </a:p>
          <a:p>
            <a:pPr marL="0" indent="0">
              <a:buNone/>
            </a:pPr>
            <a:r>
              <a:rPr lang="de-DE" sz="2700" dirty="0">
                <a:latin typeface="Lucida Console" panose="020B0609040504020204" pitchFamily="49" charset="0"/>
              </a:rPr>
              <a:t>  </a:t>
            </a:r>
            <a:r>
              <a:rPr lang="de-DE" sz="2700" dirty="0" err="1">
                <a:latin typeface="Lucida Console" panose="020B0609040504020204" pitchFamily="49" charset="0"/>
              </a:rPr>
              <a:t>name</a:t>
            </a:r>
            <a:r>
              <a:rPr lang="de-DE" sz="2700" dirty="0">
                <a:latin typeface="Lucida Console" panose="020B0609040504020204" pitchFamily="49" charset="0"/>
              </a:rPr>
              <a:t>                 = </a:t>
            </a:r>
            <a:r>
              <a:rPr lang="de-DE" sz="2700" dirty="0" err="1">
                <a:latin typeface="Lucida Console" panose="020B0609040504020204" pitchFamily="49" charset="0"/>
              </a:rPr>
              <a:t>var.security</a:t>
            </a:r>
            <a:r>
              <a:rPr lang="de-DE" sz="2700" dirty="0">
                <a:latin typeface="Lucida Console" panose="020B0609040504020204" pitchFamily="49" charset="0"/>
              </a:rPr>
              <a:t>-groups[0]</a:t>
            </a:r>
          </a:p>
          <a:p>
            <a:pPr marL="0" indent="0">
              <a:buNone/>
            </a:pPr>
            <a:r>
              <a:rPr lang="de-DE" sz="2700" dirty="0">
                <a:latin typeface="Lucida Console" panose="020B0609040504020204" pitchFamily="49" charset="0"/>
              </a:rPr>
              <a:t>  </a:t>
            </a:r>
            <a:r>
              <a:rPr lang="de-DE" sz="2700" dirty="0" err="1">
                <a:latin typeface="Lucida Console" panose="020B0609040504020204" pitchFamily="49" charset="0"/>
              </a:rPr>
              <a:t>description</a:t>
            </a:r>
            <a:r>
              <a:rPr lang="de-DE" sz="2700" dirty="0">
                <a:latin typeface="Lucida Console" panose="020B0609040504020204" pitchFamily="49" charset="0"/>
              </a:rPr>
              <a:t>          = "</a:t>
            </a:r>
            <a:r>
              <a:rPr lang="de-DE" sz="2700" dirty="0" err="1">
                <a:latin typeface="Lucida Console" panose="020B0609040504020204" pitchFamily="49" charset="0"/>
              </a:rPr>
              <a:t>Allow</a:t>
            </a:r>
            <a:r>
              <a:rPr lang="de-DE" sz="2700" dirty="0">
                <a:latin typeface="Lucida Console" panose="020B0609040504020204" pitchFamily="49" charset="0"/>
              </a:rPr>
              <a:t> SSH </a:t>
            </a:r>
            <a:r>
              <a:rPr lang="de-DE" sz="2700" dirty="0" err="1">
                <a:latin typeface="Lucida Console" panose="020B0609040504020204" pitchFamily="49" charset="0"/>
              </a:rPr>
              <a:t>access</a:t>
            </a:r>
            <a:r>
              <a:rPr lang="de-DE" sz="2700" dirty="0">
                <a:latin typeface="Lucida Console" panose="020B0609040504020204" pitchFamily="49" charset="0"/>
              </a:rPr>
              <a:t> </a:t>
            </a:r>
            <a:r>
              <a:rPr lang="de-DE" sz="2700" dirty="0" err="1">
                <a:latin typeface="Lucida Console" panose="020B0609040504020204" pitchFamily="49" charset="0"/>
              </a:rPr>
              <a:t>and</a:t>
            </a:r>
            <a:r>
              <a:rPr lang="de-DE" sz="2700" dirty="0">
                <a:latin typeface="Lucida Console" panose="020B0609040504020204" pitchFamily="49" charset="0"/>
              </a:rPr>
              <a:t> ping </a:t>
            </a:r>
            <a:r>
              <a:rPr lang="de-DE" sz="2700" dirty="0" err="1">
                <a:latin typeface="Lucida Console" panose="020B0609040504020204" pitchFamily="49" charset="0"/>
              </a:rPr>
              <a:t>request</a:t>
            </a:r>
            <a:r>
              <a:rPr lang="de-DE" sz="2700" dirty="0">
                <a:latin typeface="Lucida Console" panose="020B0609040504020204" pitchFamily="49" charset="0"/>
              </a:rPr>
              <a:t>“</a:t>
            </a:r>
          </a:p>
          <a:p>
            <a:pPr marL="0" indent="0">
              <a:buNone/>
            </a:pPr>
            <a:endParaRPr lang="de-DE" sz="2700" dirty="0">
              <a:latin typeface="Lucida Console" panose="020B0609040504020204" pitchFamily="49" charset="0"/>
            </a:endParaRPr>
          </a:p>
          <a:p>
            <a:pPr marL="0" indent="0">
              <a:buNone/>
            </a:pPr>
            <a:r>
              <a:rPr lang="de-DE" sz="2700" dirty="0">
                <a:latin typeface="Lucida Console" panose="020B0609040504020204" pitchFamily="49" charset="0"/>
              </a:rPr>
              <a:t>  </a:t>
            </a:r>
            <a:r>
              <a:rPr lang="de-DE" sz="2700" dirty="0" err="1">
                <a:latin typeface="Lucida Console" panose="020B0609040504020204" pitchFamily="49" charset="0"/>
              </a:rPr>
              <a:t>delete_default_rules</a:t>
            </a:r>
            <a:r>
              <a:rPr lang="de-DE" sz="2700" dirty="0">
                <a:latin typeface="Lucida Console" panose="020B0609040504020204" pitchFamily="49" charset="0"/>
              </a:rPr>
              <a:t> = </a:t>
            </a:r>
            <a:r>
              <a:rPr lang="de-DE" sz="2700" dirty="0" err="1">
                <a:latin typeface="Lucida Console" panose="020B0609040504020204" pitchFamily="49" charset="0"/>
              </a:rPr>
              <a:t>true</a:t>
            </a:r>
            <a:endParaRPr lang="de-DE" sz="2700" dirty="0">
              <a:latin typeface="Lucida Console" panose="020B0609040504020204" pitchFamily="49" charset="0"/>
            </a:endParaRPr>
          </a:p>
          <a:p>
            <a:pPr marL="0" indent="0">
              <a:buNone/>
            </a:pPr>
            <a:endParaRPr lang="de-DE" sz="2700" dirty="0">
              <a:latin typeface="Lucida Console" panose="020B0609040504020204" pitchFamily="49" charset="0"/>
            </a:endParaRPr>
          </a:p>
          <a:p>
            <a:pPr marL="0" indent="0">
              <a:buNone/>
            </a:pPr>
            <a:r>
              <a:rPr lang="de-DE" sz="2700" dirty="0">
                <a:latin typeface="Lucida Console" panose="020B0609040504020204" pitchFamily="49" charset="0"/>
              </a:rPr>
              <a:t>}</a:t>
            </a:r>
          </a:p>
          <a:p>
            <a:pPr marL="0" indent="0">
              <a:buNone/>
            </a:pPr>
            <a:endParaRPr lang="en-US" sz="2700" dirty="0">
              <a:latin typeface="Lucida Console" panose="020B0609040504020204" pitchFamily="49" charset="0"/>
            </a:endParaRPr>
          </a:p>
        </p:txBody>
      </p:sp>
      <p:sp>
        <p:nvSpPr>
          <p:cNvPr id="7" name="Inhaltsplatzhalter 3">
            <a:extLst>
              <a:ext uri="{FF2B5EF4-FFF2-40B4-BE49-F238E27FC236}">
                <a16:creationId xmlns:a16="http://schemas.microsoft.com/office/drawing/2014/main" id="{9FDADC94-C681-F949-86B5-510E70E149FE}"/>
              </a:ext>
            </a:extLst>
          </p:cNvPr>
          <p:cNvSpPr txBox="1">
            <a:spLocks/>
          </p:cNvSpPr>
          <p:nvPr/>
        </p:nvSpPr>
        <p:spPr bwMode="auto">
          <a:xfrm>
            <a:off x="1022774" y="1463161"/>
            <a:ext cx="3982363"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security_group.tf</a:t>
            </a:r>
            <a:endParaRPr lang="en-US" sz="3700" u="sng" dirty="0"/>
          </a:p>
        </p:txBody>
      </p:sp>
      <p:sp>
        <p:nvSpPr>
          <p:cNvPr id="8" name="Rechteck 7">
            <a:extLst>
              <a:ext uri="{FF2B5EF4-FFF2-40B4-BE49-F238E27FC236}">
                <a16:creationId xmlns:a16="http://schemas.microsoft.com/office/drawing/2014/main" id="{D6E407E2-1DA9-BA40-BC28-A66386C3C8A6}"/>
              </a:ext>
            </a:extLst>
          </p:cNvPr>
          <p:cNvSpPr/>
          <p:nvPr/>
        </p:nvSpPr>
        <p:spPr>
          <a:xfrm>
            <a:off x="84311" y="2382253"/>
            <a:ext cx="9131878" cy="583657"/>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AF0CB206-3683-684E-90FB-C11D4AC183BA}"/>
              </a:ext>
            </a:extLst>
          </p:cNvPr>
          <p:cNvSpPr/>
          <p:nvPr/>
        </p:nvSpPr>
        <p:spPr>
          <a:xfrm>
            <a:off x="96252" y="2965909"/>
            <a:ext cx="6406148" cy="583657"/>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64AEFDFD-7C9E-E843-A653-75CF4A65156D}"/>
              </a:ext>
            </a:extLst>
          </p:cNvPr>
          <p:cNvSpPr/>
          <p:nvPr/>
        </p:nvSpPr>
        <p:spPr>
          <a:xfrm>
            <a:off x="96252" y="3744327"/>
            <a:ext cx="4692316" cy="2006768"/>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E9022A12-23A9-7E4E-8506-371C533F8DC6}"/>
              </a:ext>
            </a:extLst>
          </p:cNvPr>
          <p:cNvSpPr/>
          <p:nvPr/>
        </p:nvSpPr>
        <p:spPr>
          <a:xfrm>
            <a:off x="5245769" y="3744327"/>
            <a:ext cx="7411452" cy="1132473"/>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84CD8262-71B7-6645-BF82-90333A23FF17}"/>
              </a:ext>
            </a:extLst>
          </p:cNvPr>
          <p:cNvSpPr/>
          <p:nvPr/>
        </p:nvSpPr>
        <p:spPr>
          <a:xfrm>
            <a:off x="5245769" y="5119686"/>
            <a:ext cx="1010651" cy="63140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Gerade Verbindung 12">
            <a:extLst>
              <a:ext uri="{FF2B5EF4-FFF2-40B4-BE49-F238E27FC236}">
                <a16:creationId xmlns:a16="http://schemas.microsoft.com/office/drawing/2014/main" id="{44E88AFC-97E7-3C4E-A66F-AA92A0D6115A}"/>
              </a:ext>
            </a:extLst>
          </p:cNvPr>
          <p:cNvCxnSpPr/>
          <p:nvPr/>
        </p:nvCxnSpPr>
        <p:spPr>
          <a:xfrm>
            <a:off x="1022774" y="6833944"/>
            <a:ext cx="1311352" cy="0"/>
          </a:xfrm>
          <a:prstGeom prst="line">
            <a:avLst/>
          </a:prstGeom>
          <a:ln w="1270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Gerade Verbindung 13">
            <a:extLst>
              <a:ext uri="{FF2B5EF4-FFF2-40B4-BE49-F238E27FC236}">
                <a16:creationId xmlns:a16="http://schemas.microsoft.com/office/drawing/2014/main" id="{163B9ACA-F7F2-3F4E-8760-0A6E1322EEC7}"/>
              </a:ext>
            </a:extLst>
          </p:cNvPr>
          <p:cNvCxnSpPr/>
          <p:nvPr/>
        </p:nvCxnSpPr>
        <p:spPr>
          <a:xfrm>
            <a:off x="1022774" y="7491669"/>
            <a:ext cx="1311352" cy="0"/>
          </a:xfrm>
          <a:prstGeom prst="line">
            <a:avLst/>
          </a:prstGeom>
          <a:ln w="127000">
            <a:solidFill>
              <a:srgbClr val="37A2EB"/>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DDA6E6B8-0F0E-674E-A28F-6DAC1A023219}"/>
              </a:ext>
            </a:extLst>
          </p:cNvPr>
          <p:cNvSpPr txBox="1"/>
          <p:nvPr/>
        </p:nvSpPr>
        <p:spPr>
          <a:xfrm>
            <a:off x="2701134" y="6518473"/>
            <a:ext cx="4253119" cy="630942"/>
          </a:xfrm>
          <a:prstGeom prst="rect">
            <a:avLst/>
          </a:prstGeom>
          <a:noFill/>
        </p:spPr>
        <p:txBody>
          <a:bodyPr wrap="square" rtlCol="0">
            <a:spAutoFit/>
          </a:bodyPr>
          <a:lstStyle/>
          <a:p>
            <a:pPr algn="l"/>
            <a:r>
              <a:rPr lang="en-US" sz="3500" dirty="0"/>
              <a:t>terraform key words</a:t>
            </a:r>
          </a:p>
        </p:txBody>
      </p:sp>
      <p:sp>
        <p:nvSpPr>
          <p:cNvPr id="16" name="Textfeld 15">
            <a:extLst>
              <a:ext uri="{FF2B5EF4-FFF2-40B4-BE49-F238E27FC236}">
                <a16:creationId xmlns:a16="http://schemas.microsoft.com/office/drawing/2014/main" id="{C34F95B0-59F2-4743-90E2-EB1556C0B330}"/>
              </a:ext>
            </a:extLst>
          </p:cNvPr>
          <p:cNvSpPr txBox="1"/>
          <p:nvPr/>
        </p:nvSpPr>
        <p:spPr>
          <a:xfrm>
            <a:off x="2701133" y="7176198"/>
            <a:ext cx="4253119" cy="630942"/>
          </a:xfrm>
          <a:prstGeom prst="rect">
            <a:avLst/>
          </a:prstGeom>
          <a:noFill/>
        </p:spPr>
        <p:txBody>
          <a:bodyPr wrap="square" rtlCol="0">
            <a:spAutoFit/>
          </a:bodyPr>
          <a:lstStyle/>
          <a:p>
            <a:pPr algn="l"/>
            <a:r>
              <a:rPr lang="en-US" sz="3500" dirty="0"/>
              <a:t>user chosen name</a:t>
            </a:r>
          </a:p>
        </p:txBody>
      </p:sp>
      <p:cxnSp>
        <p:nvCxnSpPr>
          <p:cNvPr id="17" name="Gerade Verbindung 16">
            <a:extLst>
              <a:ext uri="{FF2B5EF4-FFF2-40B4-BE49-F238E27FC236}">
                <a16:creationId xmlns:a16="http://schemas.microsoft.com/office/drawing/2014/main" id="{58766423-8FAE-B44B-84BE-D06716D3CE1F}"/>
              </a:ext>
            </a:extLst>
          </p:cNvPr>
          <p:cNvCxnSpPr/>
          <p:nvPr/>
        </p:nvCxnSpPr>
        <p:spPr>
          <a:xfrm>
            <a:off x="1022774" y="8148646"/>
            <a:ext cx="1311352" cy="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70E5F16A-5C07-244C-9C1A-ACFF65BB2F4F}"/>
              </a:ext>
            </a:extLst>
          </p:cNvPr>
          <p:cNvSpPr txBox="1"/>
          <p:nvPr/>
        </p:nvSpPr>
        <p:spPr>
          <a:xfrm>
            <a:off x="2701133" y="7833175"/>
            <a:ext cx="4253119" cy="630942"/>
          </a:xfrm>
          <a:prstGeom prst="rect">
            <a:avLst/>
          </a:prstGeom>
          <a:noFill/>
        </p:spPr>
        <p:txBody>
          <a:bodyPr wrap="square" rtlCol="0">
            <a:spAutoFit/>
          </a:bodyPr>
          <a:lstStyle/>
          <a:p>
            <a:pPr algn="l"/>
            <a:r>
              <a:rPr lang="en-US" sz="3500" dirty="0"/>
              <a:t>key word values</a:t>
            </a:r>
          </a:p>
        </p:txBody>
      </p:sp>
    </p:spTree>
    <p:extLst>
      <p:ext uri="{BB962C8B-B14F-4D97-AF65-F5344CB8AC3E}">
        <p14:creationId xmlns:p14="http://schemas.microsoft.com/office/powerpoint/2010/main" val="3306348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25</a:t>
            </a:fld>
            <a:endParaRPr lang="en-US" dirty="0">
              <a:solidFill>
                <a:srgbClr val="A51E37"/>
              </a:solidFill>
            </a:endParaRPr>
          </a:p>
        </p:txBody>
      </p:sp>
      <p:sp>
        <p:nvSpPr>
          <p:cNvPr id="4" name="Inhaltsplatzhalter 3">
            <a:extLst>
              <a:ext uri="{FF2B5EF4-FFF2-40B4-BE49-F238E27FC236}">
                <a16:creationId xmlns:a16="http://schemas.microsoft.com/office/drawing/2014/main" id="{A658D8ED-2A33-204C-8442-05DCA55C53CF}"/>
              </a:ext>
            </a:extLst>
          </p:cNvPr>
          <p:cNvSpPr>
            <a:spLocks noGrp="1"/>
          </p:cNvSpPr>
          <p:nvPr>
            <p:ph sz="half" idx="1"/>
          </p:nvPr>
        </p:nvSpPr>
        <p:spPr>
          <a:xfrm>
            <a:off x="366294" y="2382253"/>
            <a:ext cx="12272211" cy="6694250"/>
          </a:xfrm>
        </p:spPr>
        <p:txBody>
          <a:bodyPr/>
          <a:lstStyle/>
          <a:p>
            <a:pPr marL="0" indent="0">
              <a:buNone/>
            </a:pPr>
            <a:r>
              <a:rPr lang="de-DE" dirty="0" err="1"/>
              <a:t>resource</a:t>
            </a:r>
            <a:r>
              <a:rPr lang="de-DE" dirty="0"/>
              <a:t> "openstack_networking_secgroup_rule_v2" "egress_public_4" {</a:t>
            </a:r>
          </a:p>
          <a:p>
            <a:pPr marL="0" indent="0">
              <a:buNone/>
            </a:pPr>
            <a:r>
              <a:rPr lang="de-DE" dirty="0"/>
              <a:t>  </a:t>
            </a:r>
            <a:r>
              <a:rPr lang="de-DE" dirty="0" err="1"/>
              <a:t>direction</a:t>
            </a:r>
            <a:r>
              <a:rPr lang="de-DE" dirty="0"/>
              <a:t>                 = "</a:t>
            </a:r>
            <a:r>
              <a:rPr lang="de-DE" dirty="0" err="1"/>
              <a:t>egress</a:t>
            </a:r>
            <a:r>
              <a:rPr lang="de-DE" dirty="0"/>
              <a:t>"</a:t>
            </a:r>
          </a:p>
          <a:p>
            <a:pPr marL="0" indent="0">
              <a:buNone/>
            </a:pPr>
            <a:r>
              <a:rPr lang="de-DE" dirty="0"/>
              <a:t>  </a:t>
            </a:r>
            <a:r>
              <a:rPr lang="de-DE" dirty="0" err="1"/>
              <a:t>ethertype</a:t>
            </a:r>
            <a:r>
              <a:rPr lang="de-DE" dirty="0"/>
              <a:t>          	     = "IPv4"</a:t>
            </a:r>
          </a:p>
          <a:p>
            <a:pPr marL="0" indent="0">
              <a:buNone/>
            </a:pPr>
            <a:r>
              <a:rPr lang="de-DE" dirty="0"/>
              <a:t>  </a:t>
            </a:r>
            <a:r>
              <a:rPr lang="de-DE" dirty="0" err="1"/>
              <a:t>security_group_id</a:t>
            </a:r>
            <a:r>
              <a:rPr lang="de-DE" dirty="0"/>
              <a:t>  = openstack_networking_secgroup_v2.terraform_workshop_sec_group.id</a:t>
            </a:r>
          </a:p>
          <a:p>
            <a:pPr marL="0" indent="0">
              <a:buNone/>
            </a:pPr>
            <a:r>
              <a:rPr lang="de-DE" dirty="0"/>
              <a:t>}</a:t>
            </a:r>
          </a:p>
          <a:p>
            <a:pPr marL="0" indent="0">
              <a:buNone/>
            </a:pPr>
            <a:endParaRPr lang="de-DE" dirty="0"/>
          </a:p>
          <a:p>
            <a:pPr marL="0" indent="0">
              <a:buNone/>
            </a:pPr>
            <a:r>
              <a:rPr lang="de-DE" dirty="0" err="1"/>
              <a:t>resource</a:t>
            </a:r>
            <a:r>
              <a:rPr lang="de-DE" dirty="0"/>
              <a:t> "openstack_networking_secgroup_rule_v2" "egress_public_6" {</a:t>
            </a:r>
          </a:p>
          <a:p>
            <a:pPr marL="0" indent="0">
              <a:buNone/>
            </a:pPr>
            <a:r>
              <a:rPr lang="de-DE" dirty="0"/>
              <a:t>  </a:t>
            </a:r>
            <a:r>
              <a:rPr lang="de-DE" dirty="0" err="1"/>
              <a:t>direction</a:t>
            </a:r>
            <a:r>
              <a:rPr lang="de-DE" dirty="0"/>
              <a:t>                 = "</a:t>
            </a:r>
            <a:r>
              <a:rPr lang="de-DE" dirty="0" err="1"/>
              <a:t>egress</a:t>
            </a:r>
            <a:r>
              <a:rPr lang="de-DE" dirty="0"/>
              <a:t>"</a:t>
            </a:r>
          </a:p>
          <a:p>
            <a:pPr marL="0" indent="0">
              <a:buNone/>
            </a:pPr>
            <a:r>
              <a:rPr lang="de-DE" dirty="0"/>
              <a:t>  </a:t>
            </a:r>
            <a:r>
              <a:rPr lang="de-DE" dirty="0" err="1"/>
              <a:t>ethertype</a:t>
            </a:r>
            <a:r>
              <a:rPr lang="de-DE" dirty="0"/>
              <a:t>                = "IPv6"</a:t>
            </a:r>
          </a:p>
          <a:p>
            <a:pPr marL="0" indent="0">
              <a:buNone/>
            </a:pPr>
            <a:r>
              <a:rPr lang="de-DE" dirty="0"/>
              <a:t>  </a:t>
            </a:r>
            <a:r>
              <a:rPr lang="de-DE" dirty="0" err="1"/>
              <a:t>security_group_id</a:t>
            </a:r>
            <a:r>
              <a:rPr lang="de-DE" dirty="0"/>
              <a:t>   = openstack_networking_secgroup_v2.terraform_workshop_sec_group.id</a:t>
            </a:r>
          </a:p>
          <a:p>
            <a:pPr marL="0" indent="0">
              <a:buNone/>
            </a:pPr>
            <a:r>
              <a:rPr lang="de-DE" dirty="0"/>
              <a:t>}</a:t>
            </a:r>
          </a:p>
          <a:p>
            <a:pPr marL="0" indent="0">
              <a:buNone/>
            </a:pPr>
            <a:endParaRPr lang="en-US" dirty="0"/>
          </a:p>
        </p:txBody>
      </p:sp>
      <p:sp>
        <p:nvSpPr>
          <p:cNvPr id="8" name="Inhaltsplatzhalter 3">
            <a:extLst>
              <a:ext uri="{FF2B5EF4-FFF2-40B4-BE49-F238E27FC236}">
                <a16:creationId xmlns:a16="http://schemas.microsoft.com/office/drawing/2014/main" id="{0B5BC384-E9F8-104F-B993-BE2DBE72250F}"/>
              </a:ext>
            </a:extLst>
          </p:cNvPr>
          <p:cNvSpPr txBox="1">
            <a:spLocks/>
          </p:cNvSpPr>
          <p:nvPr/>
        </p:nvSpPr>
        <p:spPr bwMode="auto">
          <a:xfrm>
            <a:off x="1022774" y="1463161"/>
            <a:ext cx="8416760"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security_group.tf</a:t>
            </a:r>
            <a:r>
              <a:rPr lang="en-US" sz="3700" dirty="0"/>
              <a:t> (outgoing connections)</a:t>
            </a:r>
            <a:endParaRPr lang="en-US" sz="3700" u="sng" dirty="0"/>
          </a:p>
        </p:txBody>
      </p:sp>
      <p:sp>
        <p:nvSpPr>
          <p:cNvPr id="9" name="Rechteck 8">
            <a:extLst>
              <a:ext uri="{FF2B5EF4-FFF2-40B4-BE49-F238E27FC236}">
                <a16:creationId xmlns:a16="http://schemas.microsoft.com/office/drawing/2014/main" id="{ECA7695A-E9FA-7C42-BF49-FE77D4E64757}"/>
              </a:ext>
            </a:extLst>
          </p:cNvPr>
          <p:cNvSpPr/>
          <p:nvPr/>
        </p:nvSpPr>
        <p:spPr>
          <a:xfrm>
            <a:off x="294103" y="2893719"/>
            <a:ext cx="3195055" cy="1341399"/>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A39CA874-F35E-7A4D-A21D-100B4441088B}"/>
              </a:ext>
            </a:extLst>
          </p:cNvPr>
          <p:cNvSpPr/>
          <p:nvPr/>
        </p:nvSpPr>
        <p:spPr>
          <a:xfrm>
            <a:off x="294103" y="2344057"/>
            <a:ext cx="8416760" cy="523221"/>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9EEE3DCD-6F32-6C4F-9F5D-13E3B94B60F5}"/>
              </a:ext>
            </a:extLst>
          </p:cNvPr>
          <p:cNvSpPr/>
          <p:nvPr/>
        </p:nvSpPr>
        <p:spPr>
          <a:xfrm>
            <a:off x="3813124" y="2867278"/>
            <a:ext cx="1456708" cy="91909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E6C1251E-4670-A14A-95DA-FCD85058BDFC}"/>
              </a:ext>
            </a:extLst>
          </p:cNvPr>
          <p:cNvSpPr/>
          <p:nvPr/>
        </p:nvSpPr>
        <p:spPr>
          <a:xfrm>
            <a:off x="294103" y="4235118"/>
            <a:ext cx="12272211" cy="52322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1A7FE605-24AB-7842-95CD-08B5255EAFFC}"/>
              </a:ext>
            </a:extLst>
          </p:cNvPr>
          <p:cNvSpPr/>
          <p:nvPr/>
        </p:nvSpPr>
        <p:spPr>
          <a:xfrm>
            <a:off x="8734928" y="2343600"/>
            <a:ext cx="2959767" cy="522000"/>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3E0A50FE-C33A-5F44-A3E8-54E9E64BC622}"/>
              </a:ext>
            </a:extLst>
          </p:cNvPr>
          <p:cNvSpPr/>
          <p:nvPr/>
        </p:nvSpPr>
        <p:spPr>
          <a:xfrm>
            <a:off x="3813124" y="6123801"/>
            <a:ext cx="1456708" cy="91909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281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26</a:t>
            </a:fld>
            <a:endParaRPr lang="en-US" dirty="0">
              <a:solidFill>
                <a:srgbClr val="A51E37"/>
              </a:solidFill>
            </a:endParaRPr>
          </a:p>
        </p:txBody>
      </p:sp>
      <p:sp>
        <p:nvSpPr>
          <p:cNvPr id="4" name="Inhaltsplatzhalter 3">
            <a:extLst>
              <a:ext uri="{FF2B5EF4-FFF2-40B4-BE49-F238E27FC236}">
                <a16:creationId xmlns:a16="http://schemas.microsoft.com/office/drawing/2014/main" id="{A658D8ED-2A33-204C-8442-05DCA55C53CF}"/>
              </a:ext>
            </a:extLst>
          </p:cNvPr>
          <p:cNvSpPr>
            <a:spLocks noGrp="1"/>
          </p:cNvSpPr>
          <p:nvPr>
            <p:ph sz="half" idx="1"/>
          </p:nvPr>
        </p:nvSpPr>
        <p:spPr>
          <a:xfrm>
            <a:off x="245979" y="2468137"/>
            <a:ext cx="12512842" cy="6194599"/>
          </a:xfrm>
        </p:spPr>
        <p:txBody>
          <a:bodyPr/>
          <a:lstStyle/>
          <a:p>
            <a:pPr marL="0" indent="0">
              <a:buNone/>
            </a:pPr>
            <a:r>
              <a:rPr lang="de-DE" dirty="0" err="1">
                <a:latin typeface="Lucida Console" panose="020B0609040504020204" pitchFamily="49" charset="0"/>
              </a:rPr>
              <a:t>resource</a:t>
            </a:r>
            <a:r>
              <a:rPr lang="de-DE" dirty="0">
                <a:latin typeface="Lucida Console" panose="020B0609040504020204" pitchFamily="49" charset="0"/>
              </a:rPr>
              <a:t> "openstack_networking_secgroup_rule_v2" "ingress_public_4_ssh" {</a:t>
            </a:r>
          </a:p>
          <a:p>
            <a:pPr marL="0" indent="0">
              <a:buNone/>
            </a:pPr>
            <a:r>
              <a:rPr lang="de-DE" dirty="0">
                <a:latin typeface="Lucida Console" panose="020B0609040504020204" pitchFamily="49" charset="0"/>
              </a:rPr>
              <a:t>  </a:t>
            </a:r>
          </a:p>
          <a:p>
            <a:pPr marL="0" indent="0">
              <a:buNone/>
            </a:pPr>
            <a:r>
              <a:rPr lang="de-DE" dirty="0">
                <a:latin typeface="Lucida Console" panose="020B0609040504020204" pitchFamily="49" charset="0"/>
              </a:rPr>
              <a:t>  </a:t>
            </a:r>
            <a:r>
              <a:rPr lang="de-DE" dirty="0" err="1">
                <a:latin typeface="Lucida Console" panose="020B0609040504020204" pitchFamily="49" charset="0"/>
              </a:rPr>
              <a:t>direction</a:t>
            </a:r>
            <a:r>
              <a:rPr lang="de-DE" dirty="0">
                <a:latin typeface="Lucida Console" panose="020B0609040504020204" pitchFamily="49" charset="0"/>
              </a:rPr>
              <a:t>         = "</a:t>
            </a:r>
            <a:r>
              <a:rPr lang="de-DE" dirty="0" err="1">
                <a:latin typeface="Lucida Console" panose="020B0609040504020204" pitchFamily="49" charset="0"/>
              </a:rPr>
              <a:t>ingress</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ethertype</a:t>
            </a:r>
            <a:r>
              <a:rPr lang="de-DE" dirty="0">
                <a:latin typeface="Lucida Console" panose="020B0609040504020204" pitchFamily="49" charset="0"/>
              </a:rPr>
              <a:t>         = "IPv4"</a:t>
            </a:r>
          </a:p>
          <a:p>
            <a:pPr marL="0" indent="0">
              <a:buNone/>
            </a:pPr>
            <a:r>
              <a:rPr lang="de-DE" dirty="0">
                <a:latin typeface="Lucida Console" panose="020B0609040504020204" pitchFamily="49" charset="0"/>
              </a:rPr>
              <a:t>  </a:t>
            </a:r>
            <a:r>
              <a:rPr lang="de-DE" dirty="0" err="1">
                <a:latin typeface="Lucida Console" panose="020B0609040504020204" pitchFamily="49" charset="0"/>
              </a:rPr>
              <a:t>protocol</a:t>
            </a:r>
            <a:r>
              <a:rPr lang="de-DE" dirty="0">
                <a:latin typeface="Lucida Console" panose="020B0609040504020204" pitchFamily="49" charset="0"/>
              </a:rPr>
              <a:t>          = "</a:t>
            </a:r>
            <a:r>
              <a:rPr lang="de-DE" dirty="0" err="1">
                <a:latin typeface="Lucida Console" panose="020B0609040504020204" pitchFamily="49" charset="0"/>
              </a:rPr>
              <a:t>tcp</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port_range_min</a:t>
            </a:r>
            <a:r>
              <a:rPr lang="de-DE" dirty="0">
                <a:latin typeface="Lucida Console" panose="020B0609040504020204" pitchFamily="49" charset="0"/>
              </a:rPr>
              <a:t>    = 22</a:t>
            </a:r>
          </a:p>
          <a:p>
            <a:pPr marL="0" indent="0">
              <a:buNone/>
            </a:pPr>
            <a:r>
              <a:rPr lang="de-DE" dirty="0">
                <a:latin typeface="Lucida Console" panose="020B0609040504020204" pitchFamily="49" charset="0"/>
              </a:rPr>
              <a:t>  </a:t>
            </a:r>
            <a:r>
              <a:rPr lang="de-DE" dirty="0" err="1">
                <a:latin typeface="Lucida Console" panose="020B0609040504020204" pitchFamily="49" charset="0"/>
              </a:rPr>
              <a:t>port_range_max</a:t>
            </a:r>
            <a:r>
              <a:rPr lang="de-DE" dirty="0">
                <a:latin typeface="Lucida Console" panose="020B0609040504020204" pitchFamily="49" charset="0"/>
              </a:rPr>
              <a:t>    = 22</a:t>
            </a:r>
          </a:p>
          <a:p>
            <a:pPr marL="0" indent="0">
              <a:buNone/>
            </a:pPr>
            <a:r>
              <a:rPr lang="de-DE" dirty="0">
                <a:latin typeface="Lucida Console" panose="020B0609040504020204" pitchFamily="49" charset="0"/>
              </a:rPr>
              <a:t>  </a:t>
            </a:r>
            <a:r>
              <a:rPr lang="de-DE" dirty="0" err="1">
                <a:latin typeface="Lucida Console" panose="020B0609040504020204" pitchFamily="49" charset="0"/>
              </a:rPr>
              <a:t>remote_ip_prefix</a:t>
            </a:r>
            <a:r>
              <a:rPr lang="de-DE" dirty="0">
                <a:latin typeface="Lucida Console" panose="020B0609040504020204" pitchFamily="49" charset="0"/>
              </a:rPr>
              <a:t>  = "0.0.0.0/0"</a:t>
            </a:r>
          </a:p>
          <a:p>
            <a:pPr marL="0" indent="0">
              <a:buNone/>
            </a:pPr>
            <a:r>
              <a:rPr lang="de-DE" dirty="0">
                <a:latin typeface="Lucida Console" panose="020B0609040504020204" pitchFamily="49" charset="0"/>
              </a:rPr>
              <a:t>  </a:t>
            </a:r>
            <a:r>
              <a:rPr lang="de-DE" dirty="0" err="1">
                <a:latin typeface="Lucida Console" panose="020B0609040504020204" pitchFamily="49" charset="0"/>
              </a:rPr>
              <a:t>security_group_id</a:t>
            </a:r>
            <a:r>
              <a:rPr lang="de-DE" dirty="0">
                <a:latin typeface="Lucida Console" panose="020B0609040504020204" pitchFamily="49" charset="0"/>
              </a:rPr>
              <a:t> = openstack_networking_secgroup_v2.terraform_workshop_sec_group.id</a:t>
            </a:r>
          </a:p>
          <a:p>
            <a:pPr marL="0" indent="0">
              <a:buNone/>
            </a:pPr>
            <a:r>
              <a:rPr lang="de-DE" dirty="0">
                <a:latin typeface="Lucida Console" panose="020B0609040504020204" pitchFamily="49" charset="0"/>
              </a:rPr>
              <a:t>}</a:t>
            </a:r>
          </a:p>
          <a:p>
            <a:pPr marL="0" indent="0">
              <a:buNone/>
            </a:pPr>
            <a:endParaRPr lang="en-US" dirty="0">
              <a:latin typeface="Lucida Console" panose="020B0609040504020204" pitchFamily="49" charset="0"/>
            </a:endParaRPr>
          </a:p>
        </p:txBody>
      </p:sp>
      <p:sp>
        <p:nvSpPr>
          <p:cNvPr id="6" name="Inhaltsplatzhalter 3">
            <a:extLst>
              <a:ext uri="{FF2B5EF4-FFF2-40B4-BE49-F238E27FC236}">
                <a16:creationId xmlns:a16="http://schemas.microsoft.com/office/drawing/2014/main" id="{98C30C22-8425-2944-983A-D7BF43ACC482}"/>
              </a:ext>
            </a:extLst>
          </p:cNvPr>
          <p:cNvSpPr txBox="1">
            <a:spLocks/>
          </p:cNvSpPr>
          <p:nvPr/>
        </p:nvSpPr>
        <p:spPr bwMode="auto">
          <a:xfrm>
            <a:off x="1022774" y="1463161"/>
            <a:ext cx="4920826"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security_group.tf</a:t>
            </a:r>
            <a:r>
              <a:rPr lang="en-US" sz="3700" dirty="0"/>
              <a:t> (SSH)</a:t>
            </a:r>
            <a:endParaRPr lang="en-US" sz="3700" u="sng" dirty="0"/>
          </a:p>
        </p:txBody>
      </p:sp>
      <p:sp>
        <p:nvSpPr>
          <p:cNvPr id="7" name="Rechteck 6">
            <a:extLst>
              <a:ext uri="{FF2B5EF4-FFF2-40B4-BE49-F238E27FC236}">
                <a16:creationId xmlns:a16="http://schemas.microsoft.com/office/drawing/2014/main" id="{1121E49B-0E96-DE4D-9D62-CE7B31124A07}"/>
              </a:ext>
            </a:extLst>
          </p:cNvPr>
          <p:cNvSpPr/>
          <p:nvPr/>
        </p:nvSpPr>
        <p:spPr>
          <a:xfrm>
            <a:off x="245979" y="3829572"/>
            <a:ext cx="4181642" cy="3317182"/>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7CF067F7-3A4E-8744-ADD1-DB660091BE3B}"/>
              </a:ext>
            </a:extLst>
          </p:cNvPr>
          <p:cNvSpPr/>
          <p:nvPr/>
        </p:nvSpPr>
        <p:spPr>
          <a:xfrm>
            <a:off x="4823776" y="3829571"/>
            <a:ext cx="2659866" cy="288404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0449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27</a:t>
            </a:fld>
            <a:endParaRPr lang="en-US" dirty="0">
              <a:solidFill>
                <a:srgbClr val="A51E37"/>
              </a:solidFill>
            </a:endParaRPr>
          </a:p>
        </p:txBody>
      </p:sp>
      <p:sp>
        <p:nvSpPr>
          <p:cNvPr id="8" name="Inhaltsplatzhalter 3">
            <a:extLst>
              <a:ext uri="{FF2B5EF4-FFF2-40B4-BE49-F238E27FC236}">
                <a16:creationId xmlns:a16="http://schemas.microsoft.com/office/drawing/2014/main" id="{02F62DD5-D921-0E42-A384-B3EAE374D0A6}"/>
              </a:ext>
            </a:extLst>
          </p:cNvPr>
          <p:cNvSpPr>
            <a:spLocks noGrp="1"/>
          </p:cNvSpPr>
          <p:nvPr>
            <p:ph sz="half" idx="1"/>
          </p:nvPr>
        </p:nvSpPr>
        <p:spPr>
          <a:xfrm>
            <a:off x="246063" y="2468563"/>
            <a:ext cx="12512675" cy="6194425"/>
          </a:xfrm>
        </p:spPr>
        <p:txBody>
          <a:bodyPr/>
          <a:lstStyle/>
          <a:p>
            <a:pPr marL="0" indent="0">
              <a:buNone/>
            </a:pPr>
            <a:r>
              <a:rPr lang="de-DE" dirty="0" err="1">
                <a:latin typeface="Lucida Console" panose="020B0609040504020204" pitchFamily="49" charset="0"/>
              </a:rPr>
              <a:t>resource</a:t>
            </a:r>
            <a:r>
              <a:rPr lang="de-DE" dirty="0">
                <a:latin typeface="Lucida Console" panose="020B0609040504020204" pitchFamily="49" charset="0"/>
              </a:rPr>
              <a:t> "openstack_networking_secgroup_rule_v2" "ingress_public_4" {</a:t>
            </a:r>
          </a:p>
          <a:p>
            <a:pPr marL="0" indent="0">
              <a:buNone/>
            </a:pPr>
            <a:endParaRPr lang="de-DE" dirty="0">
              <a:latin typeface="Lucida Console" panose="020B0609040504020204" pitchFamily="49" charset="0"/>
            </a:endParaRPr>
          </a:p>
          <a:p>
            <a:pPr marL="0" indent="0">
              <a:buNone/>
            </a:pPr>
            <a:r>
              <a:rPr lang="de-DE" dirty="0">
                <a:latin typeface="Lucida Console" panose="020B0609040504020204" pitchFamily="49" charset="0"/>
              </a:rPr>
              <a:t>  </a:t>
            </a:r>
            <a:r>
              <a:rPr lang="de-DE" dirty="0" err="1">
                <a:latin typeface="Lucida Console" panose="020B0609040504020204" pitchFamily="49" charset="0"/>
              </a:rPr>
              <a:t>direction</a:t>
            </a:r>
            <a:r>
              <a:rPr lang="de-DE" dirty="0">
                <a:latin typeface="Lucida Console" panose="020B0609040504020204" pitchFamily="49" charset="0"/>
              </a:rPr>
              <a:t>         = "</a:t>
            </a:r>
            <a:r>
              <a:rPr lang="de-DE" dirty="0" err="1">
                <a:latin typeface="Lucida Console" panose="020B0609040504020204" pitchFamily="49" charset="0"/>
              </a:rPr>
              <a:t>ingress</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ethertype</a:t>
            </a:r>
            <a:r>
              <a:rPr lang="de-DE" dirty="0">
                <a:latin typeface="Lucida Console" panose="020B0609040504020204" pitchFamily="49" charset="0"/>
              </a:rPr>
              <a:t>         = "IPv4"</a:t>
            </a:r>
          </a:p>
          <a:p>
            <a:pPr marL="0" indent="0">
              <a:buNone/>
            </a:pPr>
            <a:r>
              <a:rPr lang="de-DE" dirty="0">
                <a:latin typeface="Lucida Console" panose="020B0609040504020204" pitchFamily="49" charset="0"/>
              </a:rPr>
              <a:t>  </a:t>
            </a:r>
            <a:r>
              <a:rPr lang="de-DE" dirty="0" err="1">
                <a:latin typeface="Lucida Console" panose="020B0609040504020204" pitchFamily="49" charset="0"/>
              </a:rPr>
              <a:t>protocol</a:t>
            </a:r>
            <a:r>
              <a:rPr lang="de-DE" dirty="0">
                <a:latin typeface="Lucida Console" panose="020B0609040504020204" pitchFamily="49" charset="0"/>
              </a:rPr>
              <a:t>          = "</a:t>
            </a:r>
            <a:r>
              <a:rPr lang="de-DE" dirty="0" err="1">
                <a:latin typeface="Lucida Console" panose="020B0609040504020204" pitchFamily="49" charset="0"/>
              </a:rPr>
              <a:t>icmp</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remote_ip_prefix</a:t>
            </a:r>
            <a:r>
              <a:rPr lang="de-DE" dirty="0">
                <a:latin typeface="Lucida Console" panose="020B0609040504020204" pitchFamily="49" charset="0"/>
              </a:rPr>
              <a:t>  = "0.0.0.0/0"</a:t>
            </a:r>
          </a:p>
          <a:p>
            <a:pPr marL="0" indent="0">
              <a:buNone/>
            </a:pPr>
            <a:r>
              <a:rPr lang="de-DE" dirty="0">
                <a:latin typeface="Lucida Console" panose="020B0609040504020204" pitchFamily="49" charset="0"/>
              </a:rPr>
              <a:t>  </a:t>
            </a:r>
            <a:r>
              <a:rPr lang="de-DE" dirty="0" err="1">
                <a:latin typeface="Lucida Console" panose="020B0609040504020204" pitchFamily="49" charset="0"/>
              </a:rPr>
              <a:t>security_group_id</a:t>
            </a:r>
            <a:r>
              <a:rPr lang="de-DE" dirty="0">
                <a:latin typeface="Lucida Console" panose="020B0609040504020204" pitchFamily="49" charset="0"/>
              </a:rPr>
              <a:t> = openstack_networking_secgroup_v2.terraform_workshop_sec_group.id</a:t>
            </a:r>
          </a:p>
          <a:p>
            <a:pPr marL="0" indent="0">
              <a:buNone/>
            </a:pPr>
            <a:r>
              <a:rPr lang="de-DE" dirty="0">
                <a:latin typeface="Lucida Console" panose="020B0609040504020204" pitchFamily="49" charset="0"/>
              </a:rPr>
              <a:t>}</a:t>
            </a:r>
          </a:p>
          <a:p>
            <a:pPr marL="0" indent="0">
              <a:buNone/>
            </a:pPr>
            <a:endParaRPr lang="en-US" dirty="0">
              <a:latin typeface="Lucida Console" panose="020B0609040504020204" pitchFamily="49" charset="0"/>
            </a:endParaRPr>
          </a:p>
        </p:txBody>
      </p:sp>
      <p:sp>
        <p:nvSpPr>
          <p:cNvPr id="9" name="Inhaltsplatzhalter 3">
            <a:extLst>
              <a:ext uri="{FF2B5EF4-FFF2-40B4-BE49-F238E27FC236}">
                <a16:creationId xmlns:a16="http://schemas.microsoft.com/office/drawing/2014/main" id="{BAA1F42C-64DB-0342-916A-88A5B28E05BC}"/>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security_group.tf</a:t>
            </a:r>
            <a:r>
              <a:rPr lang="en-US" sz="3700" dirty="0"/>
              <a:t> (ICMP)</a:t>
            </a:r>
          </a:p>
        </p:txBody>
      </p:sp>
      <p:sp>
        <p:nvSpPr>
          <p:cNvPr id="10" name="Rechteck 9">
            <a:extLst>
              <a:ext uri="{FF2B5EF4-FFF2-40B4-BE49-F238E27FC236}">
                <a16:creationId xmlns:a16="http://schemas.microsoft.com/office/drawing/2014/main" id="{E3E41362-939D-7740-9D46-BE2D97CAB949}"/>
              </a:ext>
            </a:extLst>
          </p:cNvPr>
          <p:cNvSpPr/>
          <p:nvPr/>
        </p:nvSpPr>
        <p:spPr>
          <a:xfrm>
            <a:off x="433137" y="3801979"/>
            <a:ext cx="3970504" cy="2406316"/>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3902F646-D1FF-D642-A211-09AAA8AFA954}"/>
              </a:ext>
            </a:extLst>
          </p:cNvPr>
          <p:cNvSpPr/>
          <p:nvPr/>
        </p:nvSpPr>
        <p:spPr>
          <a:xfrm>
            <a:off x="4823776" y="3829571"/>
            <a:ext cx="2659866" cy="189746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1824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28</a:t>
            </a:fld>
            <a:endParaRPr lang="en-US" dirty="0">
              <a:solidFill>
                <a:srgbClr val="A51E37"/>
              </a:solidFill>
            </a:endParaRPr>
          </a:p>
        </p:txBody>
      </p:sp>
      <p:sp>
        <p:nvSpPr>
          <p:cNvPr id="4" name="Inhaltsplatzhalter 3">
            <a:extLst>
              <a:ext uri="{FF2B5EF4-FFF2-40B4-BE49-F238E27FC236}">
                <a16:creationId xmlns:a16="http://schemas.microsoft.com/office/drawing/2014/main" id="{A658D8ED-2A33-204C-8442-05DCA55C53CF}"/>
              </a:ext>
            </a:extLst>
          </p:cNvPr>
          <p:cNvSpPr>
            <a:spLocks noGrp="1"/>
          </p:cNvSpPr>
          <p:nvPr>
            <p:ph sz="half" idx="1"/>
          </p:nvPr>
        </p:nvSpPr>
        <p:spPr>
          <a:xfrm>
            <a:off x="216568" y="2521939"/>
            <a:ext cx="12536906" cy="6190827"/>
          </a:xfrm>
        </p:spPr>
        <p:txBody>
          <a:bodyPr/>
          <a:lstStyle/>
          <a:p>
            <a:pPr marL="0" indent="0">
              <a:buNone/>
            </a:pPr>
            <a:r>
              <a:rPr lang="de-DE" dirty="0">
                <a:latin typeface="Lucida Console" panose="020B0609040504020204" pitchFamily="49" charset="0"/>
              </a:rPr>
              <a:t>variable "</a:t>
            </a:r>
            <a:r>
              <a:rPr lang="de-DE" dirty="0" err="1">
                <a:latin typeface="Lucida Console" panose="020B0609040504020204" pitchFamily="49" charset="0"/>
              </a:rPr>
              <a:t>cinder</a:t>
            </a:r>
            <a:r>
              <a:rPr lang="de-DE" dirty="0">
                <a:latin typeface="Lucida Console" panose="020B0609040504020204" pitchFamily="49" charset="0"/>
              </a:rPr>
              <a:t>-disc-size" {</a:t>
            </a:r>
          </a:p>
          <a:p>
            <a:pPr marL="0" indent="0">
              <a:buNone/>
            </a:pPr>
            <a:r>
              <a:rPr lang="de-DE" dirty="0">
                <a:latin typeface="Lucida Console" panose="020B0609040504020204" pitchFamily="49" charset="0"/>
              </a:rPr>
              <a:t>  </a:t>
            </a:r>
            <a:r>
              <a:rPr lang="de-DE" dirty="0" err="1">
                <a:latin typeface="Lucida Console" panose="020B0609040504020204" pitchFamily="49" charset="0"/>
              </a:rPr>
              <a:t>default</a:t>
            </a:r>
            <a:r>
              <a:rPr lang="de-DE" dirty="0">
                <a:latin typeface="Lucida Console" panose="020B0609040504020204" pitchFamily="49" charset="0"/>
              </a:rPr>
              <a:t> = 10</a:t>
            </a:r>
          </a:p>
          <a:p>
            <a:pPr marL="0" indent="0">
              <a:buNone/>
            </a:pPr>
            <a:r>
              <a:rPr lang="de-DE" dirty="0">
                <a:latin typeface="Lucida Console" panose="020B0609040504020204" pitchFamily="49" charset="0"/>
              </a:rPr>
              <a:t>}</a:t>
            </a:r>
          </a:p>
          <a:p>
            <a:pPr marL="0" indent="0">
              <a:buNone/>
            </a:pPr>
            <a:br>
              <a:rPr lang="de-DE" dirty="0">
                <a:latin typeface="Lucida Console" panose="020B0609040504020204" pitchFamily="49" charset="0"/>
              </a:rPr>
            </a:br>
            <a:endParaRPr lang="de-DE" dirty="0">
              <a:latin typeface="Lucida Console" panose="020B0609040504020204" pitchFamily="49" charset="0"/>
            </a:endParaRPr>
          </a:p>
          <a:p>
            <a:pPr marL="0" indent="0">
              <a:buNone/>
            </a:pPr>
            <a:r>
              <a:rPr lang="de-DE" dirty="0">
                <a:latin typeface="Lucida Console" panose="020B0609040504020204" pitchFamily="49" charset="0"/>
              </a:rPr>
              <a:t>variable "</a:t>
            </a:r>
            <a:r>
              <a:rPr lang="de-DE" dirty="0" err="1">
                <a:latin typeface="Lucida Console" panose="020B0609040504020204" pitchFamily="49" charset="0"/>
              </a:rPr>
              <a:t>cinder</a:t>
            </a:r>
            <a:r>
              <a:rPr lang="de-DE" dirty="0">
                <a:latin typeface="Lucida Console" panose="020B0609040504020204" pitchFamily="49" charset="0"/>
              </a:rPr>
              <a:t>-</a:t>
            </a:r>
            <a:r>
              <a:rPr lang="de-DE" dirty="0" err="1">
                <a:latin typeface="Lucida Console" panose="020B0609040504020204" pitchFamily="49" charset="0"/>
              </a:rPr>
              <a:t>storage</a:t>
            </a:r>
            <a:r>
              <a:rPr lang="de-DE" dirty="0">
                <a:latin typeface="Lucida Console" panose="020B0609040504020204" pitchFamily="49" charset="0"/>
              </a:rPr>
              <a:t>-backend" {</a:t>
            </a:r>
          </a:p>
          <a:p>
            <a:pPr marL="0" indent="0">
              <a:buNone/>
            </a:pPr>
            <a:r>
              <a:rPr lang="de-DE" dirty="0">
                <a:latin typeface="Lucida Console" panose="020B0609040504020204" pitchFamily="49" charset="0"/>
              </a:rPr>
              <a:t>  </a:t>
            </a:r>
            <a:r>
              <a:rPr lang="de-DE" dirty="0" err="1">
                <a:latin typeface="Lucida Console" panose="020B0609040504020204" pitchFamily="49" charset="0"/>
              </a:rPr>
              <a:t>default</a:t>
            </a:r>
            <a:r>
              <a:rPr lang="de-DE" dirty="0">
                <a:latin typeface="Lucida Console" panose="020B0609040504020204" pitchFamily="49" charset="0"/>
              </a:rPr>
              <a:t> = "</a:t>
            </a:r>
            <a:r>
              <a:rPr lang="de-DE" dirty="0" err="1">
                <a:latin typeface="Lucida Console" panose="020B0609040504020204" pitchFamily="49" charset="0"/>
              </a:rPr>
              <a:t>quobyte_hdd</a:t>
            </a:r>
            <a:r>
              <a:rPr lang="de-DE" dirty="0">
                <a:latin typeface="Lucida Console" panose="020B0609040504020204" pitchFamily="49" charset="0"/>
              </a:rPr>
              <a:t>"</a:t>
            </a:r>
          </a:p>
          <a:p>
            <a:pPr marL="0" indent="0">
              <a:buNone/>
            </a:pPr>
            <a:r>
              <a:rPr lang="de-DE" dirty="0">
                <a:latin typeface="Lucida Console" panose="020B0609040504020204" pitchFamily="49" charset="0"/>
              </a:rPr>
              <a:t>}</a:t>
            </a:r>
          </a:p>
          <a:p>
            <a:pPr marL="0" indent="0">
              <a:buNone/>
            </a:pPr>
            <a:br>
              <a:rPr lang="de-DE" dirty="0">
                <a:latin typeface="Lucida Console" panose="020B0609040504020204" pitchFamily="49" charset="0"/>
              </a:rPr>
            </a:br>
            <a:endParaRPr lang="de-DE" dirty="0">
              <a:latin typeface="Lucida Console" panose="020B0609040504020204" pitchFamily="49" charset="0"/>
            </a:endParaRPr>
          </a:p>
          <a:p>
            <a:pPr marL="0" indent="0">
              <a:buNone/>
            </a:pPr>
            <a:r>
              <a:rPr lang="de-DE" dirty="0">
                <a:latin typeface="Lucida Console" panose="020B0609040504020204" pitchFamily="49" charset="0"/>
              </a:rPr>
              <a:t>variable "</a:t>
            </a:r>
            <a:r>
              <a:rPr lang="de-DE" dirty="0" err="1">
                <a:latin typeface="Lucida Console" panose="020B0609040504020204" pitchFamily="49" charset="0"/>
              </a:rPr>
              <a:t>volume</a:t>
            </a:r>
            <a:r>
              <a:rPr lang="de-DE" dirty="0">
                <a:latin typeface="Lucida Console" panose="020B0609040504020204" pitchFamily="49" charset="0"/>
              </a:rPr>
              <a:t>-name" {</a:t>
            </a:r>
          </a:p>
          <a:p>
            <a:pPr marL="0" indent="0">
              <a:buNone/>
            </a:pPr>
            <a:r>
              <a:rPr lang="de-DE" dirty="0">
                <a:latin typeface="Lucida Console" panose="020B0609040504020204" pitchFamily="49" charset="0"/>
              </a:rPr>
              <a:t>  </a:t>
            </a:r>
            <a:r>
              <a:rPr lang="de-DE" dirty="0" err="1">
                <a:latin typeface="Lucida Console" panose="020B0609040504020204" pitchFamily="49" charset="0"/>
              </a:rPr>
              <a:t>default</a:t>
            </a:r>
            <a:r>
              <a:rPr lang="de-DE" dirty="0">
                <a:latin typeface="Lucida Console" panose="020B0609040504020204" pitchFamily="49" charset="0"/>
              </a:rPr>
              <a:t> = "</a:t>
            </a:r>
            <a:r>
              <a:rPr lang="de-DE" dirty="0" err="1">
                <a:latin typeface="Lucida Console" panose="020B0609040504020204" pitchFamily="49" charset="0"/>
              </a:rPr>
              <a:t>maxhanussek</a:t>
            </a:r>
            <a:r>
              <a:rPr lang="de-DE" dirty="0">
                <a:latin typeface="Lucida Console" panose="020B0609040504020204" pitchFamily="49" charset="0"/>
              </a:rPr>
              <a:t>-workshop-volume"</a:t>
            </a:r>
          </a:p>
          <a:p>
            <a:pPr marL="0" indent="0">
              <a:buNone/>
            </a:pPr>
            <a:r>
              <a:rPr lang="de-DE" dirty="0">
                <a:latin typeface="Lucida Console" panose="020B0609040504020204" pitchFamily="49" charset="0"/>
              </a:rPr>
              <a:t>}</a:t>
            </a:r>
          </a:p>
          <a:p>
            <a:pPr marL="0" indent="0">
              <a:buNone/>
            </a:pPr>
            <a:endParaRPr lang="en-US" dirty="0">
              <a:latin typeface="Lucida Console" panose="020B0609040504020204" pitchFamily="49" charset="0"/>
            </a:endParaRPr>
          </a:p>
        </p:txBody>
      </p:sp>
      <p:sp>
        <p:nvSpPr>
          <p:cNvPr id="6" name="Inhaltsplatzhalter 3">
            <a:extLst>
              <a:ext uri="{FF2B5EF4-FFF2-40B4-BE49-F238E27FC236}">
                <a16:creationId xmlns:a16="http://schemas.microsoft.com/office/drawing/2014/main" id="{A0A460D1-22A4-4F4F-88DF-8AF9947DED1A}"/>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vars.tf</a:t>
            </a:r>
            <a:r>
              <a:rPr lang="en-US" sz="3700" dirty="0"/>
              <a:t> (volume)</a:t>
            </a:r>
          </a:p>
        </p:txBody>
      </p:sp>
      <p:sp>
        <p:nvSpPr>
          <p:cNvPr id="7" name="Rechteck 6">
            <a:extLst>
              <a:ext uri="{FF2B5EF4-FFF2-40B4-BE49-F238E27FC236}">
                <a16:creationId xmlns:a16="http://schemas.microsoft.com/office/drawing/2014/main" id="{7A89C8C3-53B0-5640-AF87-F414DCCFDE8E}"/>
              </a:ext>
            </a:extLst>
          </p:cNvPr>
          <p:cNvSpPr/>
          <p:nvPr/>
        </p:nvSpPr>
        <p:spPr>
          <a:xfrm>
            <a:off x="2147682" y="2521938"/>
            <a:ext cx="3916234" cy="492097"/>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C1C2D8B1-06BD-D14D-BA7F-407EDD25D240}"/>
              </a:ext>
            </a:extLst>
          </p:cNvPr>
          <p:cNvSpPr/>
          <p:nvPr/>
        </p:nvSpPr>
        <p:spPr>
          <a:xfrm>
            <a:off x="2691596" y="3016449"/>
            <a:ext cx="701310" cy="492097"/>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27F25612-A503-F44B-ADD8-21E2BE0EAFB7}"/>
              </a:ext>
            </a:extLst>
          </p:cNvPr>
          <p:cNvSpPr/>
          <p:nvPr/>
        </p:nvSpPr>
        <p:spPr>
          <a:xfrm>
            <a:off x="2107577" y="4840016"/>
            <a:ext cx="5231685" cy="492097"/>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FBE42468-2963-3047-9109-454072EE90EC}"/>
              </a:ext>
            </a:extLst>
          </p:cNvPr>
          <p:cNvSpPr/>
          <p:nvPr/>
        </p:nvSpPr>
        <p:spPr>
          <a:xfrm>
            <a:off x="2691596" y="5365638"/>
            <a:ext cx="2987310" cy="460985"/>
          </a:xfrm>
          <a:prstGeom prst="rect">
            <a:avLst/>
          </a:prstGeom>
          <a:noFill/>
          <a:ln w="63500">
            <a:solidFill>
              <a:srgbClr val="E717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09BDD2AD-F4AB-6545-89B4-861D341025DA}"/>
              </a:ext>
            </a:extLst>
          </p:cNvPr>
          <p:cNvSpPr/>
          <p:nvPr/>
        </p:nvSpPr>
        <p:spPr>
          <a:xfrm>
            <a:off x="2043411" y="7182166"/>
            <a:ext cx="2987310" cy="492096"/>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F961A72E-6F70-2541-A322-05426E5DFDB0}"/>
              </a:ext>
            </a:extLst>
          </p:cNvPr>
          <p:cNvSpPr/>
          <p:nvPr/>
        </p:nvSpPr>
        <p:spPr>
          <a:xfrm>
            <a:off x="2749260" y="7671446"/>
            <a:ext cx="6274423" cy="492098"/>
          </a:xfrm>
          <a:prstGeom prst="rect">
            <a:avLst/>
          </a:prstGeom>
          <a:noFill/>
          <a:ln w="635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E5DA826E-E3E3-E34D-BF23-F0E48D3A7C11}"/>
              </a:ext>
            </a:extLst>
          </p:cNvPr>
          <p:cNvSpPr/>
          <p:nvPr/>
        </p:nvSpPr>
        <p:spPr>
          <a:xfrm>
            <a:off x="601579" y="2989497"/>
            <a:ext cx="1570166" cy="492096"/>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7B511FC6-44F5-8140-A73E-87B8ED4A72B7}"/>
              </a:ext>
            </a:extLst>
          </p:cNvPr>
          <p:cNvSpPr/>
          <p:nvPr/>
        </p:nvSpPr>
        <p:spPr>
          <a:xfrm>
            <a:off x="72190" y="2524277"/>
            <a:ext cx="1987262" cy="484077"/>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Gerade Verbindung 14">
            <a:extLst>
              <a:ext uri="{FF2B5EF4-FFF2-40B4-BE49-F238E27FC236}">
                <a16:creationId xmlns:a16="http://schemas.microsoft.com/office/drawing/2014/main" id="{4DF2B047-071A-E744-83E0-1D6916D9CDD7}"/>
              </a:ext>
            </a:extLst>
          </p:cNvPr>
          <p:cNvCxnSpPr/>
          <p:nvPr/>
        </p:nvCxnSpPr>
        <p:spPr>
          <a:xfrm>
            <a:off x="6805495" y="3368566"/>
            <a:ext cx="1311352" cy="0"/>
          </a:xfrm>
          <a:prstGeom prst="line">
            <a:avLst/>
          </a:prstGeom>
          <a:ln w="127000">
            <a:solidFill>
              <a:srgbClr val="00FA00"/>
            </a:solidFill>
          </a:ln>
        </p:spPr>
        <p:style>
          <a:lnRef idx="1">
            <a:schemeClr val="accent1"/>
          </a:lnRef>
          <a:fillRef idx="0">
            <a:schemeClr val="accent1"/>
          </a:fillRef>
          <a:effectRef idx="0">
            <a:schemeClr val="accent1"/>
          </a:effectRef>
          <a:fontRef idx="minor">
            <a:schemeClr val="tx1"/>
          </a:fontRef>
        </p:style>
      </p:cxnSp>
      <p:cxnSp>
        <p:nvCxnSpPr>
          <p:cNvPr id="16" name="Gerade Verbindung 15">
            <a:extLst>
              <a:ext uri="{FF2B5EF4-FFF2-40B4-BE49-F238E27FC236}">
                <a16:creationId xmlns:a16="http://schemas.microsoft.com/office/drawing/2014/main" id="{52BBC522-6975-654D-9483-5206AC98D8AB}"/>
              </a:ext>
            </a:extLst>
          </p:cNvPr>
          <p:cNvCxnSpPr/>
          <p:nvPr/>
        </p:nvCxnSpPr>
        <p:spPr>
          <a:xfrm>
            <a:off x="6805495" y="4026291"/>
            <a:ext cx="1311352" cy="0"/>
          </a:xfrm>
          <a:prstGeom prst="line">
            <a:avLst/>
          </a:prstGeom>
          <a:ln w="127000">
            <a:solidFill>
              <a:srgbClr val="E7178C"/>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49009EB1-974D-5F46-B85B-21670D1EC081}"/>
              </a:ext>
            </a:extLst>
          </p:cNvPr>
          <p:cNvSpPr txBox="1"/>
          <p:nvPr/>
        </p:nvSpPr>
        <p:spPr>
          <a:xfrm>
            <a:off x="8483855" y="3053095"/>
            <a:ext cx="4520945" cy="630942"/>
          </a:xfrm>
          <a:prstGeom prst="rect">
            <a:avLst/>
          </a:prstGeom>
          <a:noFill/>
        </p:spPr>
        <p:txBody>
          <a:bodyPr wrap="square" rtlCol="0">
            <a:spAutoFit/>
          </a:bodyPr>
          <a:lstStyle/>
          <a:p>
            <a:pPr algn="l"/>
            <a:r>
              <a:rPr lang="en-US" sz="3500" dirty="0"/>
              <a:t>Needs to be changed</a:t>
            </a:r>
          </a:p>
        </p:txBody>
      </p:sp>
      <p:sp>
        <p:nvSpPr>
          <p:cNvPr id="18" name="Textfeld 17">
            <a:extLst>
              <a:ext uri="{FF2B5EF4-FFF2-40B4-BE49-F238E27FC236}">
                <a16:creationId xmlns:a16="http://schemas.microsoft.com/office/drawing/2014/main" id="{46BE7A0E-446E-264D-BEA5-01449C9AF9E2}"/>
              </a:ext>
            </a:extLst>
          </p:cNvPr>
          <p:cNvSpPr txBox="1"/>
          <p:nvPr/>
        </p:nvSpPr>
        <p:spPr>
          <a:xfrm>
            <a:off x="8483854" y="3710820"/>
            <a:ext cx="4253119" cy="630942"/>
          </a:xfrm>
          <a:prstGeom prst="rect">
            <a:avLst/>
          </a:prstGeom>
          <a:noFill/>
        </p:spPr>
        <p:txBody>
          <a:bodyPr wrap="square" rtlCol="0">
            <a:spAutoFit/>
          </a:bodyPr>
          <a:lstStyle/>
          <a:p>
            <a:pPr algn="l"/>
            <a:r>
              <a:rPr lang="en-US" sz="3500" dirty="0"/>
              <a:t>Cloud site specific</a:t>
            </a:r>
          </a:p>
        </p:txBody>
      </p:sp>
    </p:spTree>
    <p:extLst>
      <p:ext uri="{BB962C8B-B14F-4D97-AF65-F5344CB8AC3E}">
        <p14:creationId xmlns:p14="http://schemas.microsoft.com/office/powerpoint/2010/main" val="3997130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29</a:t>
            </a:fld>
            <a:endParaRPr lang="en-US" dirty="0">
              <a:solidFill>
                <a:srgbClr val="A51E37"/>
              </a:solidFill>
            </a:endParaRPr>
          </a:p>
        </p:txBody>
      </p:sp>
      <p:sp>
        <p:nvSpPr>
          <p:cNvPr id="6" name="Inhaltsplatzhalter 3">
            <a:extLst>
              <a:ext uri="{FF2B5EF4-FFF2-40B4-BE49-F238E27FC236}">
                <a16:creationId xmlns:a16="http://schemas.microsoft.com/office/drawing/2014/main" id="{A0A460D1-22A4-4F4F-88DF-8AF9947DED1A}"/>
              </a:ext>
            </a:extLst>
          </p:cNvPr>
          <p:cNvSpPr txBox="1">
            <a:spLocks/>
          </p:cNvSpPr>
          <p:nvPr/>
        </p:nvSpPr>
        <p:spPr bwMode="auto">
          <a:xfrm>
            <a:off x="1022773" y="1463161"/>
            <a:ext cx="6187923"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vars.tf</a:t>
            </a:r>
            <a:r>
              <a:rPr lang="en-US" sz="3700" dirty="0"/>
              <a:t> (flavor, name, image)</a:t>
            </a:r>
          </a:p>
        </p:txBody>
      </p:sp>
      <p:sp>
        <p:nvSpPr>
          <p:cNvPr id="15" name="Textfeld 14">
            <a:extLst>
              <a:ext uri="{FF2B5EF4-FFF2-40B4-BE49-F238E27FC236}">
                <a16:creationId xmlns:a16="http://schemas.microsoft.com/office/drawing/2014/main" id="{9FCE283B-5457-1147-8F0D-581C10EC8861}"/>
              </a:ext>
            </a:extLst>
          </p:cNvPr>
          <p:cNvSpPr txBox="1"/>
          <p:nvPr/>
        </p:nvSpPr>
        <p:spPr>
          <a:xfrm>
            <a:off x="649705" y="2336185"/>
            <a:ext cx="12079705" cy="7417415"/>
          </a:xfrm>
          <a:prstGeom prst="rect">
            <a:avLst/>
          </a:prstGeom>
          <a:noFill/>
        </p:spPr>
        <p:txBody>
          <a:bodyPr wrap="square" rtlCol="0">
            <a:spAutoFit/>
          </a:bodyPr>
          <a:lstStyle/>
          <a:p>
            <a:pPr algn="l"/>
            <a:r>
              <a:rPr lang="de-DE" sz="2700" dirty="0">
                <a:latin typeface="Lucida Console" panose="020B0609040504020204" pitchFamily="49" charset="0"/>
              </a:rPr>
              <a:t>variable "</a:t>
            </a:r>
            <a:r>
              <a:rPr lang="de-DE" sz="2700" dirty="0" err="1">
                <a:latin typeface="Lucida Console" panose="020B0609040504020204" pitchFamily="49" charset="0"/>
              </a:rPr>
              <a:t>flavors</a:t>
            </a:r>
            <a:r>
              <a:rPr lang="de-DE" sz="2700" dirty="0">
                <a:latin typeface="Lucida Console" panose="020B0609040504020204" pitchFamily="49" charset="0"/>
              </a:rPr>
              <a:t>" {</a:t>
            </a:r>
          </a:p>
          <a:p>
            <a:pPr algn="l"/>
            <a:r>
              <a:rPr lang="de-DE" sz="2700" dirty="0">
                <a:latin typeface="Lucida Console" panose="020B0609040504020204" pitchFamily="49" charset="0"/>
              </a:rPr>
              <a:t>  type = </a:t>
            </a:r>
            <a:r>
              <a:rPr lang="de-DE" sz="2700" dirty="0" err="1">
                <a:latin typeface="Lucida Console" panose="020B0609040504020204" pitchFamily="49" charset="0"/>
              </a:rPr>
              <a:t>map</a:t>
            </a:r>
            <a:endParaRPr lang="de-DE" sz="2700" dirty="0">
              <a:latin typeface="Lucida Console" panose="020B0609040504020204" pitchFamily="49" charset="0"/>
            </a:endParaRPr>
          </a:p>
          <a:p>
            <a:pPr algn="l"/>
            <a:r>
              <a:rPr lang="de-DE" sz="2700" dirty="0">
                <a:latin typeface="Lucida Console" panose="020B0609040504020204" pitchFamily="49" charset="0"/>
              </a:rPr>
              <a:t>  </a:t>
            </a:r>
            <a:r>
              <a:rPr lang="de-DE" sz="2700" dirty="0" err="1">
                <a:latin typeface="Lucida Console" panose="020B0609040504020204" pitchFamily="49" charset="0"/>
              </a:rPr>
              <a:t>default</a:t>
            </a:r>
            <a:r>
              <a:rPr lang="de-DE" sz="2700" dirty="0">
                <a:latin typeface="Lucida Console" panose="020B0609040504020204" pitchFamily="49" charset="0"/>
              </a:rPr>
              <a:t> = {</a:t>
            </a:r>
          </a:p>
          <a:p>
            <a:pPr algn="l"/>
            <a:r>
              <a:rPr lang="de-DE" sz="2700" dirty="0">
                <a:latin typeface="Lucida Console" panose="020B0609040504020204" pitchFamily="49" charset="0"/>
              </a:rPr>
              <a:t>    "</a:t>
            </a:r>
            <a:r>
              <a:rPr lang="de-DE" sz="2700" dirty="0" err="1">
                <a:latin typeface="Lucida Console" panose="020B0609040504020204" pitchFamily="49" charset="0"/>
              </a:rPr>
              <a:t>workshop-vm</a:t>
            </a:r>
            <a:r>
              <a:rPr lang="de-DE" sz="2700" dirty="0">
                <a:latin typeface="Lucida Console" panose="020B0609040504020204" pitchFamily="49" charset="0"/>
              </a:rPr>
              <a:t>" = “</a:t>
            </a:r>
            <a:r>
              <a:rPr lang="de-DE" sz="2700" dirty="0" err="1">
                <a:latin typeface="Lucida Console" panose="020B0609040504020204" pitchFamily="49" charset="0"/>
              </a:rPr>
              <a:t>de.NBI</a:t>
            </a:r>
            <a:r>
              <a:rPr lang="de-DE" sz="2700" dirty="0">
                <a:latin typeface="Lucida Console" panose="020B0609040504020204" pitchFamily="49" charset="0"/>
              </a:rPr>
              <a:t> </a:t>
            </a:r>
            <a:r>
              <a:rPr lang="de-DE" sz="2700" dirty="0" err="1">
                <a:latin typeface="Lucida Console" panose="020B0609040504020204" pitchFamily="49" charset="0"/>
              </a:rPr>
              <a:t>default</a:t>
            </a:r>
            <a:r>
              <a:rPr lang="de-DE" sz="2700" dirty="0">
                <a:latin typeface="Lucida Console" panose="020B0609040504020204" pitchFamily="49" charset="0"/>
              </a:rPr>
              <a:t>"</a:t>
            </a:r>
          </a:p>
          <a:p>
            <a:pPr algn="l"/>
            <a:r>
              <a:rPr lang="de-DE" sz="2700" dirty="0">
                <a:latin typeface="Lucida Console" panose="020B0609040504020204" pitchFamily="49" charset="0"/>
              </a:rPr>
              <a:t>  }</a:t>
            </a:r>
          </a:p>
          <a:p>
            <a:pPr algn="l"/>
            <a:r>
              <a:rPr lang="de-DE" sz="2700" dirty="0">
                <a:latin typeface="Lucida Console" panose="020B0609040504020204" pitchFamily="49" charset="0"/>
              </a:rPr>
              <a:t>}</a:t>
            </a:r>
          </a:p>
          <a:p>
            <a:pPr algn="l"/>
            <a:br>
              <a:rPr lang="de-DE" sz="2700" dirty="0">
                <a:latin typeface="Lucida Console" panose="020B0609040504020204" pitchFamily="49" charset="0"/>
              </a:rPr>
            </a:br>
            <a:endParaRPr lang="de-DE" sz="2700" dirty="0">
              <a:latin typeface="Lucida Console" panose="020B0609040504020204" pitchFamily="49" charset="0"/>
            </a:endParaRPr>
          </a:p>
          <a:p>
            <a:pPr algn="l"/>
            <a:r>
              <a:rPr lang="de-DE" sz="2700" dirty="0">
                <a:latin typeface="Lucida Console" panose="020B0609040504020204" pitchFamily="49" charset="0"/>
              </a:rPr>
              <a:t>variable "</a:t>
            </a:r>
            <a:r>
              <a:rPr lang="de-DE" sz="2700" dirty="0" err="1">
                <a:latin typeface="Lucida Console" panose="020B0609040504020204" pitchFamily="49" charset="0"/>
              </a:rPr>
              <a:t>vm</a:t>
            </a:r>
            <a:r>
              <a:rPr lang="de-DE" sz="2700" dirty="0">
                <a:latin typeface="Lucida Console" panose="020B0609040504020204" pitchFamily="49" charset="0"/>
              </a:rPr>
              <a:t>-name" {</a:t>
            </a:r>
          </a:p>
          <a:p>
            <a:pPr algn="l"/>
            <a:r>
              <a:rPr lang="de-DE" sz="2700" dirty="0">
                <a:latin typeface="Lucida Console" panose="020B0609040504020204" pitchFamily="49" charset="0"/>
              </a:rPr>
              <a:t>  </a:t>
            </a:r>
            <a:r>
              <a:rPr lang="de-DE" sz="2700" dirty="0" err="1">
                <a:latin typeface="Lucida Console" panose="020B0609040504020204" pitchFamily="49" charset="0"/>
              </a:rPr>
              <a:t>default</a:t>
            </a:r>
            <a:r>
              <a:rPr lang="de-DE" sz="2700" dirty="0">
                <a:latin typeface="Lucida Console" panose="020B0609040504020204" pitchFamily="49" charset="0"/>
              </a:rPr>
              <a:t> = "</a:t>
            </a:r>
            <a:r>
              <a:rPr lang="de-DE" sz="2700" dirty="0" err="1">
                <a:latin typeface="Lucida Console" panose="020B0609040504020204" pitchFamily="49" charset="0"/>
              </a:rPr>
              <a:t>maxhanussek</a:t>
            </a:r>
            <a:r>
              <a:rPr lang="de-DE" sz="2700" dirty="0">
                <a:latin typeface="Lucida Console" panose="020B0609040504020204" pitchFamily="49" charset="0"/>
              </a:rPr>
              <a:t>-workshop-</a:t>
            </a:r>
            <a:r>
              <a:rPr lang="de-DE" sz="2700" dirty="0" err="1">
                <a:latin typeface="Lucida Console" panose="020B0609040504020204" pitchFamily="49" charset="0"/>
              </a:rPr>
              <a:t>vm</a:t>
            </a:r>
            <a:r>
              <a:rPr lang="de-DE" sz="2700" dirty="0">
                <a:latin typeface="Lucida Console" panose="020B0609040504020204" pitchFamily="49" charset="0"/>
              </a:rPr>
              <a:t>"</a:t>
            </a:r>
          </a:p>
          <a:p>
            <a:pPr algn="l"/>
            <a:r>
              <a:rPr lang="de-DE" sz="2700" dirty="0">
                <a:latin typeface="Lucida Console" panose="020B0609040504020204" pitchFamily="49" charset="0"/>
              </a:rPr>
              <a:t>}</a:t>
            </a:r>
          </a:p>
          <a:p>
            <a:pPr algn="l"/>
            <a:br>
              <a:rPr lang="de-DE" sz="2700" dirty="0">
                <a:latin typeface="Lucida Console" panose="020B0609040504020204" pitchFamily="49" charset="0"/>
              </a:rPr>
            </a:br>
            <a:endParaRPr lang="de-DE" sz="2700" dirty="0">
              <a:latin typeface="Lucida Console" panose="020B0609040504020204" pitchFamily="49" charset="0"/>
            </a:endParaRPr>
          </a:p>
          <a:p>
            <a:pPr algn="l"/>
            <a:r>
              <a:rPr lang="de-DE" sz="2700" dirty="0">
                <a:latin typeface="Lucida Console" panose="020B0609040504020204" pitchFamily="49" charset="0"/>
              </a:rPr>
              <a:t>variable "</a:t>
            </a:r>
            <a:r>
              <a:rPr lang="de-DE" sz="2700" dirty="0" err="1">
                <a:latin typeface="Lucida Console" panose="020B0609040504020204" pitchFamily="49" charset="0"/>
              </a:rPr>
              <a:t>workshop</a:t>
            </a:r>
            <a:r>
              <a:rPr lang="de-DE" sz="2700" dirty="0">
                <a:latin typeface="Lucida Console" panose="020B0609040504020204" pitchFamily="49" charset="0"/>
              </a:rPr>
              <a:t>-image" {</a:t>
            </a:r>
          </a:p>
          <a:p>
            <a:pPr algn="l"/>
            <a:r>
              <a:rPr lang="de-DE" sz="2700" dirty="0">
                <a:latin typeface="Lucida Console" panose="020B0609040504020204" pitchFamily="49" charset="0"/>
              </a:rPr>
              <a:t>  </a:t>
            </a:r>
            <a:r>
              <a:rPr lang="de-DE" sz="2700" dirty="0" err="1">
                <a:latin typeface="Lucida Console" panose="020B0609040504020204" pitchFamily="49" charset="0"/>
              </a:rPr>
              <a:t>default</a:t>
            </a:r>
            <a:r>
              <a:rPr lang="de-DE" sz="2700" dirty="0">
                <a:latin typeface="Lucida Console" panose="020B0609040504020204" pitchFamily="49" charset="0"/>
              </a:rPr>
              <a:t> = "</a:t>
            </a:r>
            <a:r>
              <a:rPr lang="de-DE" sz="2700" dirty="0" err="1">
                <a:latin typeface="Lucida Console" panose="020B0609040504020204" pitchFamily="49" charset="0"/>
              </a:rPr>
              <a:t>CentOS</a:t>
            </a:r>
            <a:r>
              <a:rPr lang="de-DE" sz="2700" dirty="0">
                <a:latin typeface="Lucida Console" panose="020B0609040504020204" pitchFamily="49" charset="0"/>
              </a:rPr>
              <a:t> 7.7 2020-07-07"</a:t>
            </a:r>
          </a:p>
          <a:p>
            <a:pPr algn="l"/>
            <a:r>
              <a:rPr lang="de-DE" sz="2700" dirty="0">
                <a:latin typeface="Lucida Console" panose="020B0609040504020204" pitchFamily="49" charset="0"/>
              </a:rPr>
              <a:t>}</a:t>
            </a:r>
          </a:p>
          <a:p>
            <a:pPr algn="l"/>
            <a:endParaRPr lang="en-US" sz="2700" dirty="0">
              <a:latin typeface="Lucida Console" panose="020B0609040504020204" pitchFamily="49" charset="0"/>
            </a:endParaRPr>
          </a:p>
        </p:txBody>
      </p:sp>
      <p:sp>
        <p:nvSpPr>
          <p:cNvPr id="16" name="Rechteck 15">
            <a:extLst>
              <a:ext uri="{FF2B5EF4-FFF2-40B4-BE49-F238E27FC236}">
                <a16:creationId xmlns:a16="http://schemas.microsoft.com/office/drawing/2014/main" id="{E4191110-007C-3A4F-8884-FEB4CEE19A37}"/>
              </a:ext>
            </a:extLst>
          </p:cNvPr>
          <p:cNvSpPr/>
          <p:nvPr/>
        </p:nvSpPr>
        <p:spPr>
          <a:xfrm>
            <a:off x="2562102" y="2288059"/>
            <a:ext cx="1961771" cy="509409"/>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25341A21-C536-7348-9D50-7088FE774A52}"/>
              </a:ext>
            </a:extLst>
          </p:cNvPr>
          <p:cNvSpPr/>
          <p:nvPr/>
        </p:nvSpPr>
        <p:spPr>
          <a:xfrm>
            <a:off x="1130969" y="2777342"/>
            <a:ext cx="2609966" cy="429810"/>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E04DDF3B-2684-534C-8A9C-F48FB88A1801}"/>
              </a:ext>
            </a:extLst>
          </p:cNvPr>
          <p:cNvSpPr/>
          <p:nvPr/>
        </p:nvSpPr>
        <p:spPr>
          <a:xfrm>
            <a:off x="1443789" y="3619549"/>
            <a:ext cx="2871539" cy="509409"/>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18">
            <a:extLst>
              <a:ext uri="{FF2B5EF4-FFF2-40B4-BE49-F238E27FC236}">
                <a16:creationId xmlns:a16="http://schemas.microsoft.com/office/drawing/2014/main" id="{A2C6DCA0-771A-1946-9916-157B7AAF9AAC}"/>
              </a:ext>
            </a:extLst>
          </p:cNvPr>
          <p:cNvSpPr/>
          <p:nvPr/>
        </p:nvSpPr>
        <p:spPr>
          <a:xfrm>
            <a:off x="4344244" y="3605488"/>
            <a:ext cx="3984210" cy="509409"/>
          </a:xfrm>
          <a:prstGeom prst="rect">
            <a:avLst/>
          </a:prstGeom>
          <a:noFill/>
          <a:ln w="63500">
            <a:solidFill>
              <a:srgbClr val="E717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a:extLst>
              <a:ext uri="{FF2B5EF4-FFF2-40B4-BE49-F238E27FC236}">
                <a16:creationId xmlns:a16="http://schemas.microsoft.com/office/drawing/2014/main" id="{FAFD2809-06D0-D740-BAFD-5A6E396B93DB}"/>
              </a:ext>
            </a:extLst>
          </p:cNvPr>
          <p:cNvSpPr/>
          <p:nvPr/>
        </p:nvSpPr>
        <p:spPr>
          <a:xfrm>
            <a:off x="3158332" y="6041906"/>
            <a:ext cx="5384090" cy="509409"/>
          </a:xfrm>
          <a:prstGeom prst="rect">
            <a:avLst/>
          </a:prstGeom>
          <a:noFill/>
          <a:ln w="635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hteck 21">
            <a:extLst>
              <a:ext uri="{FF2B5EF4-FFF2-40B4-BE49-F238E27FC236}">
                <a16:creationId xmlns:a16="http://schemas.microsoft.com/office/drawing/2014/main" id="{B9FEE78D-D02E-5F4F-8C07-C055A7E83CE5}"/>
              </a:ext>
            </a:extLst>
          </p:cNvPr>
          <p:cNvSpPr/>
          <p:nvPr/>
        </p:nvSpPr>
        <p:spPr>
          <a:xfrm>
            <a:off x="2546061" y="5544602"/>
            <a:ext cx="1961771" cy="509409"/>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hteck 22">
            <a:extLst>
              <a:ext uri="{FF2B5EF4-FFF2-40B4-BE49-F238E27FC236}">
                <a16:creationId xmlns:a16="http://schemas.microsoft.com/office/drawing/2014/main" id="{6B0014A4-8A95-8246-B45B-25E11AF214F0}"/>
              </a:ext>
            </a:extLst>
          </p:cNvPr>
          <p:cNvSpPr/>
          <p:nvPr/>
        </p:nvSpPr>
        <p:spPr>
          <a:xfrm>
            <a:off x="2570124" y="7614040"/>
            <a:ext cx="3349413" cy="509409"/>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hteck 23">
            <a:extLst>
              <a:ext uri="{FF2B5EF4-FFF2-40B4-BE49-F238E27FC236}">
                <a16:creationId xmlns:a16="http://schemas.microsoft.com/office/drawing/2014/main" id="{B24AB160-DC49-6A4C-A42A-AE4E65F83DF2}"/>
              </a:ext>
            </a:extLst>
          </p:cNvPr>
          <p:cNvSpPr/>
          <p:nvPr/>
        </p:nvSpPr>
        <p:spPr>
          <a:xfrm>
            <a:off x="3096121" y="8123449"/>
            <a:ext cx="5232333" cy="509409"/>
          </a:xfrm>
          <a:prstGeom prst="rect">
            <a:avLst/>
          </a:prstGeom>
          <a:noFill/>
          <a:ln w="63500">
            <a:solidFill>
              <a:srgbClr val="E717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371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3124" y="356286"/>
            <a:ext cx="8168903" cy="523220"/>
          </a:xfrm>
        </p:spPr>
        <p:txBody>
          <a:bodyPr/>
          <a:lstStyle/>
          <a:p>
            <a:r>
              <a:rPr lang="en-US" noProof="0" dirty="0"/>
              <a:t>Outline</a:t>
            </a:r>
          </a:p>
        </p:txBody>
      </p:sp>
      <p:sp>
        <p:nvSpPr>
          <p:cNvPr id="4" name="Foliennummernplatzhalter 3"/>
          <p:cNvSpPr>
            <a:spLocks noGrp="1"/>
          </p:cNvSpPr>
          <p:nvPr>
            <p:ph type="sldNum" sz="quarter" idx="4"/>
          </p:nvPr>
        </p:nvSpPr>
        <p:spPr/>
        <p:txBody>
          <a:bodyPr/>
          <a:lstStyle/>
          <a:p>
            <a:fld id="{1959C237-CF09-A94F-AB33-C822C1EC889C}" type="slidenum">
              <a:rPr lang="en-US" smtClean="0">
                <a:solidFill>
                  <a:srgbClr val="A51E37"/>
                </a:solidFill>
              </a:rPr>
              <a:pPr/>
              <a:t>3</a:t>
            </a:fld>
            <a:endParaRPr lang="en-US" dirty="0">
              <a:solidFill>
                <a:srgbClr val="A51E37"/>
              </a:solidFill>
            </a:endParaRPr>
          </a:p>
        </p:txBody>
      </p:sp>
      <p:sp>
        <p:nvSpPr>
          <p:cNvPr id="5" name="Shape 144"/>
          <p:cNvSpPr txBox="1">
            <a:spLocks/>
          </p:cNvSpPr>
          <p:nvPr/>
        </p:nvSpPr>
        <p:spPr bwMode="auto">
          <a:xfrm>
            <a:off x="356268" y="1748666"/>
            <a:ext cx="10464800" cy="74193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1169670" indent="-407670">
              <a:lnSpc>
                <a:spcPct val="150000"/>
              </a:lnSpc>
              <a:buSzPct val="100000"/>
              <a:defRPr sz="3000"/>
            </a:pPr>
            <a:r>
              <a:rPr lang="en-US" sz="3500" dirty="0">
                <a:cs typeface="Arial"/>
              </a:rPr>
              <a:t>Introduction</a:t>
            </a:r>
          </a:p>
          <a:p>
            <a:pPr marL="1682178" lvl="1" indent="-407670">
              <a:lnSpc>
                <a:spcPct val="150000"/>
              </a:lnSpc>
              <a:buSzPct val="100000"/>
              <a:defRPr sz="3000"/>
            </a:pPr>
            <a:r>
              <a:rPr lang="en-US" sz="3500" dirty="0">
                <a:cs typeface="Arial"/>
              </a:rPr>
              <a:t>Terraform</a:t>
            </a:r>
          </a:p>
          <a:p>
            <a:pPr marL="1682178" lvl="1" indent="-407670">
              <a:lnSpc>
                <a:spcPct val="150000"/>
              </a:lnSpc>
              <a:buSzPct val="100000"/>
              <a:defRPr sz="3000"/>
            </a:pPr>
            <a:r>
              <a:rPr lang="en-US" sz="3500" dirty="0">
                <a:cs typeface="Arial"/>
              </a:rPr>
              <a:t>(Virtual-)Cluster </a:t>
            </a:r>
          </a:p>
          <a:p>
            <a:pPr marL="1682178" lvl="1" indent="-407670">
              <a:lnSpc>
                <a:spcPct val="150000"/>
              </a:lnSpc>
              <a:buSzPct val="100000"/>
              <a:defRPr sz="3000"/>
            </a:pPr>
            <a:r>
              <a:rPr lang="en-US" sz="3500" dirty="0">
                <a:cs typeface="Arial"/>
              </a:rPr>
              <a:t>Software Stack</a:t>
            </a:r>
          </a:p>
          <a:p>
            <a:pPr marL="1169670" indent="-407670">
              <a:lnSpc>
                <a:spcPct val="150000"/>
              </a:lnSpc>
              <a:buSzPct val="100000"/>
              <a:defRPr sz="3000"/>
            </a:pPr>
            <a:r>
              <a:rPr lang="en-US" sz="3500" dirty="0">
                <a:cs typeface="Arial"/>
              </a:rPr>
              <a:t>Hands-On</a:t>
            </a:r>
          </a:p>
          <a:p>
            <a:pPr marL="1682178" lvl="1" indent="-407670">
              <a:lnSpc>
                <a:spcPct val="150000"/>
              </a:lnSpc>
              <a:buSzPct val="100000"/>
              <a:defRPr sz="3000"/>
            </a:pPr>
            <a:r>
              <a:rPr lang="en-US" sz="3500" dirty="0">
                <a:cs typeface="Arial"/>
              </a:rPr>
              <a:t>Part1: Terraform Basics</a:t>
            </a:r>
          </a:p>
          <a:p>
            <a:pPr marL="1682178" lvl="1" indent="-407670">
              <a:lnSpc>
                <a:spcPct val="150000"/>
              </a:lnSpc>
              <a:buSzPct val="100000"/>
              <a:defRPr sz="3000"/>
            </a:pPr>
            <a:r>
              <a:rPr lang="en-US" sz="3500" dirty="0">
                <a:cs typeface="Arial"/>
              </a:rPr>
              <a:t>Part2: Build more complex infrastructures</a:t>
            </a:r>
          </a:p>
          <a:p>
            <a:pPr marL="1682178" lvl="1" indent="-407670">
              <a:lnSpc>
                <a:spcPct val="150000"/>
              </a:lnSpc>
              <a:buSzPct val="100000"/>
              <a:defRPr sz="3000"/>
            </a:pPr>
            <a:r>
              <a:rPr lang="en-US" sz="3500" dirty="0">
                <a:cs typeface="Arial"/>
              </a:rPr>
              <a:t>Part3: Basic virtual cluster deployment</a:t>
            </a:r>
          </a:p>
          <a:p>
            <a:pPr marL="1682178" lvl="1" indent="-407670">
              <a:lnSpc>
                <a:spcPct val="150000"/>
              </a:lnSpc>
              <a:buSzPct val="100000"/>
              <a:defRPr sz="3000"/>
            </a:pPr>
            <a:r>
              <a:rPr lang="en-US" sz="3500" dirty="0">
                <a:cs typeface="Arial"/>
              </a:rPr>
              <a:t>Part4: VALET</a:t>
            </a:r>
          </a:p>
          <a:p>
            <a:pPr marL="1169670" indent="-407670">
              <a:lnSpc>
                <a:spcPct val="150000"/>
              </a:lnSpc>
              <a:buSzPct val="100000"/>
              <a:defRPr sz="3000"/>
            </a:pPr>
            <a:endParaRPr lang="en-US" sz="3500" dirty="0">
              <a:cs typeface="Arial"/>
            </a:endParaRPr>
          </a:p>
          <a:p>
            <a:pPr marL="1169670" indent="-407670">
              <a:lnSpc>
                <a:spcPct val="150000"/>
              </a:lnSpc>
              <a:buSzPct val="100000"/>
              <a:defRPr sz="3000"/>
            </a:pPr>
            <a:endParaRPr lang="en-US" sz="3500" dirty="0">
              <a:cs typeface="Arial"/>
            </a:endParaRPr>
          </a:p>
          <a:p>
            <a:pPr marL="1169670" indent="-407670">
              <a:lnSpc>
                <a:spcPct val="150000"/>
              </a:lnSpc>
              <a:buSzPct val="100000"/>
              <a:defRPr sz="3000"/>
            </a:pPr>
            <a:endParaRPr lang="en-US" sz="3500" dirty="0">
              <a:cs typeface="Arial"/>
            </a:endParaRPr>
          </a:p>
        </p:txBody>
      </p:sp>
    </p:spTree>
    <p:extLst>
      <p:ext uri="{BB962C8B-B14F-4D97-AF65-F5344CB8AC3E}">
        <p14:creationId xmlns:p14="http://schemas.microsoft.com/office/powerpoint/2010/main" val="2078956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30</a:t>
            </a:fld>
            <a:endParaRPr lang="en-US" dirty="0">
              <a:solidFill>
                <a:srgbClr val="A51E37"/>
              </a:solidFill>
            </a:endParaRPr>
          </a:p>
        </p:txBody>
      </p:sp>
      <p:sp>
        <p:nvSpPr>
          <p:cNvPr id="6" name="Inhaltsplatzhalter 3">
            <a:extLst>
              <a:ext uri="{FF2B5EF4-FFF2-40B4-BE49-F238E27FC236}">
                <a16:creationId xmlns:a16="http://schemas.microsoft.com/office/drawing/2014/main" id="{A0A460D1-22A4-4F4F-88DF-8AF9947DED1A}"/>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vars.tf</a:t>
            </a:r>
            <a:r>
              <a:rPr lang="en-US" sz="3700" dirty="0"/>
              <a:t> (keys)</a:t>
            </a:r>
          </a:p>
        </p:txBody>
      </p:sp>
      <p:sp>
        <p:nvSpPr>
          <p:cNvPr id="3" name="Textfeld 2">
            <a:extLst>
              <a:ext uri="{FF2B5EF4-FFF2-40B4-BE49-F238E27FC236}">
                <a16:creationId xmlns:a16="http://schemas.microsoft.com/office/drawing/2014/main" id="{F9979BD4-C05B-FA4F-BB82-5066AC9F954C}"/>
              </a:ext>
            </a:extLst>
          </p:cNvPr>
          <p:cNvSpPr txBox="1"/>
          <p:nvPr/>
        </p:nvSpPr>
        <p:spPr>
          <a:xfrm>
            <a:off x="185821" y="2891641"/>
            <a:ext cx="12633158" cy="3970318"/>
          </a:xfrm>
          <a:prstGeom prst="rect">
            <a:avLst/>
          </a:prstGeom>
          <a:noFill/>
        </p:spPr>
        <p:txBody>
          <a:bodyPr wrap="square" rtlCol="0">
            <a:spAutoFit/>
          </a:bodyPr>
          <a:lstStyle/>
          <a:p>
            <a:pPr algn="l"/>
            <a:r>
              <a:rPr lang="de-DE" sz="2800" dirty="0">
                <a:latin typeface="Lucida Console" panose="020B0609040504020204" pitchFamily="49" charset="0"/>
              </a:rPr>
              <a:t>variable "</a:t>
            </a:r>
            <a:r>
              <a:rPr lang="de-DE" sz="2800" dirty="0" err="1">
                <a:latin typeface="Lucida Console" panose="020B0609040504020204" pitchFamily="49" charset="0"/>
              </a:rPr>
              <a:t>workshop</a:t>
            </a:r>
            <a:r>
              <a:rPr lang="de-DE" sz="2800" dirty="0">
                <a:latin typeface="Lucida Console" panose="020B0609040504020204" pitchFamily="49" charset="0"/>
              </a:rPr>
              <a:t>-</a:t>
            </a:r>
            <a:r>
              <a:rPr lang="de-DE" sz="2800" dirty="0" err="1">
                <a:latin typeface="Lucida Console" panose="020B0609040504020204" pitchFamily="49" charset="0"/>
              </a:rPr>
              <a:t>key</a:t>
            </a:r>
            <a:r>
              <a:rPr lang="de-DE" sz="2800" dirty="0">
                <a:latin typeface="Lucida Console" panose="020B0609040504020204" pitchFamily="49" charset="0"/>
              </a:rPr>
              <a:t>-name" {</a:t>
            </a:r>
          </a:p>
          <a:p>
            <a:pPr algn="l"/>
            <a:r>
              <a:rPr lang="de-DE" sz="2800" dirty="0">
                <a:latin typeface="Lucida Console" panose="020B0609040504020204" pitchFamily="49" charset="0"/>
              </a:rPr>
              <a:t>  </a:t>
            </a:r>
            <a:r>
              <a:rPr lang="de-DE" sz="2800" dirty="0" err="1">
                <a:latin typeface="Lucida Console" panose="020B0609040504020204" pitchFamily="49" charset="0"/>
              </a:rPr>
              <a:t>default</a:t>
            </a:r>
            <a:r>
              <a:rPr lang="de-DE" sz="2800" dirty="0">
                <a:latin typeface="Lucida Console" panose="020B0609040504020204" pitchFamily="49" charset="0"/>
              </a:rPr>
              <a:t> = "</a:t>
            </a:r>
            <a:r>
              <a:rPr lang="de-DE" sz="2800" dirty="0" err="1">
                <a:latin typeface="Lucida Console" panose="020B0609040504020204" pitchFamily="49" charset="0"/>
              </a:rPr>
              <a:t>maxhanussek-keypair</a:t>
            </a:r>
            <a:r>
              <a:rPr lang="de-DE" sz="2800" dirty="0">
                <a:latin typeface="Lucida Console" panose="020B0609040504020204" pitchFamily="49" charset="0"/>
              </a:rPr>
              <a:t>"</a:t>
            </a:r>
          </a:p>
          <a:p>
            <a:pPr algn="l"/>
            <a:r>
              <a:rPr lang="de-DE" sz="2800" dirty="0">
                <a:latin typeface="Lucida Console" panose="020B0609040504020204" pitchFamily="49" charset="0"/>
              </a:rPr>
              <a:t>}</a:t>
            </a:r>
          </a:p>
          <a:p>
            <a:pPr algn="l"/>
            <a:br>
              <a:rPr lang="de-DE" sz="2800" dirty="0">
                <a:latin typeface="Lucida Console" panose="020B0609040504020204" pitchFamily="49" charset="0"/>
              </a:rPr>
            </a:br>
            <a:endParaRPr lang="de-DE" sz="2800" dirty="0">
              <a:latin typeface="Lucida Console" panose="020B0609040504020204" pitchFamily="49" charset="0"/>
            </a:endParaRPr>
          </a:p>
          <a:p>
            <a:pPr algn="l"/>
            <a:r>
              <a:rPr lang="de-DE" sz="2800" dirty="0">
                <a:latin typeface="Lucida Console" panose="020B0609040504020204" pitchFamily="49" charset="0"/>
              </a:rPr>
              <a:t>variable "</a:t>
            </a:r>
            <a:r>
              <a:rPr lang="de-DE" sz="2800" dirty="0" err="1">
                <a:latin typeface="Lucida Console" panose="020B0609040504020204" pitchFamily="49" charset="0"/>
              </a:rPr>
              <a:t>public-key</a:t>
            </a:r>
            <a:r>
              <a:rPr lang="de-DE" sz="2800" dirty="0">
                <a:latin typeface="Lucida Console" panose="020B0609040504020204" pitchFamily="49" charset="0"/>
              </a:rPr>
              <a:t>" {</a:t>
            </a:r>
          </a:p>
          <a:p>
            <a:pPr algn="l"/>
            <a:r>
              <a:rPr lang="de-DE" sz="2800" dirty="0">
                <a:latin typeface="Lucida Console" panose="020B0609040504020204" pitchFamily="49" charset="0"/>
              </a:rPr>
              <a:t>  </a:t>
            </a:r>
            <a:r>
              <a:rPr lang="de-DE" sz="2800" dirty="0" err="1">
                <a:latin typeface="Lucida Console" panose="020B0609040504020204" pitchFamily="49" charset="0"/>
              </a:rPr>
              <a:t>default</a:t>
            </a:r>
            <a:r>
              <a:rPr lang="de-DE" sz="2800" dirty="0">
                <a:latin typeface="Lucida Console" panose="020B0609040504020204" pitchFamily="49" charset="0"/>
              </a:rPr>
              <a:t> = ""</a:t>
            </a:r>
          </a:p>
          <a:p>
            <a:pPr algn="l"/>
            <a:r>
              <a:rPr lang="de-DE" sz="2800" dirty="0">
                <a:latin typeface="Lucida Console" panose="020B0609040504020204" pitchFamily="49" charset="0"/>
              </a:rPr>
              <a:t>}</a:t>
            </a:r>
          </a:p>
          <a:p>
            <a:pPr algn="l"/>
            <a:endParaRPr lang="en-US" sz="2800" dirty="0">
              <a:latin typeface="Lucida Console" panose="020B0609040504020204" pitchFamily="49" charset="0"/>
            </a:endParaRPr>
          </a:p>
        </p:txBody>
      </p:sp>
      <p:sp>
        <p:nvSpPr>
          <p:cNvPr id="7" name="Rechteck 6">
            <a:extLst>
              <a:ext uri="{FF2B5EF4-FFF2-40B4-BE49-F238E27FC236}">
                <a16:creationId xmlns:a16="http://schemas.microsoft.com/office/drawing/2014/main" id="{3FE71677-8094-4E43-BB75-3D1B543D2C1F}"/>
              </a:ext>
            </a:extLst>
          </p:cNvPr>
          <p:cNvSpPr/>
          <p:nvPr/>
        </p:nvSpPr>
        <p:spPr>
          <a:xfrm>
            <a:off x="2773324" y="3344779"/>
            <a:ext cx="4638129" cy="511465"/>
          </a:xfrm>
          <a:prstGeom prst="rect">
            <a:avLst/>
          </a:prstGeom>
          <a:noFill/>
          <a:ln w="635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9A28B9A9-9A87-1B42-9B95-03754825C5A3}"/>
              </a:ext>
            </a:extLst>
          </p:cNvPr>
          <p:cNvSpPr/>
          <p:nvPr/>
        </p:nvSpPr>
        <p:spPr>
          <a:xfrm>
            <a:off x="2165682" y="2917783"/>
            <a:ext cx="4140000" cy="441159"/>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F796E1F9-39C5-D54F-B244-15AEFC209BAD}"/>
              </a:ext>
            </a:extLst>
          </p:cNvPr>
          <p:cNvSpPr/>
          <p:nvPr/>
        </p:nvSpPr>
        <p:spPr>
          <a:xfrm>
            <a:off x="2189744" y="4965026"/>
            <a:ext cx="2743203" cy="511465"/>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0A79CF22-5B6A-A844-880C-241F7CC70012}"/>
              </a:ext>
            </a:extLst>
          </p:cNvPr>
          <p:cNvSpPr/>
          <p:nvPr/>
        </p:nvSpPr>
        <p:spPr>
          <a:xfrm>
            <a:off x="2733221" y="5470357"/>
            <a:ext cx="635622" cy="511465"/>
          </a:xfrm>
          <a:prstGeom prst="rect">
            <a:avLst/>
          </a:prstGeom>
          <a:noFill/>
          <a:ln w="635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645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31</a:t>
            </a:fld>
            <a:endParaRPr lang="en-US" dirty="0">
              <a:solidFill>
                <a:srgbClr val="A51E37"/>
              </a:solidFill>
            </a:endParaRPr>
          </a:p>
        </p:txBody>
      </p:sp>
      <p:sp>
        <p:nvSpPr>
          <p:cNvPr id="6" name="Inhaltsplatzhalter 3">
            <a:extLst>
              <a:ext uri="{FF2B5EF4-FFF2-40B4-BE49-F238E27FC236}">
                <a16:creationId xmlns:a16="http://schemas.microsoft.com/office/drawing/2014/main" id="{A0A460D1-22A4-4F4F-88DF-8AF9947DED1A}"/>
              </a:ext>
            </a:extLst>
          </p:cNvPr>
          <p:cNvSpPr txBox="1">
            <a:spLocks/>
          </p:cNvSpPr>
          <p:nvPr/>
        </p:nvSpPr>
        <p:spPr bwMode="auto">
          <a:xfrm>
            <a:off x="1022773" y="1463161"/>
            <a:ext cx="6773689"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vars.tf</a:t>
            </a:r>
            <a:r>
              <a:rPr lang="en-US" sz="3700" dirty="0"/>
              <a:t> (security-group, network)</a:t>
            </a:r>
          </a:p>
        </p:txBody>
      </p:sp>
      <p:sp>
        <p:nvSpPr>
          <p:cNvPr id="3" name="Textfeld 2">
            <a:extLst>
              <a:ext uri="{FF2B5EF4-FFF2-40B4-BE49-F238E27FC236}">
                <a16:creationId xmlns:a16="http://schemas.microsoft.com/office/drawing/2014/main" id="{31B59BAB-EE0B-4F4F-AC78-29FE0706FBB9}"/>
              </a:ext>
            </a:extLst>
          </p:cNvPr>
          <p:cNvSpPr txBox="1"/>
          <p:nvPr/>
        </p:nvSpPr>
        <p:spPr>
          <a:xfrm>
            <a:off x="812176" y="2965909"/>
            <a:ext cx="11380448" cy="5262979"/>
          </a:xfrm>
          <a:prstGeom prst="rect">
            <a:avLst/>
          </a:prstGeom>
          <a:noFill/>
        </p:spPr>
        <p:txBody>
          <a:bodyPr wrap="square" rtlCol="0">
            <a:spAutoFit/>
          </a:bodyPr>
          <a:lstStyle/>
          <a:p>
            <a:pPr algn="l"/>
            <a:r>
              <a:rPr lang="de-DE" sz="2800" dirty="0">
                <a:latin typeface="Lucida Console" panose="020B0609040504020204" pitchFamily="49" charset="0"/>
              </a:rPr>
              <a:t>variable "</a:t>
            </a:r>
            <a:r>
              <a:rPr lang="de-DE" sz="2800" dirty="0" err="1">
                <a:latin typeface="Lucida Console" panose="020B0609040504020204" pitchFamily="49" charset="0"/>
              </a:rPr>
              <a:t>security</a:t>
            </a:r>
            <a:r>
              <a:rPr lang="de-DE" sz="2800" dirty="0">
                <a:latin typeface="Lucida Console" panose="020B0609040504020204" pitchFamily="49" charset="0"/>
              </a:rPr>
              <a:t>-groups" {</a:t>
            </a:r>
          </a:p>
          <a:p>
            <a:pPr algn="l"/>
            <a:r>
              <a:rPr lang="de-DE" sz="2800" dirty="0">
                <a:latin typeface="Lucida Console" panose="020B0609040504020204" pitchFamily="49" charset="0"/>
              </a:rPr>
              <a:t>  </a:t>
            </a:r>
            <a:r>
              <a:rPr lang="de-DE" sz="2800" dirty="0" err="1">
                <a:latin typeface="Lucida Console" panose="020B0609040504020204" pitchFamily="49" charset="0"/>
              </a:rPr>
              <a:t>default</a:t>
            </a:r>
            <a:r>
              <a:rPr lang="de-DE" sz="2800" dirty="0">
                <a:latin typeface="Lucida Console" panose="020B0609040504020204" pitchFamily="49" charset="0"/>
              </a:rPr>
              <a:t> = [</a:t>
            </a:r>
          </a:p>
          <a:p>
            <a:pPr algn="l"/>
            <a:r>
              <a:rPr lang="de-DE" sz="2800" dirty="0">
                <a:latin typeface="Lucida Console" panose="020B0609040504020204" pitchFamily="49" charset="0"/>
              </a:rPr>
              <a:t>    "</a:t>
            </a:r>
            <a:r>
              <a:rPr lang="de-DE" sz="2800" dirty="0" err="1">
                <a:latin typeface="Lucida Console" panose="020B0609040504020204" pitchFamily="49" charset="0"/>
              </a:rPr>
              <a:t>maxhanussek</a:t>
            </a:r>
            <a:r>
              <a:rPr lang="de-DE" sz="2800" dirty="0">
                <a:latin typeface="Lucida Console" panose="020B0609040504020204" pitchFamily="49" charset="0"/>
              </a:rPr>
              <a:t>-sec-group"</a:t>
            </a:r>
          </a:p>
          <a:p>
            <a:pPr algn="l"/>
            <a:r>
              <a:rPr lang="de-DE" sz="2800" dirty="0">
                <a:latin typeface="Lucida Console" panose="020B0609040504020204" pitchFamily="49" charset="0"/>
              </a:rPr>
              <a:t>  ]</a:t>
            </a:r>
          </a:p>
          <a:p>
            <a:pPr algn="l"/>
            <a:r>
              <a:rPr lang="de-DE" sz="2800" dirty="0">
                <a:latin typeface="Lucida Console" panose="020B0609040504020204" pitchFamily="49" charset="0"/>
              </a:rPr>
              <a:t>}</a:t>
            </a:r>
          </a:p>
          <a:p>
            <a:pPr algn="l"/>
            <a:br>
              <a:rPr lang="de-DE" sz="2800" dirty="0">
                <a:latin typeface="Lucida Console" panose="020B0609040504020204" pitchFamily="49" charset="0"/>
              </a:rPr>
            </a:br>
            <a:endParaRPr lang="de-DE" sz="2800" dirty="0">
              <a:latin typeface="Lucida Console" panose="020B0609040504020204" pitchFamily="49" charset="0"/>
            </a:endParaRPr>
          </a:p>
          <a:p>
            <a:pPr algn="l"/>
            <a:r>
              <a:rPr lang="de-DE" sz="2800" dirty="0">
                <a:latin typeface="Lucida Console" panose="020B0609040504020204" pitchFamily="49" charset="0"/>
              </a:rPr>
              <a:t>variable "</a:t>
            </a:r>
            <a:r>
              <a:rPr lang="de-DE" sz="2800" dirty="0" err="1">
                <a:latin typeface="Lucida Console" panose="020B0609040504020204" pitchFamily="49" charset="0"/>
              </a:rPr>
              <a:t>network</a:t>
            </a:r>
            <a:r>
              <a:rPr lang="de-DE" sz="2800" dirty="0">
                <a:latin typeface="Lucida Console" panose="020B0609040504020204" pitchFamily="49" charset="0"/>
              </a:rPr>
              <a:t>" {</a:t>
            </a:r>
          </a:p>
          <a:p>
            <a:pPr algn="l"/>
            <a:r>
              <a:rPr lang="de-DE" sz="2800" dirty="0">
                <a:latin typeface="Lucida Console" panose="020B0609040504020204" pitchFamily="49" charset="0"/>
              </a:rPr>
              <a:t>  </a:t>
            </a:r>
            <a:r>
              <a:rPr lang="de-DE" sz="2800" dirty="0" err="1">
                <a:latin typeface="Lucida Console" panose="020B0609040504020204" pitchFamily="49" charset="0"/>
              </a:rPr>
              <a:t>default</a:t>
            </a:r>
            <a:r>
              <a:rPr lang="de-DE" sz="2800" dirty="0">
                <a:latin typeface="Lucida Console" panose="020B0609040504020204" pitchFamily="49" charset="0"/>
              </a:rPr>
              <a:t> = "denbi_uni_tuebingen_external2"</a:t>
            </a:r>
          </a:p>
          <a:p>
            <a:pPr algn="l"/>
            <a:r>
              <a:rPr lang="de-DE" sz="2800" dirty="0">
                <a:latin typeface="Lucida Console" panose="020B0609040504020204" pitchFamily="49" charset="0"/>
              </a:rPr>
              <a:t>   </a:t>
            </a:r>
          </a:p>
          <a:p>
            <a:pPr algn="l"/>
            <a:r>
              <a:rPr lang="de-DE" sz="2800" dirty="0">
                <a:latin typeface="Lucida Console" panose="020B0609040504020204" pitchFamily="49" charset="0"/>
              </a:rPr>
              <a:t>}</a:t>
            </a:r>
          </a:p>
          <a:p>
            <a:pPr algn="l"/>
            <a:endParaRPr lang="en-US" sz="2800" dirty="0">
              <a:latin typeface="Lucida Console" panose="020B0609040504020204" pitchFamily="49" charset="0"/>
            </a:endParaRPr>
          </a:p>
        </p:txBody>
      </p:sp>
      <p:sp>
        <p:nvSpPr>
          <p:cNvPr id="7" name="Rechteck 6">
            <a:extLst>
              <a:ext uri="{FF2B5EF4-FFF2-40B4-BE49-F238E27FC236}">
                <a16:creationId xmlns:a16="http://schemas.microsoft.com/office/drawing/2014/main" id="{DEA29524-74C2-A843-AC4C-3AE08760FA47}"/>
              </a:ext>
            </a:extLst>
          </p:cNvPr>
          <p:cNvSpPr/>
          <p:nvPr/>
        </p:nvSpPr>
        <p:spPr>
          <a:xfrm>
            <a:off x="2767258" y="2965910"/>
            <a:ext cx="3735142" cy="465222"/>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29D4A8D9-1652-774E-8355-586A7D84A55F}"/>
              </a:ext>
            </a:extLst>
          </p:cNvPr>
          <p:cNvSpPr/>
          <p:nvPr/>
        </p:nvSpPr>
        <p:spPr>
          <a:xfrm>
            <a:off x="1762673" y="3872282"/>
            <a:ext cx="4975011" cy="465222"/>
          </a:xfrm>
          <a:prstGeom prst="rect">
            <a:avLst/>
          </a:prstGeom>
          <a:noFill/>
          <a:ln w="635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F1B6BFB8-7C7E-374F-A6D6-D02EB4D5215F}"/>
              </a:ext>
            </a:extLst>
          </p:cNvPr>
          <p:cNvSpPr/>
          <p:nvPr/>
        </p:nvSpPr>
        <p:spPr>
          <a:xfrm>
            <a:off x="2775280" y="5933696"/>
            <a:ext cx="2037352" cy="465222"/>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7DAA5428-C403-9946-B359-CA111FDA09B5}"/>
              </a:ext>
            </a:extLst>
          </p:cNvPr>
          <p:cNvSpPr/>
          <p:nvPr/>
        </p:nvSpPr>
        <p:spPr>
          <a:xfrm>
            <a:off x="3384876" y="6398915"/>
            <a:ext cx="6844644" cy="465222"/>
          </a:xfrm>
          <a:prstGeom prst="rect">
            <a:avLst/>
          </a:prstGeom>
          <a:noFill/>
          <a:ln w="63500">
            <a:solidFill>
              <a:srgbClr val="E717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103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32</a:t>
            </a:fld>
            <a:endParaRPr lang="en-US" dirty="0">
              <a:solidFill>
                <a:srgbClr val="A51E37"/>
              </a:solidFill>
            </a:endParaRPr>
          </a:p>
        </p:txBody>
      </p:sp>
      <p:sp>
        <p:nvSpPr>
          <p:cNvPr id="6" name="Inhaltsplatzhalter 3">
            <a:extLst>
              <a:ext uri="{FF2B5EF4-FFF2-40B4-BE49-F238E27FC236}">
                <a16:creationId xmlns:a16="http://schemas.microsoft.com/office/drawing/2014/main" id="{A0A460D1-22A4-4F4F-88DF-8AF9947DED1A}"/>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main.tf</a:t>
            </a:r>
            <a:r>
              <a:rPr lang="en-US" sz="3700" dirty="0"/>
              <a:t> (image, volume)</a:t>
            </a:r>
          </a:p>
        </p:txBody>
      </p:sp>
      <p:sp>
        <p:nvSpPr>
          <p:cNvPr id="3" name="Textfeld 2">
            <a:extLst>
              <a:ext uri="{FF2B5EF4-FFF2-40B4-BE49-F238E27FC236}">
                <a16:creationId xmlns:a16="http://schemas.microsoft.com/office/drawing/2014/main" id="{3427ABC1-E6F3-6E41-A69E-594F14DE1773}"/>
              </a:ext>
            </a:extLst>
          </p:cNvPr>
          <p:cNvSpPr txBox="1"/>
          <p:nvPr/>
        </p:nvSpPr>
        <p:spPr>
          <a:xfrm>
            <a:off x="168442" y="2596573"/>
            <a:ext cx="12836358" cy="5078313"/>
          </a:xfrm>
          <a:prstGeom prst="rect">
            <a:avLst/>
          </a:prstGeom>
          <a:noFill/>
        </p:spPr>
        <p:txBody>
          <a:bodyPr wrap="square" rtlCol="0">
            <a:spAutoFit/>
          </a:bodyPr>
          <a:lstStyle/>
          <a:p>
            <a:pPr algn="l"/>
            <a:r>
              <a:rPr lang="de-DE" sz="2700" dirty="0" err="1">
                <a:latin typeface="Lucida Console" panose="020B0609040504020204" pitchFamily="49" charset="0"/>
              </a:rPr>
              <a:t>data</a:t>
            </a:r>
            <a:r>
              <a:rPr lang="de-DE" sz="2700" dirty="0">
                <a:latin typeface="Lucida Console" panose="020B0609040504020204" pitchFamily="49" charset="0"/>
              </a:rPr>
              <a:t> "openstack_images_image_v2" "</a:t>
            </a:r>
            <a:r>
              <a:rPr lang="de-DE" sz="2700" dirty="0" err="1">
                <a:latin typeface="Lucida Console" panose="020B0609040504020204" pitchFamily="49" charset="0"/>
              </a:rPr>
              <a:t>workshop_image</a:t>
            </a:r>
            <a:r>
              <a:rPr lang="de-DE" sz="2700" dirty="0">
                <a:latin typeface="Lucida Console" panose="020B0609040504020204" pitchFamily="49" charset="0"/>
              </a:rPr>
              <a:t>" {</a:t>
            </a:r>
          </a:p>
          <a:p>
            <a:pPr algn="l"/>
            <a:r>
              <a:rPr lang="de-DE" sz="2700" dirty="0">
                <a:latin typeface="Lucida Console" panose="020B0609040504020204" pitchFamily="49" charset="0"/>
              </a:rPr>
              <a:t>  </a:t>
            </a:r>
            <a:r>
              <a:rPr lang="de-DE" sz="2700" dirty="0" err="1">
                <a:latin typeface="Lucida Console" panose="020B0609040504020204" pitchFamily="49" charset="0"/>
              </a:rPr>
              <a:t>name</a:t>
            </a:r>
            <a:r>
              <a:rPr lang="de-DE" sz="2700" dirty="0">
                <a:latin typeface="Lucida Console" panose="020B0609040504020204" pitchFamily="49" charset="0"/>
              </a:rPr>
              <a:t>        = </a:t>
            </a:r>
            <a:r>
              <a:rPr lang="de-DE" sz="2700" dirty="0" err="1">
                <a:latin typeface="Lucida Console" panose="020B0609040504020204" pitchFamily="49" charset="0"/>
              </a:rPr>
              <a:t>var.workshop</a:t>
            </a:r>
            <a:r>
              <a:rPr lang="de-DE" sz="2700" dirty="0">
                <a:latin typeface="Lucida Console" panose="020B0609040504020204" pitchFamily="49" charset="0"/>
              </a:rPr>
              <a:t>-image</a:t>
            </a:r>
          </a:p>
          <a:p>
            <a:pPr algn="l"/>
            <a:r>
              <a:rPr lang="de-DE" sz="2700" dirty="0">
                <a:latin typeface="Lucida Console" panose="020B0609040504020204" pitchFamily="49" charset="0"/>
              </a:rPr>
              <a:t>  </a:t>
            </a:r>
            <a:r>
              <a:rPr lang="de-DE" sz="2700" dirty="0" err="1">
                <a:latin typeface="Lucida Console" panose="020B0609040504020204" pitchFamily="49" charset="0"/>
              </a:rPr>
              <a:t>most_recent</a:t>
            </a:r>
            <a:r>
              <a:rPr lang="de-DE" sz="2700" dirty="0">
                <a:latin typeface="Lucida Console" panose="020B0609040504020204" pitchFamily="49" charset="0"/>
              </a:rPr>
              <a:t> = </a:t>
            </a:r>
            <a:r>
              <a:rPr lang="de-DE" sz="2700" dirty="0" err="1">
                <a:latin typeface="Lucida Console" panose="020B0609040504020204" pitchFamily="49" charset="0"/>
              </a:rPr>
              <a:t>true</a:t>
            </a:r>
            <a:endParaRPr lang="de-DE" sz="2700" dirty="0">
              <a:latin typeface="Lucida Console" panose="020B0609040504020204" pitchFamily="49" charset="0"/>
            </a:endParaRPr>
          </a:p>
          <a:p>
            <a:pPr algn="l"/>
            <a:r>
              <a:rPr lang="de-DE" sz="2700" dirty="0">
                <a:latin typeface="Lucida Console" panose="020B0609040504020204" pitchFamily="49" charset="0"/>
              </a:rPr>
              <a:t>}</a:t>
            </a:r>
          </a:p>
          <a:p>
            <a:pPr algn="l"/>
            <a:br>
              <a:rPr lang="de-DE" sz="2700" dirty="0">
                <a:latin typeface="Lucida Console" panose="020B0609040504020204" pitchFamily="49" charset="0"/>
              </a:rPr>
            </a:br>
            <a:endParaRPr lang="de-DE" sz="2700" dirty="0">
              <a:latin typeface="Lucida Console" panose="020B0609040504020204" pitchFamily="49" charset="0"/>
            </a:endParaRPr>
          </a:p>
          <a:p>
            <a:pPr algn="l"/>
            <a:r>
              <a:rPr lang="de-DE" sz="2700" dirty="0" err="1">
                <a:latin typeface="Lucida Console" panose="020B0609040504020204" pitchFamily="49" charset="0"/>
              </a:rPr>
              <a:t>resource</a:t>
            </a:r>
            <a:r>
              <a:rPr lang="de-DE" sz="2700" dirty="0">
                <a:latin typeface="Lucida Console" panose="020B0609040504020204" pitchFamily="49" charset="0"/>
              </a:rPr>
              <a:t> "openstack_blockstorage_volume_v2" "</a:t>
            </a:r>
            <a:r>
              <a:rPr lang="de-DE" sz="2700" dirty="0" err="1">
                <a:latin typeface="Lucida Console" panose="020B0609040504020204" pitchFamily="49" charset="0"/>
              </a:rPr>
              <a:t>cinder_volume</a:t>
            </a:r>
            <a:r>
              <a:rPr lang="de-DE" sz="2700" dirty="0">
                <a:latin typeface="Lucida Console" panose="020B0609040504020204" pitchFamily="49" charset="0"/>
              </a:rPr>
              <a:t>" {</a:t>
            </a:r>
          </a:p>
          <a:p>
            <a:pPr algn="l"/>
            <a:r>
              <a:rPr lang="de-DE" sz="2700" dirty="0">
                <a:latin typeface="Lucida Console" panose="020B0609040504020204" pitchFamily="49" charset="0"/>
              </a:rPr>
              <a:t>  </a:t>
            </a:r>
            <a:r>
              <a:rPr lang="de-DE" sz="2700" dirty="0" err="1">
                <a:latin typeface="Lucida Console" panose="020B0609040504020204" pitchFamily="49" charset="0"/>
              </a:rPr>
              <a:t>name</a:t>
            </a:r>
            <a:r>
              <a:rPr lang="de-DE" sz="2700" dirty="0">
                <a:latin typeface="Lucida Console" panose="020B0609040504020204" pitchFamily="49" charset="0"/>
              </a:rPr>
              <a:t> 			= </a:t>
            </a:r>
            <a:r>
              <a:rPr lang="de-DE" sz="2700" dirty="0" err="1">
                <a:latin typeface="Lucida Console" panose="020B0609040504020204" pitchFamily="49" charset="0"/>
              </a:rPr>
              <a:t>var.volume</a:t>
            </a:r>
            <a:r>
              <a:rPr lang="de-DE" sz="2700" dirty="0">
                <a:latin typeface="Lucida Console" panose="020B0609040504020204" pitchFamily="49" charset="0"/>
              </a:rPr>
              <a:t>-name</a:t>
            </a:r>
          </a:p>
          <a:p>
            <a:pPr algn="l"/>
            <a:r>
              <a:rPr lang="de-DE" sz="2700" dirty="0">
                <a:latin typeface="Lucida Console" panose="020B0609040504020204" pitchFamily="49" charset="0"/>
              </a:rPr>
              <a:t>  </a:t>
            </a:r>
            <a:r>
              <a:rPr lang="de-DE" sz="2700" dirty="0" err="1">
                <a:latin typeface="Lucida Console" panose="020B0609040504020204" pitchFamily="49" charset="0"/>
              </a:rPr>
              <a:t>size</a:t>
            </a:r>
            <a:r>
              <a:rPr lang="de-DE" sz="2700" dirty="0">
                <a:latin typeface="Lucida Console" panose="020B0609040504020204" pitchFamily="49" charset="0"/>
              </a:rPr>
              <a:t> 			= </a:t>
            </a:r>
            <a:r>
              <a:rPr lang="de-DE" sz="2700" dirty="0" err="1">
                <a:latin typeface="Lucida Console" panose="020B0609040504020204" pitchFamily="49" charset="0"/>
              </a:rPr>
              <a:t>var.cinder</a:t>
            </a:r>
            <a:r>
              <a:rPr lang="de-DE" sz="2700" dirty="0">
                <a:latin typeface="Lucida Console" panose="020B0609040504020204" pitchFamily="49" charset="0"/>
              </a:rPr>
              <a:t>-disc-size</a:t>
            </a:r>
          </a:p>
          <a:p>
            <a:pPr algn="l"/>
            <a:r>
              <a:rPr lang="de-DE" sz="2700" dirty="0">
                <a:latin typeface="Lucida Console" panose="020B0609040504020204" pitchFamily="49" charset="0"/>
              </a:rPr>
              <a:t>  </a:t>
            </a:r>
            <a:r>
              <a:rPr lang="de-DE" sz="2700" dirty="0" err="1">
                <a:latin typeface="Lucida Console" panose="020B0609040504020204" pitchFamily="49" charset="0"/>
              </a:rPr>
              <a:t>volume_type</a:t>
            </a:r>
            <a:r>
              <a:rPr lang="de-DE" sz="2700" dirty="0">
                <a:latin typeface="Lucida Console" panose="020B0609040504020204" pitchFamily="49" charset="0"/>
              </a:rPr>
              <a:t> = </a:t>
            </a:r>
            <a:r>
              <a:rPr lang="de-DE" sz="2700" dirty="0" err="1">
                <a:latin typeface="Lucida Console" panose="020B0609040504020204" pitchFamily="49" charset="0"/>
              </a:rPr>
              <a:t>var.cinder</a:t>
            </a:r>
            <a:r>
              <a:rPr lang="de-DE" sz="2700" dirty="0">
                <a:latin typeface="Lucida Console" panose="020B0609040504020204" pitchFamily="49" charset="0"/>
              </a:rPr>
              <a:t>-</a:t>
            </a:r>
            <a:r>
              <a:rPr lang="de-DE" sz="2700" dirty="0" err="1">
                <a:latin typeface="Lucida Console" panose="020B0609040504020204" pitchFamily="49" charset="0"/>
              </a:rPr>
              <a:t>storage</a:t>
            </a:r>
            <a:r>
              <a:rPr lang="de-DE" sz="2700" dirty="0">
                <a:latin typeface="Lucida Console" panose="020B0609040504020204" pitchFamily="49" charset="0"/>
              </a:rPr>
              <a:t>-backend</a:t>
            </a:r>
          </a:p>
          <a:p>
            <a:pPr algn="l"/>
            <a:r>
              <a:rPr lang="de-DE" sz="2700" dirty="0">
                <a:latin typeface="Lucida Console" panose="020B0609040504020204" pitchFamily="49" charset="0"/>
              </a:rPr>
              <a:t>}</a:t>
            </a:r>
          </a:p>
          <a:p>
            <a:pPr algn="l"/>
            <a:endParaRPr lang="en-US" sz="2700" dirty="0">
              <a:latin typeface="Lucida Console" panose="020B0609040504020204" pitchFamily="49" charset="0"/>
            </a:endParaRPr>
          </a:p>
        </p:txBody>
      </p:sp>
      <p:sp>
        <p:nvSpPr>
          <p:cNvPr id="7" name="Rechteck 6">
            <a:extLst>
              <a:ext uri="{FF2B5EF4-FFF2-40B4-BE49-F238E27FC236}">
                <a16:creationId xmlns:a16="http://schemas.microsoft.com/office/drawing/2014/main" id="{D20E1275-2033-7C42-ADDD-408A9E01090F}"/>
              </a:ext>
            </a:extLst>
          </p:cNvPr>
          <p:cNvSpPr/>
          <p:nvPr/>
        </p:nvSpPr>
        <p:spPr>
          <a:xfrm>
            <a:off x="212918" y="2524384"/>
            <a:ext cx="6649200" cy="507600"/>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F337C418-59BF-B04B-82CF-8A65D2D6D115}"/>
              </a:ext>
            </a:extLst>
          </p:cNvPr>
          <p:cNvSpPr/>
          <p:nvPr/>
        </p:nvSpPr>
        <p:spPr>
          <a:xfrm>
            <a:off x="6882064" y="2524384"/>
            <a:ext cx="3512774" cy="537408"/>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72EA7434-861B-894C-B3F3-354B2F25D977}"/>
              </a:ext>
            </a:extLst>
          </p:cNvPr>
          <p:cNvSpPr/>
          <p:nvPr/>
        </p:nvSpPr>
        <p:spPr>
          <a:xfrm>
            <a:off x="505326" y="3061792"/>
            <a:ext cx="2478506" cy="864000"/>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A4B8C15C-BAE7-2A42-93E3-84AC2E537FFD}"/>
              </a:ext>
            </a:extLst>
          </p:cNvPr>
          <p:cNvSpPr/>
          <p:nvPr/>
        </p:nvSpPr>
        <p:spPr>
          <a:xfrm>
            <a:off x="3487333" y="3521352"/>
            <a:ext cx="1326127" cy="39303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7B3CC1B8-EC41-B443-9B97-12C3512303D8}"/>
              </a:ext>
            </a:extLst>
          </p:cNvPr>
          <p:cNvSpPr/>
          <p:nvPr/>
        </p:nvSpPr>
        <p:spPr>
          <a:xfrm>
            <a:off x="3487334" y="3061791"/>
            <a:ext cx="4886646" cy="456063"/>
          </a:xfrm>
          <a:prstGeom prst="rect">
            <a:avLst/>
          </a:prstGeom>
          <a:noFill/>
          <a:ln w="381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4FFD2F84-A856-2C40-8361-C7B4F93BB47F}"/>
              </a:ext>
            </a:extLst>
          </p:cNvPr>
          <p:cNvSpPr/>
          <p:nvPr/>
        </p:nvSpPr>
        <p:spPr>
          <a:xfrm>
            <a:off x="9282759" y="4991351"/>
            <a:ext cx="3157894" cy="537408"/>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955118BE-42B2-3D44-BD99-C93C0C05222C}"/>
              </a:ext>
            </a:extLst>
          </p:cNvPr>
          <p:cNvSpPr/>
          <p:nvPr/>
        </p:nvSpPr>
        <p:spPr>
          <a:xfrm>
            <a:off x="3539688" y="5504697"/>
            <a:ext cx="6470585" cy="1281113"/>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3F064A1D-2B84-6843-9A06-C5376808A174}"/>
              </a:ext>
            </a:extLst>
          </p:cNvPr>
          <p:cNvSpPr/>
          <p:nvPr/>
        </p:nvSpPr>
        <p:spPr>
          <a:xfrm>
            <a:off x="497035" y="5504696"/>
            <a:ext cx="2497492" cy="1281113"/>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030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33</a:t>
            </a:fld>
            <a:endParaRPr lang="en-US" dirty="0">
              <a:solidFill>
                <a:srgbClr val="A51E37"/>
              </a:solidFill>
            </a:endParaRPr>
          </a:p>
        </p:txBody>
      </p:sp>
      <p:sp>
        <p:nvSpPr>
          <p:cNvPr id="6" name="Inhaltsplatzhalter 3">
            <a:extLst>
              <a:ext uri="{FF2B5EF4-FFF2-40B4-BE49-F238E27FC236}">
                <a16:creationId xmlns:a16="http://schemas.microsoft.com/office/drawing/2014/main" id="{A0A460D1-22A4-4F4F-88DF-8AF9947DED1A}"/>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main.tf</a:t>
            </a:r>
            <a:r>
              <a:rPr lang="en-US" sz="3700" dirty="0"/>
              <a:t> (instance)</a:t>
            </a:r>
          </a:p>
        </p:txBody>
      </p:sp>
      <p:sp>
        <p:nvSpPr>
          <p:cNvPr id="3" name="Textfeld 2">
            <a:extLst>
              <a:ext uri="{FF2B5EF4-FFF2-40B4-BE49-F238E27FC236}">
                <a16:creationId xmlns:a16="http://schemas.microsoft.com/office/drawing/2014/main" id="{6CAF4BB3-D161-9648-8491-90350AE1FF9C}"/>
              </a:ext>
            </a:extLst>
          </p:cNvPr>
          <p:cNvSpPr txBox="1"/>
          <p:nvPr/>
        </p:nvSpPr>
        <p:spPr>
          <a:xfrm>
            <a:off x="1" y="2965909"/>
            <a:ext cx="13004800" cy="5078313"/>
          </a:xfrm>
          <a:prstGeom prst="rect">
            <a:avLst/>
          </a:prstGeom>
          <a:noFill/>
        </p:spPr>
        <p:txBody>
          <a:bodyPr wrap="square" rtlCol="0">
            <a:spAutoFit/>
          </a:bodyPr>
          <a:lstStyle/>
          <a:p>
            <a:pPr algn="l"/>
            <a:r>
              <a:rPr lang="de-DE" sz="2700" dirty="0" err="1">
                <a:latin typeface="Lucida Console" panose="020B0609040504020204" pitchFamily="49" charset="0"/>
              </a:rPr>
              <a:t>resource</a:t>
            </a:r>
            <a:r>
              <a:rPr lang="de-DE" sz="2700" dirty="0">
                <a:latin typeface="Lucida Console" panose="020B0609040504020204" pitchFamily="49" charset="0"/>
              </a:rPr>
              <a:t> "openstack_compute_instance_v2" "</a:t>
            </a:r>
            <a:r>
              <a:rPr lang="de-DE" sz="2700" dirty="0" err="1">
                <a:latin typeface="Lucida Console" panose="020B0609040504020204" pitchFamily="49" charset="0"/>
              </a:rPr>
              <a:t>workshop_vm</a:t>
            </a:r>
            <a:r>
              <a:rPr lang="de-DE" sz="2700" dirty="0">
                <a:latin typeface="Lucida Console" panose="020B0609040504020204" pitchFamily="49" charset="0"/>
              </a:rPr>
              <a:t>" {</a:t>
            </a:r>
          </a:p>
          <a:p>
            <a:pPr algn="l"/>
            <a:endParaRPr lang="de-DE" sz="2700" dirty="0">
              <a:latin typeface="Lucida Console" panose="020B0609040504020204" pitchFamily="49" charset="0"/>
            </a:endParaRPr>
          </a:p>
          <a:p>
            <a:pPr algn="l"/>
            <a:r>
              <a:rPr lang="de-DE" sz="2700" dirty="0" err="1">
                <a:latin typeface="Lucida Console" panose="020B0609040504020204" pitchFamily="49" charset="0"/>
              </a:rPr>
              <a:t>name</a:t>
            </a:r>
            <a:r>
              <a:rPr lang="de-DE" sz="2700" dirty="0">
                <a:latin typeface="Lucida Console" panose="020B0609040504020204" pitchFamily="49" charset="0"/>
              </a:rPr>
              <a:t>         = </a:t>
            </a:r>
            <a:r>
              <a:rPr lang="de-DE" sz="2700" dirty="0" err="1">
                <a:latin typeface="Lucida Console" panose="020B0609040504020204" pitchFamily="49" charset="0"/>
              </a:rPr>
              <a:t>var.vm</a:t>
            </a:r>
            <a:r>
              <a:rPr lang="de-DE" sz="2700" dirty="0">
                <a:latin typeface="Lucida Console" panose="020B0609040504020204" pitchFamily="49" charset="0"/>
              </a:rPr>
              <a:t>-name</a:t>
            </a:r>
          </a:p>
          <a:p>
            <a:pPr algn="l"/>
            <a:r>
              <a:rPr lang="de-DE" sz="2700" dirty="0" err="1">
                <a:latin typeface="Lucida Console" panose="020B0609040504020204" pitchFamily="49" charset="0"/>
              </a:rPr>
              <a:t>flavor_name</a:t>
            </a:r>
            <a:r>
              <a:rPr lang="de-DE" sz="2700" dirty="0">
                <a:latin typeface="Lucida Console" panose="020B0609040504020204" pitchFamily="49" charset="0"/>
              </a:rPr>
              <a:t>  = </a:t>
            </a:r>
            <a:r>
              <a:rPr lang="de-DE" sz="2700" dirty="0" err="1">
                <a:latin typeface="Lucida Console" panose="020B0609040504020204" pitchFamily="49" charset="0"/>
              </a:rPr>
              <a:t>var.flavors</a:t>
            </a:r>
            <a:r>
              <a:rPr lang="de-DE" sz="2700" dirty="0">
                <a:latin typeface="Lucida Console" panose="020B0609040504020204" pitchFamily="49" charset="0"/>
              </a:rPr>
              <a:t>["</a:t>
            </a:r>
            <a:r>
              <a:rPr lang="de-DE" sz="2700" dirty="0" err="1">
                <a:latin typeface="Lucida Console" panose="020B0609040504020204" pitchFamily="49" charset="0"/>
              </a:rPr>
              <a:t>workshop-vm</a:t>
            </a:r>
            <a:r>
              <a:rPr lang="de-DE" sz="2700" dirty="0">
                <a:latin typeface="Lucida Console" panose="020B0609040504020204" pitchFamily="49" charset="0"/>
              </a:rPr>
              <a:t>"]</a:t>
            </a:r>
          </a:p>
          <a:p>
            <a:pPr algn="l"/>
            <a:r>
              <a:rPr lang="de-DE" sz="2500" dirty="0" err="1">
                <a:latin typeface="Lucida Console" panose="020B0609040504020204" pitchFamily="49" charset="0"/>
              </a:rPr>
              <a:t>image_id</a:t>
            </a:r>
            <a:r>
              <a:rPr lang="de-DE" sz="2500" dirty="0">
                <a:latin typeface="Lucida Console" panose="020B0609040504020204" pitchFamily="49" charset="0"/>
              </a:rPr>
              <a:t> = data.openstack_images_image_v2.workshop_image.id</a:t>
            </a:r>
          </a:p>
          <a:p>
            <a:pPr algn="l"/>
            <a:r>
              <a:rPr lang="de-DE" sz="2500" dirty="0" err="1">
                <a:latin typeface="Lucida Console" panose="020B0609040504020204" pitchFamily="49" charset="0"/>
              </a:rPr>
              <a:t>key_pair</a:t>
            </a:r>
            <a:r>
              <a:rPr lang="de-DE" sz="2500" dirty="0">
                <a:latin typeface="Lucida Console" panose="020B0609040504020204" pitchFamily="49" charset="0"/>
              </a:rPr>
              <a:t> = openstack_compute_keypair_v2.workshop_keypair.name</a:t>
            </a:r>
          </a:p>
          <a:p>
            <a:pPr algn="l"/>
            <a:r>
              <a:rPr lang="de-DE" sz="2700" dirty="0" err="1">
                <a:latin typeface="Lucida Console" panose="020B0609040504020204" pitchFamily="49" charset="0"/>
              </a:rPr>
              <a:t>security_groups</a:t>
            </a:r>
            <a:r>
              <a:rPr lang="de-DE" sz="2700" dirty="0">
                <a:latin typeface="Lucida Console" panose="020B0609040504020204" pitchFamily="49" charset="0"/>
              </a:rPr>
              <a:t> = </a:t>
            </a:r>
            <a:r>
              <a:rPr lang="de-DE" sz="2700" dirty="0" err="1">
                <a:latin typeface="Lucida Console" panose="020B0609040504020204" pitchFamily="49" charset="0"/>
              </a:rPr>
              <a:t>var.security</a:t>
            </a:r>
            <a:r>
              <a:rPr lang="de-DE" sz="2700" dirty="0">
                <a:latin typeface="Lucida Console" panose="020B0609040504020204" pitchFamily="49" charset="0"/>
              </a:rPr>
              <a:t>-groups</a:t>
            </a:r>
          </a:p>
          <a:p>
            <a:pPr algn="l"/>
            <a:endParaRPr lang="de-DE" sz="2700" dirty="0">
              <a:latin typeface="Lucida Console" panose="020B0609040504020204" pitchFamily="49" charset="0"/>
            </a:endParaRPr>
          </a:p>
          <a:p>
            <a:pPr algn="l"/>
            <a:r>
              <a:rPr lang="de-DE" sz="2700" dirty="0">
                <a:latin typeface="Lucida Console" panose="020B0609040504020204" pitchFamily="49" charset="0"/>
              </a:rPr>
              <a:t>  </a:t>
            </a:r>
            <a:r>
              <a:rPr lang="de-DE" sz="2700" dirty="0" err="1">
                <a:latin typeface="Lucida Console" panose="020B0609040504020204" pitchFamily="49" charset="0"/>
              </a:rPr>
              <a:t>network</a:t>
            </a:r>
            <a:r>
              <a:rPr lang="de-DE" sz="2700" dirty="0">
                <a:latin typeface="Lucida Console" panose="020B0609040504020204" pitchFamily="49" charset="0"/>
              </a:rPr>
              <a:t> {</a:t>
            </a:r>
          </a:p>
          <a:p>
            <a:pPr algn="l"/>
            <a:r>
              <a:rPr lang="de-DE" sz="2700" dirty="0">
                <a:latin typeface="Lucida Console" panose="020B0609040504020204" pitchFamily="49" charset="0"/>
              </a:rPr>
              <a:t>    </a:t>
            </a:r>
            <a:r>
              <a:rPr lang="de-DE" sz="2700" dirty="0" err="1">
                <a:latin typeface="Lucida Console" panose="020B0609040504020204" pitchFamily="49" charset="0"/>
              </a:rPr>
              <a:t>name</a:t>
            </a:r>
            <a:r>
              <a:rPr lang="de-DE" sz="2700" dirty="0">
                <a:latin typeface="Lucida Console" panose="020B0609040504020204" pitchFamily="49" charset="0"/>
              </a:rPr>
              <a:t> = </a:t>
            </a:r>
            <a:r>
              <a:rPr lang="de-DE" sz="2700" dirty="0" err="1">
                <a:latin typeface="Lucida Console" panose="020B0609040504020204" pitchFamily="49" charset="0"/>
              </a:rPr>
              <a:t>var.network</a:t>
            </a:r>
            <a:endParaRPr lang="de-DE" sz="2700" dirty="0">
              <a:latin typeface="Lucida Console" panose="020B0609040504020204" pitchFamily="49" charset="0"/>
            </a:endParaRPr>
          </a:p>
          <a:p>
            <a:pPr algn="l"/>
            <a:r>
              <a:rPr lang="de-DE" sz="2700" dirty="0">
                <a:latin typeface="Lucida Console" panose="020B0609040504020204" pitchFamily="49" charset="0"/>
              </a:rPr>
              <a:t>  }</a:t>
            </a:r>
          </a:p>
          <a:p>
            <a:pPr algn="l"/>
            <a:endParaRPr lang="en-US" sz="2700" dirty="0">
              <a:latin typeface="Lucida Console" panose="020B0609040504020204" pitchFamily="49" charset="0"/>
            </a:endParaRPr>
          </a:p>
        </p:txBody>
      </p:sp>
      <p:sp>
        <p:nvSpPr>
          <p:cNvPr id="7" name="Rechteck 6">
            <a:extLst>
              <a:ext uri="{FF2B5EF4-FFF2-40B4-BE49-F238E27FC236}">
                <a16:creationId xmlns:a16="http://schemas.microsoft.com/office/drawing/2014/main" id="{C471A794-FA49-8140-A0F3-8E15F3A32591}"/>
              </a:ext>
            </a:extLst>
          </p:cNvPr>
          <p:cNvSpPr/>
          <p:nvPr/>
        </p:nvSpPr>
        <p:spPr>
          <a:xfrm>
            <a:off x="0" y="2965909"/>
            <a:ext cx="8398042" cy="523220"/>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A5637FE1-53EB-A045-B338-F44A444162B1}"/>
              </a:ext>
            </a:extLst>
          </p:cNvPr>
          <p:cNvSpPr/>
          <p:nvPr/>
        </p:nvSpPr>
        <p:spPr>
          <a:xfrm>
            <a:off x="8398042" y="2947985"/>
            <a:ext cx="2911642" cy="541143"/>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778E464C-3720-2844-B297-9C28427967BC}"/>
              </a:ext>
            </a:extLst>
          </p:cNvPr>
          <p:cNvSpPr/>
          <p:nvPr/>
        </p:nvSpPr>
        <p:spPr>
          <a:xfrm>
            <a:off x="2318083" y="6548350"/>
            <a:ext cx="2476339" cy="582331"/>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F75E1FE2-CD8E-4E4D-AE17-00157EED66E9}"/>
              </a:ext>
            </a:extLst>
          </p:cNvPr>
          <p:cNvSpPr/>
          <p:nvPr/>
        </p:nvSpPr>
        <p:spPr>
          <a:xfrm>
            <a:off x="2109538" y="4644190"/>
            <a:ext cx="9872490" cy="749099"/>
          </a:xfrm>
          <a:prstGeom prst="rect">
            <a:avLst/>
          </a:prstGeom>
          <a:noFill/>
          <a:ln w="381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BC5A0655-1B0F-E040-8097-B23E5568B572}"/>
              </a:ext>
            </a:extLst>
          </p:cNvPr>
          <p:cNvSpPr/>
          <p:nvPr/>
        </p:nvSpPr>
        <p:spPr>
          <a:xfrm>
            <a:off x="3160290" y="4225209"/>
            <a:ext cx="6489036" cy="432000"/>
          </a:xfrm>
          <a:prstGeom prst="rect">
            <a:avLst/>
          </a:prstGeom>
          <a:noFill/>
          <a:ln w="381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4117663-4371-2B48-A6FA-5A39DD5F0B7A}"/>
              </a:ext>
            </a:extLst>
          </p:cNvPr>
          <p:cNvSpPr/>
          <p:nvPr/>
        </p:nvSpPr>
        <p:spPr>
          <a:xfrm>
            <a:off x="11333746" y="2743197"/>
            <a:ext cx="649705" cy="8733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382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34</a:t>
            </a:fld>
            <a:endParaRPr lang="en-US" dirty="0">
              <a:solidFill>
                <a:srgbClr val="A51E37"/>
              </a:solidFill>
            </a:endParaRPr>
          </a:p>
        </p:txBody>
      </p:sp>
      <p:sp>
        <p:nvSpPr>
          <p:cNvPr id="6" name="Inhaltsplatzhalter 3">
            <a:extLst>
              <a:ext uri="{FF2B5EF4-FFF2-40B4-BE49-F238E27FC236}">
                <a16:creationId xmlns:a16="http://schemas.microsoft.com/office/drawing/2014/main" id="{A0A460D1-22A4-4F4F-88DF-8AF9947DED1A}"/>
              </a:ext>
            </a:extLst>
          </p:cNvPr>
          <p:cNvSpPr txBox="1">
            <a:spLocks/>
          </p:cNvSpPr>
          <p:nvPr/>
        </p:nvSpPr>
        <p:spPr bwMode="auto">
          <a:xfrm>
            <a:off x="1022774" y="1294720"/>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main.tf</a:t>
            </a:r>
            <a:r>
              <a:rPr lang="en-US" sz="3700" dirty="0"/>
              <a:t> (instance)</a:t>
            </a:r>
          </a:p>
        </p:txBody>
      </p:sp>
      <p:sp>
        <p:nvSpPr>
          <p:cNvPr id="3" name="Textfeld 2">
            <a:extLst>
              <a:ext uri="{FF2B5EF4-FFF2-40B4-BE49-F238E27FC236}">
                <a16:creationId xmlns:a16="http://schemas.microsoft.com/office/drawing/2014/main" id="{AD79203F-48DB-3E43-B2DF-6B703BED8E09}"/>
              </a:ext>
            </a:extLst>
          </p:cNvPr>
          <p:cNvSpPr txBox="1"/>
          <p:nvPr/>
        </p:nvSpPr>
        <p:spPr>
          <a:xfrm>
            <a:off x="612275" y="2165686"/>
            <a:ext cx="12320337" cy="7986802"/>
          </a:xfrm>
          <a:prstGeom prst="rect">
            <a:avLst/>
          </a:prstGeom>
          <a:noFill/>
        </p:spPr>
        <p:txBody>
          <a:bodyPr wrap="square" rtlCol="0">
            <a:spAutoFit/>
          </a:bodyPr>
          <a:lstStyle/>
          <a:p>
            <a:pPr algn="l"/>
            <a:r>
              <a:rPr lang="de-DE" sz="2700" dirty="0" err="1">
                <a:latin typeface="Lucida Console" panose="020B0609040504020204" pitchFamily="49" charset="0"/>
              </a:rPr>
              <a:t>block_device</a:t>
            </a:r>
            <a:r>
              <a:rPr lang="de-DE" sz="2700" dirty="0">
                <a:latin typeface="Lucida Console" panose="020B0609040504020204" pitchFamily="49" charset="0"/>
              </a:rPr>
              <a:t> {</a:t>
            </a:r>
          </a:p>
          <a:p>
            <a:pPr algn="l"/>
            <a:r>
              <a:rPr lang="de-DE" sz="2700" dirty="0">
                <a:latin typeface="Lucida Console" panose="020B0609040504020204" pitchFamily="49" charset="0"/>
              </a:rPr>
              <a:t>    </a:t>
            </a:r>
            <a:r>
              <a:rPr lang="de-DE" sz="2700" dirty="0" err="1">
                <a:latin typeface="Lucida Console" panose="020B0609040504020204" pitchFamily="49" charset="0"/>
              </a:rPr>
              <a:t>uuid</a:t>
            </a:r>
            <a:r>
              <a:rPr lang="de-DE" sz="2700" dirty="0">
                <a:latin typeface="Lucida Console" panose="020B0609040504020204" pitchFamily="49" charset="0"/>
              </a:rPr>
              <a:t>                  = data.openstack_images_image_v2.workshop_image.id</a:t>
            </a:r>
          </a:p>
          <a:p>
            <a:pPr algn="l"/>
            <a:r>
              <a:rPr lang="de-DE" sz="2700" dirty="0">
                <a:latin typeface="Lucida Console" panose="020B0609040504020204" pitchFamily="49" charset="0"/>
              </a:rPr>
              <a:t>    </a:t>
            </a:r>
            <a:r>
              <a:rPr lang="de-DE" sz="2700" dirty="0" err="1">
                <a:latin typeface="Lucida Console" panose="020B0609040504020204" pitchFamily="49" charset="0"/>
              </a:rPr>
              <a:t>source_type</a:t>
            </a:r>
            <a:r>
              <a:rPr lang="de-DE" sz="2700" dirty="0">
                <a:latin typeface="Lucida Console" panose="020B0609040504020204" pitchFamily="49" charset="0"/>
              </a:rPr>
              <a:t>           = "</a:t>
            </a:r>
            <a:r>
              <a:rPr lang="de-DE" sz="2700" dirty="0" err="1">
                <a:latin typeface="Lucida Console" panose="020B0609040504020204" pitchFamily="49" charset="0"/>
              </a:rPr>
              <a:t>image</a:t>
            </a:r>
            <a:r>
              <a:rPr lang="de-DE" sz="2700" dirty="0">
                <a:latin typeface="Lucida Console" panose="020B0609040504020204" pitchFamily="49" charset="0"/>
              </a:rPr>
              <a:t>"</a:t>
            </a:r>
          </a:p>
          <a:p>
            <a:pPr algn="l"/>
            <a:r>
              <a:rPr lang="de-DE" sz="2700" dirty="0">
                <a:latin typeface="Lucida Console" panose="020B0609040504020204" pitchFamily="49" charset="0"/>
              </a:rPr>
              <a:t>    </a:t>
            </a:r>
            <a:r>
              <a:rPr lang="de-DE" sz="2700" dirty="0" err="1">
                <a:latin typeface="Lucida Console" panose="020B0609040504020204" pitchFamily="49" charset="0"/>
              </a:rPr>
              <a:t>destination_type</a:t>
            </a:r>
            <a:r>
              <a:rPr lang="de-DE" sz="2700" dirty="0">
                <a:latin typeface="Lucida Console" panose="020B0609040504020204" pitchFamily="49" charset="0"/>
              </a:rPr>
              <a:t>      = "</a:t>
            </a:r>
            <a:r>
              <a:rPr lang="de-DE" sz="2700" dirty="0" err="1">
                <a:latin typeface="Lucida Console" panose="020B0609040504020204" pitchFamily="49" charset="0"/>
              </a:rPr>
              <a:t>local</a:t>
            </a:r>
            <a:r>
              <a:rPr lang="de-DE" sz="2700" dirty="0">
                <a:latin typeface="Lucida Console" panose="020B0609040504020204" pitchFamily="49" charset="0"/>
              </a:rPr>
              <a:t>"</a:t>
            </a:r>
          </a:p>
          <a:p>
            <a:pPr algn="l"/>
            <a:r>
              <a:rPr lang="de-DE" sz="2700" dirty="0">
                <a:latin typeface="Lucida Console" panose="020B0609040504020204" pitchFamily="49" charset="0"/>
              </a:rPr>
              <a:t>    </a:t>
            </a:r>
            <a:r>
              <a:rPr lang="de-DE" sz="2700" dirty="0" err="1">
                <a:latin typeface="Lucida Console" panose="020B0609040504020204" pitchFamily="49" charset="0"/>
              </a:rPr>
              <a:t>boot_index</a:t>
            </a:r>
            <a:r>
              <a:rPr lang="de-DE" sz="2700" dirty="0">
                <a:latin typeface="Lucida Console" panose="020B0609040504020204" pitchFamily="49" charset="0"/>
              </a:rPr>
              <a:t>            = 0</a:t>
            </a:r>
          </a:p>
          <a:p>
            <a:pPr algn="l"/>
            <a:r>
              <a:rPr lang="de-DE" sz="2700" dirty="0">
                <a:latin typeface="Lucida Console" panose="020B0609040504020204" pitchFamily="49" charset="0"/>
              </a:rPr>
              <a:t>    </a:t>
            </a:r>
            <a:r>
              <a:rPr lang="de-DE" sz="2700" dirty="0" err="1">
                <a:latin typeface="Lucida Console" panose="020B0609040504020204" pitchFamily="49" charset="0"/>
              </a:rPr>
              <a:t>delete_on_termination</a:t>
            </a:r>
            <a:r>
              <a:rPr lang="de-DE" sz="2700" dirty="0">
                <a:latin typeface="Lucida Console" panose="020B0609040504020204" pitchFamily="49" charset="0"/>
              </a:rPr>
              <a:t> = </a:t>
            </a:r>
            <a:r>
              <a:rPr lang="de-DE" sz="2700" dirty="0" err="1">
                <a:latin typeface="Lucida Console" panose="020B0609040504020204" pitchFamily="49" charset="0"/>
              </a:rPr>
              <a:t>true</a:t>
            </a:r>
            <a:endParaRPr lang="de-DE" sz="2700" dirty="0">
              <a:latin typeface="Lucida Console" panose="020B0609040504020204" pitchFamily="49" charset="0"/>
            </a:endParaRPr>
          </a:p>
          <a:p>
            <a:pPr algn="l"/>
            <a:r>
              <a:rPr lang="de-DE" sz="2700" dirty="0">
                <a:latin typeface="Lucida Console" panose="020B0609040504020204" pitchFamily="49" charset="0"/>
              </a:rPr>
              <a:t>  }</a:t>
            </a:r>
          </a:p>
          <a:p>
            <a:pPr algn="l"/>
            <a:endParaRPr lang="de-DE" sz="2700" dirty="0">
              <a:latin typeface="Lucida Console" panose="020B0609040504020204" pitchFamily="49" charset="0"/>
            </a:endParaRPr>
          </a:p>
          <a:p>
            <a:pPr algn="l"/>
            <a:r>
              <a:rPr lang="de-DE" sz="2700" dirty="0" err="1">
                <a:latin typeface="Lucida Console" panose="020B0609040504020204" pitchFamily="49" charset="0"/>
              </a:rPr>
              <a:t>block_device</a:t>
            </a:r>
            <a:r>
              <a:rPr lang="de-DE" sz="2700" dirty="0">
                <a:latin typeface="Lucida Console" panose="020B0609040504020204" pitchFamily="49" charset="0"/>
              </a:rPr>
              <a:t> {</a:t>
            </a:r>
          </a:p>
          <a:p>
            <a:pPr algn="l"/>
            <a:r>
              <a:rPr lang="de-DE" sz="2700" dirty="0">
                <a:latin typeface="Lucida Console" panose="020B0609040504020204" pitchFamily="49" charset="0"/>
              </a:rPr>
              <a:t>    </a:t>
            </a:r>
            <a:r>
              <a:rPr lang="de-DE" sz="2700" dirty="0" err="1">
                <a:latin typeface="Lucida Console" panose="020B0609040504020204" pitchFamily="49" charset="0"/>
              </a:rPr>
              <a:t>uuid</a:t>
            </a:r>
            <a:r>
              <a:rPr lang="de-DE" sz="2700" dirty="0">
                <a:latin typeface="Lucida Console" panose="020B0609040504020204" pitchFamily="49" charset="0"/>
              </a:rPr>
              <a:t>                  = openstack_blockstorage_volume_v2.cinder_volume.id</a:t>
            </a:r>
          </a:p>
          <a:p>
            <a:pPr algn="l"/>
            <a:r>
              <a:rPr lang="de-DE" sz="2700" dirty="0">
                <a:latin typeface="Lucida Console" panose="020B0609040504020204" pitchFamily="49" charset="0"/>
              </a:rPr>
              <a:t>    </a:t>
            </a:r>
            <a:r>
              <a:rPr lang="de-DE" sz="2700" dirty="0" err="1">
                <a:latin typeface="Lucida Console" panose="020B0609040504020204" pitchFamily="49" charset="0"/>
              </a:rPr>
              <a:t>source_type</a:t>
            </a:r>
            <a:r>
              <a:rPr lang="de-DE" sz="2700" dirty="0">
                <a:latin typeface="Lucida Console" panose="020B0609040504020204" pitchFamily="49" charset="0"/>
              </a:rPr>
              <a:t>           = "</a:t>
            </a:r>
            <a:r>
              <a:rPr lang="de-DE" sz="2700" dirty="0" err="1">
                <a:latin typeface="Lucida Console" panose="020B0609040504020204" pitchFamily="49" charset="0"/>
              </a:rPr>
              <a:t>volume</a:t>
            </a:r>
            <a:r>
              <a:rPr lang="de-DE" sz="2700" dirty="0">
                <a:latin typeface="Lucida Console" panose="020B0609040504020204" pitchFamily="49" charset="0"/>
              </a:rPr>
              <a:t>"</a:t>
            </a:r>
          </a:p>
          <a:p>
            <a:pPr algn="l"/>
            <a:r>
              <a:rPr lang="de-DE" sz="2700" dirty="0">
                <a:latin typeface="Lucida Console" panose="020B0609040504020204" pitchFamily="49" charset="0"/>
              </a:rPr>
              <a:t>    </a:t>
            </a:r>
            <a:r>
              <a:rPr lang="de-DE" sz="2700" dirty="0" err="1">
                <a:latin typeface="Lucida Console" panose="020B0609040504020204" pitchFamily="49" charset="0"/>
              </a:rPr>
              <a:t>destination_type</a:t>
            </a:r>
            <a:r>
              <a:rPr lang="de-DE" sz="2700" dirty="0">
                <a:latin typeface="Lucida Console" panose="020B0609040504020204" pitchFamily="49" charset="0"/>
              </a:rPr>
              <a:t>      = "</a:t>
            </a:r>
            <a:r>
              <a:rPr lang="de-DE" sz="2700" dirty="0" err="1">
                <a:latin typeface="Lucida Console" panose="020B0609040504020204" pitchFamily="49" charset="0"/>
              </a:rPr>
              <a:t>volume</a:t>
            </a:r>
            <a:r>
              <a:rPr lang="de-DE" sz="2700" dirty="0">
                <a:latin typeface="Lucida Console" panose="020B0609040504020204" pitchFamily="49" charset="0"/>
              </a:rPr>
              <a:t>"</a:t>
            </a:r>
          </a:p>
          <a:p>
            <a:pPr algn="l"/>
            <a:r>
              <a:rPr lang="de-DE" sz="2700" dirty="0">
                <a:latin typeface="Lucida Console" panose="020B0609040504020204" pitchFamily="49" charset="0"/>
              </a:rPr>
              <a:t>    </a:t>
            </a:r>
            <a:r>
              <a:rPr lang="de-DE" sz="2700" dirty="0" err="1">
                <a:latin typeface="Lucida Console" panose="020B0609040504020204" pitchFamily="49" charset="0"/>
              </a:rPr>
              <a:t>boot_index</a:t>
            </a:r>
            <a:r>
              <a:rPr lang="de-DE" sz="2700" dirty="0">
                <a:latin typeface="Lucida Console" panose="020B0609040504020204" pitchFamily="49" charset="0"/>
              </a:rPr>
              <a:t>            = -1</a:t>
            </a:r>
          </a:p>
          <a:p>
            <a:pPr algn="l"/>
            <a:r>
              <a:rPr lang="de-DE" sz="2700" dirty="0">
                <a:latin typeface="Lucida Console" panose="020B0609040504020204" pitchFamily="49" charset="0"/>
              </a:rPr>
              <a:t>    </a:t>
            </a:r>
            <a:r>
              <a:rPr lang="de-DE" sz="2700" dirty="0" err="1">
                <a:latin typeface="Lucida Console" panose="020B0609040504020204" pitchFamily="49" charset="0"/>
              </a:rPr>
              <a:t>delete_on_termination</a:t>
            </a:r>
            <a:r>
              <a:rPr lang="de-DE" sz="2700" dirty="0">
                <a:latin typeface="Lucida Console" panose="020B0609040504020204" pitchFamily="49" charset="0"/>
              </a:rPr>
              <a:t> = </a:t>
            </a:r>
            <a:r>
              <a:rPr lang="de-DE" sz="2700" dirty="0" err="1">
                <a:latin typeface="Lucida Console" panose="020B0609040504020204" pitchFamily="49" charset="0"/>
              </a:rPr>
              <a:t>true</a:t>
            </a:r>
            <a:endParaRPr lang="de-DE" sz="2700" dirty="0">
              <a:latin typeface="Lucida Console" panose="020B0609040504020204" pitchFamily="49" charset="0"/>
            </a:endParaRPr>
          </a:p>
          <a:p>
            <a:pPr algn="l"/>
            <a:r>
              <a:rPr lang="de-DE" sz="2700" dirty="0">
                <a:latin typeface="Lucida Console" panose="020B0609040504020204" pitchFamily="49" charset="0"/>
              </a:rPr>
              <a:t>  }</a:t>
            </a:r>
          </a:p>
          <a:p>
            <a:pPr algn="l"/>
            <a:r>
              <a:rPr lang="de-DE" sz="2700" dirty="0">
                <a:latin typeface="Lucida Console" panose="020B0609040504020204" pitchFamily="49" charset="0"/>
              </a:rPr>
              <a:t>}</a:t>
            </a:r>
          </a:p>
          <a:p>
            <a:pPr algn="l"/>
            <a:endParaRPr lang="en-US" sz="2700" dirty="0">
              <a:latin typeface="Lucida Console" panose="020B0609040504020204" pitchFamily="49" charset="0"/>
            </a:endParaRPr>
          </a:p>
        </p:txBody>
      </p:sp>
      <p:sp>
        <p:nvSpPr>
          <p:cNvPr id="7" name="Oval 6">
            <a:extLst>
              <a:ext uri="{FF2B5EF4-FFF2-40B4-BE49-F238E27FC236}">
                <a16:creationId xmlns:a16="http://schemas.microsoft.com/office/drawing/2014/main" id="{ACCFAF29-45BF-2F4D-A9EC-729449B9CBA5}"/>
              </a:ext>
            </a:extLst>
          </p:cNvPr>
          <p:cNvSpPr/>
          <p:nvPr/>
        </p:nvSpPr>
        <p:spPr>
          <a:xfrm>
            <a:off x="433123" y="9071811"/>
            <a:ext cx="649705" cy="63272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9EA79599-E340-6743-98DA-BC6A973E7474}"/>
              </a:ext>
            </a:extLst>
          </p:cNvPr>
          <p:cNvSpPr/>
          <p:nvPr/>
        </p:nvSpPr>
        <p:spPr>
          <a:xfrm>
            <a:off x="612275" y="2165686"/>
            <a:ext cx="2684378" cy="463341"/>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47DD55ED-2525-D746-BF85-C070D3187D2F}"/>
              </a:ext>
            </a:extLst>
          </p:cNvPr>
          <p:cNvSpPr/>
          <p:nvPr/>
        </p:nvSpPr>
        <p:spPr>
          <a:xfrm>
            <a:off x="612275" y="5872206"/>
            <a:ext cx="2684378" cy="463341"/>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9D05B6BF-E5B0-2E48-BD5D-E8E7DE1065C4}"/>
              </a:ext>
            </a:extLst>
          </p:cNvPr>
          <p:cNvSpPr/>
          <p:nvPr/>
        </p:nvSpPr>
        <p:spPr>
          <a:xfrm>
            <a:off x="6328610" y="3427804"/>
            <a:ext cx="1900990" cy="172171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4F3E6A3F-2992-F340-B146-2C195AD64FA8}"/>
              </a:ext>
            </a:extLst>
          </p:cNvPr>
          <p:cNvSpPr/>
          <p:nvPr/>
        </p:nvSpPr>
        <p:spPr>
          <a:xfrm>
            <a:off x="6328610" y="7141547"/>
            <a:ext cx="1900990" cy="172171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0B1A99BD-C256-284D-91CD-0F076C467E50}"/>
              </a:ext>
            </a:extLst>
          </p:cNvPr>
          <p:cNvSpPr/>
          <p:nvPr/>
        </p:nvSpPr>
        <p:spPr>
          <a:xfrm>
            <a:off x="594880" y="3036653"/>
            <a:ext cx="10402635" cy="38711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D68FF971-B409-E544-9339-054CF7C391F3}"/>
              </a:ext>
            </a:extLst>
          </p:cNvPr>
          <p:cNvSpPr/>
          <p:nvPr/>
        </p:nvSpPr>
        <p:spPr>
          <a:xfrm>
            <a:off x="594881" y="6754433"/>
            <a:ext cx="10402634" cy="38711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8654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35</a:t>
            </a:fld>
            <a:endParaRPr lang="en-US" dirty="0">
              <a:solidFill>
                <a:srgbClr val="A51E37"/>
              </a:solidFill>
            </a:endParaRPr>
          </a:p>
        </p:txBody>
      </p:sp>
      <p:sp>
        <p:nvSpPr>
          <p:cNvPr id="6" name="Inhaltsplatzhalter 3">
            <a:extLst>
              <a:ext uri="{FF2B5EF4-FFF2-40B4-BE49-F238E27FC236}">
                <a16:creationId xmlns:a16="http://schemas.microsoft.com/office/drawing/2014/main" id="{A0A460D1-22A4-4F4F-88DF-8AF9947DED1A}"/>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3" name="Textfeld 2">
            <a:extLst>
              <a:ext uri="{FF2B5EF4-FFF2-40B4-BE49-F238E27FC236}">
                <a16:creationId xmlns:a16="http://schemas.microsoft.com/office/drawing/2014/main" id="{2046A35B-2D33-DD46-8B5D-162F7AAA96AC}"/>
              </a:ext>
            </a:extLst>
          </p:cNvPr>
          <p:cNvSpPr txBox="1"/>
          <p:nvPr/>
        </p:nvSpPr>
        <p:spPr>
          <a:xfrm>
            <a:off x="192505" y="2382253"/>
            <a:ext cx="12609095" cy="1154162"/>
          </a:xfrm>
          <a:prstGeom prst="rect">
            <a:avLst/>
          </a:prstGeom>
          <a:noFill/>
        </p:spPr>
        <p:txBody>
          <a:bodyPr wrap="square" rtlCol="0">
            <a:spAutoFit/>
          </a:bodyPr>
          <a:lstStyle/>
          <a:p>
            <a:pPr marL="571500" indent="-571500" algn="l">
              <a:buFont typeface="Arial" panose="020B0604020202020204" pitchFamily="34" charset="0"/>
              <a:buChar char="•"/>
            </a:pPr>
            <a:r>
              <a:rPr lang="en-US" dirty="0"/>
              <a:t>Initialize Terraform in Terraform directory</a:t>
            </a:r>
          </a:p>
          <a:p>
            <a:r>
              <a:rPr lang="en-US" sz="2700" dirty="0"/>
              <a:t>(</a:t>
            </a:r>
            <a:r>
              <a:rPr lang="en-US" sz="2700" dirty="0">
                <a:latin typeface="Lucida Console" panose="020B0609040504020204" pitchFamily="49" charset="0"/>
              </a:rPr>
              <a:t>deNBI_cloud_terraform_2020/terraform_workshop_part_1</a:t>
            </a:r>
            <a:r>
              <a:rPr lang="en-US" sz="2700" dirty="0"/>
              <a:t>)</a:t>
            </a:r>
          </a:p>
        </p:txBody>
      </p:sp>
      <p:sp>
        <p:nvSpPr>
          <p:cNvPr id="4" name="Textfeld 3">
            <a:extLst>
              <a:ext uri="{FF2B5EF4-FFF2-40B4-BE49-F238E27FC236}">
                <a16:creationId xmlns:a16="http://schemas.microsoft.com/office/drawing/2014/main" id="{66907A0F-D5B7-9748-BEE2-4395818779C4}"/>
              </a:ext>
            </a:extLst>
          </p:cNvPr>
          <p:cNvSpPr txBox="1"/>
          <p:nvPr/>
        </p:nvSpPr>
        <p:spPr>
          <a:xfrm>
            <a:off x="2346158" y="3900678"/>
            <a:ext cx="7772400" cy="738664"/>
          </a:xfrm>
          <a:prstGeom prst="rect">
            <a:avLst/>
          </a:prstGeom>
          <a:noFill/>
        </p:spPr>
        <p:txBody>
          <a:bodyPr wrap="square" rtlCol="0">
            <a:spAutoFit/>
          </a:bodyPr>
          <a:lstStyle/>
          <a:p>
            <a:r>
              <a:rPr lang="en-US" dirty="0">
                <a:latin typeface="Lucida Console" panose="020B0609040504020204" pitchFamily="49" charset="0"/>
              </a:rPr>
              <a:t>terraform </a:t>
            </a:r>
            <a:r>
              <a:rPr lang="en-US" dirty="0" err="1">
                <a:latin typeface="Lucida Console" panose="020B0609040504020204" pitchFamily="49" charset="0"/>
              </a:rPr>
              <a:t>init</a:t>
            </a:r>
            <a:endParaRPr lang="en-US" dirty="0">
              <a:latin typeface="Lucida Console" panose="020B0609040504020204" pitchFamily="49" charset="0"/>
            </a:endParaRPr>
          </a:p>
        </p:txBody>
      </p:sp>
    </p:spTree>
    <p:extLst>
      <p:ext uri="{BB962C8B-B14F-4D97-AF65-F5344CB8AC3E}">
        <p14:creationId xmlns:p14="http://schemas.microsoft.com/office/powerpoint/2010/main" val="730903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36</a:t>
            </a:fld>
            <a:endParaRPr lang="en-US" dirty="0">
              <a:solidFill>
                <a:srgbClr val="A51E37"/>
              </a:solidFill>
            </a:endParaRPr>
          </a:p>
        </p:txBody>
      </p:sp>
      <p:sp>
        <p:nvSpPr>
          <p:cNvPr id="6" name="Inhaltsplatzhalter 5">
            <a:extLst>
              <a:ext uri="{FF2B5EF4-FFF2-40B4-BE49-F238E27FC236}">
                <a16:creationId xmlns:a16="http://schemas.microsoft.com/office/drawing/2014/main" id="{FC25AB3D-DA27-7447-A3EA-CC4E02C3D6FF}"/>
              </a:ext>
            </a:extLst>
          </p:cNvPr>
          <p:cNvSpPr>
            <a:spLocks noGrp="1"/>
          </p:cNvSpPr>
          <p:nvPr>
            <p:ph sz="half" idx="1"/>
          </p:nvPr>
        </p:nvSpPr>
        <p:spPr>
          <a:xfrm>
            <a:off x="240008" y="1655663"/>
            <a:ext cx="12524784" cy="7295829"/>
          </a:xfrm>
        </p:spPr>
        <p:txBody>
          <a:bodyPr/>
          <a:lstStyle/>
          <a:p>
            <a:pPr marL="0" indent="0">
              <a:buNone/>
            </a:pPr>
            <a:r>
              <a:rPr lang="de-DE" b="1" dirty="0" err="1"/>
              <a:t>Initializing</a:t>
            </a:r>
            <a:r>
              <a:rPr lang="de-DE" b="1" dirty="0"/>
              <a:t> </a:t>
            </a:r>
            <a:r>
              <a:rPr lang="de-DE" b="1" dirty="0" err="1"/>
              <a:t>the</a:t>
            </a:r>
            <a:r>
              <a:rPr lang="de-DE" b="1" dirty="0"/>
              <a:t> backend...</a:t>
            </a:r>
            <a:endParaRPr lang="de-DE" dirty="0"/>
          </a:p>
          <a:p>
            <a:pPr marL="0" indent="0">
              <a:buNone/>
            </a:pPr>
            <a:br>
              <a:rPr lang="de-DE" dirty="0"/>
            </a:br>
            <a:endParaRPr lang="de-DE" dirty="0"/>
          </a:p>
          <a:p>
            <a:pPr marL="0" indent="0">
              <a:buNone/>
            </a:pPr>
            <a:r>
              <a:rPr lang="de-DE" b="1" dirty="0" err="1"/>
              <a:t>Initializing</a:t>
            </a:r>
            <a:r>
              <a:rPr lang="de-DE" b="1" dirty="0"/>
              <a:t> </a:t>
            </a:r>
            <a:r>
              <a:rPr lang="de-DE" b="1" dirty="0" err="1"/>
              <a:t>provider</a:t>
            </a:r>
            <a:r>
              <a:rPr lang="de-DE" b="1" dirty="0"/>
              <a:t> </a:t>
            </a:r>
            <a:r>
              <a:rPr lang="de-DE" b="1" dirty="0" err="1"/>
              <a:t>plugins</a:t>
            </a:r>
            <a:r>
              <a:rPr lang="de-DE" b="1" dirty="0"/>
              <a:t>...</a:t>
            </a:r>
            <a:endParaRPr lang="de-DE" dirty="0"/>
          </a:p>
          <a:p>
            <a:pPr marL="0" indent="0" algn="ctr">
              <a:buNone/>
            </a:pPr>
            <a:r>
              <a:rPr lang="de-DE" sz="6000" dirty="0"/>
              <a:t>...</a:t>
            </a:r>
            <a:br>
              <a:rPr lang="de-DE" dirty="0"/>
            </a:br>
            <a:endParaRPr lang="de-DE" dirty="0"/>
          </a:p>
          <a:p>
            <a:pPr marL="0" indent="0">
              <a:buNone/>
            </a:pPr>
            <a:r>
              <a:rPr lang="de-DE" dirty="0"/>
              <a:t>* </a:t>
            </a:r>
            <a:r>
              <a:rPr lang="de-DE" dirty="0" err="1"/>
              <a:t>provider.openstack</a:t>
            </a:r>
            <a:r>
              <a:rPr lang="de-DE" dirty="0"/>
              <a:t>: </a:t>
            </a:r>
            <a:r>
              <a:rPr lang="de-DE" dirty="0" err="1"/>
              <a:t>version</a:t>
            </a:r>
            <a:r>
              <a:rPr lang="de-DE" dirty="0"/>
              <a:t> = "~&gt; 1.31.0"</a:t>
            </a:r>
          </a:p>
          <a:p>
            <a:pPr marL="0" indent="0">
              <a:buNone/>
            </a:pPr>
            <a:br>
              <a:rPr lang="de-DE" dirty="0"/>
            </a:br>
            <a:endParaRPr lang="de-DE" dirty="0"/>
          </a:p>
          <a:p>
            <a:pPr marL="0" indent="0">
              <a:buNone/>
            </a:pPr>
            <a:r>
              <a:rPr lang="de-DE" b="1" dirty="0"/>
              <a:t>Terraform </a:t>
            </a:r>
            <a:r>
              <a:rPr lang="de-DE" b="1" dirty="0" err="1"/>
              <a:t>has</a:t>
            </a:r>
            <a:r>
              <a:rPr lang="de-DE" b="1" dirty="0"/>
              <a:t> </a:t>
            </a:r>
            <a:r>
              <a:rPr lang="de-DE" b="1" dirty="0" err="1"/>
              <a:t>been</a:t>
            </a:r>
            <a:r>
              <a:rPr lang="de-DE" b="1" dirty="0"/>
              <a:t> </a:t>
            </a:r>
            <a:r>
              <a:rPr lang="de-DE" b="1" dirty="0" err="1"/>
              <a:t>successfully</a:t>
            </a:r>
            <a:r>
              <a:rPr lang="de-DE" b="1" dirty="0"/>
              <a:t> </a:t>
            </a:r>
            <a:r>
              <a:rPr lang="de-DE" b="1" dirty="0" err="1"/>
              <a:t>initialized</a:t>
            </a:r>
            <a:r>
              <a:rPr lang="de-DE" b="1" dirty="0"/>
              <a:t>!</a:t>
            </a:r>
            <a:endParaRPr lang="de-DE" dirty="0"/>
          </a:p>
          <a:p>
            <a:pPr marL="0" indent="0" algn="ctr">
              <a:buNone/>
            </a:pPr>
            <a:br>
              <a:rPr lang="de-DE" sz="5000" dirty="0"/>
            </a:br>
            <a:r>
              <a:rPr lang="de-DE" sz="6000" dirty="0"/>
              <a:t>...</a:t>
            </a:r>
            <a:endParaRPr lang="en-US" sz="6000" dirty="0"/>
          </a:p>
        </p:txBody>
      </p:sp>
    </p:spTree>
    <p:extLst>
      <p:ext uri="{BB962C8B-B14F-4D97-AF65-F5344CB8AC3E}">
        <p14:creationId xmlns:p14="http://schemas.microsoft.com/office/powerpoint/2010/main" val="2924076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37</a:t>
            </a:fld>
            <a:endParaRPr lang="en-US" dirty="0">
              <a:solidFill>
                <a:srgbClr val="A51E37"/>
              </a:solidFill>
            </a:endParaRPr>
          </a:p>
        </p:txBody>
      </p:sp>
      <p:sp>
        <p:nvSpPr>
          <p:cNvPr id="6" name="Inhaltsplatzhalter 3">
            <a:extLst>
              <a:ext uri="{FF2B5EF4-FFF2-40B4-BE49-F238E27FC236}">
                <a16:creationId xmlns:a16="http://schemas.microsoft.com/office/drawing/2014/main" id="{A0A460D1-22A4-4F4F-88DF-8AF9947DED1A}"/>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3" name="Textfeld 2">
            <a:extLst>
              <a:ext uri="{FF2B5EF4-FFF2-40B4-BE49-F238E27FC236}">
                <a16:creationId xmlns:a16="http://schemas.microsoft.com/office/drawing/2014/main" id="{2046A35B-2D33-DD46-8B5D-162F7AAA96AC}"/>
              </a:ext>
            </a:extLst>
          </p:cNvPr>
          <p:cNvSpPr txBox="1"/>
          <p:nvPr/>
        </p:nvSpPr>
        <p:spPr>
          <a:xfrm>
            <a:off x="192505" y="2382253"/>
            <a:ext cx="12609095" cy="1154162"/>
          </a:xfrm>
          <a:prstGeom prst="rect">
            <a:avLst/>
          </a:prstGeom>
          <a:noFill/>
        </p:spPr>
        <p:txBody>
          <a:bodyPr wrap="square" rtlCol="0">
            <a:spAutoFit/>
          </a:bodyPr>
          <a:lstStyle/>
          <a:p>
            <a:pPr marL="571500" indent="-571500" algn="l">
              <a:buFont typeface="Arial" panose="020B0604020202020204" pitchFamily="34" charset="0"/>
              <a:buChar char="•"/>
            </a:pPr>
            <a:r>
              <a:rPr lang="en-US" dirty="0"/>
              <a:t>Run Terraform graph</a:t>
            </a:r>
          </a:p>
          <a:p>
            <a:r>
              <a:rPr lang="en-US" sz="2700" dirty="0"/>
              <a:t>(</a:t>
            </a:r>
            <a:r>
              <a:rPr lang="en-US" sz="2700" dirty="0">
                <a:latin typeface="Lucida Console" panose="020B0609040504020204" pitchFamily="49" charset="0"/>
              </a:rPr>
              <a:t>deNBI_cloud_terraform_2020/terraform_workshop_part_1</a:t>
            </a:r>
            <a:r>
              <a:rPr lang="en-US" sz="2700" dirty="0"/>
              <a:t>)</a:t>
            </a:r>
          </a:p>
        </p:txBody>
      </p:sp>
      <p:sp>
        <p:nvSpPr>
          <p:cNvPr id="4" name="Textfeld 3">
            <a:extLst>
              <a:ext uri="{FF2B5EF4-FFF2-40B4-BE49-F238E27FC236}">
                <a16:creationId xmlns:a16="http://schemas.microsoft.com/office/drawing/2014/main" id="{66907A0F-D5B7-9748-BEE2-4395818779C4}"/>
              </a:ext>
            </a:extLst>
          </p:cNvPr>
          <p:cNvSpPr txBox="1"/>
          <p:nvPr/>
        </p:nvSpPr>
        <p:spPr>
          <a:xfrm>
            <a:off x="0" y="4876800"/>
            <a:ext cx="12812295" cy="738664"/>
          </a:xfrm>
          <a:prstGeom prst="rect">
            <a:avLst/>
          </a:prstGeom>
          <a:noFill/>
        </p:spPr>
        <p:txBody>
          <a:bodyPr wrap="square" rtlCol="0">
            <a:spAutoFit/>
          </a:bodyPr>
          <a:lstStyle/>
          <a:p>
            <a:r>
              <a:rPr lang="en-US" dirty="0">
                <a:latin typeface="Lucida Console" panose="020B0609040504020204" pitchFamily="49" charset="0"/>
              </a:rPr>
              <a:t>terraform graph | dot –</a:t>
            </a:r>
            <a:r>
              <a:rPr lang="en-US" dirty="0" err="1">
                <a:latin typeface="Lucida Console" panose="020B0609040504020204" pitchFamily="49" charset="0"/>
              </a:rPr>
              <a:t>Tsvg</a:t>
            </a:r>
            <a:r>
              <a:rPr lang="en-US" dirty="0">
                <a:latin typeface="Lucida Console" panose="020B0609040504020204" pitchFamily="49" charset="0"/>
              </a:rPr>
              <a:t> &gt; </a:t>
            </a:r>
            <a:r>
              <a:rPr lang="en-US" dirty="0" err="1">
                <a:latin typeface="Lucida Console" panose="020B0609040504020204" pitchFamily="49" charset="0"/>
              </a:rPr>
              <a:t>graph.svg</a:t>
            </a:r>
            <a:endParaRPr lang="en-US" dirty="0">
              <a:latin typeface="Lucida Console" panose="020B0609040504020204" pitchFamily="49" charset="0"/>
            </a:endParaRPr>
          </a:p>
        </p:txBody>
      </p:sp>
    </p:spTree>
    <p:extLst>
      <p:ext uri="{BB962C8B-B14F-4D97-AF65-F5344CB8AC3E}">
        <p14:creationId xmlns:p14="http://schemas.microsoft.com/office/powerpoint/2010/main" val="3859285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B7E17E51-5BAE-D846-A57C-B029DEFB0AA8}"/>
              </a:ext>
            </a:extLst>
          </p:cNvPr>
          <p:cNvSpPr>
            <a:spLocks noGrp="1"/>
          </p:cNvSpPr>
          <p:nvPr>
            <p:ph type="sldNum" sz="quarter" idx="4"/>
          </p:nvPr>
        </p:nvSpPr>
        <p:spPr/>
        <p:txBody>
          <a:bodyPr/>
          <a:lstStyle/>
          <a:p>
            <a:fld id="{1959C237-CF09-A94F-AB33-C822C1EC889C}" type="slidenum">
              <a:rPr lang="en-US" smtClean="0">
                <a:solidFill>
                  <a:srgbClr val="A51E37"/>
                </a:solidFill>
              </a:rPr>
              <a:pPr/>
              <a:t>38</a:t>
            </a:fld>
            <a:endParaRPr lang="en-US" dirty="0">
              <a:solidFill>
                <a:srgbClr val="A51E37"/>
              </a:solidFill>
            </a:endParaRPr>
          </a:p>
        </p:txBody>
      </p:sp>
      <p:sp>
        <p:nvSpPr>
          <p:cNvPr id="7" name="Titel 1">
            <a:extLst>
              <a:ext uri="{FF2B5EF4-FFF2-40B4-BE49-F238E27FC236}">
                <a16:creationId xmlns:a16="http://schemas.microsoft.com/office/drawing/2014/main" id="{CCBBF6D4-B4B7-8142-AC06-F0C64B529F3C}"/>
              </a:ext>
            </a:extLst>
          </p:cNvPr>
          <p:cNvSpPr>
            <a:spLocks noGrp="1"/>
          </p:cNvSpPr>
          <p:nvPr>
            <p:ph type="title"/>
          </p:nvPr>
        </p:nvSpPr>
        <p:spPr>
          <a:xfrm>
            <a:off x="3813124" y="356285"/>
            <a:ext cx="8168903" cy="523220"/>
          </a:xfrm>
        </p:spPr>
        <p:txBody>
          <a:bodyPr/>
          <a:lstStyle/>
          <a:p>
            <a:r>
              <a:rPr lang="en-US" dirty="0"/>
              <a:t>Hands-On Part 1</a:t>
            </a:r>
          </a:p>
        </p:txBody>
      </p:sp>
      <p:pic>
        <p:nvPicPr>
          <p:cNvPr id="4" name="Grafik 3">
            <a:extLst>
              <a:ext uri="{FF2B5EF4-FFF2-40B4-BE49-F238E27FC236}">
                <a16:creationId xmlns:a16="http://schemas.microsoft.com/office/drawing/2014/main" id="{48023443-E79B-544A-82B9-98E9DE409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3957"/>
            <a:ext cx="13004800" cy="7760043"/>
          </a:xfrm>
          <a:prstGeom prst="rect">
            <a:avLst/>
          </a:prstGeom>
        </p:spPr>
      </p:pic>
    </p:spTree>
    <p:extLst>
      <p:ext uri="{BB962C8B-B14F-4D97-AF65-F5344CB8AC3E}">
        <p14:creationId xmlns:p14="http://schemas.microsoft.com/office/powerpoint/2010/main" val="1389003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39</a:t>
            </a:fld>
            <a:endParaRPr lang="en-US" dirty="0">
              <a:solidFill>
                <a:srgbClr val="A51E37"/>
              </a:solidFill>
            </a:endParaRPr>
          </a:p>
        </p:txBody>
      </p:sp>
      <p:sp>
        <p:nvSpPr>
          <p:cNvPr id="6" name="Inhaltsplatzhalter 3">
            <a:extLst>
              <a:ext uri="{FF2B5EF4-FFF2-40B4-BE49-F238E27FC236}">
                <a16:creationId xmlns:a16="http://schemas.microsoft.com/office/drawing/2014/main" id="{A0A460D1-22A4-4F4F-88DF-8AF9947DED1A}"/>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3" name="Textfeld 2">
            <a:extLst>
              <a:ext uri="{FF2B5EF4-FFF2-40B4-BE49-F238E27FC236}">
                <a16:creationId xmlns:a16="http://schemas.microsoft.com/office/drawing/2014/main" id="{2046A35B-2D33-DD46-8B5D-162F7AAA96AC}"/>
              </a:ext>
            </a:extLst>
          </p:cNvPr>
          <p:cNvSpPr txBox="1"/>
          <p:nvPr/>
        </p:nvSpPr>
        <p:spPr>
          <a:xfrm>
            <a:off x="192505" y="2382253"/>
            <a:ext cx="12609095" cy="1154162"/>
          </a:xfrm>
          <a:prstGeom prst="rect">
            <a:avLst/>
          </a:prstGeom>
          <a:noFill/>
        </p:spPr>
        <p:txBody>
          <a:bodyPr wrap="square" rtlCol="0">
            <a:spAutoFit/>
          </a:bodyPr>
          <a:lstStyle/>
          <a:p>
            <a:pPr marL="571500" indent="-571500" algn="l">
              <a:buFont typeface="Arial" panose="020B0604020202020204" pitchFamily="34" charset="0"/>
              <a:buChar char="•"/>
            </a:pPr>
            <a:r>
              <a:rPr lang="en-US" dirty="0"/>
              <a:t>Run Terraform plan</a:t>
            </a:r>
          </a:p>
          <a:p>
            <a:r>
              <a:rPr lang="en-US" sz="2700" dirty="0"/>
              <a:t>(</a:t>
            </a:r>
            <a:r>
              <a:rPr lang="en-US" sz="2700" dirty="0">
                <a:latin typeface="Lucida Console" panose="020B0609040504020204" pitchFamily="49" charset="0"/>
              </a:rPr>
              <a:t>deNBI_cloud_terraform_2020/terraform_workshop_part_1</a:t>
            </a:r>
            <a:r>
              <a:rPr lang="en-US" sz="2700" dirty="0"/>
              <a:t>)</a:t>
            </a:r>
          </a:p>
        </p:txBody>
      </p:sp>
      <p:sp>
        <p:nvSpPr>
          <p:cNvPr id="4" name="Textfeld 3">
            <a:extLst>
              <a:ext uri="{FF2B5EF4-FFF2-40B4-BE49-F238E27FC236}">
                <a16:creationId xmlns:a16="http://schemas.microsoft.com/office/drawing/2014/main" id="{66907A0F-D5B7-9748-BEE2-4395818779C4}"/>
              </a:ext>
            </a:extLst>
          </p:cNvPr>
          <p:cNvSpPr txBox="1"/>
          <p:nvPr/>
        </p:nvSpPr>
        <p:spPr>
          <a:xfrm>
            <a:off x="2346158" y="3900678"/>
            <a:ext cx="7772400" cy="738664"/>
          </a:xfrm>
          <a:prstGeom prst="rect">
            <a:avLst/>
          </a:prstGeom>
          <a:noFill/>
        </p:spPr>
        <p:txBody>
          <a:bodyPr wrap="square" rtlCol="0">
            <a:spAutoFit/>
          </a:bodyPr>
          <a:lstStyle/>
          <a:p>
            <a:r>
              <a:rPr lang="en-US" dirty="0">
                <a:latin typeface="Lucida Console" panose="020B0609040504020204" pitchFamily="49" charset="0"/>
              </a:rPr>
              <a:t>terraform plan</a:t>
            </a:r>
          </a:p>
        </p:txBody>
      </p:sp>
    </p:spTree>
    <p:extLst>
      <p:ext uri="{BB962C8B-B14F-4D97-AF65-F5344CB8AC3E}">
        <p14:creationId xmlns:p14="http://schemas.microsoft.com/office/powerpoint/2010/main" val="57345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3124" y="356286"/>
            <a:ext cx="8168903" cy="523220"/>
          </a:xfrm>
        </p:spPr>
        <p:txBody>
          <a:bodyPr/>
          <a:lstStyle/>
          <a:p>
            <a:r>
              <a:rPr lang="en-US" dirty="0"/>
              <a:t>Introduction – Terraform</a:t>
            </a:r>
            <a:endParaRPr lang="en-US" noProof="0" dirty="0"/>
          </a:p>
        </p:txBody>
      </p:sp>
      <p:sp>
        <p:nvSpPr>
          <p:cNvPr id="4" name="Foliennummernplatzhalter 3"/>
          <p:cNvSpPr>
            <a:spLocks noGrp="1"/>
          </p:cNvSpPr>
          <p:nvPr>
            <p:ph type="sldNum" sz="quarter" idx="4"/>
          </p:nvPr>
        </p:nvSpPr>
        <p:spPr/>
        <p:txBody>
          <a:bodyPr/>
          <a:lstStyle/>
          <a:p>
            <a:fld id="{1959C237-CF09-A94F-AB33-C822C1EC889C}" type="slidenum">
              <a:rPr lang="en-US" smtClean="0">
                <a:solidFill>
                  <a:srgbClr val="A51E37"/>
                </a:solidFill>
              </a:rPr>
              <a:pPr/>
              <a:t>4</a:t>
            </a:fld>
            <a:endParaRPr lang="en-US" dirty="0">
              <a:solidFill>
                <a:srgbClr val="A51E37"/>
              </a:solidFill>
            </a:endParaRPr>
          </a:p>
        </p:txBody>
      </p:sp>
      <p:sp>
        <p:nvSpPr>
          <p:cNvPr id="3" name="Textfeld 2">
            <a:extLst>
              <a:ext uri="{FF2B5EF4-FFF2-40B4-BE49-F238E27FC236}">
                <a16:creationId xmlns:a16="http://schemas.microsoft.com/office/drawing/2014/main" id="{F152EEE5-F527-2346-A494-2B6022EB6A97}"/>
              </a:ext>
            </a:extLst>
          </p:cNvPr>
          <p:cNvSpPr txBox="1"/>
          <p:nvPr/>
        </p:nvSpPr>
        <p:spPr>
          <a:xfrm>
            <a:off x="264696" y="1925053"/>
            <a:ext cx="12536904" cy="5789534"/>
          </a:xfrm>
          <a:prstGeom prst="rect">
            <a:avLst/>
          </a:prstGeom>
          <a:noFill/>
        </p:spPr>
        <p:txBody>
          <a:bodyPr wrap="square" rtlCol="0">
            <a:spAutoFit/>
          </a:bodyPr>
          <a:lstStyle/>
          <a:p>
            <a:pPr algn="l">
              <a:lnSpc>
                <a:spcPct val="150000"/>
              </a:lnSpc>
            </a:pPr>
            <a:r>
              <a:rPr lang="en-US" u="sng" dirty="0"/>
              <a:t>What is Terraform?</a:t>
            </a:r>
          </a:p>
          <a:p>
            <a:pPr marL="571500" indent="-571500" algn="l">
              <a:lnSpc>
                <a:spcPct val="150000"/>
              </a:lnSpc>
              <a:buFont typeface="Arial" panose="020B0604020202020204" pitchFamily="34" charset="0"/>
              <a:buChar char="•"/>
            </a:pPr>
            <a:r>
              <a:rPr lang="en-US" dirty="0"/>
              <a:t>(Open source) Tool from HashiCorp</a:t>
            </a:r>
            <a:r>
              <a:rPr lang="en-US" baseline="30000" dirty="0"/>
              <a:t>1</a:t>
            </a:r>
          </a:p>
          <a:p>
            <a:pPr marL="571500" indent="-571500" algn="l">
              <a:lnSpc>
                <a:spcPct val="150000"/>
              </a:lnSpc>
              <a:buFont typeface="Arial" panose="020B0604020202020204" pitchFamily="34" charset="0"/>
              <a:buChar char="•"/>
            </a:pPr>
            <a:r>
              <a:rPr lang="en-US" dirty="0"/>
              <a:t>Allows you to maintain infrastructure as Code</a:t>
            </a:r>
          </a:p>
          <a:p>
            <a:pPr marL="571500" indent="-571500" algn="l">
              <a:lnSpc>
                <a:spcPct val="150000"/>
              </a:lnSpc>
              <a:buFont typeface="Arial" panose="020B0604020202020204" pitchFamily="34" charset="0"/>
              <a:buChar char="•"/>
            </a:pPr>
            <a:r>
              <a:rPr lang="en-US" dirty="0"/>
              <a:t>Write configurations as functions and modules</a:t>
            </a:r>
          </a:p>
          <a:p>
            <a:pPr marL="571500" indent="-571500" algn="l">
              <a:lnSpc>
                <a:spcPct val="150000"/>
              </a:lnSpc>
              <a:buFont typeface="Arial" panose="020B0604020202020204" pitchFamily="34" charset="0"/>
              <a:buChar char="•"/>
            </a:pPr>
            <a:r>
              <a:rPr lang="en-US" dirty="0"/>
              <a:t>With all benefits of it (versioning, sharing)</a:t>
            </a:r>
          </a:p>
          <a:p>
            <a:pPr marL="571500" indent="-571500" algn="l">
              <a:lnSpc>
                <a:spcPct val="150000"/>
              </a:lnSpc>
              <a:buFont typeface="Arial" panose="020B0604020202020204" pitchFamily="34" charset="0"/>
              <a:buChar char="•"/>
            </a:pPr>
            <a:r>
              <a:rPr lang="en-US" dirty="0"/>
              <a:t>Provides reproducibility </a:t>
            </a:r>
          </a:p>
        </p:txBody>
      </p:sp>
      <p:sp>
        <p:nvSpPr>
          <p:cNvPr id="7" name="Textfeld 6">
            <a:extLst>
              <a:ext uri="{FF2B5EF4-FFF2-40B4-BE49-F238E27FC236}">
                <a16:creationId xmlns:a16="http://schemas.microsoft.com/office/drawing/2014/main" id="{FF856D76-49DE-AC4D-B4F3-EA418F6BD257}"/>
              </a:ext>
            </a:extLst>
          </p:cNvPr>
          <p:cNvSpPr txBox="1"/>
          <p:nvPr/>
        </p:nvSpPr>
        <p:spPr>
          <a:xfrm>
            <a:off x="1034717" y="8973140"/>
            <a:ext cx="2983830" cy="400110"/>
          </a:xfrm>
          <a:prstGeom prst="rect">
            <a:avLst/>
          </a:prstGeom>
          <a:noFill/>
        </p:spPr>
        <p:txBody>
          <a:bodyPr wrap="square" rtlCol="0">
            <a:spAutoFit/>
          </a:bodyPr>
          <a:lstStyle/>
          <a:p>
            <a:pPr algn="l"/>
            <a:r>
              <a:rPr lang="en-US" sz="2000" baseline="30000" dirty="0"/>
              <a:t>1</a:t>
            </a:r>
            <a:r>
              <a:rPr lang="en-US" sz="2000" dirty="0"/>
              <a:t>https://</a:t>
            </a:r>
            <a:r>
              <a:rPr lang="en-US" sz="2000" dirty="0" err="1"/>
              <a:t>www.terraform.io</a:t>
            </a:r>
            <a:endParaRPr lang="en-US" sz="2000" dirty="0"/>
          </a:p>
        </p:txBody>
      </p:sp>
    </p:spTree>
    <p:extLst>
      <p:ext uri="{BB962C8B-B14F-4D97-AF65-F5344CB8AC3E}">
        <p14:creationId xmlns:p14="http://schemas.microsoft.com/office/powerpoint/2010/main" val="75213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40</a:t>
            </a:fld>
            <a:endParaRPr lang="en-US" dirty="0">
              <a:solidFill>
                <a:srgbClr val="A51E37"/>
              </a:solidFill>
            </a:endParaRPr>
          </a:p>
        </p:txBody>
      </p:sp>
      <p:sp>
        <p:nvSpPr>
          <p:cNvPr id="8" name="Textfeld 7">
            <a:extLst>
              <a:ext uri="{FF2B5EF4-FFF2-40B4-BE49-F238E27FC236}">
                <a16:creationId xmlns:a16="http://schemas.microsoft.com/office/drawing/2014/main" id="{F4FDA9FD-6C2E-154B-B9A4-1BBD8A1AC397}"/>
              </a:ext>
            </a:extLst>
          </p:cNvPr>
          <p:cNvSpPr txBox="1"/>
          <p:nvPr/>
        </p:nvSpPr>
        <p:spPr>
          <a:xfrm>
            <a:off x="351277" y="2753141"/>
            <a:ext cx="12302245" cy="4247317"/>
          </a:xfrm>
          <a:prstGeom prst="rect">
            <a:avLst/>
          </a:prstGeom>
          <a:noFill/>
          <a:ln w="152400">
            <a:solidFill>
              <a:srgbClr val="FF0000"/>
            </a:solidFill>
          </a:ln>
        </p:spPr>
        <p:txBody>
          <a:bodyPr wrap="square" rtlCol="0">
            <a:spAutoFit/>
          </a:bodyPr>
          <a:lstStyle/>
          <a:p>
            <a:pPr algn="l"/>
            <a:endParaRPr lang="de-DE" sz="3000" b="1" dirty="0">
              <a:latin typeface="Lucida Console" panose="020B0609040504020204" pitchFamily="49" charset="0"/>
            </a:endParaRPr>
          </a:p>
          <a:p>
            <a:pPr algn="l"/>
            <a:r>
              <a:rPr lang="de-DE" sz="3000" b="1" dirty="0">
                <a:latin typeface="Lucida Console" panose="020B0609040504020204" pitchFamily="49" charset="0"/>
              </a:rPr>
              <a:t>Error: </a:t>
            </a:r>
            <a:r>
              <a:rPr lang="de-DE" sz="3000" b="1" dirty="0" err="1">
                <a:latin typeface="Lucida Console" panose="020B0609040504020204" pitchFamily="49" charset="0"/>
              </a:rPr>
              <a:t>One</a:t>
            </a:r>
            <a:r>
              <a:rPr lang="de-DE" sz="3000" b="1" dirty="0">
                <a:latin typeface="Lucida Console" panose="020B0609040504020204" pitchFamily="49" charset="0"/>
              </a:rPr>
              <a:t> </a:t>
            </a:r>
            <a:r>
              <a:rPr lang="de-DE" sz="3000" b="1" dirty="0" err="1">
                <a:latin typeface="Lucida Console" panose="020B0609040504020204" pitchFamily="49" charset="0"/>
              </a:rPr>
              <a:t>of</a:t>
            </a:r>
            <a:r>
              <a:rPr lang="de-DE" sz="3000" b="1" dirty="0">
                <a:latin typeface="Lucida Console" panose="020B0609040504020204" pitchFamily="49" charset="0"/>
              </a:rPr>
              <a:t> '</a:t>
            </a:r>
            <a:r>
              <a:rPr lang="de-DE" sz="3000" b="1" dirty="0" err="1">
                <a:latin typeface="Lucida Console" panose="020B0609040504020204" pitchFamily="49" charset="0"/>
              </a:rPr>
              <a:t>auth_url</a:t>
            </a:r>
            <a:r>
              <a:rPr lang="de-DE" sz="3000" b="1" dirty="0">
                <a:latin typeface="Lucida Console" panose="020B0609040504020204" pitchFamily="49" charset="0"/>
              </a:rPr>
              <a:t>' </a:t>
            </a:r>
            <a:r>
              <a:rPr lang="de-DE" sz="3000" b="1" dirty="0" err="1">
                <a:latin typeface="Lucida Console" panose="020B0609040504020204" pitchFamily="49" charset="0"/>
              </a:rPr>
              <a:t>or</a:t>
            </a:r>
            <a:r>
              <a:rPr lang="de-DE" sz="3000" b="1" dirty="0">
                <a:latin typeface="Lucida Console" panose="020B0609040504020204" pitchFamily="49" charset="0"/>
              </a:rPr>
              <a:t> '</a:t>
            </a:r>
            <a:r>
              <a:rPr lang="de-DE" sz="3000" b="1" dirty="0" err="1">
                <a:latin typeface="Lucida Console" panose="020B0609040504020204" pitchFamily="49" charset="0"/>
              </a:rPr>
              <a:t>cloud</a:t>
            </a:r>
            <a:r>
              <a:rPr lang="de-DE" sz="3000" b="1" dirty="0">
                <a:latin typeface="Lucida Console" panose="020B0609040504020204" pitchFamily="49" charset="0"/>
              </a:rPr>
              <a:t>' must </a:t>
            </a:r>
            <a:r>
              <a:rPr lang="de-DE" sz="3000" b="1" dirty="0" err="1">
                <a:latin typeface="Lucida Console" panose="020B0609040504020204" pitchFamily="49" charset="0"/>
              </a:rPr>
              <a:t>be</a:t>
            </a:r>
            <a:r>
              <a:rPr lang="de-DE" sz="3000" b="1" dirty="0">
                <a:latin typeface="Lucida Console" panose="020B0609040504020204" pitchFamily="49" charset="0"/>
              </a:rPr>
              <a:t> </a:t>
            </a:r>
            <a:r>
              <a:rPr lang="de-DE" sz="3000" b="1" dirty="0" err="1">
                <a:latin typeface="Lucida Console" panose="020B0609040504020204" pitchFamily="49" charset="0"/>
              </a:rPr>
              <a:t>specified</a:t>
            </a:r>
            <a:endParaRPr lang="de-DE" sz="3000" dirty="0">
              <a:latin typeface="Lucida Console" panose="020B0609040504020204" pitchFamily="49" charset="0"/>
            </a:endParaRPr>
          </a:p>
          <a:p>
            <a:pPr algn="l"/>
            <a:br>
              <a:rPr lang="de-DE" sz="3000" dirty="0">
                <a:latin typeface="Lucida Console" panose="020B0609040504020204" pitchFamily="49" charset="0"/>
              </a:rPr>
            </a:br>
            <a:endParaRPr lang="de-DE" sz="3000" dirty="0">
              <a:latin typeface="Lucida Console" panose="020B0609040504020204" pitchFamily="49" charset="0"/>
            </a:endParaRPr>
          </a:p>
          <a:p>
            <a:pPr algn="l"/>
            <a:r>
              <a:rPr lang="de-DE" sz="3000" dirty="0">
                <a:latin typeface="Lucida Console" panose="020B0609040504020204" pitchFamily="49" charset="0"/>
              </a:rPr>
              <a:t>  on </a:t>
            </a:r>
            <a:r>
              <a:rPr lang="de-DE" sz="3000" dirty="0" err="1">
                <a:latin typeface="Lucida Console" panose="020B0609040504020204" pitchFamily="49" charset="0"/>
              </a:rPr>
              <a:t>providers.tf</a:t>
            </a:r>
            <a:r>
              <a:rPr lang="de-DE" sz="3000" dirty="0">
                <a:latin typeface="Lucida Console" panose="020B0609040504020204" pitchFamily="49" charset="0"/>
              </a:rPr>
              <a:t> </a:t>
            </a:r>
            <a:r>
              <a:rPr lang="de-DE" sz="3000" dirty="0" err="1">
                <a:latin typeface="Lucida Console" panose="020B0609040504020204" pitchFamily="49" charset="0"/>
              </a:rPr>
              <a:t>line</a:t>
            </a:r>
            <a:r>
              <a:rPr lang="de-DE" sz="3000" dirty="0">
                <a:latin typeface="Lucida Console" panose="020B0609040504020204" pitchFamily="49" charset="0"/>
              </a:rPr>
              <a:t> 1, in </a:t>
            </a:r>
            <a:r>
              <a:rPr lang="de-DE" sz="3000" dirty="0" err="1">
                <a:latin typeface="Lucida Console" panose="020B0609040504020204" pitchFamily="49" charset="0"/>
              </a:rPr>
              <a:t>provider</a:t>
            </a:r>
            <a:r>
              <a:rPr lang="de-DE" sz="3000" dirty="0">
                <a:latin typeface="Lucida Console" panose="020B0609040504020204" pitchFamily="49" charset="0"/>
              </a:rPr>
              <a:t> "</a:t>
            </a:r>
            <a:r>
              <a:rPr lang="de-DE" sz="3000" dirty="0" err="1">
                <a:latin typeface="Lucida Console" panose="020B0609040504020204" pitchFamily="49" charset="0"/>
              </a:rPr>
              <a:t>openstack</a:t>
            </a:r>
            <a:r>
              <a:rPr lang="de-DE" sz="3000" dirty="0">
                <a:latin typeface="Lucida Console" panose="020B0609040504020204" pitchFamily="49" charset="0"/>
              </a:rPr>
              <a:t>":</a:t>
            </a:r>
          </a:p>
          <a:p>
            <a:pPr algn="l"/>
            <a:r>
              <a:rPr lang="de-DE" sz="3000" dirty="0">
                <a:latin typeface="Lucida Console" panose="020B0609040504020204" pitchFamily="49" charset="0"/>
              </a:rPr>
              <a:t>   1: </a:t>
            </a:r>
            <a:r>
              <a:rPr lang="de-DE" sz="3000" dirty="0" err="1">
                <a:latin typeface="Lucida Console" panose="020B0609040504020204" pitchFamily="49" charset="0"/>
              </a:rPr>
              <a:t>provider</a:t>
            </a:r>
            <a:r>
              <a:rPr lang="de-DE" sz="3000" dirty="0">
                <a:latin typeface="Lucida Console" panose="020B0609040504020204" pitchFamily="49" charset="0"/>
              </a:rPr>
              <a:t> "</a:t>
            </a:r>
            <a:r>
              <a:rPr lang="de-DE" sz="3000" dirty="0" err="1">
                <a:latin typeface="Lucida Console" panose="020B0609040504020204" pitchFamily="49" charset="0"/>
              </a:rPr>
              <a:t>openstack</a:t>
            </a:r>
            <a:r>
              <a:rPr lang="de-DE" sz="3000" dirty="0">
                <a:latin typeface="Lucida Console" panose="020B0609040504020204" pitchFamily="49" charset="0"/>
              </a:rPr>
              <a:t>" </a:t>
            </a:r>
            <a:r>
              <a:rPr lang="de-DE" sz="3000" u="sng" dirty="0">
                <a:latin typeface="Lucida Console" panose="020B0609040504020204" pitchFamily="49" charset="0"/>
              </a:rPr>
              <a:t>{</a:t>
            </a:r>
            <a:r>
              <a:rPr lang="de-DE" sz="3000" dirty="0">
                <a:latin typeface="Lucida Console" panose="020B0609040504020204" pitchFamily="49" charset="0"/>
              </a:rPr>
              <a:t>}</a:t>
            </a:r>
          </a:p>
          <a:p>
            <a:pPr algn="l"/>
            <a:endParaRPr lang="de-DE" sz="3000" dirty="0">
              <a:latin typeface="Lucida Console" panose="020B0609040504020204" pitchFamily="49" charset="0"/>
            </a:endParaRPr>
          </a:p>
          <a:p>
            <a:pPr algn="l"/>
            <a:endParaRPr lang="en-US" sz="3000" dirty="0">
              <a:latin typeface="Lucida Console" panose="020B0609040504020204" pitchFamily="49" charset="0"/>
            </a:endParaRPr>
          </a:p>
        </p:txBody>
      </p:sp>
    </p:spTree>
    <p:extLst>
      <p:ext uri="{BB962C8B-B14F-4D97-AF65-F5344CB8AC3E}">
        <p14:creationId xmlns:p14="http://schemas.microsoft.com/office/powerpoint/2010/main" val="2532229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41</a:t>
            </a:fld>
            <a:endParaRPr lang="en-US" dirty="0">
              <a:solidFill>
                <a:srgbClr val="A51E37"/>
              </a:solidFill>
            </a:endParaRPr>
          </a:p>
        </p:txBody>
      </p:sp>
      <p:sp>
        <p:nvSpPr>
          <p:cNvPr id="6" name="Inhaltsplatzhalter 3">
            <a:extLst>
              <a:ext uri="{FF2B5EF4-FFF2-40B4-BE49-F238E27FC236}">
                <a16:creationId xmlns:a16="http://schemas.microsoft.com/office/drawing/2014/main" id="{A0A460D1-22A4-4F4F-88DF-8AF9947DED1A}"/>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3" name="Textfeld 2">
            <a:extLst>
              <a:ext uri="{FF2B5EF4-FFF2-40B4-BE49-F238E27FC236}">
                <a16:creationId xmlns:a16="http://schemas.microsoft.com/office/drawing/2014/main" id="{2046A35B-2D33-DD46-8B5D-162F7AAA96AC}"/>
              </a:ext>
            </a:extLst>
          </p:cNvPr>
          <p:cNvSpPr txBox="1"/>
          <p:nvPr/>
        </p:nvSpPr>
        <p:spPr>
          <a:xfrm>
            <a:off x="192505" y="2382253"/>
            <a:ext cx="12609095" cy="1154162"/>
          </a:xfrm>
          <a:prstGeom prst="rect">
            <a:avLst/>
          </a:prstGeom>
          <a:noFill/>
        </p:spPr>
        <p:txBody>
          <a:bodyPr wrap="square" rtlCol="0">
            <a:spAutoFit/>
          </a:bodyPr>
          <a:lstStyle/>
          <a:p>
            <a:pPr marL="571500" indent="-571500" algn="l">
              <a:buFont typeface="Arial" panose="020B0604020202020204" pitchFamily="34" charset="0"/>
              <a:buChar char="•"/>
            </a:pPr>
            <a:r>
              <a:rPr lang="en-US" dirty="0"/>
              <a:t>Source OpenStack credentials</a:t>
            </a:r>
          </a:p>
          <a:p>
            <a:r>
              <a:rPr lang="en-US" sz="2700" dirty="0"/>
              <a:t>(</a:t>
            </a:r>
            <a:r>
              <a:rPr lang="en-US" sz="2700" dirty="0">
                <a:latin typeface="Lucida Console" panose="020B0609040504020204" pitchFamily="49" charset="0"/>
              </a:rPr>
              <a:t>deNBI_cloud_terraform_2020/terraform_workshop_part_1</a:t>
            </a:r>
            <a:r>
              <a:rPr lang="en-US" sz="2700" dirty="0"/>
              <a:t>)</a:t>
            </a:r>
          </a:p>
        </p:txBody>
      </p:sp>
      <p:sp>
        <p:nvSpPr>
          <p:cNvPr id="4" name="Textfeld 3">
            <a:extLst>
              <a:ext uri="{FF2B5EF4-FFF2-40B4-BE49-F238E27FC236}">
                <a16:creationId xmlns:a16="http://schemas.microsoft.com/office/drawing/2014/main" id="{66907A0F-D5B7-9748-BEE2-4395818779C4}"/>
              </a:ext>
            </a:extLst>
          </p:cNvPr>
          <p:cNvSpPr txBox="1"/>
          <p:nvPr/>
        </p:nvSpPr>
        <p:spPr>
          <a:xfrm>
            <a:off x="688807" y="3876436"/>
            <a:ext cx="11616490" cy="2677656"/>
          </a:xfrm>
          <a:prstGeom prst="rect">
            <a:avLst/>
          </a:prstGeom>
          <a:noFill/>
        </p:spPr>
        <p:txBody>
          <a:bodyPr wrap="square" rtlCol="0">
            <a:spAutoFit/>
          </a:bodyPr>
          <a:lstStyle/>
          <a:p>
            <a:r>
              <a:rPr lang="en-US" dirty="0">
                <a:latin typeface="Lucida Console" panose="020B0609040504020204" pitchFamily="49" charset="0"/>
              </a:rPr>
              <a:t>source </a:t>
            </a:r>
            <a:r>
              <a:rPr lang="de-DE" dirty="0" err="1">
                <a:latin typeface="Lucida Console" panose="020B0609040504020204" pitchFamily="49" charset="0"/>
              </a:rPr>
              <a:t>deNBI_user_meeting-openrc.sh</a:t>
            </a:r>
            <a:endParaRPr lang="de-DE" dirty="0">
              <a:latin typeface="Lucida Console" panose="020B0609040504020204" pitchFamily="49" charset="0"/>
            </a:endParaRPr>
          </a:p>
          <a:p>
            <a:pPr algn="l"/>
            <a:endParaRPr lang="de-DE" dirty="0"/>
          </a:p>
          <a:p>
            <a:pPr algn="l"/>
            <a:r>
              <a:rPr lang="de-DE" dirty="0"/>
              <a:t>Password: </a:t>
            </a:r>
          </a:p>
          <a:p>
            <a:r>
              <a:rPr lang="en-US" dirty="0">
                <a:latin typeface="Lucida Console" panose="020B0609040504020204" pitchFamily="49" charset="0"/>
              </a:rPr>
              <a:t> </a:t>
            </a:r>
          </a:p>
        </p:txBody>
      </p:sp>
      <p:sp>
        <p:nvSpPr>
          <p:cNvPr id="7" name="Textfeld 6">
            <a:extLst>
              <a:ext uri="{FF2B5EF4-FFF2-40B4-BE49-F238E27FC236}">
                <a16:creationId xmlns:a16="http://schemas.microsoft.com/office/drawing/2014/main" id="{6057FD25-9EEC-5149-8F94-2638B1647BFD}"/>
              </a:ext>
            </a:extLst>
          </p:cNvPr>
          <p:cNvSpPr txBox="1"/>
          <p:nvPr/>
        </p:nvSpPr>
        <p:spPr>
          <a:xfrm>
            <a:off x="2346157" y="6777246"/>
            <a:ext cx="7772400" cy="738664"/>
          </a:xfrm>
          <a:prstGeom prst="rect">
            <a:avLst/>
          </a:prstGeom>
          <a:noFill/>
        </p:spPr>
        <p:txBody>
          <a:bodyPr wrap="square" rtlCol="0">
            <a:spAutoFit/>
          </a:bodyPr>
          <a:lstStyle/>
          <a:p>
            <a:r>
              <a:rPr lang="en-US" dirty="0">
                <a:latin typeface="Lucida Console" panose="020B0609040504020204" pitchFamily="49" charset="0"/>
              </a:rPr>
              <a:t>terraform plan</a:t>
            </a:r>
          </a:p>
        </p:txBody>
      </p:sp>
    </p:spTree>
    <p:extLst>
      <p:ext uri="{BB962C8B-B14F-4D97-AF65-F5344CB8AC3E}">
        <p14:creationId xmlns:p14="http://schemas.microsoft.com/office/powerpoint/2010/main" val="3576201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42</a:t>
            </a:fld>
            <a:endParaRPr lang="en-US" dirty="0">
              <a:solidFill>
                <a:srgbClr val="A51E37"/>
              </a:solidFill>
            </a:endParaRPr>
          </a:p>
        </p:txBody>
      </p:sp>
      <p:sp>
        <p:nvSpPr>
          <p:cNvPr id="3" name="Rechteck 2">
            <a:extLst>
              <a:ext uri="{FF2B5EF4-FFF2-40B4-BE49-F238E27FC236}">
                <a16:creationId xmlns:a16="http://schemas.microsoft.com/office/drawing/2014/main" id="{9BC07111-A892-3D4B-8232-0C193651BBA4}"/>
              </a:ext>
            </a:extLst>
          </p:cNvPr>
          <p:cNvSpPr/>
          <p:nvPr/>
        </p:nvSpPr>
        <p:spPr>
          <a:xfrm>
            <a:off x="0" y="2142750"/>
            <a:ext cx="13444621" cy="6093976"/>
          </a:xfrm>
          <a:prstGeom prst="rect">
            <a:avLst/>
          </a:prstGeom>
        </p:spPr>
        <p:txBody>
          <a:bodyPr wrap="square">
            <a:spAutoFit/>
          </a:bodyPr>
          <a:lstStyle/>
          <a:p>
            <a:pPr algn="l"/>
            <a:r>
              <a:rPr lang="de-DE" sz="2900" b="1" dirty="0">
                <a:latin typeface="Lucida Console" panose="020B0609040504020204" pitchFamily="49" charset="0"/>
              </a:rPr>
              <a:t># openstack_blockstorage_volume_v2.cinder_volume</a:t>
            </a:r>
            <a:r>
              <a:rPr lang="de-DE" sz="2900" dirty="0">
                <a:latin typeface="Lucida Console" panose="020B0609040504020204" pitchFamily="49" charset="0"/>
              </a:rPr>
              <a:t> will </a:t>
            </a:r>
            <a:r>
              <a:rPr lang="de-DE" sz="2900" dirty="0" err="1">
                <a:latin typeface="Lucida Console" panose="020B0609040504020204" pitchFamily="49" charset="0"/>
              </a:rPr>
              <a:t>be</a:t>
            </a:r>
            <a:r>
              <a:rPr lang="de-DE" sz="2900" dirty="0">
                <a:latin typeface="Lucida Console" panose="020B0609040504020204" pitchFamily="49" charset="0"/>
              </a:rPr>
              <a:t> </a:t>
            </a:r>
            <a:r>
              <a:rPr lang="de-DE" sz="2900" dirty="0" err="1">
                <a:latin typeface="Lucida Console" panose="020B0609040504020204" pitchFamily="49" charset="0"/>
              </a:rPr>
              <a:t>created</a:t>
            </a:r>
            <a:endParaRPr lang="de-DE" sz="2900" dirty="0">
              <a:latin typeface="Lucida Console" panose="020B0609040504020204" pitchFamily="49" charset="0"/>
            </a:endParaRPr>
          </a:p>
          <a:p>
            <a:pPr algn="l"/>
            <a:r>
              <a:rPr lang="de-DE" sz="2900" dirty="0">
                <a:solidFill>
                  <a:srgbClr val="34BC26"/>
                </a:solidFill>
                <a:latin typeface="Lucida Console" panose="020B0609040504020204" pitchFamily="49" charset="0"/>
              </a:rPr>
              <a:t>  +</a:t>
            </a:r>
            <a:r>
              <a:rPr lang="de-DE" sz="2900" dirty="0">
                <a:latin typeface="Lucida Console" panose="020B0609040504020204" pitchFamily="49" charset="0"/>
              </a:rPr>
              <a:t> </a:t>
            </a:r>
            <a:r>
              <a:rPr lang="de-DE" sz="2900" dirty="0" err="1">
                <a:latin typeface="Lucida Console" panose="020B0609040504020204" pitchFamily="49" charset="0"/>
              </a:rPr>
              <a:t>resource</a:t>
            </a:r>
            <a:r>
              <a:rPr lang="de-DE" sz="2900" dirty="0">
                <a:latin typeface="Lucida Console" panose="020B0609040504020204" pitchFamily="49" charset="0"/>
              </a:rPr>
              <a:t> "openstack_blockstorage_volume_v2" "</a:t>
            </a:r>
            <a:r>
              <a:rPr lang="de-DE" sz="2900" dirty="0" err="1">
                <a:latin typeface="Lucida Console" panose="020B0609040504020204" pitchFamily="49" charset="0"/>
              </a:rPr>
              <a:t>cinder_volume</a:t>
            </a:r>
            <a:r>
              <a:rPr lang="de-DE" sz="2900" dirty="0">
                <a:latin typeface="Lucida Console" panose="020B0609040504020204" pitchFamily="49" charset="0"/>
              </a:rPr>
              <a:t>" {</a:t>
            </a:r>
          </a:p>
          <a:p>
            <a:pPr algn="l"/>
            <a:r>
              <a:rPr lang="de-DE" sz="2900" dirty="0">
                <a:latin typeface="Lucida Console" panose="020B0609040504020204" pitchFamily="49" charset="0"/>
              </a:rPr>
              <a:t>      </a:t>
            </a:r>
            <a:r>
              <a:rPr lang="de-DE" sz="2900" dirty="0">
                <a:solidFill>
                  <a:srgbClr val="34BC26"/>
                </a:solidFill>
                <a:latin typeface="Lucida Console" panose="020B0609040504020204" pitchFamily="49" charset="0"/>
              </a:rPr>
              <a:t>+</a:t>
            </a:r>
            <a:r>
              <a:rPr lang="de-DE" sz="2900" dirty="0">
                <a:latin typeface="Lucida Console" panose="020B0609040504020204" pitchFamily="49" charset="0"/>
              </a:rPr>
              <a:t> </a:t>
            </a:r>
            <a:r>
              <a:rPr lang="de-DE" sz="2900" dirty="0" err="1">
                <a:latin typeface="Lucida Console" panose="020B0609040504020204" pitchFamily="49" charset="0"/>
              </a:rPr>
              <a:t>attachment</a:t>
            </a:r>
            <a:r>
              <a:rPr lang="de-DE" sz="2900" dirty="0">
                <a:latin typeface="Lucida Console" panose="020B0609040504020204" pitchFamily="49" charset="0"/>
              </a:rPr>
              <a:t>        = (</a:t>
            </a:r>
            <a:r>
              <a:rPr lang="de-DE" sz="2900" dirty="0" err="1">
                <a:latin typeface="Lucida Console" panose="020B0609040504020204" pitchFamily="49" charset="0"/>
              </a:rPr>
              <a:t>known</a:t>
            </a:r>
            <a:r>
              <a:rPr lang="de-DE" sz="2900" dirty="0">
                <a:latin typeface="Lucida Console" panose="020B0609040504020204" pitchFamily="49" charset="0"/>
              </a:rPr>
              <a:t> after </a:t>
            </a:r>
            <a:r>
              <a:rPr lang="de-DE" sz="2900" dirty="0" err="1">
                <a:latin typeface="Lucida Console" panose="020B0609040504020204" pitchFamily="49" charset="0"/>
              </a:rPr>
              <a:t>apply</a:t>
            </a:r>
            <a:r>
              <a:rPr lang="de-DE" sz="2900" dirty="0">
                <a:latin typeface="Lucida Console" panose="020B0609040504020204" pitchFamily="49" charset="0"/>
              </a:rPr>
              <a:t>)</a:t>
            </a:r>
          </a:p>
          <a:p>
            <a:pPr algn="l"/>
            <a:r>
              <a:rPr lang="de-DE" sz="2900" dirty="0">
                <a:latin typeface="Lucida Console" panose="020B0609040504020204" pitchFamily="49" charset="0"/>
              </a:rPr>
              <a:t>      </a:t>
            </a:r>
            <a:r>
              <a:rPr lang="de-DE" sz="2900" dirty="0">
                <a:solidFill>
                  <a:srgbClr val="34BC26"/>
                </a:solidFill>
                <a:latin typeface="Lucida Console" panose="020B0609040504020204" pitchFamily="49" charset="0"/>
              </a:rPr>
              <a:t>+</a:t>
            </a:r>
            <a:r>
              <a:rPr lang="de-DE" sz="2900" dirty="0">
                <a:latin typeface="Lucida Console" panose="020B0609040504020204" pitchFamily="49" charset="0"/>
              </a:rPr>
              <a:t> </a:t>
            </a:r>
            <a:r>
              <a:rPr lang="de-DE" sz="2900" dirty="0" err="1">
                <a:latin typeface="Lucida Console" panose="020B0609040504020204" pitchFamily="49" charset="0"/>
              </a:rPr>
              <a:t>availability_zone</a:t>
            </a:r>
            <a:r>
              <a:rPr lang="de-DE" sz="2900" dirty="0">
                <a:latin typeface="Lucida Console" panose="020B0609040504020204" pitchFamily="49" charset="0"/>
              </a:rPr>
              <a:t> = (</a:t>
            </a:r>
            <a:r>
              <a:rPr lang="de-DE" sz="2900" dirty="0" err="1">
                <a:latin typeface="Lucida Console" panose="020B0609040504020204" pitchFamily="49" charset="0"/>
              </a:rPr>
              <a:t>known</a:t>
            </a:r>
            <a:r>
              <a:rPr lang="de-DE" sz="2900" dirty="0">
                <a:latin typeface="Lucida Console" panose="020B0609040504020204" pitchFamily="49" charset="0"/>
              </a:rPr>
              <a:t> after </a:t>
            </a:r>
            <a:r>
              <a:rPr lang="de-DE" sz="2900" dirty="0" err="1">
                <a:latin typeface="Lucida Console" panose="020B0609040504020204" pitchFamily="49" charset="0"/>
              </a:rPr>
              <a:t>apply</a:t>
            </a:r>
            <a:r>
              <a:rPr lang="de-DE" sz="2900" dirty="0">
                <a:latin typeface="Lucida Console" panose="020B0609040504020204" pitchFamily="49" charset="0"/>
              </a:rPr>
              <a:t>)</a:t>
            </a:r>
          </a:p>
          <a:p>
            <a:pPr algn="l"/>
            <a:r>
              <a:rPr lang="de-DE" sz="2900" dirty="0">
                <a:latin typeface="Lucida Console" panose="020B0609040504020204" pitchFamily="49" charset="0"/>
              </a:rPr>
              <a:t>      </a:t>
            </a:r>
            <a:r>
              <a:rPr lang="de-DE" sz="2900" dirty="0">
                <a:solidFill>
                  <a:srgbClr val="34BC26"/>
                </a:solidFill>
                <a:latin typeface="Lucida Console" panose="020B0609040504020204" pitchFamily="49" charset="0"/>
              </a:rPr>
              <a:t>+</a:t>
            </a:r>
            <a:r>
              <a:rPr lang="de-DE" sz="2900" dirty="0">
                <a:latin typeface="Lucida Console" panose="020B0609040504020204" pitchFamily="49" charset="0"/>
              </a:rPr>
              <a:t> </a:t>
            </a:r>
            <a:r>
              <a:rPr lang="de-DE" sz="2900" dirty="0" err="1">
                <a:latin typeface="Lucida Console" panose="020B0609040504020204" pitchFamily="49" charset="0"/>
              </a:rPr>
              <a:t>id</a:t>
            </a:r>
            <a:r>
              <a:rPr lang="de-DE" sz="2900" dirty="0">
                <a:latin typeface="Lucida Console" panose="020B0609040504020204" pitchFamily="49" charset="0"/>
              </a:rPr>
              <a:t>                = (</a:t>
            </a:r>
            <a:r>
              <a:rPr lang="de-DE" sz="2900" dirty="0" err="1">
                <a:latin typeface="Lucida Console" panose="020B0609040504020204" pitchFamily="49" charset="0"/>
              </a:rPr>
              <a:t>known</a:t>
            </a:r>
            <a:r>
              <a:rPr lang="de-DE" sz="2900" dirty="0">
                <a:latin typeface="Lucida Console" panose="020B0609040504020204" pitchFamily="49" charset="0"/>
              </a:rPr>
              <a:t> after </a:t>
            </a:r>
            <a:r>
              <a:rPr lang="de-DE" sz="2900" dirty="0" err="1">
                <a:latin typeface="Lucida Console" panose="020B0609040504020204" pitchFamily="49" charset="0"/>
              </a:rPr>
              <a:t>apply</a:t>
            </a:r>
            <a:r>
              <a:rPr lang="de-DE" sz="2900" dirty="0">
                <a:latin typeface="Lucida Console" panose="020B0609040504020204" pitchFamily="49" charset="0"/>
              </a:rPr>
              <a:t>)</a:t>
            </a:r>
          </a:p>
          <a:p>
            <a:pPr algn="l"/>
            <a:r>
              <a:rPr lang="de-DE" sz="2900" dirty="0">
                <a:latin typeface="Lucida Console" panose="020B0609040504020204" pitchFamily="49" charset="0"/>
              </a:rPr>
              <a:t>      </a:t>
            </a:r>
            <a:r>
              <a:rPr lang="de-DE" sz="2900" dirty="0">
                <a:solidFill>
                  <a:srgbClr val="34BC26"/>
                </a:solidFill>
                <a:latin typeface="Lucida Console" panose="020B0609040504020204" pitchFamily="49" charset="0"/>
              </a:rPr>
              <a:t>+</a:t>
            </a:r>
            <a:r>
              <a:rPr lang="de-DE" sz="2900" dirty="0">
                <a:latin typeface="Lucida Console" panose="020B0609040504020204" pitchFamily="49" charset="0"/>
              </a:rPr>
              <a:t> </a:t>
            </a:r>
            <a:r>
              <a:rPr lang="de-DE" sz="2900" dirty="0" err="1">
                <a:latin typeface="Lucida Console" panose="020B0609040504020204" pitchFamily="49" charset="0"/>
              </a:rPr>
              <a:t>metadata</a:t>
            </a:r>
            <a:r>
              <a:rPr lang="de-DE" sz="2900" dirty="0">
                <a:latin typeface="Lucida Console" panose="020B0609040504020204" pitchFamily="49" charset="0"/>
              </a:rPr>
              <a:t>          = (</a:t>
            </a:r>
            <a:r>
              <a:rPr lang="de-DE" sz="2900" dirty="0" err="1">
                <a:latin typeface="Lucida Console" panose="020B0609040504020204" pitchFamily="49" charset="0"/>
              </a:rPr>
              <a:t>known</a:t>
            </a:r>
            <a:r>
              <a:rPr lang="de-DE" sz="2900" dirty="0">
                <a:latin typeface="Lucida Console" panose="020B0609040504020204" pitchFamily="49" charset="0"/>
              </a:rPr>
              <a:t> after </a:t>
            </a:r>
            <a:r>
              <a:rPr lang="de-DE" sz="2900" dirty="0" err="1">
                <a:latin typeface="Lucida Console" panose="020B0609040504020204" pitchFamily="49" charset="0"/>
              </a:rPr>
              <a:t>apply</a:t>
            </a:r>
            <a:r>
              <a:rPr lang="de-DE" sz="2900" dirty="0">
                <a:latin typeface="Lucida Console" panose="020B0609040504020204" pitchFamily="49" charset="0"/>
              </a:rPr>
              <a:t>)</a:t>
            </a:r>
          </a:p>
          <a:p>
            <a:pPr algn="l"/>
            <a:r>
              <a:rPr lang="de-DE" sz="2900" dirty="0">
                <a:latin typeface="Lucida Console" panose="020B0609040504020204" pitchFamily="49" charset="0"/>
              </a:rPr>
              <a:t>      </a:t>
            </a:r>
            <a:r>
              <a:rPr lang="de-DE" sz="2900" dirty="0">
                <a:solidFill>
                  <a:srgbClr val="34BC26"/>
                </a:solidFill>
                <a:latin typeface="Lucida Console" panose="020B0609040504020204" pitchFamily="49" charset="0"/>
              </a:rPr>
              <a:t>+</a:t>
            </a:r>
            <a:r>
              <a:rPr lang="de-DE" sz="2900" dirty="0">
                <a:latin typeface="Lucida Console" panose="020B0609040504020204" pitchFamily="49" charset="0"/>
              </a:rPr>
              <a:t> </a:t>
            </a:r>
            <a:r>
              <a:rPr lang="de-DE" sz="2900" dirty="0" err="1">
                <a:latin typeface="Lucida Console" panose="020B0609040504020204" pitchFamily="49" charset="0"/>
              </a:rPr>
              <a:t>name</a:t>
            </a:r>
            <a:r>
              <a:rPr lang="de-DE" sz="2900" dirty="0">
                <a:latin typeface="Lucida Console" panose="020B0609040504020204" pitchFamily="49" charset="0"/>
              </a:rPr>
              <a:t>              = "</a:t>
            </a:r>
            <a:r>
              <a:rPr lang="de-DE" sz="2900" dirty="0" err="1">
                <a:latin typeface="Lucida Console" panose="020B0609040504020204" pitchFamily="49" charset="0"/>
              </a:rPr>
              <a:t>maxhanussek</a:t>
            </a:r>
            <a:r>
              <a:rPr lang="de-DE" sz="2900" dirty="0">
                <a:latin typeface="Lucida Console" panose="020B0609040504020204" pitchFamily="49" charset="0"/>
              </a:rPr>
              <a:t>-workshop-volume"</a:t>
            </a:r>
          </a:p>
          <a:p>
            <a:pPr algn="l"/>
            <a:r>
              <a:rPr lang="de-DE" sz="2900" dirty="0">
                <a:latin typeface="Lucida Console" panose="020B0609040504020204" pitchFamily="49" charset="0"/>
              </a:rPr>
              <a:t>      </a:t>
            </a:r>
            <a:r>
              <a:rPr lang="de-DE" sz="2900" dirty="0">
                <a:solidFill>
                  <a:srgbClr val="34BC26"/>
                </a:solidFill>
                <a:latin typeface="Lucida Console" panose="020B0609040504020204" pitchFamily="49" charset="0"/>
              </a:rPr>
              <a:t>+</a:t>
            </a:r>
            <a:r>
              <a:rPr lang="de-DE" sz="2900" dirty="0">
                <a:latin typeface="Lucida Console" panose="020B0609040504020204" pitchFamily="49" charset="0"/>
              </a:rPr>
              <a:t> </a:t>
            </a:r>
            <a:r>
              <a:rPr lang="de-DE" sz="2900" dirty="0" err="1">
                <a:latin typeface="Lucida Console" panose="020B0609040504020204" pitchFamily="49" charset="0"/>
              </a:rPr>
              <a:t>region</a:t>
            </a:r>
            <a:r>
              <a:rPr lang="de-DE" sz="2900" dirty="0">
                <a:latin typeface="Lucida Console" panose="020B0609040504020204" pitchFamily="49" charset="0"/>
              </a:rPr>
              <a:t>            = (</a:t>
            </a:r>
            <a:r>
              <a:rPr lang="de-DE" sz="2900" dirty="0" err="1">
                <a:latin typeface="Lucida Console" panose="020B0609040504020204" pitchFamily="49" charset="0"/>
              </a:rPr>
              <a:t>known</a:t>
            </a:r>
            <a:r>
              <a:rPr lang="de-DE" sz="2900" dirty="0">
                <a:latin typeface="Lucida Console" panose="020B0609040504020204" pitchFamily="49" charset="0"/>
              </a:rPr>
              <a:t> after </a:t>
            </a:r>
            <a:r>
              <a:rPr lang="de-DE" sz="2900" dirty="0" err="1">
                <a:latin typeface="Lucida Console" panose="020B0609040504020204" pitchFamily="49" charset="0"/>
              </a:rPr>
              <a:t>apply</a:t>
            </a:r>
            <a:r>
              <a:rPr lang="de-DE" sz="2900" dirty="0">
                <a:latin typeface="Lucida Console" panose="020B0609040504020204" pitchFamily="49" charset="0"/>
              </a:rPr>
              <a:t>)</a:t>
            </a:r>
          </a:p>
          <a:p>
            <a:pPr algn="l"/>
            <a:r>
              <a:rPr lang="de-DE" sz="2900" dirty="0">
                <a:latin typeface="Lucida Console" panose="020B0609040504020204" pitchFamily="49" charset="0"/>
              </a:rPr>
              <a:t>      </a:t>
            </a:r>
            <a:r>
              <a:rPr lang="de-DE" sz="2900" dirty="0">
                <a:solidFill>
                  <a:srgbClr val="34BC26"/>
                </a:solidFill>
                <a:latin typeface="Lucida Console" panose="020B0609040504020204" pitchFamily="49" charset="0"/>
              </a:rPr>
              <a:t>+</a:t>
            </a:r>
            <a:r>
              <a:rPr lang="de-DE" sz="2900" dirty="0">
                <a:latin typeface="Lucida Console" panose="020B0609040504020204" pitchFamily="49" charset="0"/>
              </a:rPr>
              <a:t> </a:t>
            </a:r>
            <a:r>
              <a:rPr lang="de-DE" sz="2900" dirty="0" err="1">
                <a:latin typeface="Lucida Console" panose="020B0609040504020204" pitchFamily="49" charset="0"/>
              </a:rPr>
              <a:t>size</a:t>
            </a:r>
            <a:r>
              <a:rPr lang="de-DE" sz="2900" dirty="0">
                <a:latin typeface="Lucida Console" panose="020B0609040504020204" pitchFamily="49" charset="0"/>
              </a:rPr>
              <a:t>              = 10</a:t>
            </a:r>
          </a:p>
          <a:p>
            <a:pPr algn="l"/>
            <a:r>
              <a:rPr lang="de-DE" sz="2900" dirty="0">
                <a:latin typeface="Lucida Console" panose="020B0609040504020204" pitchFamily="49" charset="0"/>
              </a:rPr>
              <a:t>      </a:t>
            </a:r>
            <a:r>
              <a:rPr lang="de-DE" sz="2900" dirty="0">
                <a:solidFill>
                  <a:srgbClr val="34BC26"/>
                </a:solidFill>
                <a:latin typeface="Lucida Console" panose="020B0609040504020204" pitchFamily="49" charset="0"/>
              </a:rPr>
              <a:t>+</a:t>
            </a:r>
            <a:r>
              <a:rPr lang="de-DE" sz="2900" dirty="0">
                <a:latin typeface="Lucida Console" panose="020B0609040504020204" pitchFamily="49" charset="0"/>
              </a:rPr>
              <a:t> </a:t>
            </a:r>
            <a:r>
              <a:rPr lang="de-DE" sz="2900" dirty="0" err="1">
                <a:latin typeface="Lucida Console" panose="020B0609040504020204" pitchFamily="49" charset="0"/>
              </a:rPr>
              <a:t>volume_type</a:t>
            </a:r>
            <a:r>
              <a:rPr lang="de-DE" sz="2900" dirty="0">
                <a:latin typeface="Lucida Console" panose="020B0609040504020204" pitchFamily="49" charset="0"/>
              </a:rPr>
              <a:t>       = "</a:t>
            </a:r>
            <a:r>
              <a:rPr lang="de-DE" sz="2900" dirty="0" err="1">
                <a:latin typeface="Lucida Console" panose="020B0609040504020204" pitchFamily="49" charset="0"/>
              </a:rPr>
              <a:t>quobyte_hdd</a:t>
            </a:r>
            <a:r>
              <a:rPr lang="de-DE" sz="2900" dirty="0">
                <a:latin typeface="Lucida Console" panose="020B0609040504020204" pitchFamily="49" charset="0"/>
              </a:rPr>
              <a:t>"</a:t>
            </a:r>
          </a:p>
          <a:p>
            <a:pPr algn="l"/>
            <a:r>
              <a:rPr lang="de-DE" sz="2900" dirty="0">
                <a:latin typeface="Lucida Console" panose="020B0609040504020204" pitchFamily="49" charset="0"/>
              </a:rPr>
              <a:t>    }</a:t>
            </a:r>
          </a:p>
        </p:txBody>
      </p:sp>
    </p:spTree>
    <p:extLst>
      <p:ext uri="{BB962C8B-B14F-4D97-AF65-F5344CB8AC3E}">
        <p14:creationId xmlns:p14="http://schemas.microsoft.com/office/powerpoint/2010/main" val="1558453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43</a:t>
            </a:fld>
            <a:endParaRPr lang="en-US" dirty="0">
              <a:solidFill>
                <a:srgbClr val="A51E37"/>
              </a:solidFill>
            </a:endParaRPr>
          </a:p>
        </p:txBody>
      </p:sp>
      <p:sp>
        <p:nvSpPr>
          <p:cNvPr id="3" name="Rechteck 2">
            <a:extLst>
              <a:ext uri="{FF2B5EF4-FFF2-40B4-BE49-F238E27FC236}">
                <a16:creationId xmlns:a16="http://schemas.microsoft.com/office/drawing/2014/main" id="{801E3CC4-7395-5F4F-AFE6-4B222D75EE37}"/>
              </a:ext>
            </a:extLst>
          </p:cNvPr>
          <p:cNvSpPr/>
          <p:nvPr/>
        </p:nvSpPr>
        <p:spPr>
          <a:xfrm>
            <a:off x="-354263" y="4538246"/>
            <a:ext cx="13713326" cy="677108"/>
          </a:xfrm>
          <a:prstGeom prst="rect">
            <a:avLst/>
          </a:prstGeom>
        </p:spPr>
        <p:txBody>
          <a:bodyPr wrap="square">
            <a:spAutoFit/>
          </a:bodyPr>
          <a:lstStyle/>
          <a:p>
            <a:r>
              <a:rPr lang="de-DE" sz="3800" b="1" dirty="0">
                <a:latin typeface="Lucida Console" panose="020B0609040504020204" pitchFamily="49" charset="0"/>
              </a:rPr>
              <a:t>Plan:</a:t>
            </a:r>
            <a:r>
              <a:rPr lang="de-DE" sz="3800" dirty="0">
                <a:latin typeface="Lucida Console" panose="020B0609040504020204" pitchFamily="49" charset="0"/>
              </a:rPr>
              <a:t> 8 </a:t>
            </a:r>
            <a:r>
              <a:rPr lang="de-DE" sz="3800" dirty="0" err="1">
                <a:latin typeface="Lucida Console" panose="020B0609040504020204" pitchFamily="49" charset="0"/>
              </a:rPr>
              <a:t>to</a:t>
            </a:r>
            <a:r>
              <a:rPr lang="de-DE" sz="3800" dirty="0">
                <a:latin typeface="Lucida Console" panose="020B0609040504020204" pitchFamily="49" charset="0"/>
              </a:rPr>
              <a:t> </a:t>
            </a:r>
            <a:r>
              <a:rPr lang="de-DE" sz="3800" dirty="0" err="1">
                <a:latin typeface="Lucida Console" panose="020B0609040504020204" pitchFamily="49" charset="0"/>
              </a:rPr>
              <a:t>add</a:t>
            </a:r>
            <a:r>
              <a:rPr lang="de-DE" sz="3800" dirty="0">
                <a:latin typeface="Lucida Console" panose="020B0609040504020204" pitchFamily="49" charset="0"/>
              </a:rPr>
              <a:t>, 0 </a:t>
            </a:r>
            <a:r>
              <a:rPr lang="de-DE" sz="3800" dirty="0" err="1">
                <a:latin typeface="Lucida Console" panose="020B0609040504020204" pitchFamily="49" charset="0"/>
              </a:rPr>
              <a:t>to</a:t>
            </a:r>
            <a:r>
              <a:rPr lang="de-DE" sz="3800" dirty="0">
                <a:latin typeface="Lucida Console" panose="020B0609040504020204" pitchFamily="49" charset="0"/>
              </a:rPr>
              <a:t> </a:t>
            </a:r>
            <a:r>
              <a:rPr lang="de-DE" sz="3800" dirty="0" err="1">
                <a:latin typeface="Lucida Console" panose="020B0609040504020204" pitchFamily="49" charset="0"/>
              </a:rPr>
              <a:t>change</a:t>
            </a:r>
            <a:r>
              <a:rPr lang="de-DE" sz="3800" dirty="0">
                <a:latin typeface="Lucida Console" panose="020B0609040504020204" pitchFamily="49" charset="0"/>
              </a:rPr>
              <a:t>, 0 </a:t>
            </a:r>
            <a:r>
              <a:rPr lang="de-DE" sz="3800" dirty="0" err="1">
                <a:latin typeface="Lucida Console" panose="020B0609040504020204" pitchFamily="49" charset="0"/>
              </a:rPr>
              <a:t>to</a:t>
            </a:r>
            <a:r>
              <a:rPr lang="de-DE" sz="3800" dirty="0">
                <a:latin typeface="Lucida Console" panose="020B0609040504020204" pitchFamily="49" charset="0"/>
              </a:rPr>
              <a:t> </a:t>
            </a:r>
            <a:r>
              <a:rPr lang="de-DE" sz="3800" dirty="0" err="1">
                <a:latin typeface="Lucida Console" panose="020B0609040504020204" pitchFamily="49" charset="0"/>
              </a:rPr>
              <a:t>destroy</a:t>
            </a:r>
            <a:r>
              <a:rPr lang="de-DE" sz="3800" dirty="0">
                <a:latin typeface="Lucida Console" panose="020B0609040504020204" pitchFamily="49" charset="0"/>
              </a:rPr>
              <a:t>.</a:t>
            </a:r>
          </a:p>
        </p:txBody>
      </p:sp>
    </p:spTree>
    <p:extLst>
      <p:ext uri="{BB962C8B-B14F-4D97-AF65-F5344CB8AC3E}">
        <p14:creationId xmlns:p14="http://schemas.microsoft.com/office/powerpoint/2010/main" val="2670697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44</a:t>
            </a:fld>
            <a:endParaRPr lang="en-US" dirty="0">
              <a:solidFill>
                <a:srgbClr val="A51E37"/>
              </a:solidFill>
            </a:endParaRPr>
          </a:p>
        </p:txBody>
      </p:sp>
      <p:sp>
        <p:nvSpPr>
          <p:cNvPr id="6" name="Inhaltsplatzhalter 3">
            <a:extLst>
              <a:ext uri="{FF2B5EF4-FFF2-40B4-BE49-F238E27FC236}">
                <a16:creationId xmlns:a16="http://schemas.microsoft.com/office/drawing/2014/main" id="{A0A460D1-22A4-4F4F-88DF-8AF9947DED1A}"/>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3" name="Textfeld 2">
            <a:extLst>
              <a:ext uri="{FF2B5EF4-FFF2-40B4-BE49-F238E27FC236}">
                <a16:creationId xmlns:a16="http://schemas.microsoft.com/office/drawing/2014/main" id="{2046A35B-2D33-DD46-8B5D-162F7AAA96AC}"/>
              </a:ext>
            </a:extLst>
          </p:cNvPr>
          <p:cNvSpPr txBox="1"/>
          <p:nvPr/>
        </p:nvSpPr>
        <p:spPr>
          <a:xfrm>
            <a:off x="192505" y="2382253"/>
            <a:ext cx="12609095" cy="1154162"/>
          </a:xfrm>
          <a:prstGeom prst="rect">
            <a:avLst/>
          </a:prstGeom>
          <a:noFill/>
        </p:spPr>
        <p:txBody>
          <a:bodyPr wrap="square" rtlCol="0">
            <a:spAutoFit/>
          </a:bodyPr>
          <a:lstStyle/>
          <a:p>
            <a:pPr marL="571500" indent="-571500" algn="l">
              <a:buFont typeface="Arial" panose="020B0604020202020204" pitchFamily="34" charset="0"/>
              <a:buChar char="•"/>
            </a:pPr>
            <a:r>
              <a:rPr lang="en-US" dirty="0"/>
              <a:t>Run Terraform apply (confirm with ‘yes’)</a:t>
            </a:r>
          </a:p>
          <a:p>
            <a:r>
              <a:rPr lang="en-US" sz="2700" dirty="0"/>
              <a:t>(</a:t>
            </a:r>
            <a:r>
              <a:rPr lang="en-US" sz="2700" dirty="0">
                <a:latin typeface="Lucida Console" panose="020B0609040504020204" pitchFamily="49" charset="0"/>
              </a:rPr>
              <a:t>deNBI_cloud_terraform_2020/terraform_workshop_part_1</a:t>
            </a:r>
            <a:r>
              <a:rPr lang="en-US" sz="2700" dirty="0"/>
              <a:t>)</a:t>
            </a:r>
          </a:p>
        </p:txBody>
      </p:sp>
      <p:sp>
        <p:nvSpPr>
          <p:cNvPr id="4" name="Textfeld 3">
            <a:extLst>
              <a:ext uri="{FF2B5EF4-FFF2-40B4-BE49-F238E27FC236}">
                <a16:creationId xmlns:a16="http://schemas.microsoft.com/office/drawing/2014/main" id="{66907A0F-D5B7-9748-BEE2-4395818779C4}"/>
              </a:ext>
            </a:extLst>
          </p:cNvPr>
          <p:cNvSpPr txBox="1"/>
          <p:nvPr/>
        </p:nvSpPr>
        <p:spPr>
          <a:xfrm>
            <a:off x="2346158" y="3900678"/>
            <a:ext cx="7772400" cy="738664"/>
          </a:xfrm>
          <a:prstGeom prst="rect">
            <a:avLst/>
          </a:prstGeom>
          <a:noFill/>
        </p:spPr>
        <p:txBody>
          <a:bodyPr wrap="square" rtlCol="0">
            <a:spAutoFit/>
          </a:bodyPr>
          <a:lstStyle/>
          <a:p>
            <a:r>
              <a:rPr lang="en-US" dirty="0">
                <a:latin typeface="Lucida Console" panose="020B0609040504020204" pitchFamily="49" charset="0"/>
              </a:rPr>
              <a:t>terraform apply</a:t>
            </a:r>
          </a:p>
        </p:txBody>
      </p:sp>
      <p:sp>
        <p:nvSpPr>
          <p:cNvPr id="7" name="Textfeld 6">
            <a:extLst>
              <a:ext uri="{FF2B5EF4-FFF2-40B4-BE49-F238E27FC236}">
                <a16:creationId xmlns:a16="http://schemas.microsoft.com/office/drawing/2014/main" id="{41EEBA27-3B58-0643-A46D-342E3E242B07}"/>
              </a:ext>
            </a:extLst>
          </p:cNvPr>
          <p:cNvSpPr txBox="1"/>
          <p:nvPr/>
        </p:nvSpPr>
        <p:spPr>
          <a:xfrm>
            <a:off x="625893" y="6303037"/>
            <a:ext cx="11742317" cy="1911549"/>
          </a:xfrm>
          <a:prstGeom prst="rect">
            <a:avLst/>
          </a:prstGeom>
          <a:noFill/>
        </p:spPr>
        <p:txBody>
          <a:bodyPr wrap="none" rtlCol="0">
            <a:spAutoFit/>
          </a:bodyPr>
          <a:lstStyle/>
          <a:p>
            <a:pPr>
              <a:lnSpc>
                <a:spcPct val="150000"/>
              </a:lnSpc>
            </a:pPr>
            <a:r>
              <a:rPr lang="en-US" dirty="0"/>
              <a:t>Check the Dashboard for the created resources</a:t>
            </a:r>
          </a:p>
          <a:p>
            <a:pPr>
              <a:lnSpc>
                <a:spcPct val="150000"/>
              </a:lnSpc>
            </a:pPr>
            <a:r>
              <a:rPr lang="en-US" dirty="0">
                <a:hlinkClick r:id="rId3"/>
              </a:rPr>
              <a:t>https://</a:t>
            </a:r>
            <a:r>
              <a:rPr lang="en-US" dirty="0" err="1">
                <a:hlinkClick r:id="rId3"/>
              </a:rPr>
              <a:t>denbi.uni-tuebingen.de</a:t>
            </a:r>
            <a:endParaRPr lang="en-US" dirty="0"/>
          </a:p>
        </p:txBody>
      </p:sp>
      <p:sp>
        <p:nvSpPr>
          <p:cNvPr id="8" name="Textfeld 7">
            <a:extLst>
              <a:ext uri="{FF2B5EF4-FFF2-40B4-BE49-F238E27FC236}">
                <a16:creationId xmlns:a16="http://schemas.microsoft.com/office/drawing/2014/main" id="{C428D2F0-E668-594E-B415-74C4822DFA05}"/>
              </a:ext>
            </a:extLst>
          </p:cNvPr>
          <p:cNvSpPr txBox="1"/>
          <p:nvPr/>
        </p:nvSpPr>
        <p:spPr>
          <a:xfrm>
            <a:off x="20760" y="5172596"/>
            <a:ext cx="12952584" cy="984885"/>
          </a:xfrm>
          <a:prstGeom prst="rect">
            <a:avLst/>
          </a:prstGeom>
          <a:noFill/>
        </p:spPr>
        <p:txBody>
          <a:bodyPr wrap="none" rtlCol="0">
            <a:spAutoFit/>
          </a:bodyPr>
          <a:lstStyle/>
          <a:p>
            <a:r>
              <a:rPr lang="de-DE" sz="2800" b="1" dirty="0" err="1">
                <a:solidFill>
                  <a:srgbClr val="00B050"/>
                </a:solidFill>
                <a:latin typeface="Lucida Console" panose="020B0609040504020204" pitchFamily="49" charset="0"/>
              </a:rPr>
              <a:t>Apply</a:t>
            </a:r>
            <a:r>
              <a:rPr lang="de-DE" sz="2800" b="1" dirty="0">
                <a:solidFill>
                  <a:srgbClr val="00B050"/>
                </a:solidFill>
                <a:latin typeface="Lucida Console" panose="020B0609040504020204" pitchFamily="49" charset="0"/>
              </a:rPr>
              <a:t> </a:t>
            </a:r>
            <a:r>
              <a:rPr lang="de-DE" sz="2800" b="1" dirty="0" err="1">
                <a:solidFill>
                  <a:srgbClr val="00B050"/>
                </a:solidFill>
                <a:latin typeface="Lucida Console" panose="020B0609040504020204" pitchFamily="49" charset="0"/>
              </a:rPr>
              <a:t>complete</a:t>
            </a:r>
            <a:r>
              <a:rPr lang="de-DE" sz="2800" b="1" dirty="0">
                <a:solidFill>
                  <a:srgbClr val="00B050"/>
                </a:solidFill>
                <a:latin typeface="Lucida Console" panose="020B0609040504020204" pitchFamily="49" charset="0"/>
              </a:rPr>
              <a:t>! Resources: 8 </a:t>
            </a:r>
            <a:r>
              <a:rPr lang="de-DE" sz="2800" b="1" dirty="0" err="1">
                <a:solidFill>
                  <a:srgbClr val="00B050"/>
                </a:solidFill>
                <a:latin typeface="Lucida Console" panose="020B0609040504020204" pitchFamily="49" charset="0"/>
              </a:rPr>
              <a:t>added</a:t>
            </a:r>
            <a:r>
              <a:rPr lang="de-DE" sz="2800" b="1" dirty="0">
                <a:solidFill>
                  <a:srgbClr val="00B050"/>
                </a:solidFill>
                <a:latin typeface="Lucida Console" panose="020B0609040504020204" pitchFamily="49" charset="0"/>
              </a:rPr>
              <a:t>, 0 </a:t>
            </a:r>
            <a:r>
              <a:rPr lang="de-DE" sz="2800" b="1" dirty="0" err="1">
                <a:solidFill>
                  <a:srgbClr val="00B050"/>
                </a:solidFill>
                <a:latin typeface="Lucida Console" panose="020B0609040504020204" pitchFamily="49" charset="0"/>
              </a:rPr>
              <a:t>changed</a:t>
            </a:r>
            <a:r>
              <a:rPr lang="de-DE" sz="2800" b="1" dirty="0">
                <a:solidFill>
                  <a:srgbClr val="00B050"/>
                </a:solidFill>
                <a:latin typeface="Lucida Console" panose="020B0609040504020204" pitchFamily="49" charset="0"/>
              </a:rPr>
              <a:t>, 0 </a:t>
            </a:r>
            <a:r>
              <a:rPr lang="de-DE" sz="2800" b="1" dirty="0" err="1">
                <a:solidFill>
                  <a:srgbClr val="00B050"/>
                </a:solidFill>
                <a:latin typeface="Lucida Console" panose="020B0609040504020204" pitchFamily="49" charset="0"/>
              </a:rPr>
              <a:t>destroyed</a:t>
            </a:r>
            <a:r>
              <a:rPr lang="de-DE" sz="2800" b="1" dirty="0">
                <a:solidFill>
                  <a:srgbClr val="00B050"/>
                </a:solidFill>
                <a:latin typeface="Lucida Console" panose="020B0609040504020204" pitchFamily="49" charset="0"/>
              </a:rPr>
              <a:t>.</a:t>
            </a:r>
            <a:endParaRPr lang="de-DE" sz="2800" dirty="0">
              <a:solidFill>
                <a:srgbClr val="00B050"/>
              </a:solidFill>
              <a:latin typeface="Lucida Console" panose="020B0609040504020204" pitchFamily="49" charset="0"/>
            </a:endParaRPr>
          </a:p>
          <a:p>
            <a:endParaRPr lang="en-US" sz="3000" dirty="0">
              <a:latin typeface="Lucida Console" panose="020B0609040504020204" pitchFamily="49" charset="0"/>
            </a:endParaRPr>
          </a:p>
        </p:txBody>
      </p:sp>
    </p:spTree>
    <p:extLst>
      <p:ext uri="{BB962C8B-B14F-4D97-AF65-F5344CB8AC3E}">
        <p14:creationId xmlns:p14="http://schemas.microsoft.com/office/powerpoint/2010/main" val="2134745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1</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45</a:t>
            </a:fld>
            <a:endParaRPr lang="en-US" dirty="0">
              <a:solidFill>
                <a:srgbClr val="A51E37"/>
              </a:solidFill>
            </a:endParaRPr>
          </a:p>
        </p:txBody>
      </p:sp>
      <p:sp>
        <p:nvSpPr>
          <p:cNvPr id="6" name="Inhaltsplatzhalter 3">
            <a:extLst>
              <a:ext uri="{FF2B5EF4-FFF2-40B4-BE49-F238E27FC236}">
                <a16:creationId xmlns:a16="http://schemas.microsoft.com/office/drawing/2014/main" id="{A0A460D1-22A4-4F4F-88DF-8AF9947DED1A}"/>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3" name="Textfeld 2">
            <a:extLst>
              <a:ext uri="{FF2B5EF4-FFF2-40B4-BE49-F238E27FC236}">
                <a16:creationId xmlns:a16="http://schemas.microsoft.com/office/drawing/2014/main" id="{2046A35B-2D33-DD46-8B5D-162F7AAA96AC}"/>
              </a:ext>
            </a:extLst>
          </p:cNvPr>
          <p:cNvSpPr txBox="1"/>
          <p:nvPr/>
        </p:nvSpPr>
        <p:spPr>
          <a:xfrm>
            <a:off x="192505" y="2382253"/>
            <a:ext cx="12609095" cy="1154162"/>
          </a:xfrm>
          <a:prstGeom prst="rect">
            <a:avLst/>
          </a:prstGeom>
          <a:noFill/>
        </p:spPr>
        <p:txBody>
          <a:bodyPr wrap="square" rtlCol="0">
            <a:spAutoFit/>
          </a:bodyPr>
          <a:lstStyle/>
          <a:p>
            <a:pPr marL="571500" indent="-571500" algn="l">
              <a:buFont typeface="Arial" panose="020B0604020202020204" pitchFamily="34" charset="0"/>
              <a:buChar char="•"/>
            </a:pPr>
            <a:r>
              <a:rPr lang="en-US" dirty="0"/>
              <a:t>Run Terraform destroy (confirm with ‘yes’)</a:t>
            </a:r>
          </a:p>
          <a:p>
            <a:r>
              <a:rPr lang="en-US" sz="2700" dirty="0"/>
              <a:t>(</a:t>
            </a:r>
            <a:r>
              <a:rPr lang="en-US" sz="2700" dirty="0">
                <a:latin typeface="Lucida Console" panose="020B0609040504020204" pitchFamily="49" charset="0"/>
              </a:rPr>
              <a:t>deNBI_cloud_terraform_2020/terraform_workshop_part_1</a:t>
            </a:r>
            <a:r>
              <a:rPr lang="en-US" sz="2700" dirty="0"/>
              <a:t>)</a:t>
            </a:r>
          </a:p>
        </p:txBody>
      </p:sp>
      <p:sp>
        <p:nvSpPr>
          <p:cNvPr id="4" name="Textfeld 3">
            <a:extLst>
              <a:ext uri="{FF2B5EF4-FFF2-40B4-BE49-F238E27FC236}">
                <a16:creationId xmlns:a16="http://schemas.microsoft.com/office/drawing/2014/main" id="{66907A0F-D5B7-9748-BEE2-4395818779C4}"/>
              </a:ext>
            </a:extLst>
          </p:cNvPr>
          <p:cNvSpPr txBox="1"/>
          <p:nvPr/>
        </p:nvSpPr>
        <p:spPr>
          <a:xfrm>
            <a:off x="2346158" y="3900678"/>
            <a:ext cx="7772400" cy="738664"/>
          </a:xfrm>
          <a:prstGeom prst="rect">
            <a:avLst/>
          </a:prstGeom>
          <a:noFill/>
        </p:spPr>
        <p:txBody>
          <a:bodyPr wrap="square" rtlCol="0">
            <a:spAutoFit/>
          </a:bodyPr>
          <a:lstStyle/>
          <a:p>
            <a:r>
              <a:rPr lang="en-US" dirty="0">
                <a:latin typeface="Lucida Console" panose="020B0609040504020204" pitchFamily="49" charset="0"/>
              </a:rPr>
              <a:t>terraform destroy</a:t>
            </a:r>
          </a:p>
        </p:txBody>
      </p:sp>
      <p:sp>
        <p:nvSpPr>
          <p:cNvPr id="7" name="Textfeld 6">
            <a:extLst>
              <a:ext uri="{FF2B5EF4-FFF2-40B4-BE49-F238E27FC236}">
                <a16:creationId xmlns:a16="http://schemas.microsoft.com/office/drawing/2014/main" id="{41EEBA27-3B58-0643-A46D-342E3E242B07}"/>
              </a:ext>
            </a:extLst>
          </p:cNvPr>
          <p:cNvSpPr txBox="1"/>
          <p:nvPr/>
        </p:nvSpPr>
        <p:spPr>
          <a:xfrm>
            <a:off x="446358" y="6303037"/>
            <a:ext cx="12101390" cy="1911549"/>
          </a:xfrm>
          <a:prstGeom prst="rect">
            <a:avLst/>
          </a:prstGeom>
          <a:noFill/>
        </p:spPr>
        <p:txBody>
          <a:bodyPr wrap="none" rtlCol="0">
            <a:spAutoFit/>
          </a:bodyPr>
          <a:lstStyle/>
          <a:p>
            <a:pPr>
              <a:lnSpc>
                <a:spcPct val="150000"/>
              </a:lnSpc>
            </a:pPr>
            <a:r>
              <a:rPr lang="en-US" dirty="0"/>
              <a:t>Check the Dashboard for the destroyed resources</a:t>
            </a:r>
          </a:p>
          <a:p>
            <a:pPr>
              <a:lnSpc>
                <a:spcPct val="150000"/>
              </a:lnSpc>
            </a:pPr>
            <a:r>
              <a:rPr lang="en-US" dirty="0">
                <a:hlinkClick r:id="rId3"/>
              </a:rPr>
              <a:t>https://</a:t>
            </a:r>
            <a:r>
              <a:rPr lang="en-US" dirty="0" err="1">
                <a:hlinkClick r:id="rId3"/>
              </a:rPr>
              <a:t>denbi.uni-tuebingen.de</a:t>
            </a:r>
            <a:endParaRPr lang="en-US" dirty="0"/>
          </a:p>
        </p:txBody>
      </p:sp>
      <p:sp>
        <p:nvSpPr>
          <p:cNvPr id="8" name="Textfeld 7">
            <a:extLst>
              <a:ext uri="{FF2B5EF4-FFF2-40B4-BE49-F238E27FC236}">
                <a16:creationId xmlns:a16="http://schemas.microsoft.com/office/drawing/2014/main" id="{C428D2F0-E668-594E-B415-74C4822DFA05}"/>
              </a:ext>
            </a:extLst>
          </p:cNvPr>
          <p:cNvSpPr txBox="1"/>
          <p:nvPr/>
        </p:nvSpPr>
        <p:spPr>
          <a:xfrm>
            <a:off x="1344038" y="5172596"/>
            <a:ext cx="10306026" cy="1046440"/>
          </a:xfrm>
          <a:prstGeom prst="rect">
            <a:avLst/>
          </a:prstGeom>
          <a:noFill/>
        </p:spPr>
        <p:txBody>
          <a:bodyPr wrap="none" rtlCol="0">
            <a:spAutoFit/>
          </a:bodyPr>
          <a:lstStyle/>
          <a:p>
            <a:r>
              <a:rPr lang="de-DE" sz="3200" b="1" dirty="0" err="1">
                <a:solidFill>
                  <a:srgbClr val="00B050"/>
                </a:solidFill>
                <a:latin typeface="Lucida Console" panose="020B0609040504020204" pitchFamily="49" charset="0"/>
              </a:rPr>
              <a:t>Destroy</a:t>
            </a:r>
            <a:r>
              <a:rPr lang="de-DE" sz="3200" b="1" dirty="0">
                <a:solidFill>
                  <a:srgbClr val="00B050"/>
                </a:solidFill>
                <a:latin typeface="Lucida Console" panose="020B0609040504020204" pitchFamily="49" charset="0"/>
              </a:rPr>
              <a:t> </a:t>
            </a:r>
            <a:r>
              <a:rPr lang="de-DE" sz="3200" b="1" dirty="0" err="1">
                <a:solidFill>
                  <a:srgbClr val="00B050"/>
                </a:solidFill>
                <a:latin typeface="Lucida Console" panose="020B0609040504020204" pitchFamily="49" charset="0"/>
              </a:rPr>
              <a:t>complete</a:t>
            </a:r>
            <a:r>
              <a:rPr lang="de-DE" sz="3200" b="1" dirty="0">
                <a:solidFill>
                  <a:srgbClr val="00B050"/>
                </a:solidFill>
                <a:latin typeface="Lucida Console" panose="020B0609040504020204" pitchFamily="49" charset="0"/>
              </a:rPr>
              <a:t>! Resources: 8 </a:t>
            </a:r>
            <a:r>
              <a:rPr lang="de-DE" sz="3200" b="1" dirty="0" err="1">
                <a:solidFill>
                  <a:srgbClr val="00B050"/>
                </a:solidFill>
                <a:latin typeface="Lucida Console" panose="020B0609040504020204" pitchFamily="49" charset="0"/>
              </a:rPr>
              <a:t>destroyed</a:t>
            </a:r>
            <a:r>
              <a:rPr lang="de-DE" sz="3200" b="1" dirty="0">
                <a:solidFill>
                  <a:srgbClr val="00B050"/>
                </a:solidFill>
                <a:latin typeface="Lucida Console" panose="020B0609040504020204" pitchFamily="49" charset="0"/>
              </a:rPr>
              <a:t>.</a:t>
            </a:r>
            <a:endParaRPr lang="de-DE" sz="3200" dirty="0">
              <a:solidFill>
                <a:srgbClr val="00B050"/>
              </a:solidFill>
              <a:latin typeface="Lucida Console" panose="020B0609040504020204" pitchFamily="49" charset="0"/>
            </a:endParaRPr>
          </a:p>
          <a:p>
            <a:endParaRPr lang="en-US" sz="3000" dirty="0">
              <a:latin typeface="Lucida Console" panose="020B0609040504020204" pitchFamily="49" charset="0"/>
            </a:endParaRPr>
          </a:p>
        </p:txBody>
      </p:sp>
    </p:spTree>
    <p:extLst>
      <p:ext uri="{BB962C8B-B14F-4D97-AF65-F5344CB8AC3E}">
        <p14:creationId xmlns:p14="http://schemas.microsoft.com/office/powerpoint/2010/main" val="1202717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2</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46</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2446824"/>
          </a:xfrm>
          <a:prstGeom prst="rect">
            <a:avLst/>
          </a:prstGeom>
          <a:noFill/>
        </p:spPr>
        <p:txBody>
          <a:bodyPr wrap="square" rtlCol="0">
            <a:spAutoFit/>
          </a:bodyPr>
          <a:lstStyle/>
          <a:p>
            <a:pPr marL="571500" indent="-571500" algn="l">
              <a:buFont typeface="Arial" panose="020B0604020202020204" pitchFamily="34" charset="0"/>
              <a:buChar char="•"/>
            </a:pPr>
            <a:r>
              <a:rPr lang="en-US" dirty="0"/>
              <a:t>Change to: </a:t>
            </a:r>
            <a:r>
              <a:rPr lang="en-US" dirty="0">
                <a:latin typeface="Lucida Console" panose="020B0609040504020204" pitchFamily="49" charset="0"/>
              </a:rPr>
              <a:t>terraform_workshop_part_2</a:t>
            </a:r>
          </a:p>
          <a:p>
            <a:pPr algn="l"/>
            <a:endParaRPr lang="en-US" dirty="0">
              <a:latin typeface="Lucida Console" panose="020B0609040504020204" pitchFamily="49" charset="0"/>
            </a:endParaRPr>
          </a:p>
          <a:p>
            <a:pPr marL="571500" indent="-571500" algn="l">
              <a:buFont typeface="Arial" panose="020B0604020202020204" pitchFamily="34" charset="0"/>
              <a:buChar char="•"/>
            </a:pPr>
            <a:r>
              <a:rPr lang="en-US" dirty="0"/>
              <a:t>Initialize Terraform in Terraform directory</a:t>
            </a:r>
          </a:p>
          <a:p>
            <a:r>
              <a:rPr lang="en-US" sz="2700" dirty="0"/>
              <a:t>(</a:t>
            </a:r>
            <a:r>
              <a:rPr lang="en-US" sz="2700" dirty="0">
                <a:latin typeface="Lucida Console" panose="020B0609040504020204" pitchFamily="49" charset="0"/>
              </a:rPr>
              <a:t>deNBI_cloud_terraform_2020/terraform_workshop_part_2</a:t>
            </a:r>
            <a:r>
              <a:rPr lang="en-US" sz="2700" dirty="0"/>
              <a:t>)</a:t>
            </a:r>
          </a:p>
        </p:txBody>
      </p:sp>
      <p:sp>
        <p:nvSpPr>
          <p:cNvPr id="7" name="Textfeld 6">
            <a:extLst>
              <a:ext uri="{FF2B5EF4-FFF2-40B4-BE49-F238E27FC236}">
                <a16:creationId xmlns:a16="http://schemas.microsoft.com/office/drawing/2014/main" id="{6AAF497B-5C88-5742-B487-7EAED7EC78E2}"/>
              </a:ext>
            </a:extLst>
          </p:cNvPr>
          <p:cNvSpPr txBox="1"/>
          <p:nvPr/>
        </p:nvSpPr>
        <p:spPr>
          <a:xfrm>
            <a:off x="2346158" y="5409704"/>
            <a:ext cx="7772400" cy="738664"/>
          </a:xfrm>
          <a:prstGeom prst="rect">
            <a:avLst/>
          </a:prstGeom>
          <a:noFill/>
        </p:spPr>
        <p:txBody>
          <a:bodyPr wrap="square" rtlCol="0">
            <a:spAutoFit/>
          </a:bodyPr>
          <a:lstStyle/>
          <a:p>
            <a:r>
              <a:rPr lang="en-US" dirty="0">
                <a:latin typeface="Lucida Console" panose="020B0609040504020204" pitchFamily="49" charset="0"/>
              </a:rPr>
              <a:t>terraform </a:t>
            </a:r>
            <a:r>
              <a:rPr lang="en-US" dirty="0" err="1">
                <a:latin typeface="Lucida Console" panose="020B0609040504020204" pitchFamily="49" charset="0"/>
              </a:rPr>
              <a:t>init</a:t>
            </a:r>
            <a:endParaRPr lang="en-US" dirty="0">
              <a:latin typeface="Lucida Console" panose="020B0609040504020204" pitchFamily="49" charset="0"/>
            </a:endParaRPr>
          </a:p>
        </p:txBody>
      </p:sp>
    </p:spTree>
    <p:extLst>
      <p:ext uri="{BB962C8B-B14F-4D97-AF65-F5344CB8AC3E}">
        <p14:creationId xmlns:p14="http://schemas.microsoft.com/office/powerpoint/2010/main" val="1373036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2</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47</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1384995"/>
          </a:xfrm>
          <a:prstGeom prst="rect">
            <a:avLst/>
          </a:prstGeom>
          <a:noFill/>
        </p:spPr>
        <p:txBody>
          <a:bodyPr wrap="square" rtlCol="0">
            <a:spAutoFit/>
          </a:bodyPr>
          <a:lstStyle/>
          <a:p>
            <a:pPr marL="571500" indent="-571500" algn="l">
              <a:buFont typeface="Arial" panose="020B0604020202020204" pitchFamily="34" charset="0"/>
              <a:buChar char="•"/>
            </a:pPr>
            <a:r>
              <a:rPr lang="en-US" u="sng" dirty="0"/>
              <a:t>Goal:</a:t>
            </a:r>
            <a:r>
              <a:rPr lang="en-US" dirty="0"/>
              <a:t> Start </a:t>
            </a:r>
            <a:r>
              <a:rPr lang="en-US" u="sng" dirty="0"/>
              <a:t>multiple</a:t>
            </a:r>
            <a:r>
              <a:rPr lang="en-US" dirty="0"/>
              <a:t> (similar) VMs</a:t>
            </a:r>
          </a:p>
          <a:p>
            <a:pPr marL="571500" indent="-571500" algn="l">
              <a:buFont typeface="Arial" panose="020B0604020202020204" pitchFamily="34" charset="0"/>
              <a:buChar char="•"/>
            </a:pPr>
            <a:r>
              <a:rPr lang="en-US" dirty="0"/>
              <a:t>Add new variable to end of </a:t>
            </a:r>
            <a:r>
              <a:rPr lang="en-US" dirty="0" err="1"/>
              <a:t>vars.tf</a:t>
            </a:r>
            <a:endParaRPr lang="en-US" dirty="0"/>
          </a:p>
        </p:txBody>
      </p:sp>
      <p:sp>
        <p:nvSpPr>
          <p:cNvPr id="11" name="Textfeld 10">
            <a:extLst>
              <a:ext uri="{FF2B5EF4-FFF2-40B4-BE49-F238E27FC236}">
                <a16:creationId xmlns:a16="http://schemas.microsoft.com/office/drawing/2014/main" id="{B93B1D4F-2CF5-8B44-949D-89258426DC36}"/>
              </a:ext>
            </a:extLst>
          </p:cNvPr>
          <p:cNvSpPr txBox="1"/>
          <p:nvPr/>
        </p:nvSpPr>
        <p:spPr>
          <a:xfrm>
            <a:off x="3279092" y="4686340"/>
            <a:ext cx="5906531" cy="2677656"/>
          </a:xfrm>
          <a:prstGeom prst="rect">
            <a:avLst/>
          </a:prstGeom>
          <a:noFill/>
        </p:spPr>
        <p:txBody>
          <a:bodyPr wrap="square" rtlCol="0">
            <a:spAutoFit/>
          </a:bodyPr>
          <a:lstStyle/>
          <a:p>
            <a:pPr algn="l"/>
            <a:r>
              <a:rPr lang="de-DE" dirty="0"/>
              <a:t>variable "</a:t>
            </a:r>
            <a:r>
              <a:rPr lang="de-DE" dirty="0" err="1"/>
              <a:t>node</a:t>
            </a:r>
            <a:r>
              <a:rPr lang="de-DE" dirty="0"/>
              <a:t>-count" {</a:t>
            </a:r>
          </a:p>
          <a:p>
            <a:pPr algn="l"/>
            <a:r>
              <a:rPr lang="de-DE" dirty="0"/>
              <a:t>  </a:t>
            </a:r>
            <a:r>
              <a:rPr lang="de-DE" dirty="0" err="1"/>
              <a:t>default</a:t>
            </a:r>
            <a:r>
              <a:rPr lang="de-DE" dirty="0"/>
              <a:t> = 3</a:t>
            </a:r>
          </a:p>
          <a:p>
            <a:pPr algn="l"/>
            <a:r>
              <a:rPr lang="de-DE" dirty="0"/>
              <a:t>}</a:t>
            </a:r>
          </a:p>
          <a:p>
            <a:pPr algn="l"/>
            <a:endParaRPr lang="en-US" dirty="0"/>
          </a:p>
        </p:txBody>
      </p:sp>
    </p:spTree>
    <p:extLst>
      <p:ext uri="{BB962C8B-B14F-4D97-AF65-F5344CB8AC3E}">
        <p14:creationId xmlns:p14="http://schemas.microsoft.com/office/powerpoint/2010/main" val="785975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2</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48</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738664"/>
          </a:xfrm>
          <a:prstGeom prst="rect">
            <a:avLst/>
          </a:prstGeom>
          <a:noFill/>
        </p:spPr>
        <p:txBody>
          <a:bodyPr wrap="square" rtlCol="0">
            <a:spAutoFit/>
          </a:bodyPr>
          <a:lstStyle/>
          <a:p>
            <a:pPr marL="571500" indent="-571500" algn="l">
              <a:buFont typeface="Arial" panose="020B0604020202020204" pitchFamily="34" charset="0"/>
              <a:buChar char="•"/>
            </a:pPr>
            <a:r>
              <a:rPr lang="en-US" dirty="0"/>
              <a:t>Change parts of </a:t>
            </a:r>
            <a:r>
              <a:rPr lang="en-US" dirty="0" err="1"/>
              <a:t>main.tf</a:t>
            </a:r>
            <a:r>
              <a:rPr lang="en-US" dirty="0"/>
              <a:t> (Volume resource)</a:t>
            </a:r>
          </a:p>
        </p:txBody>
      </p:sp>
      <p:sp>
        <p:nvSpPr>
          <p:cNvPr id="3" name="Textfeld 2">
            <a:extLst>
              <a:ext uri="{FF2B5EF4-FFF2-40B4-BE49-F238E27FC236}">
                <a16:creationId xmlns:a16="http://schemas.microsoft.com/office/drawing/2014/main" id="{B97418D0-9F02-9A4C-8B8F-0D439E9FBDD1}"/>
              </a:ext>
            </a:extLst>
          </p:cNvPr>
          <p:cNvSpPr txBox="1"/>
          <p:nvPr/>
        </p:nvSpPr>
        <p:spPr>
          <a:xfrm>
            <a:off x="874285" y="4040009"/>
            <a:ext cx="10716145" cy="4832092"/>
          </a:xfrm>
          <a:prstGeom prst="rect">
            <a:avLst/>
          </a:prstGeom>
          <a:noFill/>
        </p:spPr>
        <p:txBody>
          <a:bodyPr wrap="square" rtlCol="0">
            <a:spAutoFit/>
          </a:bodyPr>
          <a:lstStyle/>
          <a:p>
            <a:pPr algn="l"/>
            <a:r>
              <a:rPr lang="de-DE" sz="3800" dirty="0" err="1"/>
              <a:t>resource</a:t>
            </a:r>
            <a:r>
              <a:rPr lang="de-DE" sz="3800" dirty="0"/>
              <a:t> "openstack_blockstorage_volume_v2" "</a:t>
            </a:r>
            <a:r>
              <a:rPr lang="de-DE" sz="3800" dirty="0" err="1"/>
              <a:t>cinder_volume</a:t>
            </a:r>
            <a:r>
              <a:rPr lang="de-DE" sz="3800" dirty="0"/>
              <a:t>" {</a:t>
            </a:r>
          </a:p>
          <a:p>
            <a:pPr algn="l"/>
            <a:r>
              <a:rPr lang="de-DE" sz="3800" dirty="0"/>
              <a:t>  </a:t>
            </a:r>
            <a:r>
              <a:rPr lang="de-DE" sz="3800" dirty="0" err="1"/>
              <a:t>count</a:t>
            </a:r>
            <a:r>
              <a:rPr lang="de-DE" sz="3800" dirty="0"/>
              <a:t> = </a:t>
            </a:r>
            <a:r>
              <a:rPr lang="de-DE" sz="3800" dirty="0" err="1"/>
              <a:t>var.node</a:t>
            </a:r>
            <a:r>
              <a:rPr lang="de-DE" sz="3800" dirty="0"/>
              <a:t>-count</a:t>
            </a:r>
          </a:p>
          <a:p>
            <a:pPr algn="l"/>
            <a:r>
              <a:rPr lang="de-DE" sz="3800" dirty="0"/>
              <a:t>  </a:t>
            </a:r>
            <a:r>
              <a:rPr lang="de-DE" sz="3800" dirty="0" err="1"/>
              <a:t>name</a:t>
            </a:r>
            <a:r>
              <a:rPr lang="de-DE" sz="3800" dirty="0"/>
              <a:t> = "${</a:t>
            </a:r>
            <a:r>
              <a:rPr lang="de-DE" sz="3800" dirty="0" err="1"/>
              <a:t>var.volume</a:t>
            </a:r>
            <a:r>
              <a:rPr lang="de-DE" sz="3800" dirty="0"/>
              <a:t>-name}-${</a:t>
            </a:r>
            <a:r>
              <a:rPr lang="de-DE" sz="3800" dirty="0" err="1"/>
              <a:t>count.index</a:t>
            </a:r>
            <a:r>
              <a:rPr lang="de-DE" sz="3800" dirty="0"/>
              <a:t>}"</a:t>
            </a:r>
          </a:p>
          <a:p>
            <a:pPr algn="l"/>
            <a:r>
              <a:rPr lang="de-DE" sz="3800" dirty="0"/>
              <a:t>  </a:t>
            </a:r>
            <a:r>
              <a:rPr lang="de-DE" sz="3800" dirty="0" err="1"/>
              <a:t>size</a:t>
            </a:r>
            <a:r>
              <a:rPr lang="de-DE" sz="3800" dirty="0"/>
              <a:t> = </a:t>
            </a:r>
            <a:r>
              <a:rPr lang="de-DE" sz="3800" dirty="0" err="1"/>
              <a:t>var.cinder</a:t>
            </a:r>
            <a:r>
              <a:rPr lang="de-DE" sz="3800" dirty="0"/>
              <a:t>-disc-size</a:t>
            </a:r>
          </a:p>
          <a:p>
            <a:pPr algn="l"/>
            <a:r>
              <a:rPr lang="de-DE" sz="3800" dirty="0"/>
              <a:t>  </a:t>
            </a:r>
            <a:r>
              <a:rPr lang="de-DE" sz="3800" dirty="0" err="1"/>
              <a:t>volume_type</a:t>
            </a:r>
            <a:r>
              <a:rPr lang="de-DE" sz="3800" dirty="0"/>
              <a:t> = </a:t>
            </a:r>
            <a:r>
              <a:rPr lang="de-DE" sz="3800" dirty="0" err="1"/>
              <a:t>var.cinder</a:t>
            </a:r>
            <a:r>
              <a:rPr lang="de-DE" sz="3800" dirty="0"/>
              <a:t>-</a:t>
            </a:r>
            <a:r>
              <a:rPr lang="de-DE" sz="3800" dirty="0" err="1"/>
              <a:t>storage</a:t>
            </a:r>
            <a:r>
              <a:rPr lang="de-DE" sz="3800" dirty="0"/>
              <a:t>-backend</a:t>
            </a:r>
          </a:p>
          <a:p>
            <a:pPr algn="l"/>
            <a:r>
              <a:rPr lang="de-DE" sz="3800" dirty="0"/>
              <a:t>}</a:t>
            </a:r>
          </a:p>
          <a:p>
            <a:pPr algn="l"/>
            <a:endParaRPr lang="en-US" dirty="0"/>
          </a:p>
        </p:txBody>
      </p:sp>
      <p:sp>
        <p:nvSpPr>
          <p:cNvPr id="8" name="Rechteck 7">
            <a:extLst>
              <a:ext uri="{FF2B5EF4-FFF2-40B4-BE49-F238E27FC236}">
                <a16:creationId xmlns:a16="http://schemas.microsoft.com/office/drawing/2014/main" id="{50F080B1-A3AB-8742-BF17-B1685B88D4C7}"/>
              </a:ext>
            </a:extLst>
          </p:cNvPr>
          <p:cNvSpPr/>
          <p:nvPr/>
        </p:nvSpPr>
        <p:spPr>
          <a:xfrm>
            <a:off x="1022773" y="5325731"/>
            <a:ext cx="1530259" cy="1124495"/>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A3EFEE8B-47B5-704A-8643-DC75ACD4CD71}"/>
              </a:ext>
            </a:extLst>
          </p:cNvPr>
          <p:cNvSpPr/>
          <p:nvPr/>
        </p:nvSpPr>
        <p:spPr>
          <a:xfrm>
            <a:off x="2791326" y="5317753"/>
            <a:ext cx="8181474" cy="1132473"/>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0739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2</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49</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738664"/>
          </a:xfrm>
          <a:prstGeom prst="rect">
            <a:avLst/>
          </a:prstGeom>
          <a:noFill/>
        </p:spPr>
        <p:txBody>
          <a:bodyPr wrap="square" rtlCol="0">
            <a:spAutoFit/>
          </a:bodyPr>
          <a:lstStyle/>
          <a:p>
            <a:pPr marL="571500" indent="-571500" algn="l">
              <a:buFont typeface="Arial" panose="020B0604020202020204" pitchFamily="34" charset="0"/>
              <a:buChar char="•"/>
            </a:pPr>
            <a:r>
              <a:rPr lang="en-US" dirty="0"/>
              <a:t>Change parts of </a:t>
            </a:r>
            <a:r>
              <a:rPr lang="en-US" dirty="0" err="1"/>
              <a:t>main.tf</a:t>
            </a:r>
            <a:r>
              <a:rPr lang="en-US" dirty="0"/>
              <a:t> ( Instance resource)</a:t>
            </a:r>
          </a:p>
        </p:txBody>
      </p:sp>
      <p:sp>
        <p:nvSpPr>
          <p:cNvPr id="3" name="Textfeld 2">
            <a:extLst>
              <a:ext uri="{FF2B5EF4-FFF2-40B4-BE49-F238E27FC236}">
                <a16:creationId xmlns:a16="http://schemas.microsoft.com/office/drawing/2014/main" id="{B97418D0-9F02-9A4C-8B8F-0D439E9FBDD1}"/>
              </a:ext>
            </a:extLst>
          </p:cNvPr>
          <p:cNvSpPr txBox="1"/>
          <p:nvPr/>
        </p:nvSpPr>
        <p:spPr>
          <a:xfrm>
            <a:off x="0" y="3585696"/>
            <a:ext cx="12584670" cy="5632311"/>
          </a:xfrm>
          <a:prstGeom prst="rect">
            <a:avLst/>
          </a:prstGeom>
          <a:noFill/>
        </p:spPr>
        <p:txBody>
          <a:bodyPr wrap="square" rtlCol="0">
            <a:spAutoFit/>
          </a:bodyPr>
          <a:lstStyle/>
          <a:p>
            <a:pPr algn="l"/>
            <a:r>
              <a:rPr lang="de-DE" sz="3000" dirty="0" err="1"/>
              <a:t>resource</a:t>
            </a:r>
            <a:r>
              <a:rPr lang="de-DE" sz="3000" dirty="0"/>
              <a:t> "openstack_compute_instance_v2" "</a:t>
            </a:r>
            <a:r>
              <a:rPr lang="de-DE" sz="3000" dirty="0" err="1"/>
              <a:t>workshop_vm</a:t>
            </a:r>
            <a:r>
              <a:rPr lang="de-DE" sz="3000" dirty="0"/>
              <a:t>" {</a:t>
            </a:r>
          </a:p>
          <a:p>
            <a:pPr algn="l"/>
            <a:r>
              <a:rPr lang="de-DE" sz="3000" dirty="0"/>
              <a:t>  </a:t>
            </a:r>
            <a:r>
              <a:rPr lang="de-DE" sz="3000" dirty="0" err="1"/>
              <a:t>count</a:t>
            </a:r>
            <a:r>
              <a:rPr lang="de-DE" sz="3000" dirty="0"/>
              <a:t>           = </a:t>
            </a:r>
            <a:r>
              <a:rPr lang="de-DE" sz="3000" dirty="0" err="1"/>
              <a:t>var.node</a:t>
            </a:r>
            <a:r>
              <a:rPr lang="de-DE" sz="3000" dirty="0"/>
              <a:t>-count</a:t>
            </a:r>
          </a:p>
          <a:p>
            <a:pPr algn="l"/>
            <a:r>
              <a:rPr lang="de-DE" sz="3000" dirty="0"/>
              <a:t>  </a:t>
            </a:r>
            <a:r>
              <a:rPr lang="de-DE" sz="3000" dirty="0" err="1"/>
              <a:t>name</a:t>
            </a:r>
            <a:r>
              <a:rPr lang="de-DE" sz="3000" dirty="0"/>
              <a:t>   		= "${</a:t>
            </a:r>
            <a:r>
              <a:rPr lang="de-DE" sz="3000" dirty="0" err="1"/>
              <a:t>var.vm</a:t>
            </a:r>
            <a:r>
              <a:rPr lang="de-DE" sz="3000" dirty="0"/>
              <a:t>-name}-${</a:t>
            </a:r>
            <a:r>
              <a:rPr lang="de-DE" sz="3000" dirty="0" err="1"/>
              <a:t>count.index</a:t>
            </a:r>
            <a:r>
              <a:rPr lang="de-DE" sz="3000" dirty="0"/>
              <a:t>}"</a:t>
            </a:r>
          </a:p>
          <a:p>
            <a:pPr algn="l"/>
            <a:r>
              <a:rPr lang="de-DE" sz="3000" dirty="0"/>
              <a:t>  </a:t>
            </a:r>
            <a:r>
              <a:rPr lang="de-DE" sz="3000" dirty="0" err="1"/>
              <a:t>flavor_name</a:t>
            </a:r>
            <a:r>
              <a:rPr lang="de-DE" sz="3000" dirty="0"/>
              <a:t>	= </a:t>
            </a:r>
            <a:r>
              <a:rPr lang="de-DE" sz="3000" dirty="0" err="1"/>
              <a:t>var.flavors</a:t>
            </a:r>
            <a:r>
              <a:rPr lang="de-DE" sz="3000" dirty="0"/>
              <a:t>["</a:t>
            </a:r>
            <a:r>
              <a:rPr lang="de-DE" sz="3000" dirty="0" err="1"/>
              <a:t>workshop-vm</a:t>
            </a:r>
            <a:r>
              <a:rPr lang="de-DE" sz="3000" dirty="0"/>
              <a:t>"]</a:t>
            </a:r>
          </a:p>
          <a:p>
            <a:pPr algn="l"/>
            <a:r>
              <a:rPr lang="de-DE" sz="3000" dirty="0"/>
              <a:t>  </a:t>
            </a:r>
            <a:r>
              <a:rPr lang="de-DE" sz="3000" dirty="0" err="1"/>
              <a:t>image_id</a:t>
            </a:r>
            <a:r>
              <a:rPr lang="de-DE" sz="3000" dirty="0"/>
              <a:t>     	= data.openstack_images_image_v2.workshop_image.id</a:t>
            </a:r>
          </a:p>
          <a:p>
            <a:pPr algn="l"/>
            <a:r>
              <a:rPr lang="de-DE" sz="3000" dirty="0"/>
              <a:t>  </a:t>
            </a:r>
            <a:r>
              <a:rPr lang="de-DE" sz="3000" dirty="0" err="1"/>
              <a:t>key_pair</a:t>
            </a:r>
            <a:r>
              <a:rPr lang="de-DE" sz="3000" dirty="0"/>
              <a:t>      	= openstack_compute_keypair_v2.workshop_keypair.name</a:t>
            </a:r>
          </a:p>
          <a:p>
            <a:pPr algn="l"/>
            <a:r>
              <a:rPr lang="de-DE" sz="3000" dirty="0"/>
              <a:t>  </a:t>
            </a:r>
            <a:r>
              <a:rPr lang="de-DE" sz="3000" dirty="0" err="1"/>
              <a:t>security_groups</a:t>
            </a:r>
            <a:r>
              <a:rPr lang="de-DE" sz="3000" dirty="0"/>
              <a:t> = </a:t>
            </a:r>
            <a:r>
              <a:rPr lang="de-DE" sz="3000" dirty="0" err="1"/>
              <a:t>var.security</a:t>
            </a:r>
            <a:r>
              <a:rPr lang="de-DE" sz="3000" dirty="0"/>
              <a:t>-groups</a:t>
            </a:r>
          </a:p>
          <a:p>
            <a:pPr algn="l"/>
            <a:endParaRPr lang="de-DE" sz="3000" dirty="0"/>
          </a:p>
          <a:p>
            <a:pPr algn="l"/>
            <a:r>
              <a:rPr lang="de-DE" sz="3000" dirty="0"/>
              <a:t>  </a:t>
            </a:r>
            <a:r>
              <a:rPr lang="de-DE" sz="3000" dirty="0" err="1"/>
              <a:t>network</a:t>
            </a:r>
            <a:r>
              <a:rPr lang="de-DE" sz="3000" dirty="0"/>
              <a:t> {</a:t>
            </a:r>
          </a:p>
          <a:p>
            <a:pPr algn="l"/>
            <a:r>
              <a:rPr lang="de-DE" sz="3000" dirty="0"/>
              <a:t>    </a:t>
            </a:r>
            <a:r>
              <a:rPr lang="de-DE" sz="3000" dirty="0" err="1"/>
              <a:t>name</a:t>
            </a:r>
            <a:r>
              <a:rPr lang="de-DE" sz="3000" dirty="0"/>
              <a:t> = </a:t>
            </a:r>
            <a:r>
              <a:rPr lang="de-DE" sz="3000" dirty="0" err="1"/>
              <a:t>var.network</a:t>
            </a:r>
            <a:endParaRPr lang="de-DE" sz="3000" dirty="0"/>
          </a:p>
          <a:p>
            <a:pPr algn="l"/>
            <a:r>
              <a:rPr lang="de-DE" sz="3000" dirty="0"/>
              <a:t>  }</a:t>
            </a:r>
          </a:p>
          <a:p>
            <a:pPr algn="l"/>
            <a:endParaRPr lang="en-US" sz="3000" dirty="0"/>
          </a:p>
        </p:txBody>
      </p:sp>
      <p:sp>
        <p:nvSpPr>
          <p:cNvPr id="8" name="Rechteck 7">
            <a:extLst>
              <a:ext uri="{FF2B5EF4-FFF2-40B4-BE49-F238E27FC236}">
                <a16:creationId xmlns:a16="http://schemas.microsoft.com/office/drawing/2014/main" id="{50F080B1-A3AB-8742-BF17-B1685B88D4C7}"/>
              </a:ext>
            </a:extLst>
          </p:cNvPr>
          <p:cNvSpPr/>
          <p:nvPr/>
        </p:nvSpPr>
        <p:spPr>
          <a:xfrm>
            <a:off x="257644" y="4040009"/>
            <a:ext cx="1101599" cy="1026261"/>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A3EFEE8B-47B5-704A-8643-DC75ACD4CD71}"/>
              </a:ext>
            </a:extLst>
          </p:cNvPr>
          <p:cNvSpPr/>
          <p:nvPr/>
        </p:nvSpPr>
        <p:spPr>
          <a:xfrm>
            <a:off x="2683042" y="4128627"/>
            <a:ext cx="5719553" cy="937644"/>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858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3124" y="356286"/>
            <a:ext cx="8168903" cy="523220"/>
          </a:xfrm>
        </p:spPr>
        <p:txBody>
          <a:bodyPr/>
          <a:lstStyle/>
          <a:p>
            <a:r>
              <a:rPr lang="en-US" dirty="0"/>
              <a:t>Introduction – Terraform</a:t>
            </a:r>
            <a:endParaRPr lang="en-US" noProof="0" dirty="0"/>
          </a:p>
        </p:txBody>
      </p:sp>
      <p:sp>
        <p:nvSpPr>
          <p:cNvPr id="4" name="Foliennummernplatzhalter 3"/>
          <p:cNvSpPr>
            <a:spLocks noGrp="1"/>
          </p:cNvSpPr>
          <p:nvPr>
            <p:ph type="sldNum" sz="quarter" idx="4"/>
          </p:nvPr>
        </p:nvSpPr>
        <p:spPr/>
        <p:txBody>
          <a:bodyPr/>
          <a:lstStyle/>
          <a:p>
            <a:fld id="{1959C237-CF09-A94F-AB33-C822C1EC889C}" type="slidenum">
              <a:rPr lang="en-US" smtClean="0">
                <a:solidFill>
                  <a:srgbClr val="A51E37"/>
                </a:solidFill>
              </a:rPr>
              <a:pPr/>
              <a:t>5</a:t>
            </a:fld>
            <a:endParaRPr lang="en-US" dirty="0">
              <a:solidFill>
                <a:srgbClr val="A51E37"/>
              </a:solidFill>
            </a:endParaRPr>
          </a:p>
        </p:txBody>
      </p:sp>
      <p:sp>
        <p:nvSpPr>
          <p:cNvPr id="3" name="Textfeld 2">
            <a:extLst>
              <a:ext uri="{FF2B5EF4-FFF2-40B4-BE49-F238E27FC236}">
                <a16:creationId xmlns:a16="http://schemas.microsoft.com/office/drawing/2014/main" id="{F152EEE5-F527-2346-A494-2B6022EB6A97}"/>
              </a:ext>
            </a:extLst>
          </p:cNvPr>
          <p:cNvSpPr txBox="1"/>
          <p:nvPr/>
        </p:nvSpPr>
        <p:spPr>
          <a:xfrm>
            <a:off x="233948" y="1668788"/>
            <a:ext cx="12536904" cy="7728526"/>
          </a:xfrm>
          <a:prstGeom prst="rect">
            <a:avLst/>
          </a:prstGeom>
          <a:noFill/>
        </p:spPr>
        <p:txBody>
          <a:bodyPr wrap="square" rtlCol="0">
            <a:spAutoFit/>
          </a:bodyPr>
          <a:lstStyle/>
          <a:p>
            <a:pPr algn="l">
              <a:lnSpc>
                <a:spcPct val="150000"/>
              </a:lnSpc>
            </a:pPr>
            <a:r>
              <a:rPr lang="en-US" u="sng" dirty="0"/>
              <a:t>Why Terraform?</a:t>
            </a:r>
          </a:p>
          <a:p>
            <a:pPr marL="571500" indent="-571500" algn="l">
              <a:lnSpc>
                <a:spcPct val="150000"/>
              </a:lnSpc>
              <a:buFont typeface="Arial" panose="020B0604020202020204" pitchFamily="34" charset="0"/>
              <a:buChar char="•"/>
            </a:pPr>
            <a:r>
              <a:rPr lang="en-US" dirty="0"/>
              <a:t>Easy to install</a:t>
            </a:r>
          </a:p>
          <a:p>
            <a:pPr marL="571500" indent="-571500" algn="l">
              <a:lnSpc>
                <a:spcPct val="150000"/>
              </a:lnSpc>
              <a:buFont typeface="Arial" panose="020B0604020202020204" pitchFamily="34" charset="0"/>
              <a:buChar char="•"/>
            </a:pPr>
            <a:r>
              <a:rPr lang="en-US" dirty="0"/>
              <a:t>Light weighted</a:t>
            </a:r>
          </a:p>
          <a:p>
            <a:pPr marL="571500" indent="-571500" algn="l">
              <a:lnSpc>
                <a:spcPct val="150000"/>
              </a:lnSpc>
              <a:buFont typeface="Arial" panose="020B0604020202020204" pitchFamily="34" charset="0"/>
              <a:buChar char="•"/>
            </a:pPr>
            <a:r>
              <a:rPr lang="en-US" dirty="0"/>
              <a:t>Many tutorials out there</a:t>
            </a:r>
          </a:p>
          <a:p>
            <a:pPr marL="571500" indent="-571500" algn="l">
              <a:lnSpc>
                <a:spcPct val="150000"/>
              </a:lnSpc>
              <a:buFont typeface="Arial" panose="020B0604020202020204" pitchFamily="34" charset="0"/>
              <a:buChar char="•"/>
            </a:pPr>
            <a:r>
              <a:rPr lang="en-US" dirty="0"/>
              <a:t>Comes with a variety of interfaces </a:t>
            </a:r>
          </a:p>
          <a:p>
            <a:pPr marL="571500" indent="-571500" algn="l">
              <a:lnSpc>
                <a:spcPct val="150000"/>
              </a:lnSpc>
              <a:buFont typeface="Arial" panose="020B0604020202020204" pitchFamily="34" charset="0"/>
              <a:buChar char="•"/>
            </a:pPr>
            <a:r>
              <a:rPr lang="en-US" dirty="0"/>
              <a:t>Documentation </a:t>
            </a:r>
          </a:p>
          <a:p>
            <a:pPr marL="571500" indent="-571500" algn="l">
              <a:lnSpc>
                <a:spcPct val="150000"/>
              </a:lnSpc>
              <a:buFont typeface="Arial" panose="020B0604020202020204" pitchFamily="34" charset="0"/>
              <a:buChar char="•"/>
            </a:pPr>
            <a:r>
              <a:rPr lang="en-US" dirty="0"/>
              <a:t>Makes your and our life easier</a:t>
            </a:r>
          </a:p>
          <a:p>
            <a:pPr marL="571500" indent="-571500" algn="l">
              <a:lnSpc>
                <a:spcPct val="150000"/>
              </a:lnSpc>
              <a:buFont typeface="Arial" panose="020B0604020202020204" pitchFamily="34" charset="0"/>
              <a:buChar char="•"/>
            </a:pPr>
            <a:r>
              <a:rPr lang="en-US" dirty="0"/>
              <a:t>Lots of valuable features</a:t>
            </a:r>
          </a:p>
        </p:txBody>
      </p:sp>
    </p:spTree>
    <p:extLst>
      <p:ext uri="{BB962C8B-B14F-4D97-AF65-F5344CB8AC3E}">
        <p14:creationId xmlns:p14="http://schemas.microsoft.com/office/powerpoint/2010/main" val="1762428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2</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50</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738664"/>
          </a:xfrm>
          <a:prstGeom prst="rect">
            <a:avLst/>
          </a:prstGeom>
          <a:noFill/>
        </p:spPr>
        <p:txBody>
          <a:bodyPr wrap="square" rtlCol="0">
            <a:spAutoFit/>
          </a:bodyPr>
          <a:lstStyle/>
          <a:p>
            <a:pPr marL="571500" indent="-571500" algn="l">
              <a:buFont typeface="Arial" panose="020B0604020202020204" pitchFamily="34" charset="0"/>
              <a:buChar char="•"/>
            </a:pPr>
            <a:r>
              <a:rPr lang="en-US" dirty="0"/>
              <a:t>Change parts of </a:t>
            </a:r>
            <a:r>
              <a:rPr lang="en-US" dirty="0" err="1"/>
              <a:t>main.tf</a:t>
            </a:r>
            <a:r>
              <a:rPr lang="en-US" dirty="0"/>
              <a:t> ( Block device)</a:t>
            </a:r>
          </a:p>
        </p:txBody>
      </p:sp>
      <p:sp>
        <p:nvSpPr>
          <p:cNvPr id="3" name="Textfeld 2">
            <a:extLst>
              <a:ext uri="{FF2B5EF4-FFF2-40B4-BE49-F238E27FC236}">
                <a16:creationId xmlns:a16="http://schemas.microsoft.com/office/drawing/2014/main" id="{B97418D0-9F02-9A4C-8B8F-0D439E9FBDD1}"/>
              </a:ext>
            </a:extLst>
          </p:cNvPr>
          <p:cNvSpPr txBox="1"/>
          <p:nvPr/>
        </p:nvSpPr>
        <p:spPr>
          <a:xfrm>
            <a:off x="0" y="3585696"/>
            <a:ext cx="12584670" cy="5847755"/>
          </a:xfrm>
          <a:prstGeom prst="rect">
            <a:avLst/>
          </a:prstGeom>
          <a:noFill/>
        </p:spPr>
        <p:txBody>
          <a:bodyPr wrap="square" rtlCol="0">
            <a:spAutoFit/>
          </a:bodyPr>
          <a:lstStyle/>
          <a:p>
            <a:pPr algn="l"/>
            <a:r>
              <a:rPr lang="de-DE" sz="3400" dirty="0" err="1"/>
              <a:t>block_device</a:t>
            </a:r>
            <a:r>
              <a:rPr lang="de-DE" sz="3400" dirty="0"/>
              <a:t> {</a:t>
            </a:r>
          </a:p>
          <a:p>
            <a:pPr algn="l"/>
            <a:r>
              <a:rPr lang="de-DE" sz="3400" dirty="0"/>
              <a:t>    </a:t>
            </a:r>
            <a:r>
              <a:rPr lang="de-DE" sz="3400" dirty="0" err="1"/>
              <a:t>uuid</a:t>
            </a:r>
            <a:r>
              <a:rPr lang="de-DE" sz="3400" dirty="0"/>
              <a:t> = </a:t>
            </a:r>
            <a:r>
              <a:rPr lang="de-DE" sz="3400" dirty="0" err="1"/>
              <a:t>element</a:t>
            </a:r>
            <a:r>
              <a:rPr lang="de-DE" sz="3400" dirty="0"/>
              <a:t>(openstack_blockstorage_volume_v2.cinder_volume.*.</a:t>
            </a:r>
            <a:r>
              <a:rPr lang="de-DE" sz="3400" dirty="0" err="1"/>
              <a:t>id</a:t>
            </a:r>
            <a:r>
              <a:rPr lang="de-DE" sz="3400" dirty="0"/>
              <a:t>, </a:t>
            </a:r>
            <a:r>
              <a:rPr lang="de-DE" sz="3400" dirty="0" err="1"/>
              <a:t>count.index</a:t>
            </a:r>
            <a:r>
              <a:rPr lang="de-DE" sz="3400" dirty="0"/>
              <a:t>)</a:t>
            </a:r>
          </a:p>
          <a:p>
            <a:pPr algn="l"/>
            <a:r>
              <a:rPr lang="de-DE" sz="3400" dirty="0"/>
              <a:t>   </a:t>
            </a:r>
            <a:r>
              <a:rPr lang="de-DE" sz="3400" dirty="0" err="1"/>
              <a:t>source_type</a:t>
            </a:r>
            <a:r>
              <a:rPr lang="de-DE" sz="3400" dirty="0"/>
              <a:t>				= "</a:t>
            </a:r>
            <a:r>
              <a:rPr lang="de-DE" sz="3400" dirty="0" err="1"/>
              <a:t>volume</a:t>
            </a:r>
            <a:r>
              <a:rPr lang="de-DE" sz="3400" dirty="0"/>
              <a:t>"</a:t>
            </a:r>
          </a:p>
          <a:p>
            <a:pPr algn="l"/>
            <a:r>
              <a:rPr lang="de-DE" sz="3400" dirty="0"/>
              <a:t>   </a:t>
            </a:r>
            <a:r>
              <a:rPr lang="de-DE" sz="3400" dirty="0" err="1"/>
              <a:t>destination_type</a:t>
            </a:r>
            <a:r>
              <a:rPr lang="de-DE" sz="3400" dirty="0"/>
              <a:t>    		= "</a:t>
            </a:r>
            <a:r>
              <a:rPr lang="de-DE" sz="3400" dirty="0" err="1"/>
              <a:t>volume</a:t>
            </a:r>
            <a:r>
              <a:rPr lang="de-DE" sz="3400" dirty="0"/>
              <a:t>"</a:t>
            </a:r>
          </a:p>
          <a:p>
            <a:pPr algn="l"/>
            <a:r>
              <a:rPr lang="de-DE" sz="3400" dirty="0"/>
              <a:t>   </a:t>
            </a:r>
            <a:r>
              <a:rPr lang="de-DE" sz="3400" dirty="0" err="1"/>
              <a:t>boot_index</a:t>
            </a:r>
            <a:r>
              <a:rPr lang="de-DE" sz="3400" dirty="0"/>
              <a:t>            		= -1</a:t>
            </a:r>
          </a:p>
          <a:p>
            <a:pPr algn="l"/>
            <a:r>
              <a:rPr lang="de-DE" sz="3400" dirty="0"/>
              <a:t>   </a:t>
            </a:r>
            <a:r>
              <a:rPr lang="de-DE" sz="3400" dirty="0" err="1"/>
              <a:t>delete_on_termination</a:t>
            </a:r>
            <a:r>
              <a:rPr lang="de-DE" sz="3400" dirty="0"/>
              <a:t> = </a:t>
            </a:r>
            <a:r>
              <a:rPr lang="de-DE" sz="3400" dirty="0" err="1"/>
              <a:t>true</a:t>
            </a:r>
            <a:endParaRPr lang="de-DE" sz="3400" dirty="0"/>
          </a:p>
          <a:p>
            <a:pPr algn="l"/>
            <a:r>
              <a:rPr lang="de-DE" sz="3400" dirty="0"/>
              <a:t>  }</a:t>
            </a:r>
          </a:p>
          <a:p>
            <a:pPr algn="l"/>
            <a:r>
              <a:rPr lang="de-DE" sz="3400" dirty="0"/>
              <a:t>}</a:t>
            </a:r>
          </a:p>
          <a:p>
            <a:pPr algn="l"/>
            <a:endParaRPr lang="en-US" sz="3400" dirty="0"/>
          </a:p>
        </p:txBody>
      </p:sp>
      <p:sp>
        <p:nvSpPr>
          <p:cNvPr id="8" name="Rechteck 7">
            <a:extLst>
              <a:ext uri="{FF2B5EF4-FFF2-40B4-BE49-F238E27FC236}">
                <a16:creationId xmlns:a16="http://schemas.microsoft.com/office/drawing/2014/main" id="{50F080B1-A3AB-8742-BF17-B1685B88D4C7}"/>
              </a:ext>
            </a:extLst>
          </p:cNvPr>
          <p:cNvSpPr/>
          <p:nvPr/>
        </p:nvSpPr>
        <p:spPr>
          <a:xfrm>
            <a:off x="420130" y="4226012"/>
            <a:ext cx="1101599" cy="397654"/>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A3EFEE8B-47B5-704A-8643-DC75ACD4CD71}"/>
              </a:ext>
            </a:extLst>
          </p:cNvPr>
          <p:cNvSpPr/>
          <p:nvPr/>
        </p:nvSpPr>
        <p:spPr>
          <a:xfrm>
            <a:off x="49427" y="4704424"/>
            <a:ext cx="12584670" cy="1121849"/>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62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2</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51</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2446824"/>
          </a:xfrm>
          <a:prstGeom prst="rect">
            <a:avLst/>
          </a:prstGeom>
          <a:noFill/>
        </p:spPr>
        <p:txBody>
          <a:bodyPr wrap="square" rtlCol="0">
            <a:spAutoFit/>
          </a:bodyPr>
          <a:lstStyle/>
          <a:p>
            <a:pPr marL="571500" indent="-571500" algn="l">
              <a:buFont typeface="Arial" panose="020B0604020202020204" pitchFamily="34" charset="0"/>
              <a:buChar char="•"/>
            </a:pPr>
            <a:r>
              <a:rPr lang="en-US" dirty="0"/>
              <a:t>Change to: </a:t>
            </a:r>
            <a:r>
              <a:rPr lang="en-US" dirty="0">
                <a:latin typeface="Lucida Console" panose="020B0609040504020204" pitchFamily="49" charset="0"/>
              </a:rPr>
              <a:t>terraform_workshop_part_2</a:t>
            </a:r>
          </a:p>
          <a:p>
            <a:pPr algn="l"/>
            <a:endParaRPr lang="en-US" dirty="0">
              <a:latin typeface="Lucida Console" panose="020B0609040504020204" pitchFamily="49" charset="0"/>
            </a:endParaRPr>
          </a:p>
          <a:p>
            <a:pPr marL="571500" indent="-571500" algn="l">
              <a:buFont typeface="Arial" panose="020B0604020202020204" pitchFamily="34" charset="0"/>
              <a:buChar char="•"/>
            </a:pPr>
            <a:r>
              <a:rPr lang="en-US" dirty="0"/>
              <a:t>Run terraform plan &amp; terraform apply</a:t>
            </a:r>
          </a:p>
          <a:p>
            <a:r>
              <a:rPr lang="en-US" sz="2700" dirty="0"/>
              <a:t>(</a:t>
            </a:r>
            <a:r>
              <a:rPr lang="en-US" sz="2700" dirty="0">
                <a:latin typeface="Lucida Console" panose="020B0609040504020204" pitchFamily="49" charset="0"/>
              </a:rPr>
              <a:t>deNBI_cloud_terraform_2020/terraform_workshop_part_2</a:t>
            </a:r>
            <a:r>
              <a:rPr lang="en-US" sz="2700" dirty="0"/>
              <a:t>)</a:t>
            </a:r>
          </a:p>
        </p:txBody>
      </p:sp>
      <p:sp>
        <p:nvSpPr>
          <p:cNvPr id="7" name="Textfeld 6">
            <a:extLst>
              <a:ext uri="{FF2B5EF4-FFF2-40B4-BE49-F238E27FC236}">
                <a16:creationId xmlns:a16="http://schemas.microsoft.com/office/drawing/2014/main" id="{6AAF497B-5C88-5742-B487-7EAED7EC78E2}"/>
              </a:ext>
            </a:extLst>
          </p:cNvPr>
          <p:cNvSpPr txBox="1"/>
          <p:nvPr/>
        </p:nvSpPr>
        <p:spPr>
          <a:xfrm>
            <a:off x="2346158" y="5409704"/>
            <a:ext cx="7772400" cy="2031325"/>
          </a:xfrm>
          <a:prstGeom prst="rect">
            <a:avLst/>
          </a:prstGeom>
          <a:noFill/>
        </p:spPr>
        <p:txBody>
          <a:bodyPr wrap="square" rtlCol="0">
            <a:spAutoFit/>
          </a:bodyPr>
          <a:lstStyle/>
          <a:p>
            <a:r>
              <a:rPr lang="en-US" dirty="0">
                <a:latin typeface="Lucida Console" panose="020B0609040504020204" pitchFamily="49" charset="0"/>
              </a:rPr>
              <a:t>terraform plan</a:t>
            </a:r>
          </a:p>
          <a:p>
            <a:endParaRPr lang="en-US" dirty="0">
              <a:latin typeface="Lucida Console" panose="020B0609040504020204" pitchFamily="49" charset="0"/>
            </a:endParaRPr>
          </a:p>
          <a:p>
            <a:r>
              <a:rPr lang="en-US" dirty="0">
                <a:latin typeface="Lucida Console" panose="020B0609040504020204" pitchFamily="49" charset="0"/>
              </a:rPr>
              <a:t>terraform apply</a:t>
            </a:r>
          </a:p>
        </p:txBody>
      </p:sp>
    </p:spTree>
    <p:extLst>
      <p:ext uri="{BB962C8B-B14F-4D97-AF65-F5344CB8AC3E}">
        <p14:creationId xmlns:p14="http://schemas.microsoft.com/office/powerpoint/2010/main" val="42589164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2</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52</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738664"/>
          </a:xfrm>
          <a:prstGeom prst="rect">
            <a:avLst/>
          </a:prstGeom>
          <a:noFill/>
        </p:spPr>
        <p:txBody>
          <a:bodyPr wrap="square" rtlCol="0">
            <a:spAutoFit/>
          </a:bodyPr>
          <a:lstStyle/>
          <a:p>
            <a:pPr marL="571500" indent="-571500" algn="l">
              <a:buFont typeface="Arial" panose="020B0604020202020204" pitchFamily="34" charset="0"/>
              <a:buChar char="•"/>
            </a:pPr>
            <a:r>
              <a:rPr lang="en-US" dirty="0"/>
              <a:t>Changed network variable in </a:t>
            </a:r>
            <a:r>
              <a:rPr lang="en-US" dirty="0" err="1"/>
              <a:t>vars.tf</a:t>
            </a:r>
            <a:endParaRPr lang="en-US" dirty="0"/>
          </a:p>
        </p:txBody>
      </p:sp>
      <p:sp>
        <p:nvSpPr>
          <p:cNvPr id="11" name="Textfeld 10">
            <a:extLst>
              <a:ext uri="{FF2B5EF4-FFF2-40B4-BE49-F238E27FC236}">
                <a16:creationId xmlns:a16="http://schemas.microsoft.com/office/drawing/2014/main" id="{B93B1D4F-2CF5-8B44-949D-89258426DC36}"/>
              </a:ext>
            </a:extLst>
          </p:cNvPr>
          <p:cNvSpPr txBox="1"/>
          <p:nvPr/>
        </p:nvSpPr>
        <p:spPr>
          <a:xfrm>
            <a:off x="1461478" y="4623665"/>
            <a:ext cx="10071148" cy="3323987"/>
          </a:xfrm>
          <a:prstGeom prst="rect">
            <a:avLst/>
          </a:prstGeom>
          <a:noFill/>
        </p:spPr>
        <p:txBody>
          <a:bodyPr wrap="square" rtlCol="0">
            <a:spAutoFit/>
          </a:bodyPr>
          <a:lstStyle/>
          <a:p>
            <a:pPr algn="l"/>
            <a:r>
              <a:rPr lang="de-DE" dirty="0"/>
              <a:t>variable "</a:t>
            </a:r>
            <a:r>
              <a:rPr lang="de-DE" dirty="0" err="1"/>
              <a:t>network</a:t>
            </a:r>
            <a:r>
              <a:rPr lang="de-DE" dirty="0"/>
              <a:t>" {</a:t>
            </a:r>
          </a:p>
          <a:p>
            <a:pPr algn="l"/>
            <a:r>
              <a:rPr lang="de-DE" dirty="0"/>
              <a:t>  </a:t>
            </a:r>
            <a:r>
              <a:rPr lang="de-DE" dirty="0" err="1"/>
              <a:t>default</a:t>
            </a:r>
            <a:r>
              <a:rPr lang="de-DE" dirty="0"/>
              <a:t> = "</a:t>
            </a:r>
            <a:r>
              <a:rPr lang="de-DE" dirty="0" err="1"/>
              <a:t>denbi_uni_tuebingen_internal</a:t>
            </a:r>
            <a:r>
              <a:rPr lang="de-DE" dirty="0"/>
              <a:t>"</a:t>
            </a:r>
          </a:p>
          <a:p>
            <a:pPr algn="l"/>
            <a:r>
              <a:rPr lang="de-DE" dirty="0"/>
              <a:t>}</a:t>
            </a:r>
          </a:p>
          <a:p>
            <a:pPr algn="l"/>
            <a:endParaRPr lang="de-DE" dirty="0"/>
          </a:p>
          <a:p>
            <a:pPr algn="l"/>
            <a:endParaRPr lang="en-US" dirty="0"/>
          </a:p>
        </p:txBody>
      </p:sp>
    </p:spTree>
    <p:extLst>
      <p:ext uri="{BB962C8B-B14F-4D97-AF65-F5344CB8AC3E}">
        <p14:creationId xmlns:p14="http://schemas.microsoft.com/office/powerpoint/2010/main" val="31967835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2</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53</a:t>
            </a:fld>
            <a:endParaRPr lang="en-US" dirty="0">
              <a:solidFill>
                <a:srgbClr val="A51E37"/>
              </a:solidFill>
            </a:endParaRPr>
          </a:p>
        </p:txBody>
      </p:sp>
      <p:sp>
        <p:nvSpPr>
          <p:cNvPr id="6" name="Inhaltsplatzhalter 3">
            <a:extLst>
              <a:ext uri="{FF2B5EF4-FFF2-40B4-BE49-F238E27FC236}">
                <a16:creationId xmlns:a16="http://schemas.microsoft.com/office/drawing/2014/main" id="{F724F558-3736-BC4D-9A70-C89AC9CA0B28}"/>
              </a:ext>
            </a:extLst>
          </p:cNvPr>
          <p:cNvSpPr txBox="1">
            <a:spLocks/>
          </p:cNvSpPr>
          <p:nvPr/>
        </p:nvSpPr>
        <p:spPr bwMode="auto">
          <a:xfrm>
            <a:off x="1022774" y="1463161"/>
            <a:ext cx="345297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terraform.tfstate</a:t>
            </a:r>
            <a:endParaRPr lang="en-US" sz="3700" dirty="0"/>
          </a:p>
        </p:txBody>
      </p:sp>
      <p:sp>
        <p:nvSpPr>
          <p:cNvPr id="8" name="Shape 144">
            <a:extLst>
              <a:ext uri="{FF2B5EF4-FFF2-40B4-BE49-F238E27FC236}">
                <a16:creationId xmlns:a16="http://schemas.microsoft.com/office/drawing/2014/main" id="{3C048317-5708-9E41-9E9D-22FCB7CAE0D1}"/>
              </a:ext>
            </a:extLst>
          </p:cNvPr>
          <p:cNvSpPr txBox="1">
            <a:spLocks/>
          </p:cNvSpPr>
          <p:nvPr/>
        </p:nvSpPr>
        <p:spPr bwMode="auto">
          <a:xfrm>
            <a:off x="1022774" y="2570037"/>
            <a:ext cx="10959252" cy="438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1169670" indent="-407670">
              <a:lnSpc>
                <a:spcPct val="150000"/>
              </a:lnSpc>
              <a:buSzPct val="100000"/>
              <a:defRPr sz="3000"/>
            </a:pPr>
            <a:r>
              <a:rPr lang="en-US" sz="3500" dirty="0">
                <a:cs typeface="Arial"/>
              </a:rPr>
              <a:t>Have a look at </a:t>
            </a:r>
            <a:r>
              <a:rPr lang="en-US" sz="3500" dirty="0" err="1">
                <a:cs typeface="Arial"/>
              </a:rPr>
              <a:t>terraform.tfstate</a:t>
            </a:r>
            <a:r>
              <a:rPr lang="en-US" sz="3500" dirty="0">
                <a:cs typeface="Arial"/>
              </a:rPr>
              <a:t> file</a:t>
            </a:r>
          </a:p>
          <a:p>
            <a:pPr marL="1682178" lvl="1" indent="-407670">
              <a:lnSpc>
                <a:spcPct val="150000"/>
              </a:lnSpc>
              <a:buSzPct val="100000"/>
              <a:defRPr sz="3000"/>
            </a:pPr>
            <a:r>
              <a:rPr lang="en-US" sz="3500" dirty="0">
                <a:cs typeface="Arial"/>
              </a:rPr>
              <a:t>Holds all information about the infrastructure</a:t>
            </a:r>
          </a:p>
          <a:p>
            <a:pPr marL="1682178" lvl="1" indent="-407670">
              <a:lnSpc>
                <a:spcPct val="150000"/>
              </a:lnSpc>
              <a:buSzPct val="100000"/>
              <a:defRPr sz="3000"/>
            </a:pPr>
            <a:r>
              <a:rPr lang="en-US" sz="3500" dirty="0">
                <a:cs typeface="Arial"/>
              </a:rPr>
              <a:t>!!! Holds also your credentials</a:t>
            </a:r>
          </a:p>
          <a:p>
            <a:pPr marL="1682178" lvl="1" indent="-407670">
              <a:lnSpc>
                <a:spcPct val="150000"/>
              </a:lnSpc>
              <a:buSzPct val="100000"/>
              <a:defRPr sz="3000"/>
            </a:pPr>
            <a:r>
              <a:rPr lang="en-US" sz="3500" dirty="0">
                <a:cs typeface="Arial"/>
              </a:rPr>
              <a:t>!!! Holds also keys</a:t>
            </a:r>
          </a:p>
          <a:p>
            <a:pPr marL="1731708" lvl="1" indent="-457200">
              <a:lnSpc>
                <a:spcPct val="150000"/>
              </a:lnSpc>
              <a:buSzPct val="100000"/>
              <a:buFont typeface="Wingdings" pitchFamily="2" charset="2"/>
              <a:buChar char="Ø"/>
              <a:defRPr sz="3000"/>
            </a:pPr>
            <a:r>
              <a:rPr lang="en-US" sz="3500" dirty="0">
                <a:cs typeface="Arial"/>
              </a:rPr>
              <a:t>Be careful if you share these file (Git, …)</a:t>
            </a:r>
          </a:p>
          <a:p>
            <a:pPr marL="1682178" lvl="1" indent="-407670">
              <a:lnSpc>
                <a:spcPct val="150000"/>
              </a:lnSpc>
              <a:buSzPct val="100000"/>
              <a:defRPr sz="3000"/>
            </a:pPr>
            <a:endParaRPr lang="en-US" sz="3500" dirty="0">
              <a:cs typeface="Arial"/>
            </a:endParaRPr>
          </a:p>
          <a:p>
            <a:pPr marL="1169670" indent="-407670">
              <a:lnSpc>
                <a:spcPct val="150000"/>
              </a:lnSpc>
              <a:buSzPct val="100000"/>
              <a:defRPr sz="3000"/>
            </a:pPr>
            <a:endParaRPr lang="en-US" sz="3500" dirty="0">
              <a:cs typeface="Arial"/>
            </a:endParaRPr>
          </a:p>
          <a:p>
            <a:pPr marL="1169670" indent="-407670">
              <a:lnSpc>
                <a:spcPct val="150000"/>
              </a:lnSpc>
              <a:buSzPct val="100000"/>
              <a:defRPr sz="3000"/>
            </a:pPr>
            <a:endParaRPr lang="en-US" sz="3500" dirty="0">
              <a:cs typeface="Arial"/>
            </a:endParaRPr>
          </a:p>
          <a:p>
            <a:pPr marL="1169670" indent="-407670">
              <a:lnSpc>
                <a:spcPct val="150000"/>
              </a:lnSpc>
              <a:buSzPct val="100000"/>
              <a:defRPr sz="3000"/>
            </a:pPr>
            <a:endParaRPr lang="en-US" sz="3500" dirty="0">
              <a:cs typeface="Arial"/>
            </a:endParaRPr>
          </a:p>
        </p:txBody>
      </p:sp>
      <p:pic>
        <p:nvPicPr>
          <p:cNvPr id="12" name="Grafik 11" descr="Warnung">
            <a:extLst>
              <a:ext uri="{FF2B5EF4-FFF2-40B4-BE49-F238E27FC236}">
                <a16:creationId xmlns:a16="http://schemas.microsoft.com/office/drawing/2014/main" id="{F3E5F0C1-2AD6-BE4E-9084-0B29867E36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1812" y="3902950"/>
            <a:ext cx="2092077" cy="2092077"/>
          </a:xfrm>
          <a:prstGeom prst="rect">
            <a:avLst/>
          </a:prstGeom>
        </p:spPr>
      </p:pic>
    </p:spTree>
    <p:extLst>
      <p:ext uri="{BB962C8B-B14F-4D97-AF65-F5344CB8AC3E}">
        <p14:creationId xmlns:p14="http://schemas.microsoft.com/office/powerpoint/2010/main" val="19920517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2</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54</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1384995"/>
          </a:xfrm>
          <a:prstGeom prst="rect">
            <a:avLst/>
          </a:prstGeom>
          <a:noFill/>
        </p:spPr>
        <p:txBody>
          <a:bodyPr wrap="square" rtlCol="0">
            <a:spAutoFit/>
          </a:bodyPr>
          <a:lstStyle/>
          <a:p>
            <a:pPr marL="571500" indent="-571500" algn="l">
              <a:buFont typeface="Arial" panose="020B0604020202020204" pitchFamily="34" charset="0"/>
              <a:buChar char="•"/>
            </a:pPr>
            <a:r>
              <a:rPr lang="en-US" dirty="0"/>
              <a:t>Change the infrastructure</a:t>
            </a:r>
          </a:p>
          <a:p>
            <a:pPr marL="571500" lvl="5" indent="-571500" algn="l">
              <a:buFont typeface="Arial" panose="020B0604020202020204" pitchFamily="34" charset="0"/>
              <a:buChar char="•"/>
            </a:pPr>
            <a:r>
              <a:rPr lang="en-US" dirty="0"/>
              <a:t>Open </a:t>
            </a:r>
            <a:r>
              <a:rPr lang="en-US" dirty="0" err="1">
                <a:latin typeface="Lucida Console" panose="020B0609040504020204" pitchFamily="49" charset="0"/>
              </a:rPr>
              <a:t>vars.tf</a:t>
            </a:r>
            <a:r>
              <a:rPr lang="en-US" dirty="0">
                <a:latin typeface="Lucida Console" panose="020B0609040504020204" pitchFamily="49" charset="0"/>
              </a:rPr>
              <a:t> </a:t>
            </a:r>
            <a:r>
              <a:rPr lang="en-US" dirty="0"/>
              <a:t>file</a:t>
            </a:r>
          </a:p>
        </p:txBody>
      </p:sp>
      <p:sp>
        <p:nvSpPr>
          <p:cNvPr id="8" name="Textfeld 7">
            <a:extLst>
              <a:ext uri="{FF2B5EF4-FFF2-40B4-BE49-F238E27FC236}">
                <a16:creationId xmlns:a16="http://schemas.microsoft.com/office/drawing/2014/main" id="{ADF1DFE1-8DBD-B142-9889-99EEABFD913B}"/>
              </a:ext>
            </a:extLst>
          </p:cNvPr>
          <p:cNvSpPr txBox="1"/>
          <p:nvPr/>
        </p:nvSpPr>
        <p:spPr>
          <a:xfrm>
            <a:off x="52252" y="4291170"/>
            <a:ext cx="5906531" cy="2062103"/>
          </a:xfrm>
          <a:prstGeom prst="rect">
            <a:avLst/>
          </a:prstGeom>
          <a:noFill/>
          <a:ln w="41275">
            <a:solidFill>
              <a:srgbClr val="37A2EB"/>
            </a:solidFill>
          </a:ln>
        </p:spPr>
        <p:txBody>
          <a:bodyPr wrap="square" rtlCol="0">
            <a:spAutoFit/>
          </a:bodyPr>
          <a:lstStyle/>
          <a:p>
            <a:pPr algn="l"/>
            <a:r>
              <a:rPr lang="de-DE" sz="3200" dirty="0">
                <a:latin typeface="Lucida Console" panose="020B0609040504020204" pitchFamily="49" charset="0"/>
              </a:rPr>
              <a:t>variable "</a:t>
            </a:r>
            <a:r>
              <a:rPr lang="de-DE" sz="3200" dirty="0" err="1">
                <a:latin typeface="Lucida Console" panose="020B0609040504020204" pitchFamily="49" charset="0"/>
              </a:rPr>
              <a:t>node</a:t>
            </a:r>
            <a:r>
              <a:rPr lang="de-DE" sz="3200" dirty="0">
                <a:latin typeface="Lucida Console" panose="020B0609040504020204" pitchFamily="49" charset="0"/>
              </a:rPr>
              <a:t>-count" {</a:t>
            </a:r>
          </a:p>
          <a:p>
            <a:pPr algn="l"/>
            <a:r>
              <a:rPr lang="de-DE" sz="3200" dirty="0">
                <a:latin typeface="Lucida Console" panose="020B0609040504020204" pitchFamily="49" charset="0"/>
              </a:rPr>
              <a:t>  </a:t>
            </a:r>
            <a:r>
              <a:rPr lang="de-DE" sz="3200" dirty="0" err="1">
                <a:latin typeface="Lucida Console" panose="020B0609040504020204" pitchFamily="49" charset="0"/>
              </a:rPr>
              <a:t>default</a:t>
            </a:r>
            <a:r>
              <a:rPr lang="de-DE" sz="3200" dirty="0">
                <a:latin typeface="Lucida Console" panose="020B0609040504020204" pitchFamily="49" charset="0"/>
              </a:rPr>
              <a:t> = 3</a:t>
            </a:r>
          </a:p>
          <a:p>
            <a:pPr algn="l"/>
            <a:r>
              <a:rPr lang="de-DE" sz="3200" dirty="0">
                <a:latin typeface="Lucida Console" panose="020B0609040504020204" pitchFamily="49" charset="0"/>
              </a:rPr>
              <a:t>}</a:t>
            </a:r>
          </a:p>
          <a:p>
            <a:pPr algn="l"/>
            <a:endParaRPr lang="en-US" sz="3200" dirty="0"/>
          </a:p>
        </p:txBody>
      </p:sp>
      <p:sp>
        <p:nvSpPr>
          <p:cNvPr id="9" name="Textfeld 8">
            <a:extLst>
              <a:ext uri="{FF2B5EF4-FFF2-40B4-BE49-F238E27FC236}">
                <a16:creationId xmlns:a16="http://schemas.microsoft.com/office/drawing/2014/main" id="{46958057-CB40-6840-8E8B-60EB7E91E533}"/>
              </a:ext>
            </a:extLst>
          </p:cNvPr>
          <p:cNvSpPr txBox="1"/>
          <p:nvPr/>
        </p:nvSpPr>
        <p:spPr>
          <a:xfrm>
            <a:off x="6947321" y="4291170"/>
            <a:ext cx="5906531" cy="2062103"/>
          </a:xfrm>
          <a:prstGeom prst="rect">
            <a:avLst/>
          </a:prstGeom>
          <a:noFill/>
          <a:ln w="41275">
            <a:solidFill>
              <a:srgbClr val="37A2EB"/>
            </a:solidFill>
          </a:ln>
        </p:spPr>
        <p:txBody>
          <a:bodyPr wrap="square" rtlCol="0">
            <a:spAutoFit/>
          </a:bodyPr>
          <a:lstStyle/>
          <a:p>
            <a:pPr algn="l"/>
            <a:r>
              <a:rPr lang="de-DE" sz="3200" dirty="0">
                <a:latin typeface="Lucida Console" panose="020B0609040504020204" pitchFamily="49" charset="0"/>
              </a:rPr>
              <a:t>variable "</a:t>
            </a:r>
            <a:r>
              <a:rPr lang="de-DE" sz="3200" dirty="0" err="1">
                <a:latin typeface="Lucida Console" panose="020B0609040504020204" pitchFamily="49" charset="0"/>
              </a:rPr>
              <a:t>node</a:t>
            </a:r>
            <a:r>
              <a:rPr lang="de-DE" sz="3200" dirty="0">
                <a:latin typeface="Lucida Console" panose="020B0609040504020204" pitchFamily="49" charset="0"/>
              </a:rPr>
              <a:t>-count" {</a:t>
            </a:r>
          </a:p>
          <a:p>
            <a:pPr algn="l"/>
            <a:r>
              <a:rPr lang="de-DE" sz="3200" dirty="0">
                <a:latin typeface="Lucida Console" panose="020B0609040504020204" pitchFamily="49" charset="0"/>
              </a:rPr>
              <a:t>  </a:t>
            </a:r>
            <a:r>
              <a:rPr lang="de-DE" sz="3200" dirty="0" err="1">
                <a:latin typeface="Lucida Console" panose="020B0609040504020204" pitchFamily="49" charset="0"/>
              </a:rPr>
              <a:t>default</a:t>
            </a:r>
            <a:r>
              <a:rPr lang="de-DE" sz="3200" dirty="0">
                <a:latin typeface="Lucida Console" panose="020B0609040504020204" pitchFamily="49" charset="0"/>
              </a:rPr>
              <a:t> = 4</a:t>
            </a:r>
          </a:p>
          <a:p>
            <a:pPr algn="l"/>
            <a:r>
              <a:rPr lang="de-DE" sz="3200" dirty="0">
                <a:latin typeface="Lucida Console" panose="020B0609040504020204" pitchFamily="49" charset="0"/>
              </a:rPr>
              <a:t>}</a:t>
            </a:r>
          </a:p>
          <a:p>
            <a:pPr algn="l"/>
            <a:endParaRPr lang="en-US" sz="3200" dirty="0">
              <a:latin typeface="Lucida Console" panose="020B0609040504020204" pitchFamily="49" charset="0"/>
            </a:endParaRPr>
          </a:p>
        </p:txBody>
      </p:sp>
      <p:sp>
        <p:nvSpPr>
          <p:cNvPr id="3" name="Pfeil nach rechts 2">
            <a:extLst>
              <a:ext uri="{FF2B5EF4-FFF2-40B4-BE49-F238E27FC236}">
                <a16:creationId xmlns:a16="http://schemas.microsoft.com/office/drawing/2014/main" id="{5C33C83D-EEC5-3640-B8ED-2D0671607800}"/>
              </a:ext>
            </a:extLst>
          </p:cNvPr>
          <p:cNvSpPr/>
          <p:nvPr/>
        </p:nvSpPr>
        <p:spPr>
          <a:xfrm>
            <a:off x="6089880" y="5090984"/>
            <a:ext cx="758590" cy="519369"/>
          </a:xfrm>
          <a:prstGeom prst="rightArrow">
            <a:avLst/>
          </a:prstGeom>
          <a:solidFill>
            <a:srgbClr val="37A2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2876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EBA4BA9-93BB-CF48-9101-E3EAFFFFB98A}"/>
              </a:ext>
            </a:extLst>
          </p:cNvPr>
          <p:cNvSpPr>
            <a:spLocks noGrp="1"/>
          </p:cNvSpPr>
          <p:nvPr>
            <p:ph sz="half" idx="1"/>
          </p:nvPr>
        </p:nvSpPr>
        <p:spPr>
          <a:xfrm>
            <a:off x="691364" y="3410208"/>
            <a:ext cx="11622072" cy="900530"/>
          </a:xfrm>
        </p:spPr>
        <p:txBody>
          <a:bodyPr/>
          <a:lstStyle/>
          <a:p>
            <a:pPr marL="0" indent="0">
              <a:buNone/>
            </a:pPr>
            <a:r>
              <a:rPr lang="de-DE" sz="3500" b="1" dirty="0">
                <a:latin typeface="Lucida Console" panose="020B0609040504020204" pitchFamily="49" charset="0"/>
              </a:rPr>
              <a:t>Plan:</a:t>
            </a:r>
            <a:r>
              <a:rPr lang="de-DE" sz="3500" dirty="0">
                <a:latin typeface="Lucida Console" panose="020B0609040504020204" pitchFamily="49" charset="0"/>
              </a:rPr>
              <a:t> 2 </a:t>
            </a:r>
            <a:r>
              <a:rPr lang="de-DE" sz="3500" dirty="0" err="1">
                <a:latin typeface="Lucida Console" panose="020B0609040504020204" pitchFamily="49" charset="0"/>
              </a:rPr>
              <a:t>to</a:t>
            </a:r>
            <a:r>
              <a:rPr lang="de-DE" sz="3500" dirty="0">
                <a:latin typeface="Lucida Console" panose="020B0609040504020204" pitchFamily="49" charset="0"/>
              </a:rPr>
              <a:t> </a:t>
            </a:r>
            <a:r>
              <a:rPr lang="de-DE" sz="3500" dirty="0" err="1">
                <a:latin typeface="Lucida Console" panose="020B0609040504020204" pitchFamily="49" charset="0"/>
              </a:rPr>
              <a:t>add</a:t>
            </a:r>
            <a:r>
              <a:rPr lang="de-DE" sz="3500" dirty="0">
                <a:latin typeface="Lucida Console" panose="020B0609040504020204" pitchFamily="49" charset="0"/>
              </a:rPr>
              <a:t>, 0 </a:t>
            </a:r>
            <a:r>
              <a:rPr lang="de-DE" sz="3500" dirty="0" err="1">
                <a:latin typeface="Lucida Console" panose="020B0609040504020204" pitchFamily="49" charset="0"/>
              </a:rPr>
              <a:t>to</a:t>
            </a:r>
            <a:r>
              <a:rPr lang="de-DE" sz="3500" dirty="0">
                <a:latin typeface="Lucida Console" panose="020B0609040504020204" pitchFamily="49" charset="0"/>
              </a:rPr>
              <a:t> </a:t>
            </a:r>
            <a:r>
              <a:rPr lang="de-DE" sz="3500" dirty="0" err="1">
                <a:latin typeface="Lucida Console" panose="020B0609040504020204" pitchFamily="49" charset="0"/>
              </a:rPr>
              <a:t>change</a:t>
            </a:r>
            <a:r>
              <a:rPr lang="de-DE" sz="3500" dirty="0">
                <a:latin typeface="Lucida Console" panose="020B0609040504020204" pitchFamily="49" charset="0"/>
              </a:rPr>
              <a:t>, 0 </a:t>
            </a:r>
            <a:r>
              <a:rPr lang="de-DE" sz="3500" dirty="0" err="1">
                <a:latin typeface="Lucida Console" panose="020B0609040504020204" pitchFamily="49" charset="0"/>
              </a:rPr>
              <a:t>to</a:t>
            </a:r>
            <a:r>
              <a:rPr lang="de-DE" sz="3500" dirty="0">
                <a:latin typeface="Lucida Console" panose="020B0609040504020204" pitchFamily="49" charset="0"/>
              </a:rPr>
              <a:t> </a:t>
            </a:r>
            <a:r>
              <a:rPr lang="de-DE" sz="3500" dirty="0" err="1">
                <a:latin typeface="Lucida Console" panose="020B0609040504020204" pitchFamily="49" charset="0"/>
              </a:rPr>
              <a:t>destroy</a:t>
            </a:r>
            <a:r>
              <a:rPr lang="de-DE" sz="3500" dirty="0">
                <a:latin typeface="Lucida Console" panose="020B0609040504020204" pitchFamily="49" charset="0"/>
              </a:rPr>
              <a:t>.</a:t>
            </a:r>
          </a:p>
          <a:p>
            <a:endParaRPr lang="en-US" dirty="0"/>
          </a:p>
        </p:txBody>
      </p:sp>
      <p:sp>
        <p:nvSpPr>
          <p:cNvPr id="5" name="Foliennummernplatzhalter 4">
            <a:extLst>
              <a:ext uri="{FF2B5EF4-FFF2-40B4-BE49-F238E27FC236}">
                <a16:creationId xmlns:a16="http://schemas.microsoft.com/office/drawing/2014/main" id="{586E1F7B-392D-934D-9F15-5EB16E7DE7D0}"/>
              </a:ext>
            </a:extLst>
          </p:cNvPr>
          <p:cNvSpPr>
            <a:spLocks noGrp="1"/>
          </p:cNvSpPr>
          <p:nvPr>
            <p:ph type="sldNum" sz="quarter" idx="4"/>
          </p:nvPr>
        </p:nvSpPr>
        <p:spPr/>
        <p:txBody>
          <a:bodyPr/>
          <a:lstStyle/>
          <a:p>
            <a:fld id="{1959C237-CF09-A94F-AB33-C822C1EC889C}" type="slidenum">
              <a:rPr lang="en-US" smtClean="0">
                <a:solidFill>
                  <a:srgbClr val="A51E37"/>
                </a:solidFill>
              </a:rPr>
              <a:pPr/>
              <a:t>55</a:t>
            </a:fld>
            <a:endParaRPr lang="en-US" dirty="0">
              <a:solidFill>
                <a:srgbClr val="A51E37"/>
              </a:solidFill>
            </a:endParaRPr>
          </a:p>
        </p:txBody>
      </p:sp>
      <p:sp>
        <p:nvSpPr>
          <p:cNvPr id="8" name="Titel 1">
            <a:extLst>
              <a:ext uri="{FF2B5EF4-FFF2-40B4-BE49-F238E27FC236}">
                <a16:creationId xmlns:a16="http://schemas.microsoft.com/office/drawing/2014/main" id="{966F44E0-A307-F64D-A575-8CC3D921048F}"/>
              </a:ext>
            </a:extLst>
          </p:cNvPr>
          <p:cNvSpPr>
            <a:spLocks noGrp="1"/>
          </p:cNvSpPr>
          <p:nvPr>
            <p:ph type="title"/>
          </p:nvPr>
        </p:nvSpPr>
        <p:spPr>
          <a:xfrm>
            <a:off x="3813124" y="356285"/>
            <a:ext cx="8168903" cy="523220"/>
          </a:xfrm>
        </p:spPr>
        <p:txBody>
          <a:bodyPr/>
          <a:lstStyle/>
          <a:p>
            <a:r>
              <a:rPr lang="en-US" dirty="0"/>
              <a:t>Hands-On Part 2</a:t>
            </a:r>
          </a:p>
        </p:txBody>
      </p:sp>
      <p:sp>
        <p:nvSpPr>
          <p:cNvPr id="9" name="Textfeld 8">
            <a:extLst>
              <a:ext uri="{FF2B5EF4-FFF2-40B4-BE49-F238E27FC236}">
                <a16:creationId xmlns:a16="http://schemas.microsoft.com/office/drawing/2014/main" id="{9B5465E4-7D93-5641-82D5-ECAB7D6F8538}"/>
              </a:ext>
            </a:extLst>
          </p:cNvPr>
          <p:cNvSpPr txBox="1"/>
          <p:nvPr/>
        </p:nvSpPr>
        <p:spPr>
          <a:xfrm>
            <a:off x="2346158" y="1961108"/>
            <a:ext cx="7772400" cy="738664"/>
          </a:xfrm>
          <a:prstGeom prst="rect">
            <a:avLst/>
          </a:prstGeom>
          <a:noFill/>
        </p:spPr>
        <p:txBody>
          <a:bodyPr wrap="square" rtlCol="0">
            <a:spAutoFit/>
          </a:bodyPr>
          <a:lstStyle/>
          <a:p>
            <a:r>
              <a:rPr lang="en-US" dirty="0">
                <a:latin typeface="Lucida Console" panose="020B0609040504020204" pitchFamily="49" charset="0"/>
              </a:rPr>
              <a:t>terraform plan</a:t>
            </a:r>
          </a:p>
        </p:txBody>
      </p:sp>
      <p:sp>
        <p:nvSpPr>
          <p:cNvPr id="10" name="Inhaltsplatzhalter 2">
            <a:extLst>
              <a:ext uri="{FF2B5EF4-FFF2-40B4-BE49-F238E27FC236}">
                <a16:creationId xmlns:a16="http://schemas.microsoft.com/office/drawing/2014/main" id="{6F31D4BE-7668-8E4F-8355-32505C0A1EA0}"/>
              </a:ext>
            </a:extLst>
          </p:cNvPr>
          <p:cNvSpPr txBox="1">
            <a:spLocks/>
          </p:cNvSpPr>
          <p:nvPr/>
        </p:nvSpPr>
        <p:spPr bwMode="auto">
          <a:xfrm>
            <a:off x="130631" y="6841441"/>
            <a:ext cx="13004799" cy="9005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None/>
            </a:pPr>
            <a:r>
              <a:rPr lang="de-DE" dirty="0" err="1">
                <a:solidFill>
                  <a:srgbClr val="00B050"/>
                </a:solidFill>
                <a:latin typeface="Lucida Console" panose="020B0609040504020204" pitchFamily="49" charset="0"/>
              </a:rPr>
              <a:t>Apply</a:t>
            </a:r>
            <a:r>
              <a:rPr lang="de-DE" dirty="0">
                <a:solidFill>
                  <a:srgbClr val="00B050"/>
                </a:solidFill>
                <a:latin typeface="Lucida Console" panose="020B0609040504020204" pitchFamily="49" charset="0"/>
              </a:rPr>
              <a:t> </a:t>
            </a:r>
            <a:r>
              <a:rPr lang="de-DE" dirty="0" err="1">
                <a:solidFill>
                  <a:srgbClr val="00B050"/>
                </a:solidFill>
                <a:latin typeface="Lucida Console" panose="020B0609040504020204" pitchFamily="49" charset="0"/>
              </a:rPr>
              <a:t>complete</a:t>
            </a:r>
            <a:r>
              <a:rPr lang="de-DE" dirty="0">
                <a:solidFill>
                  <a:srgbClr val="00B050"/>
                </a:solidFill>
                <a:latin typeface="Lucida Console" panose="020B0609040504020204" pitchFamily="49" charset="0"/>
              </a:rPr>
              <a:t>! Resources: 2 </a:t>
            </a:r>
            <a:r>
              <a:rPr lang="de-DE" dirty="0" err="1">
                <a:solidFill>
                  <a:srgbClr val="00B050"/>
                </a:solidFill>
                <a:latin typeface="Lucida Console" panose="020B0609040504020204" pitchFamily="49" charset="0"/>
              </a:rPr>
              <a:t>added</a:t>
            </a:r>
            <a:r>
              <a:rPr lang="de-DE" dirty="0">
                <a:solidFill>
                  <a:srgbClr val="00B050"/>
                </a:solidFill>
                <a:latin typeface="Lucida Console" panose="020B0609040504020204" pitchFamily="49" charset="0"/>
              </a:rPr>
              <a:t>, 0 </a:t>
            </a:r>
            <a:r>
              <a:rPr lang="de-DE" dirty="0" err="1">
                <a:solidFill>
                  <a:srgbClr val="00B050"/>
                </a:solidFill>
                <a:latin typeface="Lucida Console" panose="020B0609040504020204" pitchFamily="49" charset="0"/>
              </a:rPr>
              <a:t>changed</a:t>
            </a:r>
            <a:r>
              <a:rPr lang="de-DE" dirty="0">
                <a:solidFill>
                  <a:srgbClr val="00B050"/>
                </a:solidFill>
                <a:latin typeface="Lucida Console" panose="020B0609040504020204" pitchFamily="49" charset="0"/>
              </a:rPr>
              <a:t>, 0 </a:t>
            </a:r>
            <a:r>
              <a:rPr lang="de-DE" dirty="0" err="1">
                <a:solidFill>
                  <a:srgbClr val="00B050"/>
                </a:solidFill>
                <a:latin typeface="Lucida Console" panose="020B0609040504020204" pitchFamily="49" charset="0"/>
              </a:rPr>
              <a:t>destroyed</a:t>
            </a:r>
            <a:r>
              <a:rPr lang="de-DE" dirty="0">
                <a:solidFill>
                  <a:srgbClr val="00B050"/>
                </a:solidFill>
                <a:latin typeface="Lucida Console" panose="020B0609040504020204" pitchFamily="49" charset="0"/>
              </a:rPr>
              <a:t>.</a:t>
            </a:r>
          </a:p>
        </p:txBody>
      </p:sp>
      <p:sp>
        <p:nvSpPr>
          <p:cNvPr id="11" name="Textfeld 10">
            <a:extLst>
              <a:ext uri="{FF2B5EF4-FFF2-40B4-BE49-F238E27FC236}">
                <a16:creationId xmlns:a16="http://schemas.microsoft.com/office/drawing/2014/main" id="{1F9C36E6-1661-5348-92BA-70149305CC05}"/>
              </a:ext>
            </a:extLst>
          </p:cNvPr>
          <p:cNvSpPr txBox="1"/>
          <p:nvPr/>
        </p:nvSpPr>
        <p:spPr>
          <a:xfrm>
            <a:off x="2346158" y="5392341"/>
            <a:ext cx="7772400" cy="738664"/>
          </a:xfrm>
          <a:prstGeom prst="rect">
            <a:avLst/>
          </a:prstGeom>
          <a:noFill/>
        </p:spPr>
        <p:txBody>
          <a:bodyPr wrap="square" rtlCol="0">
            <a:spAutoFit/>
          </a:bodyPr>
          <a:lstStyle/>
          <a:p>
            <a:r>
              <a:rPr lang="en-US" dirty="0">
                <a:latin typeface="Lucida Console" panose="020B0609040504020204" pitchFamily="49" charset="0"/>
              </a:rPr>
              <a:t>terraform apply</a:t>
            </a:r>
          </a:p>
        </p:txBody>
      </p:sp>
    </p:spTree>
    <p:extLst>
      <p:ext uri="{BB962C8B-B14F-4D97-AF65-F5344CB8AC3E}">
        <p14:creationId xmlns:p14="http://schemas.microsoft.com/office/powerpoint/2010/main" val="4043643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2</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56</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1384995"/>
          </a:xfrm>
          <a:prstGeom prst="rect">
            <a:avLst/>
          </a:prstGeom>
          <a:noFill/>
        </p:spPr>
        <p:txBody>
          <a:bodyPr wrap="square" rtlCol="0">
            <a:spAutoFit/>
          </a:bodyPr>
          <a:lstStyle/>
          <a:p>
            <a:pPr marL="571500" indent="-571500" algn="l">
              <a:buFont typeface="Arial" panose="020B0604020202020204" pitchFamily="34" charset="0"/>
              <a:buChar char="•"/>
            </a:pPr>
            <a:r>
              <a:rPr lang="en-US" dirty="0"/>
              <a:t>Change the infrastructure again</a:t>
            </a:r>
          </a:p>
          <a:p>
            <a:pPr marL="571500" lvl="5" indent="-571500" algn="l">
              <a:buFont typeface="Arial" panose="020B0604020202020204" pitchFamily="34" charset="0"/>
              <a:buChar char="•"/>
            </a:pPr>
            <a:r>
              <a:rPr lang="en-US" dirty="0"/>
              <a:t>Open </a:t>
            </a:r>
            <a:r>
              <a:rPr lang="en-US" dirty="0" err="1">
                <a:latin typeface="Lucida Console" panose="020B0609040504020204" pitchFamily="49" charset="0"/>
              </a:rPr>
              <a:t>vars.tf</a:t>
            </a:r>
            <a:r>
              <a:rPr lang="en-US" dirty="0">
                <a:latin typeface="Lucida Console" panose="020B0609040504020204" pitchFamily="49" charset="0"/>
              </a:rPr>
              <a:t> </a:t>
            </a:r>
            <a:r>
              <a:rPr lang="en-US" dirty="0"/>
              <a:t>file</a:t>
            </a:r>
          </a:p>
        </p:txBody>
      </p:sp>
      <p:sp>
        <p:nvSpPr>
          <p:cNvPr id="8" name="Textfeld 7">
            <a:extLst>
              <a:ext uri="{FF2B5EF4-FFF2-40B4-BE49-F238E27FC236}">
                <a16:creationId xmlns:a16="http://schemas.microsoft.com/office/drawing/2014/main" id="{ADF1DFE1-8DBD-B142-9889-99EEABFD913B}"/>
              </a:ext>
            </a:extLst>
          </p:cNvPr>
          <p:cNvSpPr txBox="1"/>
          <p:nvPr/>
        </p:nvSpPr>
        <p:spPr>
          <a:xfrm>
            <a:off x="0" y="4291170"/>
            <a:ext cx="5906531" cy="2215991"/>
          </a:xfrm>
          <a:prstGeom prst="rect">
            <a:avLst/>
          </a:prstGeom>
          <a:noFill/>
          <a:ln w="41275">
            <a:solidFill>
              <a:srgbClr val="37A2EB"/>
            </a:solidFill>
          </a:ln>
        </p:spPr>
        <p:txBody>
          <a:bodyPr wrap="square" rtlCol="0">
            <a:spAutoFit/>
          </a:bodyPr>
          <a:lstStyle/>
          <a:p>
            <a:pPr algn="l"/>
            <a:r>
              <a:rPr lang="de-DE" sz="3200" dirty="0">
                <a:latin typeface="Lucida Console" panose="020B0609040504020204" pitchFamily="49" charset="0"/>
              </a:rPr>
              <a:t>variable "</a:t>
            </a:r>
            <a:r>
              <a:rPr lang="de-DE" sz="3200" dirty="0" err="1">
                <a:latin typeface="Lucida Console" panose="020B0609040504020204" pitchFamily="49" charset="0"/>
              </a:rPr>
              <a:t>node</a:t>
            </a:r>
            <a:r>
              <a:rPr lang="de-DE" sz="3200" dirty="0">
                <a:latin typeface="Lucida Console" panose="020B0609040504020204" pitchFamily="49" charset="0"/>
              </a:rPr>
              <a:t>-count" {</a:t>
            </a:r>
          </a:p>
          <a:p>
            <a:pPr algn="l"/>
            <a:r>
              <a:rPr lang="de-DE" sz="3200" dirty="0">
                <a:latin typeface="Lucida Console" panose="020B0609040504020204" pitchFamily="49" charset="0"/>
              </a:rPr>
              <a:t>  </a:t>
            </a:r>
            <a:r>
              <a:rPr lang="de-DE" sz="3200" dirty="0" err="1">
                <a:latin typeface="Lucida Console" panose="020B0609040504020204" pitchFamily="49" charset="0"/>
              </a:rPr>
              <a:t>default</a:t>
            </a:r>
            <a:r>
              <a:rPr lang="de-DE" sz="3200" dirty="0">
                <a:latin typeface="Lucida Console" panose="020B0609040504020204" pitchFamily="49" charset="0"/>
              </a:rPr>
              <a:t> = 4</a:t>
            </a:r>
          </a:p>
          <a:p>
            <a:pPr algn="l"/>
            <a:r>
              <a:rPr lang="de-DE" sz="3200" dirty="0">
                <a:latin typeface="Lucida Console" panose="020B0609040504020204" pitchFamily="49" charset="0"/>
              </a:rPr>
              <a:t>}</a:t>
            </a:r>
          </a:p>
          <a:p>
            <a:pPr algn="l"/>
            <a:endParaRPr lang="en-US" dirty="0"/>
          </a:p>
        </p:txBody>
      </p:sp>
      <p:sp>
        <p:nvSpPr>
          <p:cNvPr id="9" name="Textfeld 8">
            <a:extLst>
              <a:ext uri="{FF2B5EF4-FFF2-40B4-BE49-F238E27FC236}">
                <a16:creationId xmlns:a16="http://schemas.microsoft.com/office/drawing/2014/main" id="{46958057-CB40-6840-8E8B-60EB7E91E533}"/>
              </a:ext>
            </a:extLst>
          </p:cNvPr>
          <p:cNvSpPr txBox="1"/>
          <p:nvPr/>
        </p:nvSpPr>
        <p:spPr>
          <a:xfrm>
            <a:off x="6895069" y="4291170"/>
            <a:ext cx="5906531" cy="2062103"/>
          </a:xfrm>
          <a:prstGeom prst="rect">
            <a:avLst/>
          </a:prstGeom>
          <a:noFill/>
          <a:ln w="41275">
            <a:solidFill>
              <a:srgbClr val="37A2EB"/>
            </a:solidFill>
          </a:ln>
        </p:spPr>
        <p:txBody>
          <a:bodyPr wrap="square" rtlCol="0">
            <a:spAutoFit/>
          </a:bodyPr>
          <a:lstStyle/>
          <a:p>
            <a:pPr algn="l"/>
            <a:r>
              <a:rPr lang="de-DE" sz="3200" dirty="0">
                <a:latin typeface="Lucida Console" panose="020B0609040504020204" pitchFamily="49" charset="0"/>
              </a:rPr>
              <a:t>variable "</a:t>
            </a:r>
            <a:r>
              <a:rPr lang="de-DE" sz="3200" dirty="0" err="1">
                <a:latin typeface="Lucida Console" panose="020B0609040504020204" pitchFamily="49" charset="0"/>
              </a:rPr>
              <a:t>node</a:t>
            </a:r>
            <a:r>
              <a:rPr lang="de-DE" sz="3200" dirty="0">
                <a:latin typeface="Lucida Console" panose="020B0609040504020204" pitchFamily="49" charset="0"/>
              </a:rPr>
              <a:t>-count" {</a:t>
            </a:r>
          </a:p>
          <a:p>
            <a:pPr algn="l"/>
            <a:r>
              <a:rPr lang="de-DE" sz="3200" dirty="0">
                <a:latin typeface="Lucida Console" panose="020B0609040504020204" pitchFamily="49" charset="0"/>
              </a:rPr>
              <a:t>  </a:t>
            </a:r>
            <a:r>
              <a:rPr lang="de-DE" sz="3200" dirty="0" err="1">
                <a:latin typeface="Lucida Console" panose="020B0609040504020204" pitchFamily="49" charset="0"/>
              </a:rPr>
              <a:t>default</a:t>
            </a:r>
            <a:r>
              <a:rPr lang="de-DE" sz="3200" dirty="0">
                <a:latin typeface="Lucida Console" panose="020B0609040504020204" pitchFamily="49" charset="0"/>
              </a:rPr>
              <a:t> = 2</a:t>
            </a:r>
          </a:p>
          <a:p>
            <a:pPr algn="l"/>
            <a:r>
              <a:rPr lang="de-DE" sz="3200" dirty="0">
                <a:latin typeface="Lucida Console" panose="020B0609040504020204" pitchFamily="49" charset="0"/>
              </a:rPr>
              <a:t>}</a:t>
            </a:r>
          </a:p>
          <a:p>
            <a:pPr algn="l"/>
            <a:endParaRPr lang="en-US" sz="3200" dirty="0">
              <a:latin typeface="Lucida Console" panose="020B0609040504020204" pitchFamily="49" charset="0"/>
            </a:endParaRPr>
          </a:p>
        </p:txBody>
      </p:sp>
      <p:sp>
        <p:nvSpPr>
          <p:cNvPr id="3" name="Pfeil nach rechts 2">
            <a:extLst>
              <a:ext uri="{FF2B5EF4-FFF2-40B4-BE49-F238E27FC236}">
                <a16:creationId xmlns:a16="http://schemas.microsoft.com/office/drawing/2014/main" id="{5C33C83D-EEC5-3640-B8ED-2D0671607800}"/>
              </a:ext>
            </a:extLst>
          </p:cNvPr>
          <p:cNvSpPr/>
          <p:nvPr/>
        </p:nvSpPr>
        <p:spPr>
          <a:xfrm>
            <a:off x="6037628" y="5090984"/>
            <a:ext cx="758590" cy="519369"/>
          </a:xfrm>
          <a:prstGeom prst="rightArrow">
            <a:avLst/>
          </a:prstGeom>
          <a:solidFill>
            <a:srgbClr val="37A2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9120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EBA4BA9-93BB-CF48-9101-E3EAFFFFB98A}"/>
              </a:ext>
            </a:extLst>
          </p:cNvPr>
          <p:cNvSpPr>
            <a:spLocks noGrp="1"/>
          </p:cNvSpPr>
          <p:nvPr>
            <p:ph sz="half" idx="1"/>
          </p:nvPr>
        </p:nvSpPr>
        <p:spPr>
          <a:xfrm>
            <a:off x="691364" y="3410208"/>
            <a:ext cx="11622072" cy="900530"/>
          </a:xfrm>
        </p:spPr>
        <p:txBody>
          <a:bodyPr/>
          <a:lstStyle/>
          <a:p>
            <a:pPr marL="0" indent="0">
              <a:buNone/>
            </a:pPr>
            <a:r>
              <a:rPr lang="de-DE" sz="3500" b="1" dirty="0">
                <a:latin typeface="Lucida Console" panose="020B0609040504020204" pitchFamily="49" charset="0"/>
              </a:rPr>
              <a:t>Plan:</a:t>
            </a:r>
            <a:r>
              <a:rPr lang="de-DE" sz="3500" dirty="0">
                <a:latin typeface="Lucida Console" panose="020B0609040504020204" pitchFamily="49" charset="0"/>
              </a:rPr>
              <a:t> 0 </a:t>
            </a:r>
            <a:r>
              <a:rPr lang="de-DE" sz="3500" dirty="0" err="1">
                <a:latin typeface="Lucida Console" panose="020B0609040504020204" pitchFamily="49" charset="0"/>
              </a:rPr>
              <a:t>to</a:t>
            </a:r>
            <a:r>
              <a:rPr lang="de-DE" sz="3500" dirty="0">
                <a:latin typeface="Lucida Console" panose="020B0609040504020204" pitchFamily="49" charset="0"/>
              </a:rPr>
              <a:t> </a:t>
            </a:r>
            <a:r>
              <a:rPr lang="de-DE" sz="3500" dirty="0" err="1">
                <a:latin typeface="Lucida Console" panose="020B0609040504020204" pitchFamily="49" charset="0"/>
              </a:rPr>
              <a:t>add</a:t>
            </a:r>
            <a:r>
              <a:rPr lang="de-DE" sz="3500" dirty="0">
                <a:latin typeface="Lucida Console" panose="020B0609040504020204" pitchFamily="49" charset="0"/>
              </a:rPr>
              <a:t>, 0 </a:t>
            </a:r>
            <a:r>
              <a:rPr lang="de-DE" sz="3500" dirty="0" err="1">
                <a:latin typeface="Lucida Console" panose="020B0609040504020204" pitchFamily="49" charset="0"/>
              </a:rPr>
              <a:t>to</a:t>
            </a:r>
            <a:r>
              <a:rPr lang="de-DE" sz="3500" dirty="0">
                <a:latin typeface="Lucida Console" panose="020B0609040504020204" pitchFamily="49" charset="0"/>
              </a:rPr>
              <a:t> </a:t>
            </a:r>
            <a:r>
              <a:rPr lang="de-DE" sz="3500" dirty="0" err="1">
                <a:latin typeface="Lucida Console" panose="020B0609040504020204" pitchFamily="49" charset="0"/>
              </a:rPr>
              <a:t>change</a:t>
            </a:r>
            <a:r>
              <a:rPr lang="de-DE" sz="3500" dirty="0">
                <a:latin typeface="Lucida Console" panose="020B0609040504020204" pitchFamily="49" charset="0"/>
              </a:rPr>
              <a:t>, 4 </a:t>
            </a:r>
            <a:r>
              <a:rPr lang="de-DE" sz="3500" dirty="0" err="1">
                <a:latin typeface="Lucida Console" panose="020B0609040504020204" pitchFamily="49" charset="0"/>
              </a:rPr>
              <a:t>to</a:t>
            </a:r>
            <a:r>
              <a:rPr lang="de-DE" sz="3500" dirty="0">
                <a:latin typeface="Lucida Console" panose="020B0609040504020204" pitchFamily="49" charset="0"/>
              </a:rPr>
              <a:t> </a:t>
            </a:r>
            <a:r>
              <a:rPr lang="de-DE" sz="3500" dirty="0" err="1">
                <a:latin typeface="Lucida Console" panose="020B0609040504020204" pitchFamily="49" charset="0"/>
              </a:rPr>
              <a:t>destroy</a:t>
            </a:r>
            <a:r>
              <a:rPr lang="de-DE" sz="3500" dirty="0">
                <a:latin typeface="Lucida Console" panose="020B0609040504020204" pitchFamily="49" charset="0"/>
              </a:rPr>
              <a:t>.</a:t>
            </a:r>
          </a:p>
          <a:p>
            <a:endParaRPr lang="en-US" dirty="0"/>
          </a:p>
        </p:txBody>
      </p:sp>
      <p:sp>
        <p:nvSpPr>
          <p:cNvPr id="5" name="Foliennummernplatzhalter 4">
            <a:extLst>
              <a:ext uri="{FF2B5EF4-FFF2-40B4-BE49-F238E27FC236}">
                <a16:creationId xmlns:a16="http://schemas.microsoft.com/office/drawing/2014/main" id="{586E1F7B-392D-934D-9F15-5EB16E7DE7D0}"/>
              </a:ext>
            </a:extLst>
          </p:cNvPr>
          <p:cNvSpPr>
            <a:spLocks noGrp="1"/>
          </p:cNvSpPr>
          <p:nvPr>
            <p:ph type="sldNum" sz="quarter" idx="4"/>
          </p:nvPr>
        </p:nvSpPr>
        <p:spPr/>
        <p:txBody>
          <a:bodyPr/>
          <a:lstStyle/>
          <a:p>
            <a:fld id="{1959C237-CF09-A94F-AB33-C822C1EC889C}" type="slidenum">
              <a:rPr lang="en-US" smtClean="0">
                <a:solidFill>
                  <a:srgbClr val="A51E37"/>
                </a:solidFill>
              </a:rPr>
              <a:pPr/>
              <a:t>57</a:t>
            </a:fld>
            <a:endParaRPr lang="en-US" dirty="0">
              <a:solidFill>
                <a:srgbClr val="A51E37"/>
              </a:solidFill>
            </a:endParaRPr>
          </a:p>
        </p:txBody>
      </p:sp>
      <p:sp>
        <p:nvSpPr>
          <p:cNvPr id="8" name="Titel 1">
            <a:extLst>
              <a:ext uri="{FF2B5EF4-FFF2-40B4-BE49-F238E27FC236}">
                <a16:creationId xmlns:a16="http://schemas.microsoft.com/office/drawing/2014/main" id="{966F44E0-A307-F64D-A575-8CC3D921048F}"/>
              </a:ext>
            </a:extLst>
          </p:cNvPr>
          <p:cNvSpPr>
            <a:spLocks noGrp="1"/>
          </p:cNvSpPr>
          <p:nvPr>
            <p:ph type="title"/>
          </p:nvPr>
        </p:nvSpPr>
        <p:spPr>
          <a:xfrm>
            <a:off x="3813124" y="356285"/>
            <a:ext cx="8168903" cy="523220"/>
          </a:xfrm>
        </p:spPr>
        <p:txBody>
          <a:bodyPr/>
          <a:lstStyle/>
          <a:p>
            <a:r>
              <a:rPr lang="en-US" dirty="0"/>
              <a:t>Hands-On Part 2</a:t>
            </a:r>
          </a:p>
        </p:txBody>
      </p:sp>
      <p:sp>
        <p:nvSpPr>
          <p:cNvPr id="9" name="Textfeld 8">
            <a:extLst>
              <a:ext uri="{FF2B5EF4-FFF2-40B4-BE49-F238E27FC236}">
                <a16:creationId xmlns:a16="http://schemas.microsoft.com/office/drawing/2014/main" id="{9B5465E4-7D93-5641-82D5-ECAB7D6F8538}"/>
              </a:ext>
            </a:extLst>
          </p:cNvPr>
          <p:cNvSpPr txBox="1"/>
          <p:nvPr/>
        </p:nvSpPr>
        <p:spPr>
          <a:xfrm>
            <a:off x="2346158" y="1961108"/>
            <a:ext cx="7772400" cy="738664"/>
          </a:xfrm>
          <a:prstGeom prst="rect">
            <a:avLst/>
          </a:prstGeom>
          <a:noFill/>
        </p:spPr>
        <p:txBody>
          <a:bodyPr wrap="square" rtlCol="0">
            <a:spAutoFit/>
          </a:bodyPr>
          <a:lstStyle/>
          <a:p>
            <a:r>
              <a:rPr lang="en-US" dirty="0">
                <a:latin typeface="Lucida Console" panose="020B0609040504020204" pitchFamily="49" charset="0"/>
              </a:rPr>
              <a:t>terraform plan</a:t>
            </a:r>
          </a:p>
        </p:txBody>
      </p:sp>
      <p:sp>
        <p:nvSpPr>
          <p:cNvPr id="10" name="Inhaltsplatzhalter 2">
            <a:extLst>
              <a:ext uri="{FF2B5EF4-FFF2-40B4-BE49-F238E27FC236}">
                <a16:creationId xmlns:a16="http://schemas.microsoft.com/office/drawing/2014/main" id="{6F31D4BE-7668-8E4F-8355-32505C0A1EA0}"/>
              </a:ext>
            </a:extLst>
          </p:cNvPr>
          <p:cNvSpPr txBox="1">
            <a:spLocks/>
          </p:cNvSpPr>
          <p:nvPr/>
        </p:nvSpPr>
        <p:spPr bwMode="auto">
          <a:xfrm>
            <a:off x="130631" y="6841441"/>
            <a:ext cx="13004799" cy="9005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None/>
            </a:pPr>
            <a:r>
              <a:rPr lang="de-DE" dirty="0" err="1">
                <a:solidFill>
                  <a:srgbClr val="00B050"/>
                </a:solidFill>
                <a:latin typeface="Lucida Console" panose="020B0609040504020204" pitchFamily="49" charset="0"/>
              </a:rPr>
              <a:t>Apply</a:t>
            </a:r>
            <a:r>
              <a:rPr lang="de-DE" dirty="0">
                <a:solidFill>
                  <a:srgbClr val="00B050"/>
                </a:solidFill>
                <a:latin typeface="Lucida Console" panose="020B0609040504020204" pitchFamily="49" charset="0"/>
              </a:rPr>
              <a:t> </a:t>
            </a:r>
            <a:r>
              <a:rPr lang="de-DE" dirty="0" err="1">
                <a:solidFill>
                  <a:srgbClr val="00B050"/>
                </a:solidFill>
                <a:latin typeface="Lucida Console" panose="020B0609040504020204" pitchFamily="49" charset="0"/>
              </a:rPr>
              <a:t>complete</a:t>
            </a:r>
            <a:r>
              <a:rPr lang="de-DE" dirty="0">
                <a:solidFill>
                  <a:srgbClr val="00B050"/>
                </a:solidFill>
                <a:latin typeface="Lucida Console" panose="020B0609040504020204" pitchFamily="49" charset="0"/>
              </a:rPr>
              <a:t>! Resources: 0 </a:t>
            </a:r>
            <a:r>
              <a:rPr lang="de-DE" dirty="0" err="1">
                <a:solidFill>
                  <a:srgbClr val="00B050"/>
                </a:solidFill>
                <a:latin typeface="Lucida Console" panose="020B0609040504020204" pitchFamily="49" charset="0"/>
              </a:rPr>
              <a:t>added</a:t>
            </a:r>
            <a:r>
              <a:rPr lang="de-DE" dirty="0">
                <a:solidFill>
                  <a:srgbClr val="00B050"/>
                </a:solidFill>
                <a:latin typeface="Lucida Console" panose="020B0609040504020204" pitchFamily="49" charset="0"/>
              </a:rPr>
              <a:t>, 0 </a:t>
            </a:r>
            <a:r>
              <a:rPr lang="de-DE" dirty="0" err="1">
                <a:solidFill>
                  <a:srgbClr val="00B050"/>
                </a:solidFill>
                <a:latin typeface="Lucida Console" panose="020B0609040504020204" pitchFamily="49" charset="0"/>
              </a:rPr>
              <a:t>changed</a:t>
            </a:r>
            <a:r>
              <a:rPr lang="de-DE" dirty="0">
                <a:solidFill>
                  <a:srgbClr val="00B050"/>
                </a:solidFill>
                <a:latin typeface="Lucida Console" panose="020B0609040504020204" pitchFamily="49" charset="0"/>
              </a:rPr>
              <a:t>, 4 </a:t>
            </a:r>
            <a:r>
              <a:rPr lang="de-DE" dirty="0" err="1">
                <a:solidFill>
                  <a:srgbClr val="00B050"/>
                </a:solidFill>
                <a:latin typeface="Lucida Console" panose="020B0609040504020204" pitchFamily="49" charset="0"/>
              </a:rPr>
              <a:t>destroyed</a:t>
            </a:r>
            <a:r>
              <a:rPr lang="de-DE" dirty="0">
                <a:solidFill>
                  <a:srgbClr val="00B050"/>
                </a:solidFill>
                <a:latin typeface="Lucida Console" panose="020B0609040504020204" pitchFamily="49" charset="0"/>
              </a:rPr>
              <a:t>.</a:t>
            </a:r>
          </a:p>
        </p:txBody>
      </p:sp>
      <p:sp>
        <p:nvSpPr>
          <p:cNvPr id="11" name="Textfeld 10">
            <a:extLst>
              <a:ext uri="{FF2B5EF4-FFF2-40B4-BE49-F238E27FC236}">
                <a16:creationId xmlns:a16="http://schemas.microsoft.com/office/drawing/2014/main" id="{1F9C36E6-1661-5348-92BA-70149305CC05}"/>
              </a:ext>
            </a:extLst>
          </p:cNvPr>
          <p:cNvSpPr txBox="1"/>
          <p:nvPr/>
        </p:nvSpPr>
        <p:spPr>
          <a:xfrm>
            <a:off x="2346158" y="5392341"/>
            <a:ext cx="7772400" cy="738664"/>
          </a:xfrm>
          <a:prstGeom prst="rect">
            <a:avLst/>
          </a:prstGeom>
          <a:noFill/>
        </p:spPr>
        <p:txBody>
          <a:bodyPr wrap="square" rtlCol="0">
            <a:spAutoFit/>
          </a:bodyPr>
          <a:lstStyle/>
          <a:p>
            <a:r>
              <a:rPr lang="en-US" dirty="0">
                <a:latin typeface="Lucida Console" panose="020B0609040504020204" pitchFamily="49" charset="0"/>
              </a:rPr>
              <a:t>terraform apply</a:t>
            </a:r>
          </a:p>
        </p:txBody>
      </p:sp>
    </p:spTree>
    <p:extLst>
      <p:ext uri="{BB962C8B-B14F-4D97-AF65-F5344CB8AC3E}">
        <p14:creationId xmlns:p14="http://schemas.microsoft.com/office/powerpoint/2010/main" val="620733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2</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58</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1938992"/>
          </a:xfrm>
          <a:prstGeom prst="rect">
            <a:avLst/>
          </a:prstGeom>
          <a:noFill/>
        </p:spPr>
        <p:txBody>
          <a:bodyPr wrap="square" rtlCol="0">
            <a:spAutoFit/>
          </a:bodyPr>
          <a:lstStyle/>
          <a:p>
            <a:pPr marL="571500" indent="-571500" algn="l">
              <a:buFont typeface="Arial" panose="020B0604020202020204" pitchFamily="34" charset="0"/>
              <a:buChar char="•"/>
            </a:pPr>
            <a:r>
              <a:rPr lang="en-US" sz="4000" dirty="0"/>
              <a:t>Change the infrastructure by accident</a:t>
            </a:r>
          </a:p>
          <a:p>
            <a:pPr marL="571500" lvl="5" indent="-571500" algn="l">
              <a:buFont typeface="Arial" panose="020B0604020202020204" pitchFamily="34" charset="0"/>
              <a:buChar char="•"/>
            </a:pPr>
            <a:r>
              <a:rPr lang="en-US" sz="4000" dirty="0"/>
              <a:t>Go to the dashboard and delete a VM</a:t>
            </a:r>
          </a:p>
          <a:p>
            <a:pPr marL="571500" lvl="5" indent="-571500" algn="l">
              <a:buFont typeface="Arial" panose="020B0604020202020204" pitchFamily="34" charset="0"/>
              <a:buChar char="•"/>
            </a:pPr>
            <a:r>
              <a:rPr lang="en-US" sz="4000" dirty="0"/>
              <a:t>(Please take one of your own ones!)</a:t>
            </a:r>
          </a:p>
        </p:txBody>
      </p:sp>
      <p:sp>
        <p:nvSpPr>
          <p:cNvPr id="7" name="Textfeld 6">
            <a:extLst>
              <a:ext uri="{FF2B5EF4-FFF2-40B4-BE49-F238E27FC236}">
                <a16:creationId xmlns:a16="http://schemas.microsoft.com/office/drawing/2014/main" id="{6AAF497B-5C88-5742-B487-7EAED7EC78E2}"/>
              </a:ext>
            </a:extLst>
          </p:cNvPr>
          <p:cNvSpPr txBox="1"/>
          <p:nvPr/>
        </p:nvSpPr>
        <p:spPr>
          <a:xfrm>
            <a:off x="2346158" y="5208440"/>
            <a:ext cx="7772400" cy="2031325"/>
          </a:xfrm>
          <a:prstGeom prst="rect">
            <a:avLst/>
          </a:prstGeom>
          <a:noFill/>
        </p:spPr>
        <p:txBody>
          <a:bodyPr wrap="square" rtlCol="0">
            <a:spAutoFit/>
          </a:bodyPr>
          <a:lstStyle/>
          <a:p>
            <a:r>
              <a:rPr lang="en-US" dirty="0">
                <a:latin typeface="Lucida Console" panose="020B0609040504020204" pitchFamily="49" charset="0"/>
              </a:rPr>
              <a:t>terraform plan</a:t>
            </a:r>
          </a:p>
          <a:p>
            <a:endParaRPr lang="en-US" dirty="0">
              <a:latin typeface="Lucida Console" panose="020B0609040504020204" pitchFamily="49" charset="0"/>
            </a:endParaRPr>
          </a:p>
          <a:p>
            <a:r>
              <a:rPr lang="en-US" dirty="0">
                <a:latin typeface="Lucida Console" panose="020B0609040504020204" pitchFamily="49" charset="0"/>
              </a:rPr>
              <a:t>terraform apply</a:t>
            </a:r>
          </a:p>
        </p:txBody>
      </p:sp>
    </p:spTree>
    <p:extLst>
      <p:ext uri="{BB962C8B-B14F-4D97-AF65-F5344CB8AC3E}">
        <p14:creationId xmlns:p14="http://schemas.microsoft.com/office/powerpoint/2010/main" val="1063888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EBA4BA9-93BB-CF48-9101-E3EAFFFFB98A}"/>
              </a:ext>
            </a:extLst>
          </p:cNvPr>
          <p:cNvSpPr>
            <a:spLocks noGrp="1"/>
          </p:cNvSpPr>
          <p:nvPr>
            <p:ph sz="half" idx="1"/>
          </p:nvPr>
        </p:nvSpPr>
        <p:spPr>
          <a:xfrm>
            <a:off x="691364" y="3410208"/>
            <a:ext cx="11622072" cy="900530"/>
          </a:xfrm>
        </p:spPr>
        <p:txBody>
          <a:bodyPr/>
          <a:lstStyle/>
          <a:p>
            <a:pPr marL="0" indent="0">
              <a:buNone/>
            </a:pPr>
            <a:r>
              <a:rPr lang="de-DE" sz="3500" b="1" dirty="0">
                <a:latin typeface="Lucida Console" panose="020B0609040504020204" pitchFamily="49" charset="0"/>
              </a:rPr>
              <a:t>Plan:</a:t>
            </a:r>
            <a:r>
              <a:rPr lang="de-DE" sz="3500" dirty="0">
                <a:latin typeface="Lucida Console" panose="020B0609040504020204" pitchFamily="49" charset="0"/>
              </a:rPr>
              <a:t> 2 </a:t>
            </a:r>
            <a:r>
              <a:rPr lang="de-DE" sz="3500" dirty="0" err="1">
                <a:latin typeface="Lucida Console" panose="020B0609040504020204" pitchFamily="49" charset="0"/>
              </a:rPr>
              <a:t>to</a:t>
            </a:r>
            <a:r>
              <a:rPr lang="de-DE" sz="3500" dirty="0">
                <a:latin typeface="Lucida Console" panose="020B0609040504020204" pitchFamily="49" charset="0"/>
              </a:rPr>
              <a:t> </a:t>
            </a:r>
            <a:r>
              <a:rPr lang="de-DE" sz="3500" dirty="0" err="1">
                <a:latin typeface="Lucida Console" panose="020B0609040504020204" pitchFamily="49" charset="0"/>
              </a:rPr>
              <a:t>add</a:t>
            </a:r>
            <a:r>
              <a:rPr lang="de-DE" sz="3500" dirty="0">
                <a:latin typeface="Lucida Console" panose="020B0609040504020204" pitchFamily="49" charset="0"/>
              </a:rPr>
              <a:t>, 0 </a:t>
            </a:r>
            <a:r>
              <a:rPr lang="de-DE" sz="3500" dirty="0" err="1">
                <a:latin typeface="Lucida Console" panose="020B0609040504020204" pitchFamily="49" charset="0"/>
              </a:rPr>
              <a:t>to</a:t>
            </a:r>
            <a:r>
              <a:rPr lang="de-DE" sz="3500" dirty="0">
                <a:latin typeface="Lucida Console" panose="020B0609040504020204" pitchFamily="49" charset="0"/>
              </a:rPr>
              <a:t> </a:t>
            </a:r>
            <a:r>
              <a:rPr lang="de-DE" sz="3500" dirty="0" err="1">
                <a:latin typeface="Lucida Console" panose="020B0609040504020204" pitchFamily="49" charset="0"/>
              </a:rPr>
              <a:t>change</a:t>
            </a:r>
            <a:r>
              <a:rPr lang="de-DE" sz="3500" dirty="0">
                <a:latin typeface="Lucida Console" panose="020B0609040504020204" pitchFamily="49" charset="0"/>
              </a:rPr>
              <a:t>, 0 </a:t>
            </a:r>
            <a:r>
              <a:rPr lang="de-DE" sz="3500" dirty="0" err="1">
                <a:latin typeface="Lucida Console" panose="020B0609040504020204" pitchFamily="49" charset="0"/>
              </a:rPr>
              <a:t>to</a:t>
            </a:r>
            <a:r>
              <a:rPr lang="de-DE" sz="3500" dirty="0">
                <a:latin typeface="Lucida Console" panose="020B0609040504020204" pitchFamily="49" charset="0"/>
              </a:rPr>
              <a:t> </a:t>
            </a:r>
            <a:r>
              <a:rPr lang="de-DE" sz="3500" dirty="0" err="1">
                <a:latin typeface="Lucida Console" panose="020B0609040504020204" pitchFamily="49" charset="0"/>
              </a:rPr>
              <a:t>destroy</a:t>
            </a:r>
            <a:r>
              <a:rPr lang="de-DE" sz="3500" dirty="0">
                <a:latin typeface="Lucida Console" panose="020B0609040504020204" pitchFamily="49" charset="0"/>
              </a:rPr>
              <a:t>.</a:t>
            </a:r>
          </a:p>
          <a:p>
            <a:endParaRPr lang="en-US" dirty="0"/>
          </a:p>
        </p:txBody>
      </p:sp>
      <p:sp>
        <p:nvSpPr>
          <p:cNvPr id="5" name="Foliennummernplatzhalter 4">
            <a:extLst>
              <a:ext uri="{FF2B5EF4-FFF2-40B4-BE49-F238E27FC236}">
                <a16:creationId xmlns:a16="http://schemas.microsoft.com/office/drawing/2014/main" id="{586E1F7B-392D-934D-9F15-5EB16E7DE7D0}"/>
              </a:ext>
            </a:extLst>
          </p:cNvPr>
          <p:cNvSpPr>
            <a:spLocks noGrp="1"/>
          </p:cNvSpPr>
          <p:nvPr>
            <p:ph type="sldNum" sz="quarter" idx="4"/>
          </p:nvPr>
        </p:nvSpPr>
        <p:spPr/>
        <p:txBody>
          <a:bodyPr/>
          <a:lstStyle/>
          <a:p>
            <a:fld id="{1959C237-CF09-A94F-AB33-C822C1EC889C}" type="slidenum">
              <a:rPr lang="en-US" smtClean="0">
                <a:solidFill>
                  <a:srgbClr val="A51E37"/>
                </a:solidFill>
              </a:rPr>
              <a:pPr/>
              <a:t>59</a:t>
            </a:fld>
            <a:endParaRPr lang="en-US" dirty="0">
              <a:solidFill>
                <a:srgbClr val="A51E37"/>
              </a:solidFill>
            </a:endParaRPr>
          </a:p>
        </p:txBody>
      </p:sp>
      <p:sp>
        <p:nvSpPr>
          <p:cNvPr id="8" name="Titel 1">
            <a:extLst>
              <a:ext uri="{FF2B5EF4-FFF2-40B4-BE49-F238E27FC236}">
                <a16:creationId xmlns:a16="http://schemas.microsoft.com/office/drawing/2014/main" id="{966F44E0-A307-F64D-A575-8CC3D921048F}"/>
              </a:ext>
            </a:extLst>
          </p:cNvPr>
          <p:cNvSpPr>
            <a:spLocks noGrp="1"/>
          </p:cNvSpPr>
          <p:nvPr>
            <p:ph type="title"/>
          </p:nvPr>
        </p:nvSpPr>
        <p:spPr>
          <a:xfrm>
            <a:off x="3813124" y="356285"/>
            <a:ext cx="8168903" cy="523220"/>
          </a:xfrm>
        </p:spPr>
        <p:txBody>
          <a:bodyPr/>
          <a:lstStyle/>
          <a:p>
            <a:r>
              <a:rPr lang="en-US" dirty="0"/>
              <a:t>Hands-On Part 2</a:t>
            </a:r>
          </a:p>
        </p:txBody>
      </p:sp>
      <p:sp>
        <p:nvSpPr>
          <p:cNvPr id="9" name="Textfeld 8">
            <a:extLst>
              <a:ext uri="{FF2B5EF4-FFF2-40B4-BE49-F238E27FC236}">
                <a16:creationId xmlns:a16="http://schemas.microsoft.com/office/drawing/2014/main" id="{9B5465E4-7D93-5641-82D5-ECAB7D6F8538}"/>
              </a:ext>
            </a:extLst>
          </p:cNvPr>
          <p:cNvSpPr txBox="1"/>
          <p:nvPr/>
        </p:nvSpPr>
        <p:spPr>
          <a:xfrm>
            <a:off x="2346158" y="1961108"/>
            <a:ext cx="7772400" cy="738664"/>
          </a:xfrm>
          <a:prstGeom prst="rect">
            <a:avLst/>
          </a:prstGeom>
          <a:noFill/>
        </p:spPr>
        <p:txBody>
          <a:bodyPr wrap="square" rtlCol="0">
            <a:spAutoFit/>
          </a:bodyPr>
          <a:lstStyle/>
          <a:p>
            <a:r>
              <a:rPr lang="en-US" dirty="0">
                <a:latin typeface="Lucida Console" panose="020B0609040504020204" pitchFamily="49" charset="0"/>
              </a:rPr>
              <a:t>terraform plan</a:t>
            </a:r>
          </a:p>
        </p:txBody>
      </p:sp>
      <p:sp>
        <p:nvSpPr>
          <p:cNvPr id="10" name="Inhaltsplatzhalter 2">
            <a:extLst>
              <a:ext uri="{FF2B5EF4-FFF2-40B4-BE49-F238E27FC236}">
                <a16:creationId xmlns:a16="http://schemas.microsoft.com/office/drawing/2014/main" id="{6F31D4BE-7668-8E4F-8355-32505C0A1EA0}"/>
              </a:ext>
            </a:extLst>
          </p:cNvPr>
          <p:cNvSpPr txBox="1">
            <a:spLocks/>
          </p:cNvSpPr>
          <p:nvPr/>
        </p:nvSpPr>
        <p:spPr bwMode="auto">
          <a:xfrm>
            <a:off x="130631" y="6841441"/>
            <a:ext cx="13004799" cy="9005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None/>
            </a:pPr>
            <a:r>
              <a:rPr lang="de-DE" dirty="0" err="1">
                <a:solidFill>
                  <a:srgbClr val="00B050"/>
                </a:solidFill>
                <a:latin typeface="Lucida Console" panose="020B0609040504020204" pitchFamily="49" charset="0"/>
              </a:rPr>
              <a:t>Apply</a:t>
            </a:r>
            <a:r>
              <a:rPr lang="de-DE" dirty="0">
                <a:solidFill>
                  <a:srgbClr val="00B050"/>
                </a:solidFill>
                <a:latin typeface="Lucida Console" panose="020B0609040504020204" pitchFamily="49" charset="0"/>
              </a:rPr>
              <a:t> </a:t>
            </a:r>
            <a:r>
              <a:rPr lang="de-DE" dirty="0" err="1">
                <a:solidFill>
                  <a:srgbClr val="00B050"/>
                </a:solidFill>
                <a:latin typeface="Lucida Console" panose="020B0609040504020204" pitchFamily="49" charset="0"/>
              </a:rPr>
              <a:t>complete</a:t>
            </a:r>
            <a:r>
              <a:rPr lang="de-DE" dirty="0">
                <a:solidFill>
                  <a:srgbClr val="00B050"/>
                </a:solidFill>
                <a:latin typeface="Lucida Console" panose="020B0609040504020204" pitchFamily="49" charset="0"/>
              </a:rPr>
              <a:t>! Resources: 2 </a:t>
            </a:r>
            <a:r>
              <a:rPr lang="de-DE" dirty="0" err="1">
                <a:solidFill>
                  <a:srgbClr val="00B050"/>
                </a:solidFill>
                <a:latin typeface="Lucida Console" panose="020B0609040504020204" pitchFamily="49" charset="0"/>
              </a:rPr>
              <a:t>added</a:t>
            </a:r>
            <a:r>
              <a:rPr lang="de-DE" dirty="0">
                <a:solidFill>
                  <a:srgbClr val="00B050"/>
                </a:solidFill>
                <a:latin typeface="Lucida Console" panose="020B0609040504020204" pitchFamily="49" charset="0"/>
              </a:rPr>
              <a:t>, 0 </a:t>
            </a:r>
            <a:r>
              <a:rPr lang="de-DE" dirty="0" err="1">
                <a:solidFill>
                  <a:srgbClr val="00B050"/>
                </a:solidFill>
                <a:latin typeface="Lucida Console" panose="020B0609040504020204" pitchFamily="49" charset="0"/>
              </a:rPr>
              <a:t>changed</a:t>
            </a:r>
            <a:r>
              <a:rPr lang="de-DE" dirty="0">
                <a:solidFill>
                  <a:srgbClr val="00B050"/>
                </a:solidFill>
                <a:latin typeface="Lucida Console" panose="020B0609040504020204" pitchFamily="49" charset="0"/>
              </a:rPr>
              <a:t>, 0 </a:t>
            </a:r>
            <a:r>
              <a:rPr lang="de-DE" dirty="0" err="1">
                <a:solidFill>
                  <a:srgbClr val="00B050"/>
                </a:solidFill>
                <a:latin typeface="Lucida Console" panose="020B0609040504020204" pitchFamily="49" charset="0"/>
              </a:rPr>
              <a:t>destroyed</a:t>
            </a:r>
            <a:r>
              <a:rPr lang="de-DE" dirty="0">
                <a:solidFill>
                  <a:srgbClr val="00B050"/>
                </a:solidFill>
                <a:latin typeface="Lucida Console" panose="020B0609040504020204" pitchFamily="49" charset="0"/>
              </a:rPr>
              <a:t>.</a:t>
            </a:r>
          </a:p>
        </p:txBody>
      </p:sp>
      <p:sp>
        <p:nvSpPr>
          <p:cNvPr id="11" name="Textfeld 10">
            <a:extLst>
              <a:ext uri="{FF2B5EF4-FFF2-40B4-BE49-F238E27FC236}">
                <a16:creationId xmlns:a16="http://schemas.microsoft.com/office/drawing/2014/main" id="{1F9C36E6-1661-5348-92BA-70149305CC05}"/>
              </a:ext>
            </a:extLst>
          </p:cNvPr>
          <p:cNvSpPr txBox="1"/>
          <p:nvPr/>
        </p:nvSpPr>
        <p:spPr>
          <a:xfrm>
            <a:off x="2346158" y="5392341"/>
            <a:ext cx="7772400" cy="738664"/>
          </a:xfrm>
          <a:prstGeom prst="rect">
            <a:avLst/>
          </a:prstGeom>
          <a:noFill/>
        </p:spPr>
        <p:txBody>
          <a:bodyPr wrap="square" rtlCol="0">
            <a:spAutoFit/>
          </a:bodyPr>
          <a:lstStyle/>
          <a:p>
            <a:r>
              <a:rPr lang="en-US" dirty="0">
                <a:latin typeface="Lucida Console" panose="020B0609040504020204" pitchFamily="49" charset="0"/>
              </a:rPr>
              <a:t>terraform apply</a:t>
            </a:r>
          </a:p>
        </p:txBody>
      </p:sp>
    </p:spTree>
    <p:extLst>
      <p:ext uri="{BB962C8B-B14F-4D97-AF65-F5344CB8AC3E}">
        <p14:creationId xmlns:p14="http://schemas.microsoft.com/office/powerpoint/2010/main" val="153244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3124" y="356286"/>
            <a:ext cx="8168903" cy="523220"/>
          </a:xfrm>
        </p:spPr>
        <p:txBody>
          <a:bodyPr/>
          <a:lstStyle/>
          <a:p>
            <a:r>
              <a:rPr lang="en-US" dirty="0"/>
              <a:t>Introduction - Cluster</a:t>
            </a:r>
          </a:p>
        </p:txBody>
      </p:sp>
      <p:sp>
        <p:nvSpPr>
          <p:cNvPr id="4" name="Foliennummernplatzhalter 3"/>
          <p:cNvSpPr>
            <a:spLocks noGrp="1"/>
          </p:cNvSpPr>
          <p:nvPr>
            <p:ph type="sldNum" sz="quarter" idx="4"/>
          </p:nvPr>
        </p:nvSpPr>
        <p:spPr/>
        <p:txBody>
          <a:bodyPr/>
          <a:lstStyle/>
          <a:p>
            <a:fld id="{1959C237-CF09-A94F-AB33-C822C1EC889C}" type="slidenum">
              <a:rPr lang="en-US" smtClean="0">
                <a:solidFill>
                  <a:srgbClr val="A51E37"/>
                </a:solidFill>
              </a:rPr>
              <a:pPr/>
              <a:t>6</a:t>
            </a:fld>
            <a:endParaRPr lang="en-US">
              <a:solidFill>
                <a:srgbClr val="A51E37"/>
              </a:solidFill>
            </a:endParaRPr>
          </a:p>
        </p:txBody>
      </p:sp>
      <p:sp>
        <p:nvSpPr>
          <p:cNvPr id="14" name="Textfeld 13">
            <a:extLst>
              <a:ext uri="{FF2B5EF4-FFF2-40B4-BE49-F238E27FC236}">
                <a16:creationId xmlns:a16="http://schemas.microsoft.com/office/drawing/2014/main" id="{53365B88-B549-EE4D-8327-60324B81722A}"/>
              </a:ext>
            </a:extLst>
          </p:cNvPr>
          <p:cNvSpPr txBox="1"/>
          <p:nvPr/>
        </p:nvSpPr>
        <p:spPr>
          <a:xfrm>
            <a:off x="516626" y="4084275"/>
            <a:ext cx="11971547" cy="1708160"/>
          </a:xfrm>
          <a:prstGeom prst="rect">
            <a:avLst/>
          </a:prstGeom>
          <a:noFill/>
        </p:spPr>
        <p:txBody>
          <a:bodyPr wrap="none" rtlCol="0">
            <a:spAutoFit/>
          </a:bodyPr>
          <a:lstStyle/>
          <a:p>
            <a:pPr algn="l"/>
            <a:r>
              <a:rPr lang="en-US" sz="3500" dirty="0"/>
              <a:t>A </a:t>
            </a:r>
            <a:r>
              <a:rPr lang="en-US" sz="3500" b="1" dirty="0"/>
              <a:t>computer cluster</a:t>
            </a:r>
            <a:r>
              <a:rPr lang="en-US" sz="3500" dirty="0"/>
              <a:t> is a set of loosely or tightly connected </a:t>
            </a:r>
          </a:p>
          <a:p>
            <a:pPr algn="l"/>
            <a:r>
              <a:rPr lang="en-US" sz="3500" dirty="0"/>
              <a:t>computers that work together so that, in many respects, </a:t>
            </a:r>
          </a:p>
          <a:p>
            <a:pPr algn="l"/>
            <a:r>
              <a:rPr lang="en-US" sz="3500" dirty="0"/>
              <a:t>they can be viewed as a single system.</a:t>
            </a:r>
            <a:r>
              <a:rPr lang="en-US" sz="3500" baseline="30000" dirty="0"/>
              <a:t>2</a:t>
            </a:r>
          </a:p>
        </p:txBody>
      </p:sp>
      <p:sp>
        <p:nvSpPr>
          <p:cNvPr id="5" name="Textfeld 4">
            <a:extLst>
              <a:ext uri="{FF2B5EF4-FFF2-40B4-BE49-F238E27FC236}">
                <a16:creationId xmlns:a16="http://schemas.microsoft.com/office/drawing/2014/main" id="{94A7C68B-3A41-DA44-84B4-7AAB8439E461}"/>
              </a:ext>
            </a:extLst>
          </p:cNvPr>
          <p:cNvSpPr txBox="1"/>
          <p:nvPr/>
        </p:nvSpPr>
        <p:spPr>
          <a:xfrm>
            <a:off x="857311" y="8997204"/>
            <a:ext cx="5541902" cy="400110"/>
          </a:xfrm>
          <a:prstGeom prst="rect">
            <a:avLst/>
          </a:prstGeom>
          <a:noFill/>
        </p:spPr>
        <p:txBody>
          <a:bodyPr wrap="none" rtlCol="0">
            <a:spAutoFit/>
          </a:bodyPr>
          <a:lstStyle/>
          <a:p>
            <a:r>
              <a:rPr lang="en-US" sz="2000" baseline="30000" dirty="0"/>
              <a:t>2</a:t>
            </a:r>
            <a:r>
              <a:rPr lang="en-US" sz="2000" dirty="0"/>
              <a:t>https://</a:t>
            </a:r>
            <a:r>
              <a:rPr lang="en-US" sz="2000" dirty="0" err="1"/>
              <a:t>en.wikipedia.org</a:t>
            </a:r>
            <a:r>
              <a:rPr lang="en-US" sz="2000" dirty="0"/>
              <a:t>/wiki/</a:t>
            </a:r>
            <a:r>
              <a:rPr lang="en-US" sz="2000" dirty="0" err="1"/>
              <a:t>Computer_cluster</a:t>
            </a:r>
            <a:endParaRPr lang="en-US" sz="2000" dirty="0"/>
          </a:p>
        </p:txBody>
      </p:sp>
    </p:spTree>
    <p:extLst>
      <p:ext uri="{BB962C8B-B14F-4D97-AF65-F5344CB8AC3E}">
        <p14:creationId xmlns:p14="http://schemas.microsoft.com/office/powerpoint/2010/main" val="3157420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2</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60</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1938992"/>
          </a:xfrm>
          <a:prstGeom prst="rect">
            <a:avLst/>
          </a:prstGeom>
          <a:noFill/>
        </p:spPr>
        <p:txBody>
          <a:bodyPr wrap="square" rtlCol="0">
            <a:spAutoFit/>
          </a:bodyPr>
          <a:lstStyle/>
          <a:p>
            <a:pPr marL="571500" lvl="5" indent="-571500" algn="l">
              <a:buFont typeface="Arial" panose="020B0604020202020204" pitchFamily="34" charset="0"/>
              <a:buChar char="•"/>
            </a:pPr>
            <a:r>
              <a:rPr lang="en-US" sz="4000" dirty="0"/>
              <a:t>Changing the infrastructure through</a:t>
            </a:r>
          </a:p>
          <a:p>
            <a:pPr marL="571500" lvl="8" indent="-571500" algn="l">
              <a:buFont typeface="Arial" panose="020B0604020202020204" pitchFamily="34" charset="0"/>
              <a:buChar char="•"/>
            </a:pPr>
            <a:r>
              <a:rPr lang="en-US" sz="4000" dirty="0"/>
              <a:t>Variable changes (remove or add)</a:t>
            </a:r>
          </a:p>
          <a:p>
            <a:pPr marL="571500" lvl="5" indent="-571500" algn="l">
              <a:buFont typeface="Arial" panose="020B0604020202020204" pitchFamily="34" charset="0"/>
              <a:buChar char="•"/>
            </a:pPr>
            <a:r>
              <a:rPr lang="en-US" sz="4000" dirty="0"/>
              <a:t>Handling of deletions from outside </a:t>
            </a:r>
          </a:p>
        </p:txBody>
      </p:sp>
      <p:sp>
        <p:nvSpPr>
          <p:cNvPr id="3" name="Textfeld 2">
            <a:extLst>
              <a:ext uri="{FF2B5EF4-FFF2-40B4-BE49-F238E27FC236}">
                <a16:creationId xmlns:a16="http://schemas.microsoft.com/office/drawing/2014/main" id="{2E7CE8EE-2E7E-F447-9D1E-EAB1560A965C}"/>
              </a:ext>
            </a:extLst>
          </p:cNvPr>
          <p:cNvSpPr txBox="1"/>
          <p:nvPr/>
        </p:nvSpPr>
        <p:spPr>
          <a:xfrm>
            <a:off x="3126776" y="5823993"/>
            <a:ext cx="10025513" cy="2031325"/>
          </a:xfrm>
          <a:prstGeom prst="rect">
            <a:avLst/>
          </a:prstGeom>
          <a:noFill/>
        </p:spPr>
        <p:txBody>
          <a:bodyPr wrap="square" rtlCol="0">
            <a:spAutoFit/>
          </a:bodyPr>
          <a:lstStyle/>
          <a:p>
            <a:pPr algn="l"/>
            <a:r>
              <a:rPr lang="en-US" dirty="0"/>
              <a:t>Terraform makes it easy to recover from unwanted changes or scaling up and down the infrastructure </a:t>
            </a:r>
          </a:p>
        </p:txBody>
      </p:sp>
      <p:sp>
        <p:nvSpPr>
          <p:cNvPr id="7" name="Pfeil nach rechts 6">
            <a:extLst>
              <a:ext uri="{FF2B5EF4-FFF2-40B4-BE49-F238E27FC236}">
                <a16:creationId xmlns:a16="http://schemas.microsoft.com/office/drawing/2014/main" id="{E63BA928-01A7-624B-A741-489DCA2C044E}"/>
              </a:ext>
            </a:extLst>
          </p:cNvPr>
          <p:cNvSpPr/>
          <p:nvPr/>
        </p:nvSpPr>
        <p:spPr>
          <a:xfrm>
            <a:off x="671451" y="6201982"/>
            <a:ext cx="2194069" cy="1275346"/>
          </a:xfrm>
          <a:prstGeom prst="rightArrow">
            <a:avLst/>
          </a:prstGeom>
          <a:solidFill>
            <a:srgbClr val="37A2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2931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2</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61</a:t>
            </a:fld>
            <a:endParaRPr lang="en-US" dirty="0">
              <a:solidFill>
                <a:srgbClr val="A51E37"/>
              </a:solidFill>
            </a:endParaRPr>
          </a:p>
        </p:txBody>
      </p:sp>
      <p:sp>
        <p:nvSpPr>
          <p:cNvPr id="4" name="Inhaltsplatzhalter 3">
            <a:extLst>
              <a:ext uri="{FF2B5EF4-FFF2-40B4-BE49-F238E27FC236}">
                <a16:creationId xmlns:a16="http://schemas.microsoft.com/office/drawing/2014/main" id="{5ADC2548-5DB0-C341-BAE7-E2B41B4B3271}"/>
              </a:ext>
            </a:extLst>
          </p:cNvPr>
          <p:cNvSpPr txBox="1">
            <a:spLocks/>
          </p:cNvSpPr>
          <p:nvPr/>
        </p:nvSpPr>
        <p:spPr bwMode="auto">
          <a:xfrm>
            <a:off x="1022774" y="1463161"/>
            <a:ext cx="314015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7" name="Shape 144">
            <a:extLst>
              <a:ext uri="{FF2B5EF4-FFF2-40B4-BE49-F238E27FC236}">
                <a16:creationId xmlns:a16="http://schemas.microsoft.com/office/drawing/2014/main" id="{00FBAF85-A64F-FF44-BA0E-99A7274C230C}"/>
              </a:ext>
            </a:extLst>
          </p:cNvPr>
          <p:cNvSpPr txBox="1">
            <a:spLocks/>
          </p:cNvSpPr>
          <p:nvPr/>
        </p:nvSpPr>
        <p:spPr bwMode="auto">
          <a:xfrm>
            <a:off x="787490" y="2383897"/>
            <a:ext cx="5714910" cy="8667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1169670" indent="-407670">
              <a:lnSpc>
                <a:spcPct val="150000"/>
              </a:lnSpc>
              <a:buSzPct val="100000"/>
              <a:defRPr sz="3000"/>
            </a:pPr>
            <a:r>
              <a:rPr lang="en-US" sz="3500" dirty="0">
                <a:cs typeface="Arial"/>
              </a:rPr>
              <a:t>Run terraform destroy</a:t>
            </a:r>
          </a:p>
          <a:p>
            <a:pPr marL="1169670" indent="-407670">
              <a:lnSpc>
                <a:spcPct val="150000"/>
              </a:lnSpc>
              <a:buSzPct val="100000"/>
              <a:defRPr sz="3000"/>
            </a:pPr>
            <a:endParaRPr lang="en-US" sz="3500" dirty="0">
              <a:cs typeface="Arial"/>
            </a:endParaRPr>
          </a:p>
          <a:p>
            <a:pPr marL="762000" indent="0">
              <a:lnSpc>
                <a:spcPct val="150000"/>
              </a:lnSpc>
              <a:buSzPct val="100000"/>
              <a:buNone/>
              <a:defRPr sz="3000"/>
            </a:pPr>
            <a:endParaRPr lang="en-US" sz="3500" dirty="0">
              <a:cs typeface="Arial"/>
            </a:endParaRPr>
          </a:p>
        </p:txBody>
      </p:sp>
      <p:sp>
        <p:nvSpPr>
          <p:cNvPr id="8" name="Textfeld 7">
            <a:extLst>
              <a:ext uri="{FF2B5EF4-FFF2-40B4-BE49-F238E27FC236}">
                <a16:creationId xmlns:a16="http://schemas.microsoft.com/office/drawing/2014/main" id="{C64D163C-C304-F844-A354-666ACCE5F915}"/>
              </a:ext>
            </a:extLst>
          </p:cNvPr>
          <p:cNvSpPr txBox="1"/>
          <p:nvPr/>
        </p:nvSpPr>
        <p:spPr>
          <a:xfrm>
            <a:off x="3063440" y="3648136"/>
            <a:ext cx="5714910" cy="738664"/>
          </a:xfrm>
          <a:prstGeom prst="rect">
            <a:avLst/>
          </a:prstGeom>
          <a:noFill/>
        </p:spPr>
        <p:txBody>
          <a:bodyPr wrap="square" rtlCol="0">
            <a:spAutoFit/>
          </a:bodyPr>
          <a:lstStyle/>
          <a:p>
            <a:r>
              <a:rPr lang="en-US" dirty="0">
                <a:latin typeface="Lucida Console" panose="020B0609040504020204" pitchFamily="49" charset="0"/>
              </a:rPr>
              <a:t>terraform destroy</a:t>
            </a:r>
          </a:p>
        </p:txBody>
      </p:sp>
      <p:sp>
        <p:nvSpPr>
          <p:cNvPr id="9" name="Shape 144">
            <a:extLst>
              <a:ext uri="{FF2B5EF4-FFF2-40B4-BE49-F238E27FC236}">
                <a16:creationId xmlns:a16="http://schemas.microsoft.com/office/drawing/2014/main" id="{31ABCFFF-785B-9D4E-9A72-71B09DD2FEE9}"/>
              </a:ext>
            </a:extLst>
          </p:cNvPr>
          <p:cNvSpPr txBox="1">
            <a:spLocks/>
          </p:cNvSpPr>
          <p:nvPr/>
        </p:nvSpPr>
        <p:spPr bwMode="auto">
          <a:xfrm>
            <a:off x="787490" y="4755012"/>
            <a:ext cx="7089495" cy="8667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1169670" indent="-407670">
              <a:lnSpc>
                <a:spcPct val="150000"/>
              </a:lnSpc>
              <a:buSzPct val="100000"/>
              <a:defRPr sz="3000"/>
            </a:pPr>
            <a:r>
              <a:rPr lang="en-US" sz="3500" dirty="0">
                <a:cs typeface="Arial"/>
              </a:rPr>
              <a:t>Check </a:t>
            </a:r>
            <a:r>
              <a:rPr lang="en-US" sz="3500" dirty="0" err="1">
                <a:cs typeface="Arial"/>
              </a:rPr>
              <a:t>terraform.tfstate</a:t>
            </a:r>
            <a:r>
              <a:rPr lang="en-US" sz="3500" dirty="0">
                <a:cs typeface="Arial"/>
              </a:rPr>
              <a:t> again </a:t>
            </a:r>
          </a:p>
          <a:p>
            <a:pPr marL="762000" indent="0">
              <a:lnSpc>
                <a:spcPct val="150000"/>
              </a:lnSpc>
              <a:buSzPct val="100000"/>
              <a:buNone/>
              <a:defRPr sz="3000"/>
            </a:pPr>
            <a:endParaRPr lang="en-US" sz="3500" dirty="0">
              <a:cs typeface="Arial"/>
            </a:endParaRPr>
          </a:p>
        </p:txBody>
      </p:sp>
      <p:sp>
        <p:nvSpPr>
          <p:cNvPr id="3" name="Textfeld 2">
            <a:extLst>
              <a:ext uri="{FF2B5EF4-FFF2-40B4-BE49-F238E27FC236}">
                <a16:creationId xmlns:a16="http://schemas.microsoft.com/office/drawing/2014/main" id="{28C45F49-D2CA-B948-9CC2-D65DEF8DAFA3}"/>
              </a:ext>
            </a:extLst>
          </p:cNvPr>
          <p:cNvSpPr txBox="1"/>
          <p:nvPr/>
        </p:nvSpPr>
        <p:spPr>
          <a:xfrm>
            <a:off x="630877" y="5891192"/>
            <a:ext cx="11743046" cy="3970318"/>
          </a:xfrm>
          <a:prstGeom prst="rect">
            <a:avLst/>
          </a:prstGeom>
          <a:noFill/>
        </p:spPr>
        <p:txBody>
          <a:bodyPr wrap="square" rtlCol="0">
            <a:spAutoFit/>
          </a:bodyPr>
          <a:lstStyle/>
          <a:p>
            <a:pPr algn="l"/>
            <a:r>
              <a:rPr lang="de-DE" sz="2800" dirty="0">
                <a:latin typeface="Lucida Console" panose="020B0609040504020204" pitchFamily="49" charset="0"/>
              </a:rPr>
              <a:t>{</a:t>
            </a:r>
          </a:p>
          <a:p>
            <a:pPr algn="l"/>
            <a:r>
              <a:rPr lang="de-DE" sz="2800" dirty="0">
                <a:latin typeface="Lucida Console" panose="020B0609040504020204" pitchFamily="49" charset="0"/>
              </a:rPr>
              <a:t>  "</a:t>
            </a:r>
            <a:r>
              <a:rPr lang="de-DE" sz="2800" dirty="0" err="1">
                <a:latin typeface="Lucida Console" panose="020B0609040504020204" pitchFamily="49" charset="0"/>
              </a:rPr>
              <a:t>version</a:t>
            </a:r>
            <a:r>
              <a:rPr lang="de-DE" sz="2800" dirty="0">
                <a:latin typeface="Lucida Console" panose="020B0609040504020204" pitchFamily="49" charset="0"/>
              </a:rPr>
              <a:t>": 4,</a:t>
            </a:r>
          </a:p>
          <a:p>
            <a:pPr algn="l"/>
            <a:r>
              <a:rPr lang="de-DE" sz="2800" dirty="0">
                <a:latin typeface="Lucida Console" panose="020B0609040504020204" pitchFamily="49" charset="0"/>
              </a:rPr>
              <a:t>  "</a:t>
            </a:r>
            <a:r>
              <a:rPr lang="de-DE" sz="2800" dirty="0" err="1">
                <a:latin typeface="Lucida Console" panose="020B0609040504020204" pitchFamily="49" charset="0"/>
              </a:rPr>
              <a:t>terraform_version</a:t>
            </a:r>
            <a:r>
              <a:rPr lang="de-DE" sz="2800" dirty="0">
                <a:latin typeface="Lucida Console" panose="020B0609040504020204" pitchFamily="49" charset="0"/>
              </a:rPr>
              <a:t>": "0.13.2",</a:t>
            </a:r>
          </a:p>
          <a:p>
            <a:pPr algn="l"/>
            <a:r>
              <a:rPr lang="de-DE" sz="2800" dirty="0">
                <a:latin typeface="Lucida Console" panose="020B0609040504020204" pitchFamily="49" charset="0"/>
              </a:rPr>
              <a:t>  "</a:t>
            </a:r>
            <a:r>
              <a:rPr lang="de-DE" sz="2800" dirty="0" err="1">
                <a:latin typeface="Lucida Console" panose="020B0609040504020204" pitchFamily="49" charset="0"/>
              </a:rPr>
              <a:t>serial</a:t>
            </a:r>
            <a:r>
              <a:rPr lang="de-DE" sz="2800" dirty="0">
                <a:latin typeface="Lucida Console" panose="020B0609040504020204" pitchFamily="49" charset="0"/>
              </a:rPr>
              <a:t>": 183,</a:t>
            </a:r>
          </a:p>
          <a:p>
            <a:pPr algn="l"/>
            <a:r>
              <a:rPr lang="de-DE" sz="2800" dirty="0">
                <a:latin typeface="Lucida Console" panose="020B0609040504020204" pitchFamily="49" charset="0"/>
              </a:rPr>
              <a:t>  "</a:t>
            </a:r>
            <a:r>
              <a:rPr lang="de-DE" sz="2800" dirty="0" err="1">
                <a:latin typeface="Lucida Console" panose="020B0609040504020204" pitchFamily="49" charset="0"/>
              </a:rPr>
              <a:t>lineage</a:t>
            </a:r>
            <a:r>
              <a:rPr lang="de-DE" sz="2800" dirty="0">
                <a:latin typeface="Lucida Console" panose="020B0609040504020204" pitchFamily="49" charset="0"/>
              </a:rPr>
              <a:t>": "8c08c491-29cd-9f7a-b79c-5f607a59374d",</a:t>
            </a:r>
          </a:p>
          <a:p>
            <a:pPr algn="l"/>
            <a:r>
              <a:rPr lang="de-DE" sz="2800" dirty="0">
                <a:latin typeface="Lucida Console" panose="020B0609040504020204" pitchFamily="49" charset="0"/>
              </a:rPr>
              <a:t>  "</a:t>
            </a:r>
            <a:r>
              <a:rPr lang="de-DE" sz="2800" dirty="0" err="1">
                <a:latin typeface="Lucida Console" panose="020B0609040504020204" pitchFamily="49" charset="0"/>
              </a:rPr>
              <a:t>outputs</a:t>
            </a:r>
            <a:r>
              <a:rPr lang="de-DE" sz="2800" dirty="0">
                <a:latin typeface="Lucida Console" panose="020B0609040504020204" pitchFamily="49" charset="0"/>
              </a:rPr>
              <a:t>": {},</a:t>
            </a:r>
          </a:p>
          <a:p>
            <a:pPr algn="l"/>
            <a:r>
              <a:rPr lang="de-DE" sz="2800" dirty="0">
                <a:latin typeface="Lucida Console" panose="020B0609040504020204" pitchFamily="49" charset="0"/>
              </a:rPr>
              <a:t>  "</a:t>
            </a:r>
            <a:r>
              <a:rPr lang="de-DE" sz="2800" dirty="0" err="1">
                <a:latin typeface="Lucida Console" panose="020B0609040504020204" pitchFamily="49" charset="0"/>
              </a:rPr>
              <a:t>resources</a:t>
            </a:r>
            <a:r>
              <a:rPr lang="de-DE" sz="2800" dirty="0">
                <a:latin typeface="Lucida Console" panose="020B0609040504020204" pitchFamily="49" charset="0"/>
              </a:rPr>
              <a:t>": []</a:t>
            </a:r>
          </a:p>
          <a:p>
            <a:pPr algn="l"/>
            <a:r>
              <a:rPr lang="de-DE" sz="2800" dirty="0">
                <a:latin typeface="Lucida Console" panose="020B0609040504020204" pitchFamily="49" charset="0"/>
              </a:rPr>
              <a:t>}</a:t>
            </a:r>
          </a:p>
          <a:p>
            <a:pPr algn="l"/>
            <a:endParaRPr lang="en-US" sz="2800" dirty="0">
              <a:latin typeface="Lucida Console" panose="020B0609040504020204" pitchFamily="49" charset="0"/>
            </a:endParaRPr>
          </a:p>
        </p:txBody>
      </p:sp>
    </p:spTree>
    <p:extLst>
      <p:ext uri="{BB962C8B-B14F-4D97-AF65-F5344CB8AC3E}">
        <p14:creationId xmlns:p14="http://schemas.microsoft.com/office/powerpoint/2010/main" val="12838443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62</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2446824"/>
          </a:xfrm>
          <a:prstGeom prst="rect">
            <a:avLst/>
          </a:prstGeom>
          <a:noFill/>
        </p:spPr>
        <p:txBody>
          <a:bodyPr wrap="square" rtlCol="0">
            <a:spAutoFit/>
          </a:bodyPr>
          <a:lstStyle/>
          <a:p>
            <a:pPr marL="571500" indent="-571500" algn="l">
              <a:buFont typeface="Arial" panose="020B0604020202020204" pitchFamily="34" charset="0"/>
              <a:buChar char="•"/>
            </a:pPr>
            <a:r>
              <a:rPr lang="en-US" dirty="0"/>
              <a:t>Change to: </a:t>
            </a:r>
            <a:r>
              <a:rPr lang="en-US" dirty="0">
                <a:latin typeface="Lucida Console" panose="020B0609040504020204" pitchFamily="49" charset="0"/>
              </a:rPr>
              <a:t>terraform_workshop_part_3</a:t>
            </a:r>
          </a:p>
          <a:p>
            <a:pPr algn="l"/>
            <a:endParaRPr lang="en-US" dirty="0">
              <a:latin typeface="Lucida Console" panose="020B0609040504020204" pitchFamily="49" charset="0"/>
            </a:endParaRPr>
          </a:p>
          <a:p>
            <a:pPr marL="571500" indent="-571500" algn="l">
              <a:buFont typeface="Arial" panose="020B0604020202020204" pitchFamily="34" charset="0"/>
              <a:buChar char="•"/>
            </a:pPr>
            <a:r>
              <a:rPr lang="en-US" dirty="0"/>
              <a:t>Initialize Terraform in Terraform directory</a:t>
            </a:r>
          </a:p>
          <a:p>
            <a:r>
              <a:rPr lang="en-US" sz="2700" dirty="0"/>
              <a:t>(</a:t>
            </a:r>
            <a:r>
              <a:rPr lang="en-US" sz="2700" dirty="0">
                <a:latin typeface="Lucida Console" panose="020B0609040504020204" pitchFamily="49" charset="0"/>
              </a:rPr>
              <a:t>deNBI_cloud_terraform_2020/terraform_workshop_part_3</a:t>
            </a:r>
            <a:r>
              <a:rPr lang="en-US" sz="2700" dirty="0"/>
              <a:t>)</a:t>
            </a:r>
          </a:p>
        </p:txBody>
      </p:sp>
      <p:sp>
        <p:nvSpPr>
          <p:cNvPr id="7" name="Textfeld 6">
            <a:extLst>
              <a:ext uri="{FF2B5EF4-FFF2-40B4-BE49-F238E27FC236}">
                <a16:creationId xmlns:a16="http://schemas.microsoft.com/office/drawing/2014/main" id="{6AAF497B-5C88-5742-B487-7EAED7EC78E2}"/>
              </a:ext>
            </a:extLst>
          </p:cNvPr>
          <p:cNvSpPr txBox="1"/>
          <p:nvPr/>
        </p:nvSpPr>
        <p:spPr>
          <a:xfrm>
            <a:off x="2346158" y="5409704"/>
            <a:ext cx="7772400" cy="738664"/>
          </a:xfrm>
          <a:prstGeom prst="rect">
            <a:avLst/>
          </a:prstGeom>
          <a:noFill/>
        </p:spPr>
        <p:txBody>
          <a:bodyPr wrap="square" rtlCol="0">
            <a:spAutoFit/>
          </a:bodyPr>
          <a:lstStyle/>
          <a:p>
            <a:r>
              <a:rPr lang="en-US" dirty="0">
                <a:latin typeface="Lucida Console" panose="020B0609040504020204" pitchFamily="49" charset="0"/>
              </a:rPr>
              <a:t>terraform </a:t>
            </a:r>
            <a:r>
              <a:rPr lang="en-US" dirty="0" err="1">
                <a:latin typeface="Lucida Console" panose="020B0609040504020204" pitchFamily="49" charset="0"/>
              </a:rPr>
              <a:t>init</a:t>
            </a:r>
            <a:endParaRPr lang="en-US" dirty="0">
              <a:latin typeface="Lucida Console" panose="020B0609040504020204" pitchFamily="49" charset="0"/>
            </a:endParaRPr>
          </a:p>
        </p:txBody>
      </p:sp>
    </p:spTree>
    <p:extLst>
      <p:ext uri="{BB962C8B-B14F-4D97-AF65-F5344CB8AC3E}">
        <p14:creationId xmlns:p14="http://schemas.microsoft.com/office/powerpoint/2010/main" val="1460179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63</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1384995"/>
          </a:xfrm>
          <a:prstGeom prst="rect">
            <a:avLst/>
          </a:prstGeom>
          <a:noFill/>
        </p:spPr>
        <p:txBody>
          <a:bodyPr wrap="square" rtlCol="0">
            <a:spAutoFit/>
          </a:bodyPr>
          <a:lstStyle/>
          <a:p>
            <a:pPr marL="571500" indent="-571500" algn="l">
              <a:buFont typeface="Arial" panose="020B0604020202020204" pitchFamily="34" charset="0"/>
              <a:buChar char="•"/>
            </a:pPr>
            <a:r>
              <a:rPr lang="en-US" u="sng" dirty="0"/>
              <a:t>Goal:</a:t>
            </a:r>
            <a:r>
              <a:rPr lang="en-US" dirty="0"/>
              <a:t> Build a cluster structure</a:t>
            </a:r>
          </a:p>
          <a:p>
            <a:pPr marL="571500" indent="-571500" algn="l">
              <a:buFont typeface="Arial" panose="020B0604020202020204" pitchFamily="34" charset="0"/>
              <a:buChar char="•"/>
            </a:pPr>
            <a:endParaRPr lang="en-US" dirty="0"/>
          </a:p>
        </p:txBody>
      </p:sp>
      <p:sp>
        <p:nvSpPr>
          <p:cNvPr id="7" name="Shape 144">
            <a:extLst>
              <a:ext uri="{FF2B5EF4-FFF2-40B4-BE49-F238E27FC236}">
                <a16:creationId xmlns:a16="http://schemas.microsoft.com/office/drawing/2014/main" id="{2ED66FB2-32CF-194E-9541-9604419A1407}"/>
              </a:ext>
            </a:extLst>
          </p:cNvPr>
          <p:cNvSpPr txBox="1">
            <a:spLocks/>
          </p:cNvSpPr>
          <p:nvPr/>
        </p:nvSpPr>
        <p:spPr bwMode="auto">
          <a:xfrm>
            <a:off x="-466391" y="3044897"/>
            <a:ext cx="12980608" cy="52745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1219200" indent="-457200">
              <a:lnSpc>
                <a:spcPct val="150000"/>
              </a:lnSpc>
              <a:buSzPct val="100000"/>
              <a:defRPr sz="3000"/>
            </a:pPr>
            <a:r>
              <a:rPr lang="en-US" sz="4200" dirty="0">
                <a:cs typeface="Arial"/>
              </a:rPr>
              <a:t>Cluster setup:</a:t>
            </a:r>
          </a:p>
          <a:p>
            <a:pPr marL="1731708" lvl="1" indent="-457200">
              <a:lnSpc>
                <a:spcPct val="150000"/>
              </a:lnSpc>
              <a:buSzPct val="100000"/>
              <a:defRPr sz="3000"/>
            </a:pPr>
            <a:r>
              <a:rPr lang="en-US" sz="4200" dirty="0">
                <a:cs typeface="Arial"/>
              </a:rPr>
              <a:t>3 VMs (1 Master node, 2 Compute nodes)</a:t>
            </a:r>
          </a:p>
          <a:p>
            <a:pPr marL="1731708" lvl="1" indent="-457200">
              <a:lnSpc>
                <a:spcPct val="150000"/>
              </a:lnSpc>
              <a:buSzPct val="100000"/>
              <a:defRPr sz="3000"/>
            </a:pPr>
            <a:r>
              <a:rPr lang="en-US" sz="4200" dirty="0">
                <a:cs typeface="Arial"/>
              </a:rPr>
              <a:t>3 Volumes</a:t>
            </a:r>
          </a:p>
          <a:p>
            <a:pPr marL="1731708" lvl="1" indent="-457200">
              <a:lnSpc>
                <a:spcPct val="150000"/>
              </a:lnSpc>
              <a:buSzPct val="100000"/>
              <a:defRPr sz="3000"/>
            </a:pPr>
            <a:r>
              <a:rPr lang="en-US" sz="4200" dirty="0">
                <a:cs typeface="Arial"/>
              </a:rPr>
              <a:t>2 different networks</a:t>
            </a:r>
          </a:p>
          <a:p>
            <a:pPr marL="1731708" lvl="1" indent="-457200">
              <a:lnSpc>
                <a:spcPct val="150000"/>
              </a:lnSpc>
              <a:buSzPct val="100000"/>
              <a:defRPr sz="3000"/>
            </a:pPr>
            <a:r>
              <a:rPr lang="en-US" sz="4200" dirty="0">
                <a:cs typeface="Arial"/>
              </a:rPr>
              <a:t>2 different flavors</a:t>
            </a:r>
          </a:p>
          <a:p>
            <a:pPr marL="1731708" lvl="1" indent="-457200">
              <a:lnSpc>
                <a:spcPct val="150000"/>
              </a:lnSpc>
              <a:buSzPct val="100000"/>
              <a:defRPr sz="3000"/>
            </a:pPr>
            <a:r>
              <a:rPr lang="en-US" sz="4200" dirty="0">
                <a:cs typeface="Arial"/>
              </a:rPr>
              <a:t>2 different images</a:t>
            </a:r>
          </a:p>
          <a:p>
            <a:pPr marL="1169670" indent="-407670">
              <a:lnSpc>
                <a:spcPct val="150000"/>
              </a:lnSpc>
              <a:buSzPct val="100000"/>
              <a:defRPr sz="3000"/>
            </a:pPr>
            <a:endParaRPr lang="en-US" sz="4200" dirty="0">
              <a:cs typeface="Arial"/>
            </a:endParaRPr>
          </a:p>
        </p:txBody>
      </p:sp>
    </p:spTree>
    <p:extLst>
      <p:ext uri="{BB962C8B-B14F-4D97-AF65-F5344CB8AC3E}">
        <p14:creationId xmlns:p14="http://schemas.microsoft.com/office/powerpoint/2010/main" val="4252321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64</a:t>
            </a:fld>
            <a:endParaRPr lang="en-US" dirty="0">
              <a:solidFill>
                <a:srgbClr val="A51E37"/>
              </a:solidFill>
            </a:endParaRPr>
          </a:p>
        </p:txBody>
      </p:sp>
      <p:sp>
        <p:nvSpPr>
          <p:cNvPr id="4" name="Inhaltsplatzhalter 3">
            <a:extLst>
              <a:ext uri="{FF2B5EF4-FFF2-40B4-BE49-F238E27FC236}">
                <a16:creationId xmlns:a16="http://schemas.microsoft.com/office/drawing/2014/main" id="{5ADC2548-5DB0-C341-BAE7-E2B41B4B3271}"/>
              </a:ext>
            </a:extLst>
          </p:cNvPr>
          <p:cNvSpPr txBox="1">
            <a:spLocks/>
          </p:cNvSpPr>
          <p:nvPr/>
        </p:nvSpPr>
        <p:spPr bwMode="auto">
          <a:xfrm>
            <a:off x="1022774" y="1491915"/>
            <a:ext cx="1648237" cy="49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vars.tf</a:t>
            </a:r>
            <a:endParaRPr lang="en-US" sz="3700" dirty="0"/>
          </a:p>
        </p:txBody>
      </p:sp>
      <p:sp>
        <p:nvSpPr>
          <p:cNvPr id="6" name="Shape 144">
            <a:extLst>
              <a:ext uri="{FF2B5EF4-FFF2-40B4-BE49-F238E27FC236}">
                <a16:creationId xmlns:a16="http://schemas.microsoft.com/office/drawing/2014/main" id="{455EA7F6-C6CB-674D-AA41-DB4BCAABBEDB}"/>
              </a:ext>
            </a:extLst>
          </p:cNvPr>
          <p:cNvSpPr txBox="1">
            <a:spLocks/>
          </p:cNvSpPr>
          <p:nvPr/>
        </p:nvSpPr>
        <p:spPr bwMode="auto">
          <a:xfrm>
            <a:off x="1022772" y="2206796"/>
            <a:ext cx="11490068" cy="71465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r>
              <a:rPr lang="de-DE" dirty="0">
                <a:latin typeface="Lucida Console" panose="020B0609040504020204" pitchFamily="49" charset="0"/>
              </a:rPr>
              <a:t>variable "</a:t>
            </a:r>
            <a:r>
              <a:rPr lang="de-DE" dirty="0" err="1">
                <a:latin typeface="Lucida Console" panose="020B0609040504020204" pitchFamily="49" charset="0"/>
              </a:rPr>
              <a:t>volume</a:t>
            </a:r>
            <a:r>
              <a:rPr lang="de-DE" dirty="0">
                <a:latin typeface="Lucida Console" panose="020B0609040504020204" pitchFamily="49" charset="0"/>
              </a:rPr>
              <a:t>-name" {</a:t>
            </a:r>
          </a:p>
          <a:p>
            <a:pPr marL="0" indent="0">
              <a:buNone/>
            </a:pPr>
            <a:r>
              <a:rPr lang="de-DE" dirty="0">
                <a:latin typeface="Lucida Console" panose="020B0609040504020204" pitchFamily="49" charset="0"/>
              </a:rPr>
              <a:t>  type = </a:t>
            </a:r>
            <a:r>
              <a:rPr lang="de-DE" dirty="0" err="1">
                <a:latin typeface="Lucida Console" panose="020B0609040504020204" pitchFamily="49" charset="0"/>
              </a:rPr>
              <a:t>map</a:t>
            </a:r>
            <a:r>
              <a:rPr lang="de-DE" dirty="0">
                <a:latin typeface="Lucida Console" panose="020B0609040504020204" pitchFamily="49" charset="0"/>
              </a:rPr>
              <a:t> </a:t>
            </a:r>
          </a:p>
          <a:p>
            <a:pPr marL="0" indent="0">
              <a:buNone/>
            </a:pPr>
            <a:r>
              <a:rPr lang="de-DE" dirty="0">
                <a:latin typeface="Lucida Console" panose="020B0609040504020204" pitchFamily="49" charset="0"/>
              </a:rPr>
              <a:t>  </a:t>
            </a:r>
            <a:r>
              <a:rPr lang="de-DE" dirty="0" err="1">
                <a:latin typeface="Lucida Console" panose="020B0609040504020204" pitchFamily="49" charset="0"/>
              </a:rPr>
              <a:t>default</a:t>
            </a:r>
            <a:r>
              <a:rPr lang="de-DE" dirty="0">
                <a:latin typeface="Lucida Console" panose="020B0609040504020204" pitchFamily="49" charset="0"/>
              </a:rPr>
              <a:t> = {</a:t>
            </a:r>
          </a:p>
          <a:p>
            <a:pPr marL="0" indent="0">
              <a:buNone/>
            </a:pPr>
            <a:r>
              <a:rPr lang="de-DE" dirty="0">
                <a:latin typeface="Lucida Console" panose="020B0609040504020204" pitchFamily="49" charset="0"/>
              </a:rPr>
              <a:t>    "</a:t>
            </a:r>
            <a:r>
              <a:rPr lang="de-DE" dirty="0" err="1">
                <a:latin typeface="Lucida Console" panose="020B0609040504020204" pitchFamily="49" charset="0"/>
              </a:rPr>
              <a:t>master</a:t>
            </a:r>
            <a:r>
              <a:rPr lang="de-DE" dirty="0">
                <a:latin typeface="Lucida Console" panose="020B0609040504020204" pitchFamily="49" charset="0"/>
              </a:rPr>
              <a:t>" = "</a:t>
            </a:r>
            <a:r>
              <a:rPr lang="de-DE" dirty="0" err="1">
                <a:latin typeface="Lucida Console" panose="020B0609040504020204" pitchFamily="49" charset="0"/>
              </a:rPr>
              <a:t>maxhanussek</a:t>
            </a:r>
            <a:r>
              <a:rPr lang="de-DE" dirty="0">
                <a:latin typeface="Lucida Console" panose="020B0609040504020204" pitchFamily="49" charset="0"/>
              </a:rPr>
              <a:t>-workshop-volume-master"</a:t>
            </a:r>
          </a:p>
          <a:p>
            <a:pPr marL="0" indent="0">
              <a:buNone/>
            </a:pPr>
            <a:r>
              <a:rPr lang="de-DE" dirty="0">
                <a:latin typeface="Lucida Console" panose="020B0609040504020204" pitchFamily="49" charset="0"/>
              </a:rPr>
              <a:t>    "</a:t>
            </a:r>
            <a:r>
              <a:rPr lang="de-DE" dirty="0" err="1">
                <a:latin typeface="Lucida Console" panose="020B0609040504020204" pitchFamily="49" charset="0"/>
              </a:rPr>
              <a:t>compute</a:t>
            </a:r>
            <a:r>
              <a:rPr lang="de-DE" dirty="0">
                <a:latin typeface="Lucida Console" panose="020B0609040504020204" pitchFamily="49" charset="0"/>
              </a:rPr>
              <a:t>"= "</a:t>
            </a:r>
            <a:r>
              <a:rPr lang="de-DE" dirty="0" err="1">
                <a:latin typeface="Lucida Console" panose="020B0609040504020204" pitchFamily="49" charset="0"/>
              </a:rPr>
              <a:t>maxhanussek</a:t>
            </a:r>
            <a:r>
              <a:rPr lang="de-DE" dirty="0">
                <a:latin typeface="Lucida Console" panose="020B0609040504020204" pitchFamily="49" charset="0"/>
              </a:rPr>
              <a:t>-workshop-volume-</a:t>
            </a:r>
            <a:r>
              <a:rPr lang="de-DE" dirty="0" err="1">
                <a:latin typeface="Lucida Console" panose="020B0609040504020204" pitchFamily="49" charset="0"/>
              </a:rPr>
              <a:t>compute</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p>
          <a:p>
            <a:pPr marL="0" indent="0">
              <a:buNone/>
            </a:pPr>
            <a:r>
              <a:rPr lang="de-DE" dirty="0">
                <a:latin typeface="Lucida Console" panose="020B0609040504020204" pitchFamily="49" charset="0"/>
              </a:rPr>
              <a:t>}</a:t>
            </a:r>
          </a:p>
          <a:p>
            <a:pPr marL="0" indent="0">
              <a:buNone/>
            </a:pPr>
            <a:endParaRPr lang="de-DE" dirty="0">
              <a:latin typeface="Lucida Console" panose="020B0609040504020204" pitchFamily="49" charset="0"/>
            </a:endParaRPr>
          </a:p>
          <a:p>
            <a:pPr marL="0" indent="0">
              <a:buNone/>
            </a:pPr>
            <a:r>
              <a:rPr lang="de-DE" dirty="0">
                <a:latin typeface="Lucida Console" panose="020B0609040504020204" pitchFamily="49" charset="0"/>
              </a:rPr>
              <a:t>variable "</a:t>
            </a:r>
            <a:r>
              <a:rPr lang="de-DE" dirty="0" err="1">
                <a:latin typeface="Lucida Console" panose="020B0609040504020204" pitchFamily="49" charset="0"/>
              </a:rPr>
              <a:t>vm</a:t>
            </a:r>
            <a:r>
              <a:rPr lang="de-DE" dirty="0">
                <a:latin typeface="Lucida Console" panose="020B0609040504020204" pitchFamily="49" charset="0"/>
              </a:rPr>
              <a:t>-name" {</a:t>
            </a:r>
          </a:p>
          <a:p>
            <a:pPr marL="0" indent="0">
              <a:buNone/>
            </a:pPr>
            <a:r>
              <a:rPr lang="de-DE" dirty="0">
                <a:latin typeface="Lucida Console" panose="020B0609040504020204" pitchFamily="49" charset="0"/>
              </a:rPr>
              <a:t>  type = </a:t>
            </a:r>
            <a:r>
              <a:rPr lang="de-DE" dirty="0" err="1">
                <a:latin typeface="Lucida Console" panose="020B0609040504020204" pitchFamily="49" charset="0"/>
              </a:rPr>
              <a:t>map</a:t>
            </a:r>
            <a:endParaRPr lang="de-DE" dirty="0">
              <a:latin typeface="Lucida Console" panose="020B0609040504020204" pitchFamily="49" charset="0"/>
            </a:endParaRPr>
          </a:p>
          <a:p>
            <a:pPr marL="0" indent="0">
              <a:buNone/>
            </a:pPr>
            <a:r>
              <a:rPr lang="de-DE" dirty="0">
                <a:latin typeface="Lucida Console" panose="020B0609040504020204" pitchFamily="49" charset="0"/>
              </a:rPr>
              <a:t>  </a:t>
            </a:r>
            <a:r>
              <a:rPr lang="de-DE" dirty="0" err="1">
                <a:latin typeface="Lucida Console" panose="020B0609040504020204" pitchFamily="49" charset="0"/>
              </a:rPr>
              <a:t>default</a:t>
            </a:r>
            <a:r>
              <a:rPr lang="de-DE" dirty="0">
                <a:latin typeface="Lucida Console" panose="020B0609040504020204" pitchFamily="49" charset="0"/>
              </a:rPr>
              <a:t> = {</a:t>
            </a:r>
          </a:p>
          <a:p>
            <a:pPr marL="0" indent="0">
              <a:buNone/>
            </a:pPr>
            <a:r>
              <a:rPr lang="de-DE" dirty="0">
                <a:latin typeface="Lucida Console" panose="020B0609040504020204" pitchFamily="49" charset="0"/>
              </a:rPr>
              <a:t>    "</a:t>
            </a:r>
            <a:r>
              <a:rPr lang="de-DE" dirty="0" err="1">
                <a:latin typeface="Lucida Console" panose="020B0609040504020204" pitchFamily="49" charset="0"/>
              </a:rPr>
              <a:t>master</a:t>
            </a:r>
            <a:r>
              <a:rPr lang="de-DE" dirty="0">
                <a:latin typeface="Lucida Console" panose="020B0609040504020204" pitchFamily="49" charset="0"/>
              </a:rPr>
              <a:t>" = "</a:t>
            </a:r>
            <a:r>
              <a:rPr lang="de-DE" dirty="0" err="1">
                <a:latin typeface="Lucida Console" panose="020B0609040504020204" pitchFamily="49" charset="0"/>
              </a:rPr>
              <a:t>maxhanussek</a:t>
            </a:r>
            <a:r>
              <a:rPr lang="de-DE" dirty="0">
                <a:latin typeface="Lucida Console" panose="020B0609040504020204" pitchFamily="49" charset="0"/>
              </a:rPr>
              <a:t>-workshop-</a:t>
            </a:r>
            <a:r>
              <a:rPr lang="de-DE" dirty="0" err="1">
                <a:latin typeface="Lucida Console" panose="020B0609040504020204" pitchFamily="49" charset="0"/>
              </a:rPr>
              <a:t>vm</a:t>
            </a:r>
            <a:r>
              <a:rPr lang="de-DE" dirty="0">
                <a:latin typeface="Lucida Console" panose="020B0609040504020204" pitchFamily="49" charset="0"/>
              </a:rPr>
              <a:t>-master"</a:t>
            </a:r>
          </a:p>
          <a:p>
            <a:pPr marL="0" indent="0">
              <a:buNone/>
            </a:pPr>
            <a:r>
              <a:rPr lang="de-DE" dirty="0">
                <a:latin typeface="Lucida Console" panose="020B0609040504020204" pitchFamily="49" charset="0"/>
              </a:rPr>
              <a:t>    "</a:t>
            </a:r>
            <a:r>
              <a:rPr lang="de-DE" dirty="0" err="1">
                <a:latin typeface="Lucida Console" panose="020B0609040504020204" pitchFamily="49" charset="0"/>
              </a:rPr>
              <a:t>compute</a:t>
            </a:r>
            <a:r>
              <a:rPr lang="de-DE" dirty="0">
                <a:latin typeface="Lucida Console" panose="020B0609040504020204" pitchFamily="49" charset="0"/>
              </a:rPr>
              <a:t>"= "</a:t>
            </a:r>
            <a:r>
              <a:rPr lang="de-DE" dirty="0" err="1">
                <a:latin typeface="Lucida Console" panose="020B0609040504020204" pitchFamily="49" charset="0"/>
              </a:rPr>
              <a:t>maxhanussek</a:t>
            </a:r>
            <a:r>
              <a:rPr lang="de-DE" dirty="0">
                <a:latin typeface="Lucida Console" panose="020B0609040504020204" pitchFamily="49" charset="0"/>
              </a:rPr>
              <a:t>-workshop-</a:t>
            </a:r>
            <a:r>
              <a:rPr lang="de-DE" dirty="0" err="1">
                <a:latin typeface="Lucida Console" panose="020B0609040504020204" pitchFamily="49" charset="0"/>
              </a:rPr>
              <a:t>vm</a:t>
            </a:r>
            <a:r>
              <a:rPr lang="de-DE" dirty="0">
                <a:latin typeface="Lucida Console" panose="020B0609040504020204" pitchFamily="49" charset="0"/>
              </a:rPr>
              <a:t>-</a:t>
            </a:r>
            <a:r>
              <a:rPr lang="de-DE" dirty="0" err="1">
                <a:latin typeface="Lucida Console" panose="020B0609040504020204" pitchFamily="49" charset="0"/>
              </a:rPr>
              <a:t>compute</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p>
          <a:p>
            <a:pPr marL="0" indent="0">
              <a:buNone/>
            </a:pPr>
            <a:r>
              <a:rPr lang="de-DE" dirty="0">
                <a:latin typeface="Lucida Console" panose="020B0609040504020204" pitchFamily="49" charset="0"/>
              </a:rPr>
              <a:t>}</a:t>
            </a: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762000" indent="0">
              <a:lnSpc>
                <a:spcPct val="150000"/>
              </a:lnSpc>
              <a:buSzPct val="100000"/>
              <a:buNone/>
              <a:defRPr sz="3000"/>
            </a:pPr>
            <a:endParaRPr lang="en-US" sz="3500" dirty="0">
              <a:latin typeface="Lucida Console" panose="020B0609040504020204" pitchFamily="49" charset="0"/>
              <a:cs typeface="Arial"/>
            </a:endParaRPr>
          </a:p>
          <a:p>
            <a:pPr marL="762000" indent="0">
              <a:lnSpc>
                <a:spcPct val="150000"/>
              </a:lnSpc>
              <a:buSzPct val="100000"/>
              <a:buNone/>
              <a:defRPr sz="3000"/>
            </a:pPr>
            <a:endParaRPr lang="en-US" sz="3500" dirty="0">
              <a:latin typeface="Lucida Console" panose="020B0609040504020204" pitchFamily="49" charset="0"/>
              <a:cs typeface="Arial"/>
            </a:endParaRPr>
          </a:p>
        </p:txBody>
      </p:sp>
      <p:sp>
        <p:nvSpPr>
          <p:cNvPr id="7" name="Rechteck 6">
            <a:extLst>
              <a:ext uri="{FF2B5EF4-FFF2-40B4-BE49-F238E27FC236}">
                <a16:creationId xmlns:a16="http://schemas.microsoft.com/office/drawing/2014/main" id="{67EC2591-38D7-EB40-9DAA-D0C4B41D878F}"/>
              </a:ext>
            </a:extLst>
          </p:cNvPr>
          <p:cNvSpPr/>
          <p:nvPr/>
        </p:nvSpPr>
        <p:spPr>
          <a:xfrm>
            <a:off x="4197912" y="3495298"/>
            <a:ext cx="8314928" cy="1100765"/>
          </a:xfrm>
          <a:prstGeom prst="rect">
            <a:avLst/>
          </a:prstGeom>
          <a:noFill/>
          <a:ln w="635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B43182FD-D6A1-BF41-AB0D-79642C2ADBBC}"/>
              </a:ext>
            </a:extLst>
          </p:cNvPr>
          <p:cNvSpPr/>
          <p:nvPr/>
        </p:nvSpPr>
        <p:spPr>
          <a:xfrm>
            <a:off x="4197912" y="7257169"/>
            <a:ext cx="7784115" cy="1100765"/>
          </a:xfrm>
          <a:prstGeom prst="rect">
            <a:avLst/>
          </a:prstGeom>
          <a:noFill/>
          <a:ln w="635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A0C936CF-3948-5D43-8B40-58E6A33CED94}"/>
              </a:ext>
            </a:extLst>
          </p:cNvPr>
          <p:cNvSpPr/>
          <p:nvPr/>
        </p:nvSpPr>
        <p:spPr>
          <a:xfrm>
            <a:off x="2839453" y="2621126"/>
            <a:ext cx="973672" cy="531148"/>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DFCCAD9E-CA1C-6645-A619-A76BF3544FC4}"/>
              </a:ext>
            </a:extLst>
          </p:cNvPr>
          <p:cNvSpPr/>
          <p:nvPr/>
        </p:nvSpPr>
        <p:spPr>
          <a:xfrm>
            <a:off x="2839453" y="6370156"/>
            <a:ext cx="973672" cy="496080"/>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F1597955-735C-714C-A543-1CB52BD0FB4D}"/>
              </a:ext>
            </a:extLst>
          </p:cNvPr>
          <p:cNvSpPr/>
          <p:nvPr/>
        </p:nvSpPr>
        <p:spPr>
          <a:xfrm>
            <a:off x="1529119" y="3616489"/>
            <a:ext cx="2332131" cy="863075"/>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A88BABEC-4650-9C4D-8C5A-20C7DF1304B0}"/>
              </a:ext>
            </a:extLst>
          </p:cNvPr>
          <p:cNvSpPr/>
          <p:nvPr/>
        </p:nvSpPr>
        <p:spPr>
          <a:xfrm>
            <a:off x="1673387" y="7365519"/>
            <a:ext cx="2139738" cy="992415"/>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45351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65</a:t>
            </a:fld>
            <a:endParaRPr lang="en-US" dirty="0">
              <a:solidFill>
                <a:srgbClr val="A51E37"/>
              </a:solidFill>
            </a:endParaRPr>
          </a:p>
        </p:txBody>
      </p:sp>
      <p:sp>
        <p:nvSpPr>
          <p:cNvPr id="4" name="Inhaltsplatzhalter 3">
            <a:extLst>
              <a:ext uri="{FF2B5EF4-FFF2-40B4-BE49-F238E27FC236}">
                <a16:creationId xmlns:a16="http://schemas.microsoft.com/office/drawing/2014/main" id="{5ADC2548-5DB0-C341-BAE7-E2B41B4B3271}"/>
              </a:ext>
            </a:extLst>
          </p:cNvPr>
          <p:cNvSpPr txBox="1">
            <a:spLocks/>
          </p:cNvSpPr>
          <p:nvPr/>
        </p:nvSpPr>
        <p:spPr bwMode="auto">
          <a:xfrm>
            <a:off x="1022774" y="1491915"/>
            <a:ext cx="1648237" cy="49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vars.tf</a:t>
            </a:r>
            <a:endParaRPr lang="en-US" sz="3700" dirty="0"/>
          </a:p>
        </p:txBody>
      </p:sp>
      <p:sp>
        <p:nvSpPr>
          <p:cNvPr id="6" name="Shape 144">
            <a:extLst>
              <a:ext uri="{FF2B5EF4-FFF2-40B4-BE49-F238E27FC236}">
                <a16:creationId xmlns:a16="http://schemas.microsoft.com/office/drawing/2014/main" id="{455EA7F6-C6CB-674D-AA41-DB4BCAABBEDB}"/>
              </a:ext>
            </a:extLst>
          </p:cNvPr>
          <p:cNvSpPr txBox="1">
            <a:spLocks/>
          </p:cNvSpPr>
          <p:nvPr/>
        </p:nvSpPr>
        <p:spPr bwMode="auto">
          <a:xfrm>
            <a:off x="1022772" y="2206796"/>
            <a:ext cx="11490068" cy="71465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r>
              <a:rPr lang="de-DE" dirty="0">
                <a:latin typeface="Lucida Console" panose="020B0609040504020204" pitchFamily="49" charset="0"/>
              </a:rPr>
              <a:t>variable “</a:t>
            </a:r>
            <a:r>
              <a:rPr lang="de-DE" dirty="0" err="1">
                <a:latin typeface="Lucida Console" panose="020B0609040504020204" pitchFamily="49" charset="0"/>
              </a:rPr>
              <a:t>flavors</a:t>
            </a:r>
            <a:r>
              <a:rPr lang="de-DE" dirty="0">
                <a:latin typeface="Lucida Console" panose="020B0609040504020204" pitchFamily="49" charset="0"/>
              </a:rPr>
              <a:t>" {</a:t>
            </a:r>
          </a:p>
          <a:p>
            <a:pPr marL="0" indent="0">
              <a:buNone/>
            </a:pPr>
            <a:r>
              <a:rPr lang="de-DE" dirty="0">
                <a:latin typeface="Lucida Console" panose="020B0609040504020204" pitchFamily="49" charset="0"/>
              </a:rPr>
              <a:t>  type = </a:t>
            </a:r>
            <a:r>
              <a:rPr lang="de-DE" dirty="0" err="1">
                <a:latin typeface="Lucida Console" panose="020B0609040504020204" pitchFamily="49" charset="0"/>
              </a:rPr>
              <a:t>map</a:t>
            </a:r>
            <a:r>
              <a:rPr lang="de-DE" dirty="0">
                <a:latin typeface="Lucida Console" panose="020B0609040504020204" pitchFamily="49" charset="0"/>
              </a:rPr>
              <a:t> </a:t>
            </a:r>
          </a:p>
          <a:p>
            <a:pPr marL="0" indent="0">
              <a:buNone/>
            </a:pPr>
            <a:r>
              <a:rPr lang="de-DE" dirty="0">
                <a:latin typeface="Lucida Console" panose="020B0609040504020204" pitchFamily="49" charset="0"/>
              </a:rPr>
              <a:t>  </a:t>
            </a:r>
            <a:r>
              <a:rPr lang="de-DE" dirty="0" err="1">
                <a:latin typeface="Lucida Console" panose="020B0609040504020204" pitchFamily="49" charset="0"/>
              </a:rPr>
              <a:t>default</a:t>
            </a:r>
            <a:r>
              <a:rPr lang="de-DE" dirty="0">
                <a:latin typeface="Lucida Console" panose="020B0609040504020204" pitchFamily="49" charset="0"/>
              </a:rPr>
              <a:t> = {</a:t>
            </a:r>
          </a:p>
          <a:p>
            <a:pPr marL="0" indent="0">
              <a:buNone/>
            </a:pPr>
            <a:r>
              <a:rPr lang="de-DE" dirty="0">
                <a:latin typeface="Lucida Console" panose="020B0609040504020204" pitchFamily="49" charset="0"/>
              </a:rPr>
              <a:t>    "</a:t>
            </a:r>
            <a:r>
              <a:rPr lang="de-DE" dirty="0" err="1">
                <a:latin typeface="Lucida Console" panose="020B0609040504020204" pitchFamily="49" charset="0"/>
              </a:rPr>
              <a:t>master</a:t>
            </a:r>
            <a:r>
              <a:rPr lang="de-DE" dirty="0">
                <a:latin typeface="Lucida Console" panose="020B0609040504020204" pitchFamily="49" charset="0"/>
              </a:rPr>
              <a:t>" = “</a:t>
            </a:r>
            <a:r>
              <a:rPr lang="de-DE" dirty="0" err="1">
                <a:latin typeface="Lucida Console" panose="020B0609040504020204" pitchFamily="49" charset="0"/>
              </a:rPr>
              <a:t>de.NBI</a:t>
            </a:r>
            <a:r>
              <a:rPr lang="de-DE" dirty="0">
                <a:latin typeface="Lucida Console" panose="020B0609040504020204" pitchFamily="49" charset="0"/>
              </a:rPr>
              <a:t> </a:t>
            </a:r>
            <a:r>
              <a:rPr lang="de-DE" dirty="0" err="1">
                <a:latin typeface="Lucida Console" panose="020B0609040504020204" pitchFamily="49" charset="0"/>
              </a:rPr>
              <a:t>small</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compute</a:t>
            </a:r>
            <a:r>
              <a:rPr lang="de-DE" dirty="0">
                <a:latin typeface="Lucida Console" panose="020B0609040504020204" pitchFamily="49" charset="0"/>
              </a:rPr>
              <a:t>"= “</a:t>
            </a:r>
            <a:r>
              <a:rPr lang="de-DE" dirty="0" err="1">
                <a:latin typeface="Lucida Console" panose="020B0609040504020204" pitchFamily="49" charset="0"/>
              </a:rPr>
              <a:t>de.NBI</a:t>
            </a:r>
            <a:r>
              <a:rPr lang="de-DE" dirty="0">
                <a:latin typeface="Lucida Console" panose="020B0609040504020204" pitchFamily="49" charset="0"/>
              </a:rPr>
              <a:t> </a:t>
            </a:r>
            <a:r>
              <a:rPr lang="de-DE" dirty="0" err="1">
                <a:latin typeface="Lucida Console" panose="020B0609040504020204" pitchFamily="49" charset="0"/>
              </a:rPr>
              <a:t>default</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p>
          <a:p>
            <a:pPr marL="0" indent="0">
              <a:buNone/>
            </a:pPr>
            <a:r>
              <a:rPr lang="de-DE" dirty="0">
                <a:latin typeface="Lucida Console" panose="020B0609040504020204" pitchFamily="49" charset="0"/>
              </a:rPr>
              <a:t>}</a:t>
            </a:r>
          </a:p>
          <a:p>
            <a:pPr marL="0" indent="0">
              <a:buNone/>
            </a:pPr>
            <a:endParaRPr lang="de-DE" dirty="0">
              <a:latin typeface="Lucida Console" panose="020B0609040504020204" pitchFamily="49" charset="0"/>
            </a:endParaRPr>
          </a:p>
          <a:p>
            <a:pPr marL="0" indent="0">
              <a:buNone/>
            </a:pPr>
            <a:r>
              <a:rPr lang="de-DE" dirty="0">
                <a:latin typeface="Lucida Console" panose="020B0609040504020204" pitchFamily="49" charset="0"/>
              </a:rPr>
              <a:t>variable “</a:t>
            </a:r>
            <a:r>
              <a:rPr lang="de-DE" dirty="0" err="1">
                <a:latin typeface="Lucida Console" panose="020B0609040504020204" pitchFamily="49" charset="0"/>
              </a:rPr>
              <a:t>workshop</a:t>
            </a:r>
            <a:r>
              <a:rPr lang="de-DE" dirty="0">
                <a:latin typeface="Lucida Console" panose="020B0609040504020204" pitchFamily="49" charset="0"/>
              </a:rPr>
              <a:t>-image" {</a:t>
            </a:r>
          </a:p>
          <a:p>
            <a:pPr marL="0" indent="0">
              <a:buNone/>
            </a:pPr>
            <a:r>
              <a:rPr lang="de-DE" dirty="0">
                <a:latin typeface="Lucida Console" panose="020B0609040504020204" pitchFamily="49" charset="0"/>
              </a:rPr>
              <a:t>  type = </a:t>
            </a:r>
            <a:r>
              <a:rPr lang="de-DE" dirty="0" err="1">
                <a:latin typeface="Lucida Console" panose="020B0609040504020204" pitchFamily="49" charset="0"/>
              </a:rPr>
              <a:t>map</a:t>
            </a:r>
            <a:endParaRPr lang="de-DE" dirty="0">
              <a:latin typeface="Lucida Console" panose="020B0609040504020204" pitchFamily="49" charset="0"/>
            </a:endParaRPr>
          </a:p>
          <a:p>
            <a:pPr marL="0" indent="0">
              <a:buNone/>
            </a:pPr>
            <a:r>
              <a:rPr lang="de-DE" dirty="0">
                <a:latin typeface="Lucida Console" panose="020B0609040504020204" pitchFamily="49" charset="0"/>
              </a:rPr>
              <a:t>  </a:t>
            </a:r>
            <a:r>
              <a:rPr lang="de-DE" dirty="0" err="1">
                <a:latin typeface="Lucida Console" panose="020B0609040504020204" pitchFamily="49" charset="0"/>
              </a:rPr>
              <a:t>default</a:t>
            </a:r>
            <a:r>
              <a:rPr lang="de-DE" dirty="0">
                <a:latin typeface="Lucida Console" panose="020B0609040504020204" pitchFamily="49" charset="0"/>
              </a:rPr>
              <a:t> = {</a:t>
            </a:r>
          </a:p>
          <a:p>
            <a:pPr marL="0" indent="0">
              <a:buNone/>
            </a:pPr>
            <a:r>
              <a:rPr lang="de-DE" dirty="0">
                <a:latin typeface="Lucida Console" panose="020B0609040504020204" pitchFamily="49" charset="0"/>
              </a:rPr>
              <a:t>    "</a:t>
            </a:r>
            <a:r>
              <a:rPr lang="de-DE" dirty="0" err="1">
                <a:latin typeface="Lucida Console" panose="020B0609040504020204" pitchFamily="49" charset="0"/>
              </a:rPr>
              <a:t>master</a:t>
            </a:r>
            <a:r>
              <a:rPr lang="de-DE" dirty="0">
                <a:latin typeface="Lucida Console" panose="020B0609040504020204" pitchFamily="49" charset="0"/>
              </a:rPr>
              <a:t>" = "</a:t>
            </a:r>
            <a:r>
              <a:rPr lang="de-DE" dirty="0"/>
              <a:t> </a:t>
            </a:r>
            <a:r>
              <a:rPr lang="de-DE" dirty="0" err="1"/>
              <a:t>CentOS</a:t>
            </a:r>
            <a:r>
              <a:rPr lang="de-DE" dirty="0"/>
              <a:t> 7.7 2020-07-07</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compute</a:t>
            </a:r>
            <a:r>
              <a:rPr lang="de-DE" dirty="0">
                <a:latin typeface="Lucida Console" panose="020B0609040504020204" pitchFamily="49" charset="0"/>
              </a:rPr>
              <a:t>"= "</a:t>
            </a:r>
            <a:r>
              <a:rPr lang="de-DE" dirty="0"/>
              <a:t> </a:t>
            </a:r>
            <a:r>
              <a:rPr lang="de-DE" dirty="0" err="1"/>
              <a:t>CentOS</a:t>
            </a:r>
            <a:r>
              <a:rPr lang="de-DE" dirty="0"/>
              <a:t> 7.8 2020-07-07</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p>
          <a:p>
            <a:pPr marL="0" indent="0">
              <a:buNone/>
            </a:pPr>
            <a:r>
              <a:rPr lang="de-DE" dirty="0">
                <a:latin typeface="Lucida Console" panose="020B0609040504020204" pitchFamily="49" charset="0"/>
              </a:rPr>
              <a:t>}</a:t>
            </a: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762000" indent="0">
              <a:lnSpc>
                <a:spcPct val="150000"/>
              </a:lnSpc>
              <a:buSzPct val="100000"/>
              <a:buNone/>
              <a:defRPr sz="3000"/>
            </a:pPr>
            <a:endParaRPr lang="en-US" sz="3500" dirty="0">
              <a:latin typeface="Lucida Console" panose="020B0609040504020204" pitchFamily="49" charset="0"/>
              <a:cs typeface="Arial"/>
            </a:endParaRPr>
          </a:p>
          <a:p>
            <a:pPr marL="762000" indent="0">
              <a:lnSpc>
                <a:spcPct val="150000"/>
              </a:lnSpc>
              <a:buSzPct val="100000"/>
              <a:buNone/>
              <a:defRPr sz="3000"/>
            </a:pPr>
            <a:endParaRPr lang="en-US" sz="3500" dirty="0">
              <a:latin typeface="Lucida Console" panose="020B0609040504020204" pitchFamily="49" charset="0"/>
              <a:cs typeface="Arial"/>
            </a:endParaRPr>
          </a:p>
        </p:txBody>
      </p:sp>
      <p:sp>
        <p:nvSpPr>
          <p:cNvPr id="7" name="Rechteck 6">
            <a:extLst>
              <a:ext uri="{FF2B5EF4-FFF2-40B4-BE49-F238E27FC236}">
                <a16:creationId xmlns:a16="http://schemas.microsoft.com/office/drawing/2014/main" id="{67EC2591-38D7-EB40-9DAA-D0C4B41D878F}"/>
              </a:ext>
            </a:extLst>
          </p:cNvPr>
          <p:cNvSpPr/>
          <p:nvPr/>
        </p:nvSpPr>
        <p:spPr>
          <a:xfrm>
            <a:off x="4197912" y="3495298"/>
            <a:ext cx="8314928" cy="1100765"/>
          </a:xfrm>
          <a:prstGeom prst="rect">
            <a:avLst/>
          </a:prstGeom>
          <a:noFill/>
          <a:ln w="635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B43182FD-D6A1-BF41-AB0D-79642C2ADBBC}"/>
              </a:ext>
            </a:extLst>
          </p:cNvPr>
          <p:cNvSpPr/>
          <p:nvPr/>
        </p:nvSpPr>
        <p:spPr>
          <a:xfrm>
            <a:off x="4197912" y="7257169"/>
            <a:ext cx="7784115" cy="1100765"/>
          </a:xfrm>
          <a:prstGeom prst="rect">
            <a:avLst/>
          </a:prstGeom>
          <a:noFill/>
          <a:ln w="635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A0C936CF-3948-5D43-8B40-58E6A33CED94}"/>
              </a:ext>
            </a:extLst>
          </p:cNvPr>
          <p:cNvSpPr/>
          <p:nvPr/>
        </p:nvSpPr>
        <p:spPr>
          <a:xfrm>
            <a:off x="2839453" y="2621126"/>
            <a:ext cx="973672" cy="531148"/>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DFCCAD9E-CA1C-6645-A619-A76BF3544FC4}"/>
              </a:ext>
            </a:extLst>
          </p:cNvPr>
          <p:cNvSpPr/>
          <p:nvPr/>
        </p:nvSpPr>
        <p:spPr>
          <a:xfrm>
            <a:off x="2839453" y="6370156"/>
            <a:ext cx="973672" cy="496080"/>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F1597955-735C-714C-A543-1CB52BD0FB4D}"/>
              </a:ext>
            </a:extLst>
          </p:cNvPr>
          <p:cNvSpPr/>
          <p:nvPr/>
        </p:nvSpPr>
        <p:spPr>
          <a:xfrm>
            <a:off x="1529119" y="3616489"/>
            <a:ext cx="2332131" cy="863075"/>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A88BABEC-4650-9C4D-8C5A-20C7DF1304B0}"/>
              </a:ext>
            </a:extLst>
          </p:cNvPr>
          <p:cNvSpPr/>
          <p:nvPr/>
        </p:nvSpPr>
        <p:spPr>
          <a:xfrm>
            <a:off x="1673387" y="7365519"/>
            <a:ext cx="2139738" cy="992415"/>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3280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66</a:t>
            </a:fld>
            <a:endParaRPr lang="en-US" dirty="0">
              <a:solidFill>
                <a:srgbClr val="A51E37"/>
              </a:solidFill>
            </a:endParaRPr>
          </a:p>
        </p:txBody>
      </p:sp>
      <p:sp>
        <p:nvSpPr>
          <p:cNvPr id="4" name="Inhaltsplatzhalter 3">
            <a:extLst>
              <a:ext uri="{FF2B5EF4-FFF2-40B4-BE49-F238E27FC236}">
                <a16:creationId xmlns:a16="http://schemas.microsoft.com/office/drawing/2014/main" id="{5ADC2548-5DB0-C341-BAE7-E2B41B4B3271}"/>
              </a:ext>
            </a:extLst>
          </p:cNvPr>
          <p:cNvSpPr txBox="1">
            <a:spLocks/>
          </p:cNvSpPr>
          <p:nvPr/>
        </p:nvSpPr>
        <p:spPr bwMode="auto">
          <a:xfrm>
            <a:off x="1022774" y="1491915"/>
            <a:ext cx="1648237" cy="49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vars.tf</a:t>
            </a:r>
            <a:endParaRPr lang="en-US" sz="3700" dirty="0"/>
          </a:p>
        </p:txBody>
      </p:sp>
      <p:sp>
        <p:nvSpPr>
          <p:cNvPr id="6" name="Shape 144">
            <a:extLst>
              <a:ext uri="{FF2B5EF4-FFF2-40B4-BE49-F238E27FC236}">
                <a16:creationId xmlns:a16="http://schemas.microsoft.com/office/drawing/2014/main" id="{455EA7F6-C6CB-674D-AA41-DB4BCAABBEDB}"/>
              </a:ext>
            </a:extLst>
          </p:cNvPr>
          <p:cNvSpPr txBox="1">
            <a:spLocks/>
          </p:cNvSpPr>
          <p:nvPr/>
        </p:nvSpPr>
        <p:spPr bwMode="auto">
          <a:xfrm>
            <a:off x="1022772" y="2206796"/>
            <a:ext cx="11490068" cy="69124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r>
              <a:rPr lang="de-DE" dirty="0">
                <a:latin typeface="Lucida Console" panose="020B0609040504020204" pitchFamily="49" charset="0"/>
              </a:rPr>
              <a:t>variable “</a:t>
            </a:r>
            <a:r>
              <a:rPr lang="de-DE" dirty="0" err="1">
                <a:latin typeface="Lucida Console" panose="020B0609040504020204" pitchFamily="49" charset="0"/>
              </a:rPr>
              <a:t>network</a:t>
            </a:r>
            <a:r>
              <a:rPr lang="de-DE" dirty="0">
                <a:latin typeface="Lucida Console" panose="020B0609040504020204" pitchFamily="49" charset="0"/>
              </a:rPr>
              <a:t>" {</a:t>
            </a:r>
          </a:p>
          <a:p>
            <a:pPr marL="0" indent="0">
              <a:buNone/>
            </a:pPr>
            <a:r>
              <a:rPr lang="de-DE" dirty="0">
                <a:latin typeface="Lucida Console" panose="020B0609040504020204" pitchFamily="49" charset="0"/>
              </a:rPr>
              <a:t>  type = </a:t>
            </a:r>
            <a:r>
              <a:rPr lang="de-DE" dirty="0" err="1">
                <a:latin typeface="Lucida Console" panose="020B0609040504020204" pitchFamily="49" charset="0"/>
              </a:rPr>
              <a:t>map</a:t>
            </a:r>
            <a:r>
              <a:rPr lang="de-DE" dirty="0">
                <a:latin typeface="Lucida Console" panose="020B0609040504020204" pitchFamily="49" charset="0"/>
              </a:rPr>
              <a:t> </a:t>
            </a:r>
          </a:p>
          <a:p>
            <a:pPr marL="0" indent="0">
              <a:buNone/>
            </a:pPr>
            <a:r>
              <a:rPr lang="de-DE" dirty="0">
                <a:latin typeface="Lucida Console" panose="020B0609040504020204" pitchFamily="49" charset="0"/>
              </a:rPr>
              <a:t>  </a:t>
            </a:r>
            <a:r>
              <a:rPr lang="de-DE" dirty="0" err="1">
                <a:latin typeface="Lucida Console" panose="020B0609040504020204" pitchFamily="49" charset="0"/>
              </a:rPr>
              <a:t>default</a:t>
            </a:r>
            <a:r>
              <a:rPr lang="de-DE" dirty="0">
                <a:latin typeface="Lucida Console" panose="020B0609040504020204" pitchFamily="49" charset="0"/>
              </a:rPr>
              <a:t> = {</a:t>
            </a:r>
          </a:p>
          <a:p>
            <a:pPr marL="0" indent="0">
              <a:buNone/>
            </a:pPr>
            <a:r>
              <a:rPr lang="de-DE" dirty="0">
                <a:latin typeface="Lucida Console" panose="020B0609040504020204" pitchFamily="49" charset="0"/>
              </a:rPr>
              <a:t>    "</a:t>
            </a:r>
            <a:r>
              <a:rPr lang="de-DE" dirty="0" err="1">
                <a:latin typeface="Lucida Console" panose="020B0609040504020204" pitchFamily="49" charset="0"/>
              </a:rPr>
              <a:t>master</a:t>
            </a:r>
            <a:r>
              <a:rPr lang="de-DE" dirty="0">
                <a:latin typeface="Lucida Console" panose="020B0609040504020204" pitchFamily="49" charset="0"/>
              </a:rPr>
              <a:t>" = “denbi_uni_tuebingen_external2"</a:t>
            </a:r>
          </a:p>
          <a:p>
            <a:pPr marL="0" indent="0">
              <a:buNone/>
            </a:pPr>
            <a:r>
              <a:rPr lang="de-DE" dirty="0">
                <a:latin typeface="Lucida Console" panose="020B0609040504020204" pitchFamily="49" charset="0"/>
              </a:rPr>
              <a:t>    "</a:t>
            </a:r>
            <a:r>
              <a:rPr lang="de-DE" dirty="0" err="1">
                <a:latin typeface="Lucida Console" panose="020B0609040504020204" pitchFamily="49" charset="0"/>
              </a:rPr>
              <a:t>compute</a:t>
            </a:r>
            <a:r>
              <a:rPr lang="de-DE" dirty="0">
                <a:latin typeface="Lucida Console" panose="020B0609040504020204" pitchFamily="49" charset="0"/>
              </a:rPr>
              <a:t>"= “</a:t>
            </a:r>
            <a:r>
              <a:rPr lang="de-DE" dirty="0" err="1">
                <a:latin typeface="Lucida Console" panose="020B0609040504020204" pitchFamily="49" charset="0"/>
              </a:rPr>
              <a:t>denbi_uni_tuebingen_internal</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p>
          <a:p>
            <a:pPr marL="0" indent="0">
              <a:buNone/>
            </a:pPr>
            <a:r>
              <a:rPr lang="de-DE" dirty="0">
                <a:latin typeface="Lucida Console" panose="020B0609040504020204" pitchFamily="49" charset="0"/>
              </a:rPr>
              <a:t>}</a:t>
            </a:r>
          </a:p>
          <a:p>
            <a:pPr marL="0" indent="0">
              <a:buNone/>
            </a:pPr>
            <a:endParaRPr lang="de-DE" dirty="0">
              <a:latin typeface="Lucida Console" panose="020B0609040504020204" pitchFamily="49" charset="0"/>
            </a:endParaRPr>
          </a:p>
          <a:p>
            <a:pPr marL="0" indent="0">
              <a:buNone/>
            </a:pPr>
            <a:r>
              <a:rPr lang="de-DE" dirty="0">
                <a:latin typeface="Lucida Console" panose="020B0609040504020204" pitchFamily="49" charset="0"/>
              </a:rPr>
              <a:t>variable “private-</a:t>
            </a:r>
            <a:r>
              <a:rPr lang="de-DE" dirty="0" err="1">
                <a:latin typeface="Lucida Console" panose="020B0609040504020204" pitchFamily="49" charset="0"/>
              </a:rPr>
              <a:t>key</a:t>
            </a:r>
            <a:r>
              <a:rPr lang="de-DE" dirty="0">
                <a:latin typeface="Lucida Console" panose="020B0609040504020204" pitchFamily="49" charset="0"/>
              </a:rPr>
              <a:t>-</a:t>
            </a:r>
            <a:r>
              <a:rPr lang="de-DE" dirty="0" err="1">
                <a:latin typeface="Lucida Console" panose="020B0609040504020204" pitchFamily="49" charset="0"/>
              </a:rPr>
              <a:t>path</a:t>
            </a:r>
            <a:r>
              <a:rPr lang="de-DE" dirty="0">
                <a:latin typeface="Lucida Console" panose="020B0609040504020204" pitchFamily="49" charset="0"/>
              </a:rPr>
              <a:t>" {</a:t>
            </a:r>
          </a:p>
          <a:p>
            <a:pPr marL="0" indent="0">
              <a:buNone/>
            </a:pPr>
            <a:r>
              <a:rPr lang="de-DE" dirty="0">
                <a:latin typeface="Lucida Console" panose="020B0609040504020204" pitchFamily="49" charset="0"/>
              </a:rPr>
              <a:t>  </a:t>
            </a:r>
            <a:r>
              <a:rPr lang="de-DE" dirty="0" err="1">
                <a:latin typeface="Lucida Console" panose="020B0609040504020204" pitchFamily="49" charset="0"/>
              </a:rPr>
              <a:t>default</a:t>
            </a:r>
            <a:r>
              <a:rPr lang="de-DE" dirty="0">
                <a:latin typeface="Lucida Console" panose="020B0609040504020204" pitchFamily="49" charset="0"/>
              </a:rPr>
              <a:t> = “/</a:t>
            </a:r>
            <a:r>
              <a:rPr lang="de-DE" dirty="0" err="1">
                <a:latin typeface="Lucida Console" panose="020B0609040504020204" pitchFamily="49" charset="0"/>
              </a:rPr>
              <a:t>path</a:t>
            </a:r>
            <a:r>
              <a:rPr lang="de-DE" dirty="0">
                <a:latin typeface="Lucida Console" panose="020B0609040504020204" pitchFamily="49" charset="0"/>
              </a:rPr>
              <a:t>/</a:t>
            </a:r>
            <a:r>
              <a:rPr lang="de-DE" dirty="0" err="1">
                <a:latin typeface="Lucida Console" panose="020B0609040504020204" pitchFamily="49" charset="0"/>
              </a:rPr>
              <a:t>to</a:t>
            </a:r>
            <a:r>
              <a:rPr lang="de-DE" dirty="0">
                <a:latin typeface="Lucida Console" panose="020B0609040504020204" pitchFamily="49" charset="0"/>
              </a:rPr>
              <a:t>/private/</a:t>
            </a:r>
            <a:r>
              <a:rPr lang="de-DE" dirty="0" err="1">
                <a:latin typeface="Lucida Console" panose="020B0609040504020204" pitchFamily="49" charset="0"/>
              </a:rPr>
              <a:t>key</a:t>
            </a:r>
            <a:r>
              <a:rPr lang="de-DE" dirty="0">
                <a:latin typeface="Lucida Console" panose="020B0609040504020204" pitchFamily="49" charset="0"/>
              </a:rPr>
              <a:t>“</a:t>
            </a:r>
          </a:p>
          <a:p>
            <a:pPr marL="0" indent="0">
              <a:buNone/>
            </a:pPr>
            <a:r>
              <a:rPr lang="de-DE" dirty="0">
                <a:latin typeface="Lucida Console" panose="020B0609040504020204" pitchFamily="49" charset="0"/>
              </a:rPr>
              <a:t>}</a:t>
            </a:r>
          </a:p>
          <a:p>
            <a:pPr marL="0" indent="0">
              <a:buNone/>
            </a:pPr>
            <a:endParaRPr lang="de-DE" sz="2500" dirty="0">
              <a:latin typeface="Lucida Console" panose="020B0609040504020204" pitchFamily="49" charset="0"/>
            </a:endParaRPr>
          </a:p>
          <a:p>
            <a:pPr marL="0" indent="0">
              <a:buNone/>
            </a:pPr>
            <a:r>
              <a:rPr lang="de-DE" dirty="0">
                <a:latin typeface="Lucida Console" panose="020B0609040504020204" pitchFamily="49" charset="0"/>
              </a:rPr>
              <a:t>variable "internal-</a:t>
            </a:r>
            <a:r>
              <a:rPr lang="de-DE" dirty="0" err="1">
                <a:latin typeface="Lucida Console" panose="020B0609040504020204" pitchFamily="49" charset="0"/>
              </a:rPr>
              <a:t>key</a:t>
            </a:r>
            <a:r>
              <a:rPr lang="de-DE" dirty="0">
                <a:latin typeface="Lucida Console" panose="020B0609040504020204" pitchFamily="49" charset="0"/>
              </a:rPr>
              <a:t>-name" {</a:t>
            </a:r>
          </a:p>
          <a:p>
            <a:pPr marL="0" indent="0">
              <a:buNone/>
            </a:pPr>
            <a:r>
              <a:rPr lang="de-DE" dirty="0">
                <a:latin typeface="Lucida Console" panose="020B0609040504020204" pitchFamily="49" charset="0"/>
              </a:rPr>
              <a:t>  </a:t>
            </a:r>
            <a:r>
              <a:rPr lang="de-DE" dirty="0" err="1">
                <a:latin typeface="Lucida Console" panose="020B0609040504020204" pitchFamily="49" charset="0"/>
              </a:rPr>
              <a:t>default</a:t>
            </a:r>
            <a:r>
              <a:rPr lang="de-DE" dirty="0">
                <a:latin typeface="Lucida Console" panose="020B0609040504020204" pitchFamily="49" charset="0"/>
              </a:rPr>
              <a:t> = "</a:t>
            </a:r>
            <a:r>
              <a:rPr lang="de-DE" dirty="0" err="1">
                <a:latin typeface="Lucida Console" panose="020B0609040504020204" pitchFamily="49" charset="0"/>
              </a:rPr>
              <a:t>maxhanussek</a:t>
            </a:r>
            <a:r>
              <a:rPr lang="de-DE" dirty="0">
                <a:latin typeface="Lucida Console" panose="020B0609040504020204" pitchFamily="49" charset="0"/>
              </a:rPr>
              <a:t>-internal-</a:t>
            </a:r>
            <a:r>
              <a:rPr lang="de-DE" dirty="0" err="1">
                <a:latin typeface="Lucida Console" panose="020B0609040504020204" pitchFamily="49" charset="0"/>
              </a:rPr>
              <a:t>key</a:t>
            </a:r>
            <a:r>
              <a:rPr lang="de-DE" dirty="0">
                <a:latin typeface="Lucida Console" panose="020B0609040504020204" pitchFamily="49" charset="0"/>
              </a:rPr>
              <a:t>"</a:t>
            </a:r>
          </a:p>
          <a:p>
            <a:pPr marL="0" indent="0">
              <a:buNone/>
            </a:pPr>
            <a:r>
              <a:rPr lang="de-DE" dirty="0">
                <a:latin typeface="Lucida Console" panose="020B0609040504020204" pitchFamily="49" charset="0"/>
              </a:rPr>
              <a:t>}</a:t>
            </a: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762000" indent="0">
              <a:lnSpc>
                <a:spcPct val="150000"/>
              </a:lnSpc>
              <a:buSzPct val="100000"/>
              <a:buNone/>
              <a:defRPr sz="3000"/>
            </a:pPr>
            <a:endParaRPr lang="en-US" sz="3500" dirty="0">
              <a:latin typeface="Lucida Console" panose="020B0609040504020204" pitchFamily="49" charset="0"/>
              <a:cs typeface="Arial"/>
            </a:endParaRPr>
          </a:p>
          <a:p>
            <a:pPr marL="762000" indent="0">
              <a:lnSpc>
                <a:spcPct val="150000"/>
              </a:lnSpc>
              <a:buSzPct val="100000"/>
              <a:buNone/>
              <a:defRPr sz="3000"/>
            </a:pPr>
            <a:endParaRPr lang="en-US" sz="3500" dirty="0">
              <a:latin typeface="Lucida Console" panose="020B0609040504020204" pitchFamily="49" charset="0"/>
              <a:cs typeface="Arial"/>
            </a:endParaRPr>
          </a:p>
        </p:txBody>
      </p:sp>
      <p:sp>
        <p:nvSpPr>
          <p:cNvPr id="7" name="Rechteck 6">
            <a:extLst>
              <a:ext uri="{FF2B5EF4-FFF2-40B4-BE49-F238E27FC236}">
                <a16:creationId xmlns:a16="http://schemas.microsoft.com/office/drawing/2014/main" id="{67EC2591-38D7-EB40-9DAA-D0C4B41D878F}"/>
              </a:ext>
            </a:extLst>
          </p:cNvPr>
          <p:cNvSpPr/>
          <p:nvPr/>
        </p:nvSpPr>
        <p:spPr>
          <a:xfrm>
            <a:off x="4197912" y="3495298"/>
            <a:ext cx="8314928" cy="1100765"/>
          </a:xfrm>
          <a:prstGeom prst="rect">
            <a:avLst/>
          </a:prstGeom>
          <a:noFill/>
          <a:ln w="635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A0C936CF-3948-5D43-8B40-58E6A33CED94}"/>
              </a:ext>
            </a:extLst>
          </p:cNvPr>
          <p:cNvSpPr/>
          <p:nvPr/>
        </p:nvSpPr>
        <p:spPr>
          <a:xfrm>
            <a:off x="2839453" y="2621126"/>
            <a:ext cx="973672" cy="531148"/>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F1597955-735C-714C-A543-1CB52BD0FB4D}"/>
              </a:ext>
            </a:extLst>
          </p:cNvPr>
          <p:cNvSpPr/>
          <p:nvPr/>
        </p:nvSpPr>
        <p:spPr>
          <a:xfrm>
            <a:off x="1529119" y="3616489"/>
            <a:ext cx="2332131" cy="863075"/>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F087E636-B78A-454C-8870-EB876C56248F}"/>
              </a:ext>
            </a:extLst>
          </p:cNvPr>
          <p:cNvSpPr/>
          <p:nvPr/>
        </p:nvSpPr>
        <p:spPr>
          <a:xfrm>
            <a:off x="2839453" y="5923354"/>
            <a:ext cx="3981477" cy="511465"/>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E6962E78-A9A1-AA47-BC36-6D6CEC16F22D}"/>
              </a:ext>
            </a:extLst>
          </p:cNvPr>
          <p:cNvSpPr/>
          <p:nvPr/>
        </p:nvSpPr>
        <p:spPr>
          <a:xfrm>
            <a:off x="3534033" y="6378343"/>
            <a:ext cx="4821944" cy="566154"/>
          </a:xfrm>
          <a:prstGeom prst="rect">
            <a:avLst/>
          </a:prstGeom>
          <a:noFill/>
          <a:ln w="635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E561D7ED-127E-EA4B-82E9-B5156D9FC4CC}"/>
              </a:ext>
            </a:extLst>
          </p:cNvPr>
          <p:cNvSpPr/>
          <p:nvPr/>
        </p:nvSpPr>
        <p:spPr>
          <a:xfrm>
            <a:off x="2839453" y="7721681"/>
            <a:ext cx="4186129" cy="474442"/>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a:extLst>
              <a:ext uri="{FF2B5EF4-FFF2-40B4-BE49-F238E27FC236}">
                <a16:creationId xmlns:a16="http://schemas.microsoft.com/office/drawing/2014/main" id="{2DCF1122-B679-084D-B746-32CD58F30389}"/>
              </a:ext>
            </a:extLst>
          </p:cNvPr>
          <p:cNvSpPr/>
          <p:nvPr/>
        </p:nvSpPr>
        <p:spPr>
          <a:xfrm>
            <a:off x="3555803" y="8176665"/>
            <a:ext cx="5640448" cy="566154"/>
          </a:xfrm>
          <a:prstGeom prst="rect">
            <a:avLst/>
          </a:prstGeom>
          <a:noFill/>
          <a:ln w="635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3031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67</a:t>
            </a:fld>
            <a:endParaRPr lang="en-US" dirty="0">
              <a:solidFill>
                <a:srgbClr val="A51E37"/>
              </a:solidFill>
            </a:endParaRPr>
          </a:p>
        </p:txBody>
      </p:sp>
      <p:sp>
        <p:nvSpPr>
          <p:cNvPr id="4" name="Inhaltsplatzhalter 3">
            <a:extLst>
              <a:ext uri="{FF2B5EF4-FFF2-40B4-BE49-F238E27FC236}">
                <a16:creationId xmlns:a16="http://schemas.microsoft.com/office/drawing/2014/main" id="{5ADC2548-5DB0-C341-BAE7-E2B41B4B3271}"/>
              </a:ext>
            </a:extLst>
          </p:cNvPr>
          <p:cNvSpPr txBox="1">
            <a:spLocks/>
          </p:cNvSpPr>
          <p:nvPr/>
        </p:nvSpPr>
        <p:spPr bwMode="auto">
          <a:xfrm>
            <a:off x="1022774" y="1491916"/>
            <a:ext cx="2321317" cy="334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key_pair.tf</a:t>
            </a:r>
            <a:endParaRPr lang="en-US" sz="3700" dirty="0"/>
          </a:p>
        </p:txBody>
      </p:sp>
      <p:sp>
        <p:nvSpPr>
          <p:cNvPr id="6" name="Shape 144">
            <a:extLst>
              <a:ext uri="{FF2B5EF4-FFF2-40B4-BE49-F238E27FC236}">
                <a16:creationId xmlns:a16="http://schemas.microsoft.com/office/drawing/2014/main" id="{455EA7F6-C6CB-674D-AA41-DB4BCAABBEDB}"/>
              </a:ext>
            </a:extLst>
          </p:cNvPr>
          <p:cNvSpPr txBox="1">
            <a:spLocks/>
          </p:cNvSpPr>
          <p:nvPr/>
        </p:nvSpPr>
        <p:spPr bwMode="auto">
          <a:xfrm>
            <a:off x="369622" y="2337426"/>
            <a:ext cx="12484222" cy="52390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r>
              <a:rPr lang="de-DE" dirty="0" err="1">
                <a:latin typeface="Lucida Console" panose="020B0609040504020204" pitchFamily="49" charset="0"/>
              </a:rPr>
              <a:t>resource</a:t>
            </a:r>
            <a:r>
              <a:rPr lang="de-DE" dirty="0">
                <a:latin typeface="Lucida Console" panose="020B0609040504020204" pitchFamily="49" charset="0"/>
              </a:rPr>
              <a:t> "</a:t>
            </a:r>
            <a:r>
              <a:rPr lang="de-DE" dirty="0" err="1">
                <a:latin typeface="Lucida Console" panose="020B0609040504020204" pitchFamily="49" charset="0"/>
              </a:rPr>
              <a:t>tls_private_key</a:t>
            </a:r>
            <a:r>
              <a:rPr lang="de-DE" dirty="0">
                <a:latin typeface="Lucida Console" panose="020B0609040504020204" pitchFamily="49" charset="0"/>
              </a:rPr>
              <a:t>" "</a:t>
            </a:r>
            <a:r>
              <a:rPr lang="de-DE" dirty="0" err="1">
                <a:latin typeface="Lucida Console" panose="020B0609040504020204" pitchFamily="49" charset="0"/>
              </a:rPr>
              <a:t>internal_connection_key</a:t>
            </a:r>
            <a:r>
              <a:rPr lang="de-DE" dirty="0">
                <a:latin typeface="Lucida Console" panose="020B0609040504020204" pitchFamily="49" charset="0"/>
              </a:rPr>
              <a:t>" {</a:t>
            </a:r>
          </a:p>
          <a:p>
            <a:pPr marL="0" indent="0">
              <a:buNone/>
            </a:pPr>
            <a:r>
              <a:rPr lang="de-DE" dirty="0">
                <a:latin typeface="Lucida Console" panose="020B0609040504020204" pitchFamily="49" charset="0"/>
              </a:rPr>
              <a:t>  </a:t>
            </a:r>
            <a:r>
              <a:rPr lang="de-DE" dirty="0" err="1">
                <a:latin typeface="Lucida Console" panose="020B0609040504020204" pitchFamily="49" charset="0"/>
              </a:rPr>
              <a:t>algorithm</a:t>
            </a:r>
            <a:r>
              <a:rPr lang="de-DE" dirty="0">
                <a:latin typeface="Lucida Console" panose="020B0609040504020204" pitchFamily="49" charset="0"/>
              </a:rPr>
              <a:t>  = "RSA"</a:t>
            </a:r>
          </a:p>
          <a:p>
            <a:pPr marL="0" indent="0">
              <a:buNone/>
            </a:pPr>
            <a:r>
              <a:rPr lang="de-DE" dirty="0">
                <a:latin typeface="Lucida Console" panose="020B0609040504020204" pitchFamily="49" charset="0"/>
              </a:rPr>
              <a:t>  </a:t>
            </a:r>
            <a:r>
              <a:rPr lang="de-DE" dirty="0" err="1">
                <a:latin typeface="Lucida Console" panose="020B0609040504020204" pitchFamily="49" charset="0"/>
              </a:rPr>
              <a:t>rsa_bits</a:t>
            </a:r>
            <a:r>
              <a:rPr lang="de-DE" dirty="0">
                <a:latin typeface="Lucida Console" panose="020B0609040504020204" pitchFamily="49" charset="0"/>
              </a:rPr>
              <a:t>   = 4096</a:t>
            </a:r>
          </a:p>
          <a:p>
            <a:pPr marL="0" indent="0">
              <a:buNone/>
            </a:pPr>
            <a:r>
              <a:rPr lang="de-DE" dirty="0">
                <a:latin typeface="Lucida Console" panose="020B0609040504020204" pitchFamily="49" charset="0"/>
              </a:rPr>
              <a:t>}</a:t>
            </a:r>
          </a:p>
          <a:p>
            <a:pPr marL="0" indent="0">
              <a:buNone/>
            </a:pPr>
            <a:endParaRPr lang="de-DE" dirty="0">
              <a:latin typeface="Lucida Console" panose="020B0609040504020204" pitchFamily="49" charset="0"/>
            </a:endParaRPr>
          </a:p>
          <a:p>
            <a:pPr marL="0" indent="0">
              <a:buNone/>
            </a:pPr>
            <a:r>
              <a:rPr lang="de-DE" dirty="0" err="1">
                <a:latin typeface="Lucida Console" panose="020B0609040504020204" pitchFamily="49" charset="0"/>
              </a:rPr>
              <a:t>resource</a:t>
            </a:r>
            <a:r>
              <a:rPr lang="de-DE" dirty="0">
                <a:latin typeface="Lucida Console" panose="020B0609040504020204" pitchFamily="49" charset="0"/>
              </a:rPr>
              <a:t> "openstack_compute_keypair_v2" "</a:t>
            </a:r>
            <a:r>
              <a:rPr lang="de-DE" dirty="0" err="1">
                <a:latin typeface="Lucida Console" panose="020B0609040504020204" pitchFamily="49" charset="0"/>
              </a:rPr>
              <a:t>internal_connection_key_openstack</a:t>
            </a:r>
            <a:r>
              <a:rPr lang="de-DE" dirty="0">
                <a:latin typeface="Lucida Console" panose="020B0609040504020204" pitchFamily="49" charset="0"/>
              </a:rPr>
              <a:t>" {</a:t>
            </a:r>
          </a:p>
          <a:p>
            <a:pPr marL="0" indent="0">
              <a:buNone/>
            </a:pPr>
            <a:r>
              <a:rPr lang="de-DE" dirty="0">
                <a:latin typeface="Lucida Console" panose="020B0609040504020204" pitchFamily="49" charset="0"/>
              </a:rPr>
              <a:t>  </a:t>
            </a:r>
            <a:r>
              <a:rPr lang="de-DE" dirty="0" err="1">
                <a:latin typeface="Lucida Console" panose="020B0609040504020204" pitchFamily="49" charset="0"/>
              </a:rPr>
              <a:t>name</a:t>
            </a:r>
            <a:r>
              <a:rPr lang="de-DE" dirty="0">
                <a:latin typeface="Lucida Console" panose="020B0609040504020204" pitchFamily="49" charset="0"/>
              </a:rPr>
              <a:t> 	  	  = </a:t>
            </a:r>
            <a:r>
              <a:rPr lang="de-DE" dirty="0" err="1">
                <a:latin typeface="Lucida Console" panose="020B0609040504020204" pitchFamily="49" charset="0"/>
              </a:rPr>
              <a:t>var.internal</a:t>
            </a:r>
            <a:r>
              <a:rPr lang="de-DE" dirty="0">
                <a:latin typeface="Lucida Console" panose="020B0609040504020204" pitchFamily="49" charset="0"/>
              </a:rPr>
              <a:t>-</a:t>
            </a:r>
            <a:r>
              <a:rPr lang="de-DE" dirty="0" err="1">
                <a:latin typeface="Lucida Console" panose="020B0609040504020204" pitchFamily="49" charset="0"/>
              </a:rPr>
              <a:t>key</a:t>
            </a:r>
            <a:r>
              <a:rPr lang="de-DE" dirty="0">
                <a:latin typeface="Lucida Console" panose="020B0609040504020204" pitchFamily="49" charset="0"/>
              </a:rPr>
              <a:t>-name</a:t>
            </a:r>
          </a:p>
          <a:p>
            <a:pPr marL="0" indent="0">
              <a:buNone/>
            </a:pPr>
            <a:r>
              <a:rPr lang="de-DE" dirty="0">
                <a:latin typeface="Lucida Console" panose="020B0609040504020204" pitchFamily="49" charset="0"/>
              </a:rPr>
              <a:t>  </a:t>
            </a:r>
            <a:r>
              <a:rPr lang="de-DE" dirty="0" err="1">
                <a:latin typeface="Lucida Console" panose="020B0609040504020204" pitchFamily="49" charset="0"/>
              </a:rPr>
              <a:t>public_key</a:t>
            </a:r>
            <a:r>
              <a:rPr lang="de-DE" dirty="0">
                <a:latin typeface="Lucida Console" panose="020B0609040504020204" pitchFamily="49" charset="0"/>
              </a:rPr>
              <a:t> = </a:t>
            </a:r>
            <a:r>
              <a:rPr lang="de-DE" dirty="0" err="1">
                <a:latin typeface="Lucida Console" panose="020B0609040504020204" pitchFamily="49" charset="0"/>
              </a:rPr>
              <a:t>tls_private_key.internal_connection_key.public_key_openssh</a:t>
            </a:r>
            <a:endParaRPr lang="de-DE" dirty="0">
              <a:latin typeface="Lucida Console" panose="020B0609040504020204" pitchFamily="49" charset="0"/>
            </a:endParaRPr>
          </a:p>
          <a:p>
            <a:pPr marL="0" indent="0">
              <a:buNone/>
            </a:pPr>
            <a:r>
              <a:rPr lang="de-DE" dirty="0">
                <a:latin typeface="Lucida Console" panose="020B0609040504020204" pitchFamily="49" charset="0"/>
              </a:rPr>
              <a:t>} </a:t>
            </a:r>
          </a:p>
          <a:p>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0" indent="0">
              <a:buNone/>
            </a:pPr>
            <a:endParaRPr lang="de-DE" dirty="0">
              <a:latin typeface="Lucida Console" panose="020B0609040504020204" pitchFamily="49" charset="0"/>
            </a:endParaRPr>
          </a:p>
          <a:p>
            <a:pPr marL="762000" indent="0">
              <a:lnSpc>
                <a:spcPct val="150000"/>
              </a:lnSpc>
              <a:buSzPct val="100000"/>
              <a:buNone/>
              <a:defRPr sz="3000"/>
            </a:pPr>
            <a:endParaRPr lang="en-US" sz="3500" dirty="0">
              <a:latin typeface="Lucida Console" panose="020B0609040504020204" pitchFamily="49" charset="0"/>
              <a:cs typeface="Arial"/>
            </a:endParaRPr>
          </a:p>
          <a:p>
            <a:pPr marL="762000" indent="0">
              <a:lnSpc>
                <a:spcPct val="150000"/>
              </a:lnSpc>
              <a:buSzPct val="100000"/>
              <a:buNone/>
              <a:defRPr sz="3000"/>
            </a:pPr>
            <a:endParaRPr lang="en-US" sz="3500" dirty="0">
              <a:latin typeface="Lucida Console" panose="020B0609040504020204" pitchFamily="49" charset="0"/>
              <a:cs typeface="Arial"/>
            </a:endParaRPr>
          </a:p>
        </p:txBody>
      </p:sp>
      <p:sp>
        <p:nvSpPr>
          <p:cNvPr id="9" name="Rechteck 8">
            <a:extLst>
              <a:ext uri="{FF2B5EF4-FFF2-40B4-BE49-F238E27FC236}">
                <a16:creationId xmlns:a16="http://schemas.microsoft.com/office/drawing/2014/main" id="{A0C936CF-3948-5D43-8B40-58E6A33CED94}"/>
              </a:ext>
            </a:extLst>
          </p:cNvPr>
          <p:cNvSpPr/>
          <p:nvPr/>
        </p:nvSpPr>
        <p:spPr>
          <a:xfrm>
            <a:off x="369621" y="2180670"/>
            <a:ext cx="5587042" cy="583400"/>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F1597955-735C-714C-A543-1CB52BD0FB4D}"/>
              </a:ext>
            </a:extLst>
          </p:cNvPr>
          <p:cNvSpPr/>
          <p:nvPr/>
        </p:nvSpPr>
        <p:spPr>
          <a:xfrm>
            <a:off x="6165666" y="2270188"/>
            <a:ext cx="5387142" cy="531148"/>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64B20DD1-AFCE-C046-A44E-6F5208972334}"/>
              </a:ext>
            </a:extLst>
          </p:cNvPr>
          <p:cNvSpPr/>
          <p:nvPr/>
        </p:nvSpPr>
        <p:spPr>
          <a:xfrm>
            <a:off x="369620" y="2750903"/>
            <a:ext cx="2608711" cy="958948"/>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a:extLst>
              <a:ext uri="{FF2B5EF4-FFF2-40B4-BE49-F238E27FC236}">
                <a16:creationId xmlns:a16="http://schemas.microsoft.com/office/drawing/2014/main" id="{E6D05510-E021-BB49-A954-769C6C764F4A}"/>
              </a:ext>
            </a:extLst>
          </p:cNvPr>
          <p:cNvSpPr/>
          <p:nvPr/>
        </p:nvSpPr>
        <p:spPr>
          <a:xfrm>
            <a:off x="3515851" y="2827462"/>
            <a:ext cx="1134531" cy="909503"/>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D2C988B9-BF69-BC40-86DC-DAD6BA1B0084}"/>
              </a:ext>
            </a:extLst>
          </p:cNvPr>
          <p:cNvSpPr/>
          <p:nvPr/>
        </p:nvSpPr>
        <p:spPr>
          <a:xfrm>
            <a:off x="365264" y="4606012"/>
            <a:ext cx="8386849" cy="561760"/>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2AD7680B-E63D-1C47-91C1-8280E40BE440}"/>
              </a:ext>
            </a:extLst>
          </p:cNvPr>
          <p:cNvSpPr/>
          <p:nvPr/>
        </p:nvSpPr>
        <p:spPr>
          <a:xfrm>
            <a:off x="365265" y="5117051"/>
            <a:ext cx="7550826" cy="502391"/>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5619CA5B-BA2B-5442-8C49-C6D7E20A5537}"/>
              </a:ext>
            </a:extLst>
          </p:cNvPr>
          <p:cNvSpPr/>
          <p:nvPr/>
        </p:nvSpPr>
        <p:spPr>
          <a:xfrm>
            <a:off x="365265" y="5619442"/>
            <a:ext cx="2613066" cy="958948"/>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18">
            <a:extLst>
              <a:ext uri="{FF2B5EF4-FFF2-40B4-BE49-F238E27FC236}">
                <a16:creationId xmlns:a16="http://schemas.microsoft.com/office/drawing/2014/main" id="{922DF131-1E0A-CF46-924F-7D8352ACE96D}"/>
              </a:ext>
            </a:extLst>
          </p:cNvPr>
          <p:cNvSpPr/>
          <p:nvPr/>
        </p:nvSpPr>
        <p:spPr>
          <a:xfrm>
            <a:off x="3515851" y="5661336"/>
            <a:ext cx="4578766" cy="443019"/>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hteck 19">
            <a:extLst>
              <a:ext uri="{FF2B5EF4-FFF2-40B4-BE49-F238E27FC236}">
                <a16:creationId xmlns:a16="http://schemas.microsoft.com/office/drawing/2014/main" id="{D7E528C3-6CC2-434D-8D67-2DFDC87AAFAF}"/>
              </a:ext>
            </a:extLst>
          </p:cNvPr>
          <p:cNvSpPr/>
          <p:nvPr/>
        </p:nvSpPr>
        <p:spPr>
          <a:xfrm>
            <a:off x="365264" y="6542138"/>
            <a:ext cx="12484222" cy="467576"/>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28062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68</a:t>
            </a:fld>
            <a:endParaRPr lang="en-US" dirty="0">
              <a:solidFill>
                <a:srgbClr val="A51E37"/>
              </a:solidFill>
            </a:endParaRPr>
          </a:p>
        </p:txBody>
      </p:sp>
      <p:sp>
        <p:nvSpPr>
          <p:cNvPr id="4" name="Inhaltsplatzhalter 3">
            <a:extLst>
              <a:ext uri="{FF2B5EF4-FFF2-40B4-BE49-F238E27FC236}">
                <a16:creationId xmlns:a16="http://schemas.microsoft.com/office/drawing/2014/main" id="{5ADC2548-5DB0-C341-BAE7-E2B41B4B3271}"/>
              </a:ext>
            </a:extLst>
          </p:cNvPr>
          <p:cNvSpPr txBox="1">
            <a:spLocks/>
          </p:cNvSpPr>
          <p:nvPr/>
        </p:nvSpPr>
        <p:spPr bwMode="auto">
          <a:xfrm>
            <a:off x="1022774" y="1491916"/>
            <a:ext cx="2321317" cy="334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main.tf</a:t>
            </a:r>
            <a:endParaRPr lang="en-US" sz="3700" dirty="0"/>
          </a:p>
        </p:txBody>
      </p:sp>
      <p:sp>
        <p:nvSpPr>
          <p:cNvPr id="6" name="Shape 144">
            <a:extLst>
              <a:ext uri="{FF2B5EF4-FFF2-40B4-BE49-F238E27FC236}">
                <a16:creationId xmlns:a16="http://schemas.microsoft.com/office/drawing/2014/main" id="{455EA7F6-C6CB-674D-AA41-DB4BCAABBEDB}"/>
              </a:ext>
            </a:extLst>
          </p:cNvPr>
          <p:cNvSpPr txBox="1">
            <a:spLocks/>
          </p:cNvSpPr>
          <p:nvPr/>
        </p:nvSpPr>
        <p:spPr bwMode="auto">
          <a:xfrm>
            <a:off x="369622" y="2337426"/>
            <a:ext cx="12484222" cy="52390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r>
              <a:rPr lang="de-DE" dirty="0" err="1">
                <a:latin typeface="Lucida Console" panose="020B0609040504020204" pitchFamily="49" charset="0"/>
              </a:rPr>
              <a:t>data</a:t>
            </a:r>
            <a:r>
              <a:rPr lang="de-DE" dirty="0">
                <a:latin typeface="Lucida Console" panose="020B0609040504020204" pitchFamily="49" charset="0"/>
              </a:rPr>
              <a:t> "openstack_images_image_v2" "</a:t>
            </a:r>
            <a:r>
              <a:rPr lang="de-DE" dirty="0" err="1">
                <a:latin typeface="Lucida Console" panose="020B0609040504020204" pitchFamily="49" charset="0"/>
              </a:rPr>
              <a:t>workshop_image_master</a:t>
            </a:r>
            <a:r>
              <a:rPr lang="de-DE" dirty="0">
                <a:latin typeface="Lucida Console" panose="020B0609040504020204" pitchFamily="49" charset="0"/>
              </a:rPr>
              <a:t>" {</a:t>
            </a:r>
          </a:p>
          <a:p>
            <a:pPr marL="0" indent="0">
              <a:buNone/>
            </a:pPr>
            <a:r>
              <a:rPr lang="de-DE" dirty="0">
                <a:latin typeface="Lucida Console" panose="020B0609040504020204" pitchFamily="49" charset="0"/>
              </a:rPr>
              <a:t>  </a:t>
            </a:r>
            <a:r>
              <a:rPr lang="de-DE" dirty="0" err="1">
                <a:latin typeface="Lucida Console" panose="020B0609040504020204" pitchFamily="49" charset="0"/>
              </a:rPr>
              <a:t>name</a:t>
            </a:r>
            <a:r>
              <a:rPr lang="de-DE" dirty="0">
                <a:latin typeface="Lucida Console" panose="020B0609040504020204" pitchFamily="49" charset="0"/>
              </a:rPr>
              <a:t>        = </a:t>
            </a:r>
            <a:r>
              <a:rPr lang="de-DE" dirty="0" err="1">
                <a:latin typeface="Lucida Console" panose="020B0609040504020204" pitchFamily="49" charset="0"/>
              </a:rPr>
              <a:t>var.workshop</a:t>
            </a:r>
            <a:r>
              <a:rPr lang="de-DE" dirty="0">
                <a:latin typeface="Lucida Console" panose="020B0609040504020204" pitchFamily="49" charset="0"/>
              </a:rPr>
              <a:t>-image["</a:t>
            </a:r>
            <a:r>
              <a:rPr lang="de-DE" dirty="0" err="1">
                <a:latin typeface="Lucida Console" panose="020B0609040504020204" pitchFamily="49" charset="0"/>
              </a:rPr>
              <a:t>master</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most_recent</a:t>
            </a:r>
            <a:r>
              <a:rPr lang="de-DE" dirty="0">
                <a:latin typeface="Lucida Console" panose="020B0609040504020204" pitchFamily="49" charset="0"/>
              </a:rPr>
              <a:t> = </a:t>
            </a:r>
            <a:r>
              <a:rPr lang="de-DE" dirty="0" err="1">
                <a:latin typeface="Lucida Console" panose="020B0609040504020204" pitchFamily="49" charset="0"/>
              </a:rPr>
              <a:t>true</a:t>
            </a:r>
            <a:endParaRPr lang="de-DE" dirty="0">
              <a:latin typeface="Lucida Console" panose="020B0609040504020204" pitchFamily="49" charset="0"/>
            </a:endParaRPr>
          </a:p>
          <a:p>
            <a:pPr marL="0" indent="0">
              <a:buNone/>
            </a:pPr>
            <a:r>
              <a:rPr lang="de-DE" dirty="0">
                <a:latin typeface="Lucida Console" panose="020B0609040504020204" pitchFamily="49" charset="0"/>
              </a:rPr>
              <a:t>}</a:t>
            </a:r>
          </a:p>
          <a:p>
            <a:pPr marL="0" indent="0">
              <a:buNone/>
            </a:pPr>
            <a:br>
              <a:rPr lang="de-DE" dirty="0">
                <a:latin typeface="Lucida Console" panose="020B0609040504020204" pitchFamily="49" charset="0"/>
              </a:rPr>
            </a:br>
            <a:endParaRPr lang="de-DE" dirty="0">
              <a:latin typeface="Lucida Console" panose="020B0609040504020204" pitchFamily="49" charset="0"/>
            </a:endParaRPr>
          </a:p>
          <a:p>
            <a:pPr marL="0" indent="0">
              <a:buNone/>
            </a:pPr>
            <a:r>
              <a:rPr lang="de-DE" dirty="0" err="1">
                <a:latin typeface="Lucida Console" panose="020B0609040504020204" pitchFamily="49" charset="0"/>
              </a:rPr>
              <a:t>data</a:t>
            </a:r>
            <a:r>
              <a:rPr lang="de-DE" dirty="0">
                <a:latin typeface="Lucida Console" panose="020B0609040504020204" pitchFamily="49" charset="0"/>
              </a:rPr>
              <a:t> "openstack_images_image_v2" "</a:t>
            </a:r>
            <a:r>
              <a:rPr lang="de-DE" dirty="0" err="1">
                <a:latin typeface="Lucida Console" panose="020B0609040504020204" pitchFamily="49" charset="0"/>
              </a:rPr>
              <a:t>workshop_image_compute</a:t>
            </a:r>
            <a:r>
              <a:rPr lang="de-DE" dirty="0">
                <a:latin typeface="Lucida Console" panose="020B0609040504020204" pitchFamily="49" charset="0"/>
              </a:rPr>
              <a:t>" {</a:t>
            </a:r>
          </a:p>
          <a:p>
            <a:pPr marL="0" indent="0">
              <a:buNone/>
            </a:pPr>
            <a:r>
              <a:rPr lang="de-DE" dirty="0">
                <a:latin typeface="Lucida Console" panose="020B0609040504020204" pitchFamily="49" charset="0"/>
              </a:rPr>
              <a:t>  </a:t>
            </a:r>
            <a:r>
              <a:rPr lang="de-DE" dirty="0" err="1">
                <a:latin typeface="Lucida Console" panose="020B0609040504020204" pitchFamily="49" charset="0"/>
              </a:rPr>
              <a:t>name</a:t>
            </a:r>
            <a:r>
              <a:rPr lang="de-DE" dirty="0">
                <a:latin typeface="Lucida Console" panose="020B0609040504020204" pitchFamily="49" charset="0"/>
              </a:rPr>
              <a:t>        = </a:t>
            </a:r>
            <a:r>
              <a:rPr lang="de-DE" dirty="0" err="1">
                <a:latin typeface="Lucida Console" panose="020B0609040504020204" pitchFamily="49" charset="0"/>
              </a:rPr>
              <a:t>var.workshop</a:t>
            </a:r>
            <a:r>
              <a:rPr lang="de-DE" dirty="0">
                <a:latin typeface="Lucida Console" panose="020B0609040504020204" pitchFamily="49" charset="0"/>
              </a:rPr>
              <a:t>-image["</a:t>
            </a:r>
            <a:r>
              <a:rPr lang="de-DE" dirty="0" err="1">
                <a:latin typeface="Lucida Console" panose="020B0609040504020204" pitchFamily="49" charset="0"/>
              </a:rPr>
              <a:t>compute</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most_recent</a:t>
            </a:r>
            <a:r>
              <a:rPr lang="de-DE" dirty="0">
                <a:latin typeface="Lucida Console" panose="020B0609040504020204" pitchFamily="49" charset="0"/>
              </a:rPr>
              <a:t> = </a:t>
            </a:r>
            <a:r>
              <a:rPr lang="de-DE" dirty="0" err="1">
                <a:latin typeface="Lucida Console" panose="020B0609040504020204" pitchFamily="49" charset="0"/>
              </a:rPr>
              <a:t>true</a:t>
            </a:r>
            <a:endParaRPr lang="de-DE" dirty="0">
              <a:latin typeface="Lucida Console" panose="020B0609040504020204" pitchFamily="49" charset="0"/>
            </a:endParaRPr>
          </a:p>
          <a:p>
            <a:pPr marL="0" indent="0">
              <a:buNone/>
            </a:pPr>
            <a:r>
              <a:rPr lang="de-DE" dirty="0">
                <a:latin typeface="Lucida Console" panose="020B0609040504020204" pitchFamily="49" charset="0"/>
              </a:rPr>
              <a:t>}</a:t>
            </a:r>
          </a:p>
        </p:txBody>
      </p:sp>
      <p:sp>
        <p:nvSpPr>
          <p:cNvPr id="9" name="Rechteck 8">
            <a:extLst>
              <a:ext uri="{FF2B5EF4-FFF2-40B4-BE49-F238E27FC236}">
                <a16:creationId xmlns:a16="http://schemas.microsoft.com/office/drawing/2014/main" id="{A0C936CF-3948-5D43-8B40-58E6A33CED94}"/>
              </a:ext>
            </a:extLst>
          </p:cNvPr>
          <p:cNvSpPr/>
          <p:nvPr/>
        </p:nvSpPr>
        <p:spPr>
          <a:xfrm>
            <a:off x="369621" y="2239589"/>
            <a:ext cx="6893328" cy="613999"/>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F1597955-735C-714C-A543-1CB52BD0FB4D}"/>
              </a:ext>
            </a:extLst>
          </p:cNvPr>
          <p:cNvSpPr/>
          <p:nvPr/>
        </p:nvSpPr>
        <p:spPr>
          <a:xfrm>
            <a:off x="7367452" y="2270187"/>
            <a:ext cx="5016137" cy="523221"/>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64B20DD1-AFCE-C046-A44E-6F5208972334}"/>
              </a:ext>
            </a:extLst>
          </p:cNvPr>
          <p:cNvSpPr/>
          <p:nvPr/>
        </p:nvSpPr>
        <p:spPr>
          <a:xfrm>
            <a:off x="369620" y="2803155"/>
            <a:ext cx="2832727" cy="958948"/>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a:extLst>
              <a:ext uri="{FF2B5EF4-FFF2-40B4-BE49-F238E27FC236}">
                <a16:creationId xmlns:a16="http://schemas.microsoft.com/office/drawing/2014/main" id="{E6D05510-E021-BB49-A954-769C6C764F4A}"/>
              </a:ext>
            </a:extLst>
          </p:cNvPr>
          <p:cNvSpPr/>
          <p:nvPr/>
        </p:nvSpPr>
        <p:spPr>
          <a:xfrm>
            <a:off x="3672602" y="2801336"/>
            <a:ext cx="6229044" cy="502391"/>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D2C988B9-BF69-BC40-86DC-DAD6BA1B0084}"/>
              </a:ext>
            </a:extLst>
          </p:cNvPr>
          <p:cNvSpPr/>
          <p:nvPr/>
        </p:nvSpPr>
        <p:spPr>
          <a:xfrm>
            <a:off x="365265" y="5102406"/>
            <a:ext cx="6897684" cy="531148"/>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2AD7680B-E63D-1C47-91C1-8280E40BE440}"/>
              </a:ext>
            </a:extLst>
          </p:cNvPr>
          <p:cNvSpPr/>
          <p:nvPr/>
        </p:nvSpPr>
        <p:spPr>
          <a:xfrm>
            <a:off x="7367452" y="5117051"/>
            <a:ext cx="5251268" cy="502391"/>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5619CA5B-BA2B-5442-8C49-C6D7E20A5537}"/>
              </a:ext>
            </a:extLst>
          </p:cNvPr>
          <p:cNvSpPr/>
          <p:nvPr/>
        </p:nvSpPr>
        <p:spPr>
          <a:xfrm>
            <a:off x="365265" y="6063581"/>
            <a:ext cx="2837082" cy="958948"/>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06AAF620-F92A-7B4D-8897-7BF49DEC1B18}"/>
              </a:ext>
            </a:extLst>
          </p:cNvPr>
          <p:cNvSpPr/>
          <p:nvPr/>
        </p:nvSpPr>
        <p:spPr>
          <a:xfrm>
            <a:off x="3772750" y="6062702"/>
            <a:ext cx="6229044" cy="502391"/>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D71504FE-0E38-B241-AF15-767F6E956BDF}"/>
              </a:ext>
            </a:extLst>
          </p:cNvPr>
          <p:cNvSpPr/>
          <p:nvPr/>
        </p:nvSpPr>
        <p:spPr>
          <a:xfrm>
            <a:off x="3672602" y="3282629"/>
            <a:ext cx="1038842" cy="55742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18">
            <a:extLst>
              <a:ext uri="{FF2B5EF4-FFF2-40B4-BE49-F238E27FC236}">
                <a16:creationId xmlns:a16="http://schemas.microsoft.com/office/drawing/2014/main" id="{A966C1CF-AB9F-7444-AE79-04E12E3FD46A}"/>
              </a:ext>
            </a:extLst>
          </p:cNvPr>
          <p:cNvSpPr/>
          <p:nvPr/>
        </p:nvSpPr>
        <p:spPr>
          <a:xfrm>
            <a:off x="3672602" y="6543055"/>
            <a:ext cx="1038842" cy="55742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61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69</a:t>
            </a:fld>
            <a:endParaRPr lang="en-US" dirty="0">
              <a:solidFill>
                <a:srgbClr val="A51E37"/>
              </a:solidFill>
            </a:endParaRPr>
          </a:p>
        </p:txBody>
      </p:sp>
      <p:sp>
        <p:nvSpPr>
          <p:cNvPr id="4" name="Inhaltsplatzhalter 3">
            <a:extLst>
              <a:ext uri="{FF2B5EF4-FFF2-40B4-BE49-F238E27FC236}">
                <a16:creationId xmlns:a16="http://schemas.microsoft.com/office/drawing/2014/main" id="{5ADC2548-5DB0-C341-BAE7-E2B41B4B3271}"/>
              </a:ext>
            </a:extLst>
          </p:cNvPr>
          <p:cNvSpPr txBox="1">
            <a:spLocks/>
          </p:cNvSpPr>
          <p:nvPr/>
        </p:nvSpPr>
        <p:spPr bwMode="auto">
          <a:xfrm>
            <a:off x="1022774" y="1491916"/>
            <a:ext cx="2321317" cy="334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main.tf</a:t>
            </a:r>
            <a:endParaRPr lang="en-US" sz="3700" dirty="0"/>
          </a:p>
        </p:txBody>
      </p:sp>
      <p:sp>
        <p:nvSpPr>
          <p:cNvPr id="6" name="Shape 144">
            <a:extLst>
              <a:ext uri="{FF2B5EF4-FFF2-40B4-BE49-F238E27FC236}">
                <a16:creationId xmlns:a16="http://schemas.microsoft.com/office/drawing/2014/main" id="{455EA7F6-C6CB-674D-AA41-DB4BCAABBEDB}"/>
              </a:ext>
            </a:extLst>
          </p:cNvPr>
          <p:cNvSpPr txBox="1">
            <a:spLocks/>
          </p:cNvSpPr>
          <p:nvPr/>
        </p:nvSpPr>
        <p:spPr bwMode="auto">
          <a:xfrm>
            <a:off x="369622" y="2337426"/>
            <a:ext cx="12484222" cy="7162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r>
              <a:rPr lang="de-DE" sz="2500" dirty="0" err="1">
                <a:latin typeface="Lucida Console" panose="020B0609040504020204" pitchFamily="49" charset="0"/>
              </a:rPr>
              <a:t>resource</a:t>
            </a:r>
            <a:r>
              <a:rPr lang="de-DE" sz="2500" dirty="0">
                <a:latin typeface="Lucida Console" panose="020B0609040504020204" pitchFamily="49" charset="0"/>
              </a:rPr>
              <a:t> "openstack_compute_instance_v2" "</a:t>
            </a:r>
            <a:r>
              <a:rPr lang="de-DE" sz="2500" dirty="0" err="1">
                <a:latin typeface="Lucida Console" panose="020B0609040504020204" pitchFamily="49" charset="0"/>
              </a:rPr>
              <a:t>workshop_vm_master</a:t>
            </a:r>
            <a:r>
              <a:rPr lang="de-DE" sz="2500" dirty="0">
                <a:latin typeface="Lucida Console" panose="020B0609040504020204" pitchFamily="49" charset="0"/>
              </a:rPr>
              <a:t>" {</a:t>
            </a:r>
          </a:p>
          <a:p>
            <a:pPr marL="0" indent="0">
              <a:buNone/>
            </a:pPr>
            <a:r>
              <a:rPr lang="de-DE" sz="2500" dirty="0">
                <a:latin typeface="Lucida Console" panose="020B0609040504020204" pitchFamily="49" charset="0"/>
              </a:rPr>
              <a:t>  </a:t>
            </a:r>
            <a:r>
              <a:rPr lang="de-DE" sz="2500" dirty="0" err="1">
                <a:latin typeface="Lucida Console" panose="020B0609040504020204" pitchFamily="49" charset="0"/>
              </a:rPr>
              <a:t>name</a:t>
            </a:r>
            <a:r>
              <a:rPr lang="de-DE" sz="2500" dirty="0">
                <a:latin typeface="Lucida Console" panose="020B0609040504020204" pitchFamily="49" charset="0"/>
              </a:rPr>
              <a:t>            = </a:t>
            </a:r>
            <a:r>
              <a:rPr lang="de-DE" sz="2500" dirty="0" err="1">
                <a:latin typeface="Lucida Console" panose="020B0609040504020204" pitchFamily="49" charset="0"/>
              </a:rPr>
              <a:t>var.vm</a:t>
            </a:r>
            <a:r>
              <a:rPr lang="de-DE" sz="2500" dirty="0">
                <a:latin typeface="Lucida Console" panose="020B0609040504020204" pitchFamily="49" charset="0"/>
              </a:rPr>
              <a:t>-name["</a:t>
            </a:r>
            <a:r>
              <a:rPr lang="de-DE" sz="2500" dirty="0" err="1">
                <a:latin typeface="Lucida Console" panose="020B0609040504020204" pitchFamily="49" charset="0"/>
              </a:rPr>
              <a:t>master</a:t>
            </a:r>
            <a:r>
              <a:rPr lang="de-DE" sz="2500" dirty="0">
                <a:latin typeface="Lucida Console" panose="020B0609040504020204" pitchFamily="49" charset="0"/>
              </a:rPr>
              <a:t>"]</a:t>
            </a:r>
          </a:p>
          <a:p>
            <a:pPr marL="0" indent="0">
              <a:buNone/>
            </a:pPr>
            <a:r>
              <a:rPr lang="de-DE" sz="2500" dirty="0">
                <a:latin typeface="Lucida Console" panose="020B0609040504020204" pitchFamily="49" charset="0"/>
              </a:rPr>
              <a:t>  </a:t>
            </a:r>
            <a:r>
              <a:rPr lang="de-DE" sz="2500" dirty="0" err="1">
                <a:latin typeface="Lucida Console" panose="020B0609040504020204" pitchFamily="49" charset="0"/>
              </a:rPr>
              <a:t>flavor_name</a:t>
            </a:r>
            <a:r>
              <a:rPr lang="de-DE" sz="2500" dirty="0">
                <a:latin typeface="Lucida Console" panose="020B0609040504020204" pitchFamily="49" charset="0"/>
              </a:rPr>
              <a:t>     = </a:t>
            </a:r>
            <a:r>
              <a:rPr lang="de-DE" sz="2500" dirty="0" err="1">
                <a:latin typeface="Lucida Console" panose="020B0609040504020204" pitchFamily="49" charset="0"/>
              </a:rPr>
              <a:t>var.flavors</a:t>
            </a:r>
            <a:r>
              <a:rPr lang="de-DE" sz="2500" dirty="0">
                <a:latin typeface="Lucida Console" panose="020B0609040504020204" pitchFamily="49" charset="0"/>
              </a:rPr>
              <a:t>["</a:t>
            </a:r>
            <a:r>
              <a:rPr lang="de-DE" sz="2500" dirty="0" err="1">
                <a:latin typeface="Lucida Console" panose="020B0609040504020204" pitchFamily="49" charset="0"/>
              </a:rPr>
              <a:t>master</a:t>
            </a:r>
            <a:r>
              <a:rPr lang="de-DE" sz="2500" dirty="0">
                <a:latin typeface="Lucida Console" panose="020B0609040504020204" pitchFamily="49" charset="0"/>
              </a:rPr>
              <a:t>"]</a:t>
            </a:r>
          </a:p>
          <a:p>
            <a:pPr marL="0" indent="0">
              <a:buNone/>
            </a:pPr>
            <a:r>
              <a:rPr lang="de-DE" sz="2500" dirty="0">
                <a:latin typeface="Lucida Console" panose="020B0609040504020204" pitchFamily="49" charset="0"/>
              </a:rPr>
              <a:t>  </a:t>
            </a:r>
            <a:r>
              <a:rPr lang="de-DE" sz="2500" dirty="0" err="1">
                <a:latin typeface="Lucida Console" panose="020B0609040504020204" pitchFamily="49" charset="0"/>
              </a:rPr>
              <a:t>image_id</a:t>
            </a:r>
            <a:r>
              <a:rPr lang="de-DE" sz="2500" dirty="0">
                <a:latin typeface="Lucida Console" panose="020B0609040504020204" pitchFamily="49" charset="0"/>
              </a:rPr>
              <a:t>        = data.openstack_images_image_v2.workshop_image_master.id</a:t>
            </a:r>
          </a:p>
          <a:p>
            <a:pPr marL="0" indent="0">
              <a:buNone/>
            </a:pPr>
            <a:r>
              <a:rPr lang="de-DE" sz="2500" dirty="0">
                <a:latin typeface="Lucida Console" panose="020B0609040504020204" pitchFamily="49" charset="0"/>
              </a:rPr>
              <a:t>  </a:t>
            </a:r>
            <a:r>
              <a:rPr lang="de-DE" sz="2500" dirty="0" err="1">
                <a:latin typeface="Lucida Console" panose="020B0609040504020204" pitchFamily="49" charset="0"/>
              </a:rPr>
              <a:t>key_pair</a:t>
            </a:r>
            <a:r>
              <a:rPr lang="de-DE" sz="2500" dirty="0">
                <a:latin typeface="Lucida Console" panose="020B0609040504020204" pitchFamily="49" charset="0"/>
              </a:rPr>
              <a:t>        = openstack_compute_keypair_v2.workshop_keypair.name</a:t>
            </a:r>
          </a:p>
          <a:p>
            <a:pPr marL="0" indent="0">
              <a:buNone/>
            </a:pPr>
            <a:r>
              <a:rPr lang="de-DE" sz="2500" dirty="0">
                <a:latin typeface="Lucida Console" panose="020B0609040504020204" pitchFamily="49" charset="0"/>
              </a:rPr>
              <a:t>  </a:t>
            </a:r>
            <a:r>
              <a:rPr lang="de-DE" sz="2500" dirty="0" err="1">
                <a:latin typeface="Lucida Console" panose="020B0609040504020204" pitchFamily="49" charset="0"/>
              </a:rPr>
              <a:t>security_groups</a:t>
            </a:r>
            <a:r>
              <a:rPr lang="de-DE" sz="2500" dirty="0">
                <a:latin typeface="Lucida Console" panose="020B0609040504020204" pitchFamily="49" charset="0"/>
              </a:rPr>
              <a:t> = </a:t>
            </a:r>
            <a:r>
              <a:rPr lang="de-DE" sz="2500" dirty="0" err="1">
                <a:latin typeface="Lucida Console" panose="020B0609040504020204" pitchFamily="49" charset="0"/>
              </a:rPr>
              <a:t>var.security</a:t>
            </a:r>
            <a:r>
              <a:rPr lang="de-DE" sz="2500" dirty="0">
                <a:latin typeface="Lucida Console" panose="020B0609040504020204" pitchFamily="49" charset="0"/>
              </a:rPr>
              <a:t>-groups</a:t>
            </a:r>
          </a:p>
          <a:p>
            <a:pPr marL="0" indent="0">
              <a:buNone/>
            </a:pPr>
            <a:endParaRPr lang="de-DE" sz="2500" dirty="0">
              <a:latin typeface="Lucida Console" panose="020B0609040504020204" pitchFamily="49" charset="0"/>
            </a:endParaRPr>
          </a:p>
          <a:p>
            <a:pPr marL="0" indent="0">
              <a:buNone/>
            </a:pPr>
            <a:r>
              <a:rPr lang="de-DE" sz="2500" dirty="0">
                <a:latin typeface="Lucida Console" panose="020B0609040504020204" pitchFamily="49" charset="0"/>
              </a:rPr>
              <a:t>  </a:t>
            </a:r>
            <a:r>
              <a:rPr lang="de-DE" sz="2500" dirty="0" err="1">
                <a:latin typeface="Lucida Console" panose="020B0609040504020204" pitchFamily="49" charset="0"/>
              </a:rPr>
              <a:t>network</a:t>
            </a:r>
            <a:r>
              <a:rPr lang="de-DE" sz="2500" dirty="0">
                <a:latin typeface="Lucida Console" panose="020B0609040504020204" pitchFamily="49" charset="0"/>
              </a:rPr>
              <a:t> {</a:t>
            </a:r>
          </a:p>
          <a:p>
            <a:pPr marL="0" indent="0">
              <a:buNone/>
            </a:pPr>
            <a:r>
              <a:rPr lang="de-DE" sz="2500" dirty="0">
                <a:latin typeface="Lucida Console" panose="020B0609040504020204" pitchFamily="49" charset="0"/>
              </a:rPr>
              <a:t>    </a:t>
            </a:r>
            <a:r>
              <a:rPr lang="de-DE" sz="2500" dirty="0" err="1">
                <a:latin typeface="Lucida Console" panose="020B0609040504020204" pitchFamily="49" charset="0"/>
              </a:rPr>
              <a:t>name</a:t>
            </a:r>
            <a:r>
              <a:rPr lang="de-DE" sz="2500" dirty="0">
                <a:latin typeface="Lucida Console" panose="020B0609040504020204" pitchFamily="49" charset="0"/>
              </a:rPr>
              <a:t> = </a:t>
            </a:r>
            <a:r>
              <a:rPr lang="de-DE" sz="2500" dirty="0" err="1">
                <a:latin typeface="Lucida Console" panose="020B0609040504020204" pitchFamily="49" charset="0"/>
              </a:rPr>
              <a:t>var.network</a:t>
            </a:r>
            <a:r>
              <a:rPr lang="de-DE" sz="2500" dirty="0">
                <a:latin typeface="Lucida Console" panose="020B0609040504020204" pitchFamily="49" charset="0"/>
              </a:rPr>
              <a:t>["</a:t>
            </a:r>
            <a:r>
              <a:rPr lang="de-DE" sz="2500" dirty="0" err="1">
                <a:latin typeface="Lucida Console" panose="020B0609040504020204" pitchFamily="49" charset="0"/>
              </a:rPr>
              <a:t>compute</a:t>
            </a:r>
            <a:r>
              <a:rPr lang="de-DE" sz="2500" dirty="0">
                <a:latin typeface="Lucida Console" panose="020B0609040504020204" pitchFamily="49" charset="0"/>
              </a:rPr>
              <a:t>"]</a:t>
            </a:r>
          </a:p>
          <a:p>
            <a:pPr marL="0" indent="0">
              <a:buNone/>
            </a:pPr>
            <a:r>
              <a:rPr lang="de-DE" sz="2500" dirty="0">
                <a:latin typeface="Lucida Console" panose="020B0609040504020204" pitchFamily="49" charset="0"/>
              </a:rPr>
              <a:t>  }</a:t>
            </a:r>
          </a:p>
          <a:p>
            <a:pPr marL="0" indent="0">
              <a:buNone/>
            </a:pPr>
            <a:endParaRPr lang="de-DE" sz="2500" dirty="0">
              <a:latin typeface="Lucida Console" panose="020B0609040504020204" pitchFamily="49" charset="0"/>
            </a:endParaRPr>
          </a:p>
          <a:p>
            <a:pPr marL="0" indent="0">
              <a:buNone/>
            </a:pPr>
            <a:r>
              <a:rPr lang="de-DE" sz="2500" dirty="0">
                <a:latin typeface="Lucida Console" panose="020B0609040504020204" pitchFamily="49" charset="0"/>
              </a:rPr>
              <a:t>  </a:t>
            </a:r>
            <a:r>
              <a:rPr lang="de-DE" sz="2500" dirty="0" err="1">
                <a:latin typeface="Lucida Console" panose="020B0609040504020204" pitchFamily="49" charset="0"/>
              </a:rPr>
              <a:t>network</a:t>
            </a:r>
            <a:r>
              <a:rPr lang="de-DE" sz="2500" dirty="0">
                <a:latin typeface="Lucida Console" panose="020B0609040504020204" pitchFamily="49" charset="0"/>
              </a:rPr>
              <a:t> {</a:t>
            </a:r>
          </a:p>
          <a:p>
            <a:pPr marL="0" indent="0">
              <a:buNone/>
            </a:pPr>
            <a:r>
              <a:rPr lang="de-DE" sz="2500" dirty="0">
                <a:latin typeface="Lucida Console" panose="020B0609040504020204" pitchFamily="49" charset="0"/>
              </a:rPr>
              <a:t>    </a:t>
            </a:r>
            <a:r>
              <a:rPr lang="de-DE" sz="2500" dirty="0" err="1">
                <a:latin typeface="Lucida Console" panose="020B0609040504020204" pitchFamily="49" charset="0"/>
              </a:rPr>
              <a:t>name</a:t>
            </a:r>
            <a:r>
              <a:rPr lang="de-DE" sz="2500" dirty="0">
                <a:latin typeface="Lucida Console" panose="020B0609040504020204" pitchFamily="49" charset="0"/>
              </a:rPr>
              <a:t> = </a:t>
            </a:r>
            <a:r>
              <a:rPr lang="de-DE" sz="2500" dirty="0" err="1">
                <a:latin typeface="Lucida Console" panose="020B0609040504020204" pitchFamily="49" charset="0"/>
              </a:rPr>
              <a:t>var.network</a:t>
            </a:r>
            <a:r>
              <a:rPr lang="de-DE" sz="2500" dirty="0">
                <a:latin typeface="Lucida Console" panose="020B0609040504020204" pitchFamily="49" charset="0"/>
              </a:rPr>
              <a:t>["</a:t>
            </a:r>
            <a:r>
              <a:rPr lang="de-DE" sz="2500" dirty="0" err="1">
                <a:latin typeface="Lucida Console" panose="020B0609040504020204" pitchFamily="49" charset="0"/>
              </a:rPr>
              <a:t>master</a:t>
            </a:r>
            <a:r>
              <a:rPr lang="de-DE" sz="2500" dirty="0">
                <a:latin typeface="Lucida Console" panose="020B0609040504020204" pitchFamily="49" charset="0"/>
              </a:rPr>
              <a:t>"]</a:t>
            </a:r>
          </a:p>
          <a:p>
            <a:pPr marL="0" indent="0">
              <a:buNone/>
            </a:pPr>
            <a:r>
              <a:rPr lang="de-DE" sz="2500" dirty="0">
                <a:latin typeface="Lucida Console" panose="020B0609040504020204" pitchFamily="49" charset="0"/>
              </a:rPr>
              <a:t>    </a:t>
            </a:r>
            <a:r>
              <a:rPr lang="de-DE" sz="2500" dirty="0" err="1">
                <a:latin typeface="Lucida Console" panose="020B0609040504020204" pitchFamily="49" charset="0"/>
              </a:rPr>
              <a:t>access_network</a:t>
            </a:r>
            <a:r>
              <a:rPr lang="de-DE" sz="2500" dirty="0">
                <a:latin typeface="Lucida Console" panose="020B0609040504020204" pitchFamily="49" charset="0"/>
              </a:rPr>
              <a:t> = </a:t>
            </a:r>
            <a:r>
              <a:rPr lang="de-DE" sz="2500" dirty="0" err="1">
                <a:latin typeface="Lucida Console" panose="020B0609040504020204" pitchFamily="49" charset="0"/>
              </a:rPr>
              <a:t>true</a:t>
            </a:r>
            <a:endParaRPr lang="de-DE" sz="2500" dirty="0">
              <a:latin typeface="Lucida Console" panose="020B0609040504020204" pitchFamily="49" charset="0"/>
            </a:endParaRPr>
          </a:p>
          <a:p>
            <a:pPr marL="0" indent="0">
              <a:buNone/>
            </a:pPr>
            <a:r>
              <a:rPr lang="de-DE" sz="2500" dirty="0">
                <a:latin typeface="Lucida Console" panose="020B0609040504020204" pitchFamily="49" charset="0"/>
              </a:rPr>
              <a:t>  }</a:t>
            </a:r>
          </a:p>
        </p:txBody>
      </p:sp>
      <p:sp>
        <p:nvSpPr>
          <p:cNvPr id="15" name="Rechteck 14">
            <a:extLst>
              <a:ext uri="{FF2B5EF4-FFF2-40B4-BE49-F238E27FC236}">
                <a16:creationId xmlns:a16="http://schemas.microsoft.com/office/drawing/2014/main" id="{E6D05510-E021-BB49-A954-769C6C764F4A}"/>
              </a:ext>
            </a:extLst>
          </p:cNvPr>
          <p:cNvSpPr/>
          <p:nvPr/>
        </p:nvSpPr>
        <p:spPr>
          <a:xfrm>
            <a:off x="4101737" y="2718309"/>
            <a:ext cx="4258492" cy="1043794"/>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2AD7680B-E63D-1C47-91C1-8280E40BE440}"/>
              </a:ext>
            </a:extLst>
          </p:cNvPr>
          <p:cNvSpPr/>
          <p:nvPr/>
        </p:nvSpPr>
        <p:spPr>
          <a:xfrm>
            <a:off x="2406712" y="6460944"/>
            <a:ext cx="4258492" cy="639540"/>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18">
            <a:extLst>
              <a:ext uri="{FF2B5EF4-FFF2-40B4-BE49-F238E27FC236}">
                <a16:creationId xmlns:a16="http://schemas.microsoft.com/office/drawing/2014/main" id="{A966C1CF-AB9F-7444-AE79-04E12E3FD46A}"/>
              </a:ext>
            </a:extLst>
          </p:cNvPr>
          <p:cNvSpPr/>
          <p:nvPr/>
        </p:nvSpPr>
        <p:spPr>
          <a:xfrm>
            <a:off x="4294966" y="8689801"/>
            <a:ext cx="1038842" cy="31786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hteck 19">
            <a:extLst>
              <a:ext uri="{FF2B5EF4-FFF2-40B4-BE49-F238E27FC236}">
                <a16:creationId xmlns:a16="http://schemas.microsoft.com/office/drawing/2014/main" id="{340BBB43-1A52-2C46-96DD-830336EE53CB}"/>
              </a:ext>
            </a:extLst>
          </p:cNvPr>
          <p:cNvSpPr/>
          <p:nvPr/>
        </p:nvSpPr>
        <p:spPr>
          <a:xfrm>
            <a:off x="2402356" y="8050261"/>
            <a:ext cx="4258492" cy="639540"/>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069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3124" y="356286"/>
            <a:ext cx="8168903" cy="523220"/>
          </a:xfrm>
        </p:spPr>
        <p:txBody>
          <a:bodyPr/>
          <a:lstStyle/>
          <a:p>
            <a:r>
              <a:rPr lang="en-US" dirty="0"/>
              <a:t>Introduction - Cluster</a:t>
            </a:r>
            <a:endParaRPr lang="en-US" noProof="0" dirty="0"/>
          </a:p>
        </p:txBody>
      </p:sp>
      <p:sp>
        <p:nvSpPr>
          <p:cNvPr id="4" name="Foliennummernplatzhalter 3"/>
          <p:cNvSpPr>
            <a:spLocks noGrp="1"/>
          </p:cNvSpPr>
          <p:nvPr>
            <p:ph type="sldNum" sz="quarter" idx="4"/>
          </p:nvPr>
        </p:nvSpPr>
        <p:spPr/>
        <p:txBody>
          <a:bodyPr/>
          <a:lstStyle/>
          <a:p>
            <a:fld id="{1959C237-CF09-A94F-AB33-C822C1EC889C}" type="slidenum">
              <a:rPr lang="en-US" smtClean="0">
                <a:solidFill>
                  <a:srgbClr val="A51E37"/>
                </a:solidFill>
              </a:rPr>
              <a:pPr/>
              <a:t>7</a:t>
            </a:fld>
            <a:endParaRPr lang="en-US" dirty="0">
              <a:solidFill>
                <a:srgbClr val="A51E37"/>
              </a:solidFill>
            </a:endParaRPr>
          </a:p>
        </p:txBody>
      </p:sp>
      <p:pic>
        <p:nvPicPr>
          <p:cNvPr id="6" name="Grafik 5" descr="Computer">
            <a:extLst>
              <a:ext uri="{FF2B5EF4-FFF2-40B4-BE49-F238E27FC236}">
                <a16:creationId xmlns:a16="http://schemas.microsoft.com/office/drawing/2014/main" id="{8597F25D-2B67-BF48-B3B4-27CA0EE85E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716" y="5539874"/>
            <a:ext cx="1791368" cy="1791368"/>
          </a:xfrm>
          <a:prstGeom prst="rect">
            <a:avLst/>
          </a:prstGeom>
        </p:spPr>
      </p:pic>
      <p:pic>
        <p:nvPicPr>
          <p:cNvPr id="7" name="Grafik 6" descr="Computer">
            <a:extLst>
              <a:ext uri="{FF2B5EF4-FFF2-40B4-BE49-F238E27FC236}">
                <a16:creationId xmlns:a16="http://schemas.microsoft.com/office/drawing/2014/main" id="{15E11A73-BF09-A743-9700-BE806FE3BD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18884" y="5539874"/>
            <a:ext cx="1791368" cy="1791368"/>
          </a:xfrm>
          <a:prstGeom prst="rect">
            <a:avLst/>
          </a:prstGeom>
        </p:spPr>
      </p:pic>
      <p:pic>
        <p:nvPicPr>
          <p:cNvPr id="8" name="Grafik 7" descr="Computer">
            <a:extLst>
              <a:ext uri="{FF2B5EF4-FFF2-40B4-BE49-F238E27FC236}">
                <a16:creationId xmlns:a16="http://schemas.microsoft.com/office/drawing/2014/main" id="{72945E8C-81AD-EC4E-83A2-B43E779299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716" y="2398227"/>
            <a:ext cx="1791368" cy="1791368"/>
          </a:xfrm>
          <a:prstGeom prst="rect">
            <a:avLst/>
          </a:prstGeom>
        </p:spPr>
      </p:pic>
      <p:pic>
        <p:nvPicPr>
          <p:cNvPr id="9" name="Grafik 8" descr="Computer">
            <a:extLst>
              <a:ext uri="{FF2B5EF4-FFF2-40B4-BE49-F238E27FC236}">
                <a16:creationId xmlns:a16="http://schemas.microsoft.com/office/drawing/2014/main" id="{0ACDC68C-4CC6-7845-A072-10B529477A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4548" y="5539874"/>
            <a:ext cx="1791368" cy="1791368"/>
          </a:xfrm>
          <a:prstGeom prst="rect">
            <a:avLst/>
          </a:prstGeom>
        </p:spPr>
      </p:pic>
      <p:cxnSp>
        <p:nvCxnSpPr>
          <p:cNvPr id="11" name="Gerade Verbindung mit Pfeil 10">
            <a:extLst>
              <a:ext uri="{FF2B5EF4-FFF2-40B4-BE49-F238E27FC236}">
                <a16:creationId xmlns:a16="http://schemas.microsoft.com/office/drawing/2014/main" id="{6FE7E03B-AFE7-A74C-BE7E-65D93C2DAA50}"/>
              </a:ext>
            </a:extLst>
          </p:cNvPr>
          <p:cNvCxnSpPr>
            <a:cxnSpLocks/>
          </p:cNvCxnSpPr>
          <p:nvPr/>
        </p:nvCxnSpPr>
        <p:spPr>
          <a:xfrm flipH="1">
            <a:off x="3743883" y="3779219"/>
            <a:ext cx="2182451" cy="1929097"/>
          </a:xfrm>
          <a:prstGeom prst="straightConnector1">
            <a:avLst/>
          </a:prstGeom>
          <a:ln w="127000">
            <a:solidFill>
              <a:srgbClr val="37A2E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2D21CB4-8F6B-B242-94CC-77FBEFB013AC}"/>
              </a:ext>
            </a:extLst>
          </p:cNvPr>
          <p:cNvCxnSpPr>
            <a:cxnSpLocks/>
          </p:cNvCxnSpPr>
          <p:nvPr/>
        </p:nvCxnSpPr>
        <p:spPr>
          <a:xfrm>
            <a:off x="6502400" y="3779219"/>
            <a:ext cx="0" cy="2140318"/>
          </a:xfrm>
          <a:prstGeom prst="straightConnector1">
            <a:avLst/>
          </a:prstGeom>
          <a:ln w="127000">
            <a:solidFill>
              <a:srgbClr val="37A2E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75820C5-DE04-B544-BB89-8D394CB01871}"/>
              </a:ext>
            </a:extLst>
          </p:cNvPr>
          <p:cNvCxnSpPr>
            <a:cxnSpLocks/>
          </p:cNvCxnSpPr>
          <p:nvPr/>
        </p:nvCxnSpPr>
        <p:spPr>
          <a:xfrm>
            <a:off x="7078467" y="3779219"/>
            <a:ext cx="1873028" cy="1929097"/>
          </a:xfrm>
          <a:prstGeom prst="straightConnector1">
            <a:avLst/>
          </a:prstGeom>
          <a:ln w="127000">
            <a:solidFill>
              <a:srgbClr val="37A2E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B422C30B-A7D5-5240-8C3B-B94213FC483E}"/>
              </a:ext>
            </a:extLst>
          </p:cNvPr>
          <p:cNvCxnSpPr>
            <a:cxnSpLocks/>
          </p:cNvCxnSpPr>
          <p:nvPr/>
        </p:nvCxnSpPr>
        <p:spPr>
          <a:xfrm flipH="1">
            <a:off x="4283241" y="6435558"/>
            <a:ext cx="1323475" cy="0"/>
          </a:xfrm>
          <a:prstGeom prst="straightConnector1">
            <a:avLst/>
          </a:prstGeom>
          <a:ln w="127000">
            <a:solidFill>
              <a:srgbClr val="37A2E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3BFD28C5-6CE1-D34E-ADFA-7C684526D944}"/>
              </a:ext>
            </a:extLst>
          </p:cNvPr>
          <p:cNvCxnSpPr>
            <a:cxnSpLocks/>
            <a:stCxn id="7" idx="1"/>
          </p:cNvCxnSpPr>
          <p:nvPr/>
        </p:nvCxnSpPr>
        <p:spPr>
          <a:xfrm flipH="1">
            <a:off x="7336952" y="6435558"/>
            <a:ext cx="1381932" cy="0"/>
          </a:xfrm>
          <a:prstGeom prst="straightConnector1">
            <a:avLst/>
          </a:prstGeom>
          <a:ln w="127000">
            <a:solidFill>
              <a:srgbClr val="37A2EB"/>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643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70</a:t>
            </a:fld>
            <a:endParaRPr lang="en-US" dirty="0">
              <a:solidFill>
                <a:srgbClr val="A51E37"/>
              </a:solidFill>
            </a:endParaRPr>
          </a:p>
        </p:txBody>
      </p:sp>
      <p:sp>
        <p:nvSpPr>
          <p:cNvPr id="4" name="Inhaltsplatzhalter 3">
            <a:extLst>
              <a:ext uri="{FF2B5EF4-FFF2-40B4-BE49-F238E27FC236}">
                <a16:creationId xmlns:a16="http://schemas.microsoft.com/office/drawing/2014/main" id="{5ADC2548-5DB0-C341-BAE7-E2B41B4B3271}"/>
              </a:ext>
            </a:extLst>
          </p:cNvPr>
          <p:cNvSpPr txBox="1">
            <a:spLocks/>
          </p:cNvSpPr>
          <p:nvPr/>
        </p:nvSpPr>
        <p:spPr bwMode="auto">
          <a:xfrm>
            <a:off x="1022774" y="1491915"/>
            <a:ext cx="4463626" cy="690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main.tf</a:t>
            </a:r>
            <a:r>
              <a:rPr lang="en-US" sz="3700" u="sng" dirty="0"/>
              <a:t> (provisioner)</a:t>
            </a:r>
            <a:endParaRPr lang="en-US" sz="3700" dirty="0"/>
          </a:p>
        </p:txBody>
      </p:sp>
      <p:sp>
        <p:nvSpPr>
          <p:cNvPr id="6" name="Shape 144">
            <a:extLst>
              <a:ext uri="{FF2B5EF4-FFF2-40B4-BE49-F238E27FC236}">
                <a16:creationId xmlns:a16="http://schemas.microsoft.com/office/drawing/2014/main" id="{455EA7F6-C6CB-674D-AA41-DB4BCAABBEDB}"/>
              </a:ext>
            </a:extLst>
          </p:cNvPr>
          <p:cNvSpPr txBox="1">
            <a:spLocks/>
          </p:cNvSpPr>
          <p:nvPr/>
        </p:nvSpPr>
        <p:spPr bwMode="auto">
          <a:xfrm>
            <a:off x="26126" y="2803156"/>
            <a:ext cx="13004800" cy="5008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r>
              <a:rPr lang="de-DE" sz="2400" dirty="0" err="1">
                <a:latin typeface="Lucida Console" panose="020B0609040504020204" pitchFamily="49" charset="0"/>
              </a:rPr>
              <a:t>provisioner</a:t>
            </a:r>
            <a:r>
              <a:rPr lang="de-DE" sz="2400" dirty="0">
                <a:latin typeface="Lucida Console" panose="020B0609040504020204" pitchFamily="49" charset="0"/>
              </a:rPr>
              <a:t> "</a:t>
            </a:r>
            <a:r>
              <a:rPr lang="de-DE" sz="2400" dirty="0" err="1">
                <a:latin typeface="Lucida Console" panose="020B0609040504020204" pitchFamily="49" charset="0"/>
              </a:rPr>
              <a:t>file</a:t>
            </a:r>
            <a:r>
              <a:rPr lang="de-DE" sz="2400" dirty="0">
                <a:latin typeface="Lucida Console" panose="020B0609040504020204" pitchFamily="49" charset="0"/>
              </a:rPr>
              <a:t>" {</a:t>
            </a:r>
          </a:p>
          <a:p>
            <a:pPr marL="0" indent="0">
              <a:buNone/>
            </a:pPr>
            <a:r>
              <a:rPr lang="de-DE" sz="2400" dirty="0">
                <a:latin typeface="Lucida Console" panose="020B0609040504020204" pitchFamily="49" charset="0"/>
              </a:rPr>
              <a:t>    </a:t>
            </a:r>
            <a:r>
              <a:rPr lang="de-DE" sz="2400" dirty="0" err="1">
                <a:latin typeface="Lucida Console" panose="020B0609040504020204" pitchFamily="49" charset="0"/>
              </a:rPr>
              <a:t>content</a:t>
            </a:r>
            <a:r>
              <a:rPr lang="de-DE" sz="2400" dirty="0">
                <a:latin typeface="Lucida Console" panose="020B0609040504020204" pitchFamily="49" charset="0"/>
              </a:rPr>
              <a:t> = </a:t>
            </a:r>
            <a:r>
              <a:rPr lang="de-DE" sz="2400" dirty="0" err="1">
                <a:latin typeface="Lucida Console" panose="020B0609040504020204" pitchFamily="49" charset="0"/>
              </a:rPr>
              <a:t>tls_private_key.internal_connection_key.private_key_pem</a:t>
            </a:r>
            <a:endParaRPr lang="de-DE" sz="2400" dirty="0">
              <a:latin typeface="Lucida Console" panose="020B0609040504020204" pitchFamily="49" charset="0"/>
            </a:endParaRPr>
          </a:p>
          <a:p>
            <a:pPr marL="0" indent="0">
              <a:buNone/>
            </a:pPr>
            <a:r>
              <a:rPr lang="de-DE" sz="2400" dirty="0">
                <a:latin typeface="Lucida Console" panose="020B0609040504020204" pitchFamily="49" charset="0"/>
              </a:rPr>
              <a:t>    </a:t>
            </a:r>
            <a:r>
              <a:rPr lang="de-DE" sz="2400" dirty="0" err="1">
                <a:latin typeface="Lucida Console" panose="020B0609040504020204" pitchFamily="49" charset="0"/>
              </a:rPr>
              <a:t>destination</a:t>
            </a:r>
            <a:r>
              <a:rPr lang="de-DE" sz="2400" dirty="0">
                <a:latin typeface="Lucida Console" panose="020B0609040504020204" pitchFamily="49" charset="0"/>
              </a:rPr>
              <a:t> = "~/.</a:t>
            </a:r>
            <a:r>
              <a:rPr lang="de-DE" sz="2400" dirty="0" err="1">
                <a:latin typeface="Lucida Console" panose="020B0609040504020204" pitchFamily="49" charset="0"/>
              </a:rPr>
              <a:t>ssh</a:t>
            </a:r>
            <a:r>
              <a:rPr lang="de-DE" sz="2400" dirty="0">
                <a:latin typeface="Lucida Console" panose="020B0609040504020204" pitchFamily="49" charset="0"/>
              </a:rPr>
              <a:t>/</a:t>
            </a:r>
            <a:r>
              <a:rPr lang="de-DE" sz="2400" dirty="0" err="1">
                <a:latin typeface="Lucida Console" panose="020B0609040504020204" pitchFamily="49" charset="0"/>
              </a:rPr>
              <a:t>connection_key.pem</a:t>
            </a:r>
            <a:r>
              <a:rPr lang="de-DE" sz="2400" dirty="0">
                <a:latin typeface="Lucida Console" panose="020B0609040504020204" pitchFamily="49" charset="0"/>
              </a:rPr>
              <a:t>"  </a:t>
            </a:r>
          </a:p>
          <a:p>
            <a:pPr marL="0" indent="0">
              <a:buNone/>
            </a:pPr>
            <a:r>
              <a:rPr lang="de-DE" sz="2400" dirty="0">
                <a:latin typeface="Lucida Console" panose="020B0609040504020204" pitchFamily="49" charset="0"/>
              </a:rPr>
              <a:t>  </a:t>
            </a:r>
          </a:p>
          <a:p>
            <a:pPr marL="0" indent="0">
              <a:buNone/>
            </a:pPr>
            <a:r>
              <a:rPr lang="de-DE" sz="2400" dirty="0">
                <a:latin typeface="Lucida Console" panose="020B0609040504020204" pitchFamily="49" charset="0"/>
              </a:rPr>
              <a:t>    </a:t>
            </a:r>
            <a:r>
              <a:rPr lang="de-DE" sz="2400" dirty="0" err="1">
                <a:latin typeface="Lucida Console" panose="020B0609040504020204" pitchFamily="49" charset="0"/>
              </a:rPr>
              <a:t>connection</a:t>
            </a:r>
            <a:r>
              <a:rPr lang="de-DE" sz="2400" dirty="0">
                <a:latin typeface="Lucida Console" panose="020B0609040504020204" pitchFamily="49" charset="0"/>
              </a:rPr>
              <a:t> {</a:t>
            </a:r>
          </a:p>
          <a:p>
            <a:pPr marL="0" indent="0">
              <a:buNone/>
            </a:pPr>
            <a:r>
              <a:rPr lang="de-DE" sz="2400" dirty="0">
                <a:latin typeface="Lucida Console" panose="020B0609040504020204" pitchFamily="49" charset="0"/>
              </a:rPr>
              <a:t>      type        = "</a:t>
            </a:r>
            <a:r>
              <a:rPr lang="de-DE" sz="2400" dirty="0" err="1">
                <a:latin typeface="Lucida Console" panose="020B0609040504020204" pitchFamily="49" charset="0"/>
              </a:rPr>
              <a:t>ssh</a:t>
            </a:r>
            <a:r>
              <a:rPr lang="de-DE" sz="2400" dirty="0">
                <a:latin typeface="Lucida Console" panose="020B0609040504020204" pitchFamily="49" charset="0"/>
              </a:rPr>
              <a:t>"</a:t>
            </a:r>
          </a:p>
          <a:p>
            <a:pPr marL="0" indent="0">
              <a:buNone/>
            </a:pPr>
            <a:r>
              <a:rPr lang="de-DE" sz="2400" dirty="0">
                <a:latin typeface="Lucida Console" panose="020B0609040504020204" pitchFamily="49" charset="0"/>
              </a:rPr>
              <a:t>      </a:t>
            </a:r>
            <a:r>
              <a:rPr lang="de-DE" sz="2400" dirty="0" err="1">
                <a:latin typeface="Lucida Console" panose="020B0609040504020204" pitchFamily="49" charset="0"/>
              </a:rPr>
              <a:t>private_key</a:t>
            </a:r>
            <a:r>
              <a:rPr lang="de-DE" sz="2400" dirty="0">
                <a:latin typeface="Lucida Console" panose="020B0609040504020204" pitchFamily="49" charset="0"/>
              </a:rPr>
              <a:t> = </a:t>
            </a:r>
            <a:r>
              <a:rPr lang="de-DE" sz="2400" dirty="0" err="1">
                <a:latin typeface="Lucida Console" panose="020B0609040504020204" pitchFamily="49" charset="0"/>
              </a:rPr>
              <a:t>file</a:t>
            </a:r>
            <a:r>
              <a:rPr lang="de-DE" sz="2400" dirty="0">
                <a:latin typeface="Lucida Console" panose="020B0609040504020204" pitchFamily="49" charset="0"/>
              </a:rPr>
              <a:t>(</a:t>
            </a:r>
            <a:r>
              <a:rPr lang="de-DE" sz="2400" dirty="0" err="1">
                <a:latin typeface="Lucida Console" panose="020B0609040504020204" pitchFamily="49" charset="0"/>
              </a:rPr>
              <a:t>var.private-key-path</a:t>
            </a:r>
            <a:r>
              <a:rPr lang="de-DE" sz="2400" dirty="0">
                <a:latin typeface="Lucida Console" panose="020B0609040504020204" pitchFamily="49" charset="0"/>
              </a:rPr>
              <a:t>)</a:t>
            </a:r>
          </a:p>
          <a:p>
            <a:pPr marL="0" indent="0">
              <a:buNone/>
            </a:pPr>
            <a:r>
              <a:rPr lang="de-DE" sz="2400" dirty="0">
                <a:latin typeface="Lucida Console" panose="020B0609040504020204" pitchFamily="49" charset="0"/>
              </a:rPr>
              <a:t>      </a:t>
            </a:r>
            <a:r>
              <a:rPr lang="de-DE" sz="2400" dirty="0" err="1">
                <a:latin typeface="Lucida Console" panose="020B0609040504020204" pitchFamily="49" charset="0"/>
              </a:rPr>
              <a:t>user</a:t>
            </a:r>
            <a:r>
              <a:rPr lang="de-DE" sz="2400" dirty="0">
                <a:latin typeface="Lucida Console" panose="020B0609040504020204" pitchFamily="49" charset="0"/>
              </a:rPr>
              <a:t>        = "</a:t>
            </a:r>
            <a:r>
              <a:rPr lang="de-DE" sz="2400" dirty="0" err="1">
                <a:latin typeface="Lucida Console" panose="020B0609040504020204" pitchFamily="49" charset="0"/>
              </a:rPr>
              <a:t>centos</a:t>
            </a:r>
            <a:r>
              <a:rPr lang="de-DE" sz="2400" dirty="0">
                <a:latin typeface="Lucida Console" panose="020B0609040504020204" pitchFamily="49" charset="0"/>
              </a:rPr>
              <a:t>"</a:t>
            </a:r>
          </a:p>
          <a:p>
            <a:pPr marL="0" indent="0">
              <a:buNone/>
            </a:pPr>
            <a:r>
              <a:rPr lang="de-DE" sz="2400" dirty="0">
                <a:latin typeface="Lucida Console" panose="020B0609040504020204" pitchFamily="49" charset="0"/>
              </a:rPr>
              <a:t>      </a:t>
            </a:r>
            <a:r>
              <a:rPr lang="de-DE" sz="2400" dirty="0" err="1">
                <a:latin typeface="Lucida Console" panose="020B0609040504020204" pitchFamily="49" charset="0"/>
              </a:rPr>
              <a:t>timeout</a:t>
            </a:r>
            <a:r>
              <a:rPr lang="de-DE" sz="2400" dirty="0">
                <a:latin typeface="Lucida Console" panose="020B0609040504020204" pitchFamily="49" charset="0"/>
              </a:rPr>
              <a:t>     = "5m"</a:t>
            </a:r>
          </a:p>
          <a:p>
            <a:pPr marL="0" indent="0">
              <a:buNone/>
            </a:pPr>
            <a:r>
              <a:rPr lang="de-DE" sz="2400" dirty="0">
                <a:latin typeface="Lucida Console" panose="020B0609040504020204" pitchFamily="49" charset="0"/>
              </a:rPr>
              <a:t>      host        = self.access_ip_v4</a:t>
            </a:r>
          </a:p>
          <a:p>
            <a:pPr marL="0" indent="0">
              <a:buNone/>
            </a:pPr>
            <a:r>
              <a:rPr lang="de-DE" sz="2400" dirty="0">
                <a:latin typeface="Lucida Console" panose="020B0609040504020204" pitchFamily="49" charset="0"/>
              </a:rPr>
              <a:t>    }</a:t>
            </a:r>
          </a:p>
          <a:p>
            <a:pPr marL="0" indent="0">
              <a:buNone/>
            </a:pPr>
            <a:r>
              <a:rPr lang="de-DE" sz="2400" dirty="0">
                <a:latin typeface="Lucida Console" panose="020B0609040504020204" pitchFamily="49" charset="0"/>
              </a:rPr>
              <a:t>  } </a:t>
            </a:r>
          </a:p>
          <a:p>
            <a:pPr marL="0" indent="0">
              <a:buNone/>
            </a:pPr>
            <a:br>
              <a:rPr lang="de-DE" sz="2400" dirty="0">
                <a:latin typeface="Lucida Console" panose="020B0609040504020204" pitchFamily="49" charset="0"/>
              </a:rPr>
            </a:br>
            <a:endParaRPr lang="de-DE" sz="2400" dirty="0">
              <a:latin typeface="Lucida Console" panose="020B0609040504020204" pitchFamily="49" charset="0"/>
            </a:endParaRPr>
          </a:p>
        </p:txBody>
      </p:sp>
      <p:sp>
        <p:nvSpPr>
          <p:cNvPr id="9" name="Rechteck 8">
            <a:extLst>
              <a:ext uri="{FF2B5EF4-FFF2-40B4-BE49-F238E27FC236}">
                <a16:creationId xmlns:a16="http://schemas.microsoft.com/office/drawing/2014/main" id="{A0C936CF-3948-5D43-8B40-58E6A33CED94}"/>
              </a:ext>
            </a:extLst>
          </p:cNvPr>
          <p:cNvSpPr/>
          <p:nvPr/>
        </p:nvSpPr>
        <p:spPr>
          <a:xfrm>
            <a:off x="26126" y="2752654"/>
            <a:ext cx="3396343" cy="502391"/>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a:extLst>
              <a:ext uri="{FF2B5EF4-FFF2-40B4-BE49-F238E27FC236}">
                <a16:creationId xmlns:a16="http://schemas.microsoft.com/office/drawing/2014/main" id="{E6D05510-E021-BB49-A954-769C6C764F4A}"/>
              </a:ext>
            </a:extLst>
          </p:cNvPr>
          <p:cNvSpPr/>
          <p:nvPr/>
        </p:nvSpPr>
        <p:spPr>
          <a:xfrm>
            <a:off x="3254587" y="3630600"/>
            <a:ext cx="5105642" cy="475285"/>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D2C988B9-BF69-BC40-86DC-DAD6BA1B0084}"/>
              </a:ext>
            </a:extLst>
          </p:cNvPr>
          <p:cNvSpPr/>
          <p:nvPr/>
        </p:nvSpPr>
        <p:spPr>
          <a:xfrm>
            <a:off x="699825" y="3255045"/>
            <a:ext cx="1553033" cy="479056"/>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5619CA5B-BA2B-5442-8C49-C6D7E20A5537}"/>
              </a:ext>
            </a:extLst>
          </p:cNvPr>
          <p:cNvSpPr/>
          <p:nvPr/>
        </p:nvSpPr>
        <p:spPr>
          <a:xfrm>
            <a:off x="585387" y="4398395"/>
            <a:ext cx="8610864" cy="2864553"/>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06AAF620-F92A-7B4D-8897-7BF49DEC1B18}"/>
              </a:ext>
            </a:extLst>
          </p:cNvPr>
          <p:cNvSpPr/>
          <p:nvPr/>
        </p:nvSpPr>
        <p:spPr>
          <a:xfrm>
            <a:off x="2492594" y="3255045"/>
            <a:ext cx="10282879" cy="429916"/>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18">
            <a:extLst>
              <a:ext uri="{FF2B5EF4-FFF2-40B4-BE49-F238E27FC236}">
                <a16:creationId xmlns:a16="http://schemas.microsoft.com/office/drawing/2014/main" id="{A966C1CF-AB9F-7444-AE79-04E12E3FD46A}"/>
              </a:ext>
            </a:extLst>
          </p:cNvPr>
          <p:cNvSpPr/>
          <p:nvPr/>
        </p:nvSpPr>
        <p:spPr>
          <a:xfrm>
            <a:off x="3615700" y="6386302"/>
            <a:ext cx="3359866" cy="53701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802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71</a:t>
            </a:fld>
            <a:endParaRPr lang="en-US" dirty="0">
              <a:solidFill>
                <a:srgbClr val="A51E37"/>
              </a:solidFill>
            </a:endParaRPr>
          </a:p>
        </p:txBody>
      </p:sp>
      <p:sp>
        <p:nvSpPr>
          <p:cNvPr id="6" name="Shape 144">
            <a:extLst>
              <a:ext uri="{FF2B5EF4-FFF2-40B4-BE49-F238E27FC236}">
                <a16:creationId xmlns:a16="http://schemas.microsoft.com/office/drawing/2014/main" id="{455EA7F6-C6CB-674D-AA41-DB4BCAABBEDB}"/>
              </a:ext>
            </a:extLst>
          </p:cNvPr>
          <p:cNvSpPr txBox="1">
            <a:spLocks/>
          </p:cNvSpPr>
          <p:nvPr/>
        </p:nvSpPr>
        <p:spPr bwMode="auto">
          <a:xfrm>
            <a:off x="78378" y="2803156"/>
            <a:ext cx="13004800" cy="62045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r>
              <a:rPr lang="de-DE" dirty="0" err="1">
                <a:latin typeface="Lucida Console" panose="020B0609040504020204" pitchFamily="49" charset="0"/>
              </a:rPr>
              <a:t>provisioner</a:t>
            </a:r>
            <a:r>
              <a:rPr lang="de-DE" dirty="0">
                <a:latin typeface="Lucida Console" panose="020B0609040504020204" pitchFamily="49" charset="0"/>
              </a:rPr>
              <a:t> "</a:t>
            </a:r>
            <a:r>
              <a:rPr lang="de-DE" dirty="0" err="1">
                <a:latin typeface="Lucida Console" panose="020B0609040504020204" pitchFamily="49" charset="0"/>
              </a:rPr>
              <a:t>file</a:t>
            </a:r>
            <a:r>
              <a:rPr lang="de-DE" dirty="0">
                <a:latin typeface="Lucida Console" panose="020B0609040504020204" pitchFamily="49" charset="0"/>
              </a:rPr>
              <a:t>" {</a:t>
            </a:r>
          </a:p>
          <a:p>
            <a:pPr marL="0" indent="0">
              <a:buNone/>
            </a:pPr>
            <a:r>
              <a:rPr lang="de-DE" dirty="0">
                <a:latin typeface="Lucida Console" panose="020B0609040504020204" pitchFamily="49" charset="0"/>
              </a:rPr>
              <a:t>    </a:t>
            </a:r>
            <a:r>
              <a:rPr lang="de-DE" dirty="0" err="1">
                <a:latin typeface="Lucida Console" panose="020B0609040504020204" pitchFamily="49" charset="0"/>
              </a:rPr>
              <a:t>source</a:t>
            </a:r>
            <a:r>
              <a:rPr lang="de-DE" dirty="0">
                <a:latin typeface="Lucida Console" panose="020B0609040504020204" pitchFamily="49" charset="0"/>
              </a:rPr>
              <a:t>      = "</a:t>
            </a:r>
            <a:r>
              <a:rPr lang="de-DE" dirty="0" err="1">
                <a:latin typeface="Lucida Console" panose="020B0609040504020204" pitchFamily="49" charset="0"/>
              </a:rPr>
              <a:t>hello_world.txt</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destination</a:t>
            </a:r>
            <a:r>
              <a:rPr lang="de-DE" dirty="0">
                <a:latin typeface="Lucida Console" panose="020B0609040504020204" pitchFamily="49" charset="0"/>
              </a:rPr>
              <a:t> = "/</a:t>
            </a:r>
            <a:r>
              <a:rPr lang="de-DE" dirty="0" err="1">
                <a:latin typeface="Lucida Console" panose="020B0609040504020204" pitchFamily="49" charset="0"/>
              </a:rPr>
              <a:t>home</a:t>
            </a:r>
            <a:r>
              <a:rPr lang="de-DE" dirty="0">
                <a:latin typeface="Lucida Console" panose="020B0609040504020204" pitchFamily="49" charset="0"/>
              </a:rPr>
              <a:t>/</a:t>
            </a:r>
            <a:r>
              <a:rPr lang="de-DE" dirty="0" err="1">
                <a:latin typeface="Lucida Console" panose="020B0609040504020204" pitchFamily="49" charset="0"/>
              </a:rPr>
              <a:t>centos</a:t>
            </a:r>
            <a:r>
              <a:rPr lang="de-DE" dirty="0">
                <a:latin typeface="Lucida Console" panose="020B0609040504020204" pitchFamily="49" charset="0"/>
              </a:rPr>
              <a:t>/</a:t>
            </a:r>
            <a:r>
              <a:rPr lang="de-DE" dirty="0" err="1">
                <a:latin typeface="Lucida Console" panose="020B0609040504020204" pitchFamily="49" charset="0"/>
              </a:rPr>
              <a:t>hello_world.txt</a:t>
            </a:r>
            <a:r>
              <a:rPr lang="de-DE" dirty="0">
                <a:latin typeface="Lucida Console" panose="020B0609040504020204" pitchFamily="49" charset="0"/>
              </a:rPr>
              <a:t>"</a:t>
            </a:r>
          </a:p>
          <a:p>
            <a:pPr marL="0" indent="0">
              <a:buNone/>
            </a:pPr>
            <a:br>
              <a:rPr lang="de-DE" dirty="0">
                <a:latin typeface="Lucida Console" panose="020B0609040504020204" pitchFamily="49" charset="0"/>
              </a:rPr>
            </a:br>
            <a:endParaRPr lang="de-DE" dirty="0">
              <a:latin typeface="Lucida Console" panose="020B0609040504020204" pitchFamily="49" charset="0"/>
            </a:endParaRPr>
          </a:p>
          <a:p>
            <a:pPr marL="0" indent="0">
              <a:buNone/>
            </a:pPr>
            <a:r>
              <a:rPr lang="de-DE" dirty="0">
                <a:latin typeface="Lucida Console" panose="020B0609040504020204" pitchFamily="49" charset="0"/>
              </a:rPr>
              <a:t>    </a:t>
            </a:r>
            <a:r>
              <a:rPr lang="de-DE" dirty="0" err="1">
                <a:latin typeface="Lucida Console" panose="020B0609040504020204" pitchFamily="49" charset="0"/>
              </a:rPr>
              <a:t>connection</a:t>
            </a:r>
            <a:r>
              <a:rPr lang="de-DE" dirty="0">
                <a:latin typeface="Lucida Console" panose="020B0609040504020204" pitchFamily="49" charset="0"/>
              </a:rPr>
              <a:t> {</a:t>
            </a:r>
          </a:p>
          <a:p>
            <a:pPr marL="0" indent="0">
              <a:buNone/>
            </a:pPr>
            <a:r>
              <a:rPr lang="de-DE" dirty="0">
                <a:latin typeface="Lucida Console" panose="020B0609040504020204" pitchFamily="49" charset="0"/>
              </a:rPr>
              <a:t>      type        = "</a:t>
            </a:r>
            <a:r>
              <a:rPr lang="de-DE" dirty="0" err="1">
                <a:latin typeface="Lucida Console" panose="020B0609040504020204" pitchFamily="49" charset="0"/>
              </a:rPr>
              <a:t>ssh</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private_key</a:t>
            </a:r>
            <a:r>
              <a:rPr lang="de-DE" dirty="0">
                <a:latin typeface="Lucida Console" panose="020B0609040504020204" pitchFamily="49" charset="0"/>
              </a:rPr>
              <a:t> = </a:t>
            </a:r>
            <a:r>
              <a:rPr lang="de-DE" dirty="0" err="1">
                <a:latin typeface="Lucida Console" panose="020B0609040504020204" pitchFamily="49" charset="0"/>
              </a:rPr>
              <a:t>file</a:t>
            </a:r>
            <a:r>
              <a:rPr lang="de-DE" dirty="0">
                <a:latin typeface="Lucida Console" panose="020B0609040504020204" pitchFamily="49" charset="0"/>
              </a:rPr>
              <a:t>(</a:t>
            </a:r>
            <a:r>
              <a:rPr lang="de-DE" dirty="0" err="1">
                <a:latin typeface="Lucida Console" panose="020B0609040504020204" pitchFamily="49" charset="0"/>
              </a:rPr>
              <a:t>var.private-key-path</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user</a:t>
            </a:r>
            <a:r>
              <a:rPr lang="de-DE" dirty="0">
                <a:latin typeface="Lucida Console" panose="020B0609040504020204" pitchFamily="49" charset="0"/>
              </a:rPr>
              <a:t>        = "</a:t>
            </a:r>
            <a:r>
              <a:rPr lang="de-DE" dirty="0" err="1">
                <a:latin typeface="Lucida Console" panose="020B0609040504020204" pitchFamily="49" charset="0"/>
              </a:rPr>
              <a:t>centos</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timeout</a:t>
            </a:r>
            <a:r>
              <a:rPr lang="de-DE" dirty="0">
                <a:latin typeface="Lucida Console" panose="020B0609040504020204" pitchFamily="49" charset="0"/>
              </a:rPr>
              <a:t>     = "5m"</a:t>
            </a:r>
          </a:p>
          <a:p>
            <a:pPr marL="0" indent="0">
              <a:buNone/>
            </a:pPr>
            <a:r>
              <a:rPr lang="de-DE" dirty="0">
                <a:latin typeface="Lucida Console" panose="020B0609040504020204" pitchFamily="49" charset="0"/>
              </a:rPr>
              <a:t>      host        = self.access_ip_v4</a:t>
            </a:r>
          </a:p>
          <a:p>
            <a:pPr marL="0" indent="0">
              <a:buNone/>
            </a:pPr>
            <a:r>
              <a:rPr lang="de-DE" dirty="0">
                <a:latin typeface="Lucida Console" panose="020B0609040504020204" pitchFamily="49" charset="0"/>
              </a:rPr>
              <a:t>    }</a:t>
            </a:r>
          </a:p>
          <a:p>
            <a:pPr marL="0" indent="0">
              <a:buNone/>
            </a:pPr>
            <a:r>
              <a:rPr lang="de-DE" dirty="0">
                <a:latin typeface="Lucida Console" panose="020B0609040504020204" pitchFamily="49" charset="0"/>
              </a:rPr>
              <a:t>  }</a:t>
            </a:r>
          </a:p>
          <a:p>
            <a:pPr marL="0" indent="0">
              <a:buNone/>
            </a:pPr>
            <a:endParaRPr lang="de-DE" sz="2400" dirty="0">
              <a:latin typeface="Lucida Console" panose="020B0609040504020204" pitchFamily="49" charset="0"/>
            </a:endParaRPr>
          </a:p>
        </p:txBody>
      </p:sp>
      <p:sp>
        <p:nvSpPr>
          <p:cNvPr id="9" name="Rechteck 8">
            <a:extLst>
              <a:ext uri="{FF2B5EF4-FFF2-40B4-BE49-F238E27FC236}">
                <a16:creationId xmlns:a16="http://schemas.microsoft.com/office/drawing/2014/main" id="{A0C936CF-3948-5D43-8B40-58E6A33CED94}"/>
              </a:ext>
            </a:extLst>
          </p:cNvPr>
          <p:cNvSpPr/>
          <p:nvPr/>
        </p:nvSpPr>
        <p:spPr>
          <a:xfrm>
            <a:off x="78378" y="2794644"/>
            <a:ext cx="3918856" cy="502391"/>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a:extLst>
              <a:ext uri="{FF2B5EF4-FFF2-40B4-BE49-F238E27FC236}">
                <a16:creationId xmlns:a16="http://schemas.microsoft.com/office/drawing/2014/main" id="{E6D05510-E021-BB49-A954-769C6C764F4A}"/>
              </a:ext>
            </a:extLst>
          </p:cNvPr>
          <p:cNvSpPr/>
          <p:nvPr/>
        </p:nvSpPr>
        <p:spPr>
          <a:xfrm>
            <a:off x="3813124" y="3291994"/>
            <a:ext cx="6611035" cy="1011255"/>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5619CA5B-BA2B-5442-8C49-C6D7E20A5537}"/>
              </a:ext>
            </a:extLst>
          </p:cNvPr>
          <p:cNvSpPr/>
          <p:nvPr/>
        </p:nvSpPr>
        <p:spPr>
          <a:xfrm>
            <a:off x="78377" y="3344301"/>
            <a:ext cx="3291839" cy="958948"/>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nhaltsplatzhalter 3">
            <a:extLst>
              <a:ext uri="{FF2B5EF4-FFF2-40B4-BE49-F238E27FC236}">
                <a16:creationId xmlns:a16="http://schemas.microsoft.com/office/drawing/2014/main" id="{18077803-9629-F741-B693-DC6A0A6A6F75}"/>
              </a:ext>
            </a:extLst>
          </p:cNvPr>
          <p:cNvSpPr txBox="1">
            <a:spLocks/>
          </p:cNvSpPr>
          <p:nvPr/>
        </p:nvSpPr>
        <p:spPr bwMode="auto">
          <a:xfrm>
            <a:off x="1022774" y="1491915"/>
            <a:ext cx="4463626" cy="690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main.tf</a:t>
            </a:r>
            <a:r>
              <a:rPr lang="en-US" sz="3700" u="sng" dirty="0"/>
              <a:t> (provisioner)</a:t>
            </a:r>
            <a:endParaRPr lang="en-US" sz="3700" dirty="0"/>
          </a:p>
        </p:txBody>
      </p:sp>
    </p:spTree>
    <p:extLst>
      <p:ext uri="{BB962C8B-B14F-4D97-AF65-F5344CB8AC3E}">
        <p14:creationId xmlns:p14="http://schemas.microsoft.com/office/powerpoint/2010/main" val="13628219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72</a:t>
            </a:fld>
            <a:endParaRPr lang="en-US" dirty="0">
              <a:solidFill>
                <a:srgbClr val="A51E37"/>
              </a:solidFill>
            </a:endParaRPr>
          </a:p>
        </p:txBody>
      </p:sp>
      <p:sp>
        <p:nvSpPr>
          <p:cNvPr id="6" name="Shape 144">
            <a:extLst>
              <a:ext uri="{FF2B5EF4-FFF2-40B4-BE49-F238E27FC236}">
                <a16:creationId xmlns:a16="http://schemas.microsoft.com/office/drawing/2014/main" id="{455EA7F6-C6CB-674D-AA41-DB4BCAABBEDB}"/>
              </a:ext>
            </a:extLst>
          </p:cNvPr>
          <p:cNvSpPr txBox="1">
            <a:spLocks/>
          </p:cNvSpPr>
          <p:nvPr/>
        </p:nvSpPr>
        <p:spPr bwMode="auto">
          <a:xfrm>
            <a:off x="78378" y="2803156"/>
            <a:ext cx="13004800" cy="62045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r>
              <a:rPr lang="de-DE" dirty="0" err="1">
                <a:latin typeface="Lucida Console" panose="020B0609040504020204" pitchFamily="49" charset="0"/>
              </a:rPr>
              <a:t>provisioner</a:t>
            </a:r>
            <a:r>
              <a:rPr lang="de-DE" dirty="0">
                <a:latin typeface="Lucida Console" panose="020B0609040504020204" pitchFamily="49" charset="0"/>
              </a:rPr>
              <a:t> "remote-</a:t>
            </a:r>
            <a:r>
              <a:rPr lang="de-DE" dirty="0" err="1">
                <a:latin typeface="Lucida Console" panose="020B0609040504020204" pitchFamily="49" charset="0"/>
              </a:rPr>
              <a:t>exec</a:t>
            </a:r>
            <a:r>
              <a:rPr lang="de-DE" dirty="0">
                <a:latin typeface="Lucida Console" panose="020B0609040504020204" pitchFamily="49" charset="0"/>
              </a:rPr>
              <a:t>" {</a:t>
            </a:r>
          </a:p>
          <a:p>
            <a:pPr marL="0" indent="0">
              <a:buNone/>
            </a:pPr>
            <a:r>
              <a:rPr lang="de-DE" dirty="0">
                <a:latin typeface="Lucida Console" panose="020B0609040504020204" pitchFamily="49" charset="0"/>
              </a:rPr>
              <a:t>    </a:t>
            </a:r>
            <a:r>
              <a:rPr lang="de-DE" dirty="0" err="1">
                <a:latin typeface="Lucida Console" panose="020B0609040504020204" pitchFamily="49" charset="0"/>
              </a:rPr>
              <a:t>script</a:t>
            </a:r>
            <a:r>
              <a:rPr lang="de-DE" dirty="0">
                <a:latin typeface="Lucida Console" panose="020B0609040504020204" pitchFamily="49" charset="0"/>
              </a:rPr>
              <a:t> = "</a:t>
            </a:r>
            <a:r>
              <a:rPr lang="de-DE" dirty="0" err="1">
                <a:latin typeface="Lucida Console" panose="020B0609040504020204" pitchFamily="49" charset="0"/>
              </a:rPr>
              <a:t>set_internal_private_key_permissions.sh</a:t>
            </a:r>
            <a:r>
              <a:rPr lang="de-DE" dirty="0">
                <a:latin typeface="Lucida Console" panose="020B0609040504020204" pitchFamily="49" charset="0"/>
              </a:rPr>
              <a:t>"</a:t>
            </a:r>
          </a:p>
          <a:p>
            <a:pPr marL="0" indent="0">
              <a:buNone/>
            </a:pPr>
            <a:br>
              <a:rPr lang="de-DE" dirty="0">
                <a:latin typeface="Lucida Console" panose="020B0609040504020204" pitchFamily="49" charset="0"/>
              </a:rPr>
            </a:br>
            <a:endParaRPr lang="de-DE" dirty="0">
              <a:latin typeface="Lucida Console" panose="020B0609040504020204" pitchFamily="49" charset="0"/>
            </a:endParaRPr>
          </a:p>
          <a:p>
            <a:pPr marL="0" indent="0">
              <a:buNone/>
            </a:pPr>
            <a:r>
              <a:rPr lang="de-DE" dirty="0">
                <a:latin typeface="Lucida Console" panose="020B0609040504020204" pitchFamily="49" charset="0"/>
              </a:rPr>
              <a:t>    </a:t>
            </a:r>
            <a:r>
              <a:rPr lang="de-DE" dirty="0" err="1">
                <a:latin typeface="Lucida Console" panose="020B0609040504020204" pitchFamily="49" charset="0"/>
              </a:rPr>
              <a:t>connection</a:t>
            </a:r>
            <a:r>
              <a:rPr lang="de-DE" dirty="0">
                <a:latin typeface="Lucida Console" panose="020B0609040504020204" pitchFamily="49" charset="0"/>
              </a:rPr>
              <a:t> {</a:t>
            </a:r>
          </a:p>
          <a:p>
            <a:pPr marL="0" indent="0">
              <a:buNone/>
            </a:pPr>
            <a:r>
              <a:rPr lang="de-DE" dirty="0">
                <a:latin typeface="Lucida Console" panose="020B0609040504020204" pitchFamily="49" charset="0"/>
              </a:rPr>
              <a:t>      type        = "</a:t>
            </a:r>
            <a:r>
              <a:rPr lang="de-DE" dirty="0" err="1">
                <a:latin typeface="Lucida Console" panose="020B0609040504020204" pitchFamily="49" charset="0"/>
              </a:rPr>
              <a:t>ssh</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private_key</a:t>
            </a:r>
            <a:r>
              <a:rPr lang="de-DE" dirty="0">
                <a:latin typeface="Lucida Console" panose="020B0609040504020204" pitchFamily="49" charset="0"/>
              </a:rPr>
              <a:t> = </a:t>
            </a:r>
            <a:r>
              <a:rPr lang="de-DE" dirty="0" err="1">
                <a:latin typeface="Lucida Console" panose="020B0609040504020204" pitchFamily="49" charset="0"/>
              </a:rPr>
              <a:t>file</a:t>
            </a:r>
            <a:r>
              <a:rPr lang="de-DE" dirty="0">
                <a:latin typeface="Lucida Console" panose="020B0609040504020204" pitchFamily="49" charset="0"/>
              </a:rPr>
              <a:t>(</a:t>
            </a:r>
            <a:r>
              <a:rPr lang="de-DE" dirty="0" err="1">
                <a:latin typeface="Lucida Console" panose="020B0609040504020204" pitchFamily="49" charset="0"/>
              </a:rPr>
              <a:t>var.private-key-path</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user</a:t>
            </a:r>
            <a:r>
              <a:rPr lang="de-DE" dirty="0">
                <a:latin typeface="Lucida Console" panose="020B0609040504020204" pitchFamily="49" charset="0"/>
              </a:rPr>
              <a:t>        = "</a:t>
            </a:r>
            <a:r>
              <a:rPr lang="de-DE" dirty="0" err="1">
                <a:latin typeface="Lucida Console" panose="020B0609040504020204" pitchFamily="49" charset="0"/>
              </a:rPr>
              <a:t>centos</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timeout</a:t>
            </a:r>
            <a:r>
              <a:rPr lang="de-DE" dirty="0">
                <a:latin typeface="Lucida Console" panose="020B0609040504020204" pitchFamily="49" charset="0"/>
              </a:rPr>
              <a:t>     = "5m"</a:t>
            </a:r>
          </a:p>
          <a:p>
            <a:pPr marL="0" indent="0">
              <a:buNone/>
            </a:pPr>
            <a:r>
              <a:rPr lang="de-DE" dirty="0">
                <a:latin typeface="Lucida Console" panose="020B0609040504020204" pitchFamily="49" charset="0"/>
              </a:rPr>
              <a:t>      host        = self.access_ip_v4</a:t>
            </a:r>
          </a:p>
          <a:p>
            <a:pPr marL="0" indent="0">
              <a:buNone/>
            </a:pPr>
            <a:r>
              <a:rPr lang="de-DE" dirty="0">
                <a:latin typeface="Lucida Console" panose="020B0609040504020204" pitchFamily="49" charset="0"/>
              </a:rPr>
              <a:t>    }</a:t>
            </a:r>
          </a:p>
          <a:p>
            <a:pPr marL="0" indent="0">
              <a:buNone/>
            </a:pPr>
            <a:r>
              <a:rPr lang="de-DE" dirty="0">
                <a:latin typeface="Lucida Console" panose="020B0609040504020204" pitchFamily="49" charset="0"/>
              </a:rPr>
              <a:t>  }</a:t>
            </a:r>
          </a:p>
          <a:p>
            <a:pPr marL="0" indent="0">
              <a:buNone/>
            </a:pPr>
            <a:endParaRPr lang="de-DE" sz="2400" dirty="0">
              <a:latin typeface="Lucida Console" panose="020B0609040504020204" pitchFamily="49" charset="0"/>
            </a:endParaRPr>
          </a:p>
        </p:txBody>
      </p:sp>
      <p:sp>
        <p:nvSpPr>
          <p:cNvPr id="9" name="Rechteck 8">
            <a:extLst>
              <a:ext uri="{FF2B5EF4-FFF2-40B4-BE49-F238E27FC236}">
                <a16:creationId xmlns:a16="http://schemas.microsoft.com/office/drawing/2014/main" id="{A0C936CF-3948-5D43-8B40-58E6A33CED94}"/>
              </a:ext>
            </a:extLst>
          </p:cNvPr>
          <p:cNvSpPr/>
          <p:nvPr/>
        </p:nvSpPr>
        <p:spPr>
          <a:xfrm>
            <a:off x="-7311339" y="2239589"/>
            <a:ext cx="6893328" cy="613999"/>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F1597955-735C-714C-A543-1CB52BD0FB4D}"/>
              </a:ext>
            </a:extLst>
          </p:cNvPr>
          <p:cNvSpPr/>
          <p:nvPr/>
        </p:nvSpPr>
        <p:spPr>
          <a:xfrm>
            <a:off x="-5296262" y="1659014"/>
            <a:ext cx="5016137" cy="523221"/>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64B20DD1-AFCE-C046-A44E-6F5208972334}"/>
              </a:ext>
            </a:extLst>
          </p:cNvPr>
          <p:cNvSpPr/>
          <p:nvPr/>
        </p:nvSpPr>
        <p:spPr>
          <a:xfrm>
            <a:off x="844263" y="3241197"/>
            <a:ext cx="1533177" cy="598861"/>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a:extLst>
              <a:ext uri="{FF2B5EF4-FFF2-40B4-BE49-F238E27FC236}">
                <a16:creationId xmlns:a16="http://schemas.microsoft.com/office/drawing/2014/main" id="{E6D05510-E021-BB49-A954-769C6C764F4A}"/>
              </a:ext>
            </a:extLst>
          </p:cNvPr>
          <p:cNvSpPr/>
          <p:nvPr/>
        </p:nvSpPr>
        <p:spPr>
          <a:xfrm>
            <a:off x="13339117" y="2352548"/>
            <a:ext cx="6229044" cy="502391"/>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D2C988B9-BF69-BC40-86DC-DAD6BA1B0084}"/>
              </a:ext>
            </a:extLst>
          </p:cNvPr>
          <p:cNvSpPr/>
          <p:nvPr/>
        </p:nvSpPr>
        <p:spPr>
          <a:xfrm>
            <a:off x="0" y="2803155"/>
            <a:ext cx="5486400" cy="479474"/>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2AD7680B-E63D-1C47-91C1-8280E40BE440}"/>
              </a:ext>
            </a:extLst>
          </p:cNvPr>
          <p:cNvSpPr/>
          <p:nvPr/>
        </p:nvSpPr>
        <p:spPr>
          <a:xfrm>
            <a:off x="2743199" y="3282630"/>
            <a:ext cx="9013371" cy="518316"/>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5619CA5B-BA2B-5442-8C49-C6D7E20A5537}"/>
              </a:ext>
            </a:extLst>
          </p:cNvPr>
          <p:cNvSpPr/>
          <p:nvPr/>
        </p:nvSpPr>
        <p:spPr>
          <a:xfrm>
            <a:off x="-6714803" y="6141536"/>
            <a:ext cx="2837082" cy="958948"/>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06AAF620-F92A-7B4D-8897-7BF49DEC1B18}"/>
              </a:ext>
            </a:extLst>
          </p:cNvPr>
          <p:cNvSpPr/>
          <p:nvPr/>
        </p:nvSpPr>
        <p:spPr>
          <a:xfrm>
            <a:off x="13543767" y="7623943"/>
            <a:ext cx="6229044" cy="502391"/>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D71504FE-0E38-B241-AF15-767F6E956BDF}"/>
              </a:ext>
            </a:extLst>
          </p:cNvPr>
          <p:cNvSpPr/>
          <p:nvPr/>
        </p:nvSpPr>
        <p:spPr>
          <a:xfrm>
            <a:off x="13757124" y="3282629"/>
            <a:ext cx="1038842" cy="55742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18">
            <a:extLst>
              <a:ext uri="{FF2B5EF4-FFF2-40B4-BE49-F238E27FC236}">
                <a16:creationId xmlns:a16="http://schemas.microsoft.com/office/drawing/2014/main" id="{A966C1CF-AB9F-7444-AE79-04E12E3FD46A}"/>
              </a:ext>
            </a:extLst>
          </p:cNvPr>
          <p:cNvSpPr/>
          <p:nvPr/>
        </p:nvSpPr>
        <p:spPr>
          <a:xfrm>
            <a:off x="-5815683" y="8450233"/>
            <a:ext cx="1038842" cy="55742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nhaltsplatzhalter 3">
            <a:extLst>
              <a:ext uri="{FF2B5EF4-FFF2-40B4-BE49-F238E27FC236}">
                <a16:creationId xmlns:a16="http://schemas.microsoft.com/office/drawing/2014/main" id="{DFBCE4EE-838E-B949-811F-41EE889C5733}"/>
              </a:ext>
            </a:extLst>
          </p:cNvPr>
          <p:cNvSpPr txBox="1">
            <a:spLocks/>
          </p:cNvSpPr>
          <p:nvPr/>
        </p:nvSpPr>
        <p:spPr bwMode="auto">
          <a:xfrm>
            <a:off x="1022774" y="1491915"/>
            <a:ext cx="4463626" cy="690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main.tf</a:t>
            </a:r>
            <a:r>
              <a:rPr lang="en-US" sz="3700" u="sng" dirty="0"/>
              <a:t> (provisioner)</a:t>
            </a:r>
            <a:endParaRPr lang="en-US" sz="3700" dirty="0"/>
          </a:p>
        </p:txBody>
      </p:sp>
    </p:spTree>
    <p:extLst>
      <p:ext uri="{BB962C8B-B14F-4D97-AF65-F5344CB8AC3E}">
        <p14:creationId xmlns:p14="http://schemas.microsoft.com/office/powerpoint/2010/main" val="1110210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73</a:t>
            </a:fld>
            <a:endParaRPr lang="en-US" dirty="0">
              <a:solidFill>
                <a:srgbClr val="A51E37"/>
              </a:solidFill>
            </a:endParaRPr>
          </a:p>
        </p:txBody>
      </p:sp>
      <p:sp>
        <p:nvSpPr>
          <p:cNvPr id="4" name="Inhaltsplatzhalter 3">
            <a:extLst>
              <a:ext uri="{FF2B5EF4-FFF2-40B4-BE49-F238E27FC236}">
                <a16:creationId xmlns:a16="http://schemas.microsoft.com/office/drawing/2014/main" id="{5ADC2548-5DB0-C341-BAE7-E2B41B4B3271}"/>
              </a:ext>
            </a:extLst>
          </p:cNvPr>
          <p:cNvSpPr txBox="1">
            <a:spLocks/>
          </p:cNvSpPr>
          <p:nvPr/>
        </p:nvSpPr>
        <p:spPr bwMode="auto">
          <a:xfrm>
            <a:off x="1022774" y="1491916"/>
            <a:ext cx="2321317" cy="334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err="1"/>
              <a:t>main.tf</a:t>
            </a:r>
            <a:endParaRPr lang="en-US" sz="3700" dirty="0"/>
          </a:p>
        </p:txBody>
      </p:sp>
      <p:sp>
        <p:nvSpPr>
          <p:cNvPr id="6" name="Shape 144">
            <a:extLst>
              <a:ext uri="{FF2B5EF4-FFF2-40B4-BE49-F238E27FC236}">
                <a16:creationId xmlns:a16="http://schemas.microsoft.com/office/drawing/2014/main" id="{455EA7F6-C6CB-674D-AA41-DB4BCAABBEDB}"/>
              </a:ext>
            </a:extLst>
          </p:cNvPr>
          <p:cNvSpPr txBox="1">
            <a:spLocks/>
          </p:cNvSpPr>
          <p:nvPr/>
        </p:nvSpPr>
        <p:spPr bwMode="auto">
          <a:xfrm>
            <a:off x="78378" y="2803156"/>
            <a:ext cx="13004800" cy="62045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a:buNone/>
            </a:pPr>
            <a:r>
              <a:rPr lang="de-DE" dirty="0" err="1">
                <a:latin typeface="Lucida Console" panose="020B0609040504020204" pitchFamily="49" charset="0"/>
              </a:rPr>
              <a:t>provisioner</a:t>
            </a:r>
            <a:r>
              <a:rPr lang="de-DE" dirty="0">
                <a:latin typeface="Lucida Console" panose="020B0609040504020204" pitchFamily="49" charset="0"/>
              </a:rPr>
              <a:t> "remote-</a:t>
            </a:r>
            <a:r>
              <a:rPr lang="de-DE" dirty="0" err="1">
                <a:latin typeface="Lucida Console" panose="020B0609040504020204" pitchFamily="49" charset="0"/>
              </a:rPr>
              <a:t>exec</a:t>
            </a:r>
            <a:r>
              <a:rPr lang="de-DE" dirty="0">
                <a:latin typeface="Lucida Console" panose="020B0609040504020204" pitchFamily="49" charset="0"/>
              </a:rPr>
              <a:t>" {</a:t>
            </a:r>
          </a:p>
          <a:p>
            <a:pPr marL="0" indent="0">
              <a:buNone/>
            </a:pPr>
            <a:r>
              <a:rPr lang="de-DE" dirty="0">
                <a:latin typeface="Lucida Console" panose="020B0609040504020204" pitchFamily="49" charset="0"/>
              </a:rPr>
              <a:t>    </a:t>
            </a:r>
            <a:r>
              <a:rPr lang="de-DE" dirty="0" err="1">
                <a:latin typeface="Lucida Console" panose="020B0609040504020204" pitchFamily="49" charset="0"/>
              </a:rPr>
              <a:t>script</a:t>
            </a:r>
            <a:r>
              <a:rPr lang="de-DE" dirty="0">
                <a:latin typeface="Lucida Console" panose="020B0609040504020204" pitchFamily="49" charset="0"/>
              </a:rPr>
              <a:t> = "</a:t>
            </a:r>
            <a:r>
              <a:rPr lang="de-DE" dirty="0" err="1">
                <a:latin typeface="Lucida Console" panose="020B0609040504020204" pitchFamily="49" charset="0"/>
              </a:rPr>
              <a:t>mount_cinder_volumes.sh</a:t>
            </a:r>
            <a:r>
              <a:rPr lang="de-DE" dirty="0">
                <a:latin typeface="Lucida Console" panose="020B0609040504020204" pitchFamily="49" charset="0"/>
              </a:rPr>
              <a:t>"</a:t>
            </a:r>
          </a:p>
          <a:p>
            <a:pPr marL="0" indent="0">
              <a:buNone/>
            </a:pPr>
            <a:br>
              <a:rPr lang="de-DE" dirty="0">
                <a:latin typeface="Lucida Console" panose="020B0609040504020204" pitchFamily="49" charset="0"/>
              </a:rPr>
            </a:br>
            <a:endParaRPr lang="de-DE" dirty="0">
              <a:latin typeface="Lucida Console" panose="020B0609040504020204" pitchFamily="49" charset="0"/>
            </a:endParaRPr>
          </a:p>
          <a:p>
            <a:pPr marL="0" indent="0">
              <a:buNone/>
            </a:pPr>
            <a:r>
              <a:rPr lang="de-DE" dirty="0">
                <a:latin typeface="Lucida Console" panose="020B0609040504020204" pitchFamily="49" charset="0"/>
              </a:rPr>
              <a:t>    </a:t>
            </a:r>
            <a:r>
              <a:rPr lang="de-DE" dirty="0" err="1">
                <a:latin typeface="Lucida Console" panose="020B0609040504020204" pitchFamily="49" charset="0"/>
              </a:rPr>
              <a:t>connection</a:t>
            </a:r>
            <a:r>
              <a:rPr lang="de-DE" dirty="0">
                <a:latin typeface="Lucida Console" panose="020B0609040504020204" pitchFamily="49" charset="0"/>
              </a:rPr>
              <a:t> {</a:t>
            </a:r>
          </a:p>
          <a:p>
            <a:pPr marL="0" indent="0">
              <a:buNone/>
            </a:pPr>
            <a:r>
              <a:rPr lang="de-DE" dirty="0">
                <a:latin typeface="Lucida Console" panose="020B0609040504020204" pitchFamily="49" charset="0"/>
              </a:rPr>
              <a:t>      type        = "</a:t>
            </a:r>
            <a:r>
              <a:rPr lang="de-DE" dirty="0" err="1">
                <a:latin typeface="Lucida Console" panose="020B0609040504020204" pitchFamily="49" charset="0"/>
              </a:rPr>
              <a:t>ssh</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private_key</a:t>
            </a:r>
            <a:r>
              <a:rPr lang="de-DE" dirty="0">
                <a:latin typeface="Lucida Console" panose="020B0609040504020204" pitchFamily="49" charset="0"/>
              </a:rPr>
              <a:t> = </a:t>
            </a:r>
            <a:r>
              <a:rPr lang="de-DE" dirty="0" err="1">
                <a:latin typeface="Lucida Console" panose="020B0609040504020204" pitchFamily="49" charset="0"/>
              </a:rPr>
              <a:t>file</a:t>
            </a:r>
            <a:r>
              <a:rPr lang="de-DE" dirty="0">
                <a:latin typeface="Lucida Console" panose="020B0609040504020204" pitchFamily="49" charset="0"/>
              </a:rPr>
              <a:t>(</a:t>
            </a:r>
            <a:r>
              <a:rPr lang="de-DE" dirty="0" err="1">
                <a:latin typeface="Lucida Console" panose="020B0609040504020204" pitchFamily="49" charset="0"/>
              </a:rPr>
              <a:t>var.private-key-path</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user</a:t>
            </a:r>
            <a:r>
              <a:rPr lang="de-DE" dirty="0">
                <a:latin typeface="Lucida Console" panose="020B0609040504020204" pitchFamily="49" charset="0"/>
              </a:rPr>
              <a:t>        = "</a:t>
            </a:r>
            <a:r>
              <a:rPr lang="de-DE" dirty="0" err="1">
                <a:latin typeface="Lucida Console" panose="020B0609040504020204" pitchFamily="49" charset="0"/>
              </a:rPr>
              <a:t>centos</a:t>
            </a:r>
            <a:r>
              <a:rPr lang="de-DE" dirty="0">
                <a:latin typeface="Lucida Console" panose="020B0609040504020204" pitchFamily="49" charset="0"/>
              </a:rPr>
              <a:t>"</a:t>
            </a:r>
          </a:p>
          <a:p>
            <a:pPr marL="0" indent="0">
              <a:buNone/>
            </a:pPr>
            <a:r>
              <a:rPr lang="de-DE" dirty="0">
                <a:latin typeface="Lucida Console" panose="020B0609040504020204" pitchFamily="49" charset="0"/>
              </a:rPr>
              <a:t>      </a:t>
            </a:r>
            <a:r>
              <a:rPr lang="de-DE" dirty="0" err="1">
                <a:latin typeface="Lucida Console" panose="020B0609040504020204" pitchFamily="49" charset="0"/>
              </a:rPr>
              <a:t>timeout</a:t>
            </a:r>
            <a:r>
              <a:rPr lang="de-DE" dirty="0">
                <a:latin typeface="Lucida Console" panose="020B0609040504020204" pitchFamily="49" charset="0"/>
              </a:rPr>
              <a:t>     = "5m"</a:t>
            </a:r>
          </a:p>
          <a:p>
            <a:pPr marL="0" indent="0">
              <a:buNone/>
            </a:pPr>
            <a:r>
              <a:rPr lang="de-DE" dirty="0">
                <a:latin typeface="Lucida Console" panose="020B0609040504020204" pitchFamily="49" charset="0"/>
              </a:rPr>
              <a:t>      host        = self.access_ip_v4</a:t>
            </a:r>
          </a:p>
          <a:p>
            <a:pPr marL="0" indent="0">
              <a:buNone/>
            </a:pPr>
            <a:r>
              <a:rPr lang="de-DE" dirty="0">
                <a:latin typeface="Lucida Console" panose="020B0609040504020204" pitchFamily="49" charset="0"/>
              </a:rPr>
              <a:t>    }</a:t>
            </a:r>
          </a:p>
          <a:p>
            <a:pPr marL="0" indent="0">
              <a:buNone/>
            </a:pPr>
            <a:r>
              <a:rPr lang="de-DE" dirty="0">
                <a:latin typeface="Lucida Console" panose="020B0609040504020204" pitchFamily="49" charset="0"/>
              </a:rPr>
              <a:t>  }</a:t>
            </a:r>
          </a:p>
        </p:txBody>
      </p:sp>
      <p:sp>
        <p:nvSpPr>
          <p:cNvPr id="12" name="Rechteck 11">
            <a:extLst>
              <a:ext uri="{FF2B5EF4-FFF2-40B4-BE49-F238E27FC236}">
                <a16:creationId xmlns:a16="http://schemas.microsoft.com/office/drawing/2014/main" id="{64B20DD1-AFCE-C046-A44E-6F5208972334}"/>
              </a:ext>
            </a:extLst>
          </p:cNvPr>
          <p:cNvSpPr/>
          <p:nvPr/>
        </p:nvSpPr>
        <p:spPr>
          <a:xfrm>
            <a:off x="809897" y="3293006"/>
            <a:ext cx="1515292" cy="523220"/>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D2C988B9-BF69-BC40-86DC-DAD6BA1B0084}"/>
              </a:ext>
            </a:extLst>
          </p:cNvPr>
          <p:cNvSpPr/>
          <p:nvPr/>
        </p:nvSpPr>
        <p:spPr>
          <a:xfrm>
            <a:off x="0" y="2785241"/>
            <a:ext cx="5460274" cy="523220"/>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2AD7680B-E63D-1C47-91C1-8280E40BE440}"/>
              </a:ext>
            </a:extLst>
          </p:cNvPr>
          <p:cNvSpPr/>
          <p:nvPr/>
        </p:nvSpPr>
        <p:spPr>
          <a:xfrm>
            <a:off x="2730137" y="3274124"/>
            <a:ext cx="5460274" cy="523220"/>
          </a:xfrm>
          <a:prstGeom prst="rect">
            <a:avLst/>
          </a:prstGeom>
          <a:noFill/>
          <a:ln w="63500">
            <a:solidFill>
              <a:srgbClr val="37A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25029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74</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2446824"/>
          </a:xfrm>
          <a:prstGeom prst="rect">
            <a:avLst/>
          </a:prstGeom>
          <a:noFill/>
        </p:spPr>
        <p:txBody>
          <a:bodyPr wrap="square" rtlCol="0">
            <a:spAutoFit/>
          </a:bodyPr>
          <a:lstStyle/>
          <a:p>
            <a:pPr marL="571500" indent="-571500" algn="l">
              <a:buFont typeface="Arial" panose="020B0604020202020204" pitchFamily="34" charset="0"/>
              <a:buChar char="•"/>
            </a:pPr>
            <a:r>
              <a:rPr lang="en-US" dirty="0"/>
              <a:t>Change to: </a:t>
            </a:r>
            <a:r>
              <a:rPr lang="en-US" dirty="0">
                <a:latin typeface="Lucida Console" panose="020B0609040504020204" pitchFamily="49" charset="0"/>
              </a:rPr>
              <a:t>terraform_workshop_part_3</a:t>
            </a:r>
          </a:p>
          <a:p>
            <a:pPr algn="l"/>
            <a:endParaRPr lang="en-US" dirty="0">
              <a:latin typeface="Lucida Console" panose="020B0609040504020204" pitchFamily="49" charset="0"/>
            </a:endParaRPr>
          </a:p>
          <a:p>
            <a:pPr marL="571500" indent="-571500" algn="l">
              <a:buFont typeface="Arial" panose="020B0604020202020204" pitchFamily="34" charset="0"/>
              <a:buChar char="•"/>
            </a:pPr>
            <a:r>
              <a:rPr lang="en-US" dirty="0"/>
              <a:t>Run terraform plan and terraform apply</a:t>
            </a:r>
          </a:p>
          <a:p>
            <a:r>
              <a:rPr lang="en-US" sz="2700" dirty="0"/>
              <a:t>(</a:t>
            </a:r>
            <a:r>
              <a:rPr lang="en-US" sz="2700" dirty="0">
                <a:latin typeface="Lucida Console" panose="020B0609040504020204" pitchFamily="49" charset="0"/>
              </a:rPr>
              <a:t>deNBI_cloud_terraform_2020/terraform_workshop_part_3</a:t>
            </a:r>
            <a:r>
              <a:rPr lang="en-US" sz="2700" dirty="0"/>
              <a:t>)</a:t>
            </a:r>
          </a:p>
        </p:txBody>
      </p:sp>
      <p:sp>
        <p:nvSpPr>
          <p:cNvPr id="7" name="Textfeld 6">
            <a:extLst>
              <a:ext uri="{FF2B5EF4-FFF2-40B4-BE49-F238E27FC236}">
                <a16:creationId xmlns:a16="http://schemas.microsoft.com/office/drawing/2014/main" id="{6AAF497B-5C88-5742-B487-7EAED7EC78E2}"/>
              </a:ext>
            </a:extLst>
          </p:cNvPr>
          <p:cNvSpPr txBox="1"/>
          <p:nvPr/>
        </p:nvSpPr>
        <p:spPr>
          <a:xfrm>
            <a:off x="2346158" y="5409704"/>
            <a:ext cx="7772400" cy="2031325"/>
          </a:xfrm>
          <a:prstGeom prst="rect">
            <a:avLst/>
          </a:prstGeom>
          <a:noFill/>
        </p:spPr>
        <p:txBody>
          <a:bodyPr wrap="square" rtlCol="0">
            <a:spAutoFit/>
          </a:bodyPr>
          <a:lstStyle/>
          <a:p>
            <a:r>
              <a:rPr lang="en-US" dirty="0">
                <a:latin typeface="Lucida Console" panose="020B0609040504020204" pitchFamily="49" charset="0"/>
              </a:rPr>
              <a:t>terraform plan</a:t>
            </a:r>
          </a:p>
          <a:p>
            <a:endParaRPr lang="en-US" dirty="0">
              <a:latin typeface="Lucida Console" panose="020B0609040504020204" pitchFamily="49" charset="0"/>
            </a:endParaRPr>
          </a:p>
          <a:p>
            <a:r>
              <a:rPr lang="en-US" dirty="0">
                <a:latin typeface="Lucida Console" panose="020B0609040504020204" pitchFamily="49" charset="0"/>
              </a:rPr>
              <a:t>terraform apply</a:t>
            </a:r>
          </a:p>
        </p:txBody>
      </p:sp>
    </p:spTree>
    <p:extLst>
      <p:ext uri="{BB962C8B-B14F-4D97-AF65-F5344CB8AC3E}">
        <p14:creationId xmlns:p14="http://schemas.microsoft.com/office/powerpoint/2010/main" val="17534377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75</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6" name="Textfeld 5">
            <a:extLst>
              <a:ext uri="{FF2B5EF4-FFF2-40B4-BE49-F238E27FC236}">
                <a16:creationId xmlns:a16="http://schemas.microsoft.com/office/drawing/2014/main" id="{1D9DA2F6-A8B9-1F41-A1FE-B098E4DD93DF}"/>
              </a:ext>
            </a:extLst>
          </p:cNvPr>
          <p:cNvSpPr txBox="1"/>
          <p:nvPr/>
        </p:nvSpPr>
        <p:spPr>
          <a:xfrm>
            <a:off x="192505" y="2382253"/>
            <a:ext cx="12609095" cy="2554545"/>
          </a:xfrm>
          <a:prstGeom prst="rect">
            <a:avLst/>
          </a:prstGeom>
          <a:noFill/>
        </p:spPr>
        <p:txBody>
          <a:bodyPr wrap="square" rtlCol="0">
            <a:spAutoFit/>
          </a:bodyPr>
          <a:lstStyle/>
          <a:p>
            <a:pPr marL="571500" lvl="5" indent="-571500" algn="l">
              <a:buFont typeface="Arial" panose="020B0604020202020204" pitchFamily="34" charset="0"/>
              <a:buChar char="•"/>
            </a:pPr>
            <a:r>
              <a:rPr lang="en-US" sz="4000" dirty="0"/>
              <a:t>Make use of the map module</a:t>
            </a:r>
          </a:p>
          <a:p>
            <a:pPr marL="571500" lvl="5" indent="-571500" algn="l">
              <a:buFont typeface="Arial" panose="020B0604020202020204" pitchFamily="34" charset="0"/>
              <a:buChar char="•"/>
            </a:pPr>
            <a:r>
              <a:rPr lang="en-US" sz="4000" dirty="0"/>
              <a:t>Let TF create “one time” keys for you</a:t>
            </a:r>
          </a:p>
          <a:p>
            <a:pPr marL="571500" lvl="5" indent="-571500" algn="l">
              <a:buFont typeface="Arial" panose="020B0604020202020204" pitchFamily="34" charset="0"/>
              <a:buChar char="•"/>
            </a:pPr>
            <a:r>
              <a:rPr lang="en-US" sz="4000" dirty="0"/>
              <a:t>Provisioner module can be used for post mods</a:t>
            </a:r>
          </a:p>
          <a:p>
            <a:pPr marL="571500" lvl="7" indent="-571500" algn="l">
              <a:buFont typeface="Arial" panose="020B0604020202020204" pitchFamily="34" charset="0"/>
              <a:buChar char="•"/>
            </a:pPr>
            <a:endParaRPr lang="en-US" sz="4000" dirty="0"/>
          </a:p>
        </p:txBody>
      </p:sp>
      <p:sp>
        <p:nvSpPr>
          <p:cNvPr id="3" name="Textfeld 2">
            <a:extLst>
              <a:ext uri="{FF2B5EF4-FFF2-40B4-BE49-F238E27FC236}">
                <a16:creationId xmlns:a16="http://schemas.microsoft.com/office/drawing/2014/main" id="{2E7CE8EE-2E7E-F447-9D1E-EAB1560A965C}"/>
              </a:ext>
            </a:extLst>
          </p:cNvPr>
          <p:cNvSpPr txBox="1"/>
          <p:nvPr/>
        </p:nvSpPr>
        <p:spPr>
          <a:xfrm>
            <a:off x="3126776" y="5823993"/>
            <a:ext cx="10025513" cy="2677656"/>
          </a:xfrm>
          <a:prstGeom prst="rect">
            <a:avLst/>
          </a:prstGeom>
          <a:noFill/>
        </p:spPr>
        <p:txBody>
          <a:bodyPr wrap="square" rtlCol="0">
            <a:spAutoFit/>
          </a:bodyPr>
          <a:lstStyle/>
          <a:p>
            <a:pPr algn="l"/>
            <a:r>
              <a:rPr lang="en-US" dirty="0"/>
              <a:t>Terraform makes it more convenient to deploy more complex infrastructures in an automated way and also be able to handle it. </a:t>
            </a:r>
          </a:p>
        </p:txBody>
      </p:sp>
      <p:sp>
        <p:nvSpPr>
          <p:cNvPr id="7" name="Pfeil nach rechts 6">
            <a:extLst>
              <a:ext uri="{FF2B5EF4-FFF2-40B4-BE49-F238E27FC236}">
                <a16:creationId xmlns:a16="http://schemas.microsoft.com/office/drawing/2014/main" id="{E63BA928-01A7-624B-A741-489DCA2C044E}"/>
              </a:ext>
            </a:extLst>
          </p:cNvPr>
          <p:cNvSpPr/>
          <p:nvPr/>
        </p:nvSpPr>
        <p:spPr>
          <a:xfrm>
            <a:off x="671451" y="6201982"/>
            <a:ext cx="2194069" cy="1275346"/>
          </a:xfrm>
          <a:prstGeom prst="rightArrow">
            <a:avLst/>
          </a:prstGeom>
          <a:solidFill>
            <a:srgbClr val="37A2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4021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3</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76</a:t>
            </a:fld>
            <a:endParaRPr lang="en-US" dirty="0">
              <a:solidFill>
                <a:srgbClr val="A51E37"/>
              </a:solidFill>
            </a:endParaRPr>
          </a:p>
        </p:txBody>
      </p:sp>
      <p:sp>
        <p:nvSpPr>
          <p:cNvPr id="3" name="Textfeld 2">
            <a:extLst>
              <a:ext uri="{FF2B5EF4-FFF2-40B4-BE49-F238E27FC236}">
                <a16:creationId xmlns:a16="http://schemas.microsoft.com/office/drawing/2014/main" id="{D757D66E-DAB8-514F-AFCE-CD09D642F217}"/>
              </a:ext>
            </a:extLst>
          </p:cNvPr>
          <p:cNvSpPr txBox="1"/>
          <p:nvPr/>
        </p:nvSpPr>
        <p:spPr>
          <a:xfrm>
            <a:off x="2201386" y="4372696"/>
            <a:ext cx="8602035" cy="1384995"/>
          </a:xfrm>
          <a:prstGeom prst="rect">
            <a:avLst/>
          </a:prstGeom>
          <a:noFill/>
        </p:spPr>
        <p:txBody>
          <a:bodyPr wrap="none" rtlCol="0">
            <a:spAutoFit/>
          </a:bodyPr>
          <a:lstStyle/>
          <a:p>
            <a:r>
              <a:rPr lang="en-US" dirty="0"/>
              <a:t>Congratulations we have deployed </a:t>
            </a:r>
          </a:p>
          <a:p>
            <a:r>
              <a:rPr lang="en-US" dirty="0"/>
              <a:t>a virtual cluster infrastructure</a:t>
            </a:r>
          </a:p>
        </p:txBody>
      </p:sp>
      <p:pic>
        <p:nvPicPr>
          <p:cNvPr id="9" name="Grafik 8" descr="Tanzen">
            <a:extLst>
              <a:ext uri="{FF2B5EF4-FFF2-40B4-BE49-F238E27FC236}">
                <a16:creationId xmlns:a16="http://schemas.microsoft.com/office/drawing/2014/main" id="{22DBD65E-F35D-4640-97D5-D09471F222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35481" y="5578886"/>
            <a:ext cx="3531937" cy="3531937"/>
          </a:xfrm>
          <a:prstGeom prst="rect">
            <a:avLst/>
          </a:prstGeom>
        </p:spPr>
      </p:pic>
      <p:pic>
        <p:nvPicPr>
          <p:cNvPr id="11" name="Grafik 10" descr="Feuerwerk">
            <a:extLst>
              <a:ext uri="{FF2B5EF4-FFF2-40B4-BE49-F238E27FC236}">
                <a16:creationId xmlns:a16="http://schemas.microsoft.com/office/drawing/2014/main" id="{114CD9ED-071D-CD44-B74A-666B4F0C71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69511" y="919136"/>
            <a:ext cx="3531938" cy="3531938"/>
          </a:xfrm>
          <a:prstGeom prst="rect">
            <a:avLst/>
          </a:prstGeom>
        </p:spPr>
      </p:pic>
      <p:pic>
        <p:nvPicPr>
          <p:cNvPr id="13" name="Grafik 12" descr="Feuerwerkskörper">
            <a:extLst>
              <a:ext uri="{FF2B5EF4-FFF2-40B4-BE49-F238E27FC236}">
                <a16:creationId xmlns:a16="http://schemas.microsoft.com/office/drawing/2014/main" id="{21812BC3-CBC5-0043-9F83-7CFCD355B1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41116" y="5578886"/>
            <a:ext cx="3761874" cy="3761874"/>
          </a:xfrm>
          <a:prstGeom prst="rect">
            <a:avLst/>
          </a:prstGeom>
        </p:spPr>
      </p:pic>
      <p:pic>
        <p:nvPicPr>
          <p:cNvPr id="15" name="Grafik 14" descr="Regenbogen">
            <a:extLst>
              <a:ext uri="{FF2B5EF4-FFF2-40B4-BE49-F238E27FC236}">
                <a16:creationId xmlns:a16="http://schemas.microsoft.com/office/drawing/2014/main" id="{A24F8E23-CA39-134B-87D1-16DE24F7DA1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7382" y="919136"/>
            <a:ext cx="3531938" cy="3531938"/>
          </a:xfrm>
          <a:prstGeom prst="rect">
            <a:avLst/>
          </a:prstGeom>
        </p:spPr>
      </p:pic>
    </p:spTree>
    <p:extLst>
      <p:ext uri="{BB962C8B-B14F-4D97-AF65-F5344CB8AC3E}">
        <p14:creationId xmlns:p14="http://schemas.microsoft.com/office/powerpoint/2010/main" val="6076672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012D3-ED5A-CF47-9F56-6A16AABF8F70}"/>
              </a:ext>
            </a:extLst>
          </p:cNvPr>
          <p:cNvSpPr>
            <a:spLocks noGrp="1"/>
          </p:cNvSpPr>
          <p:nvPr>
            <p:ph type="title"/>
          </p:nvPr>
        </p:nvSpPr>
        <p:spPr>
          <a:xfrm>
            <a:off x="3813124" y="356285"/>
            <a:ext cx="8168903" cy="523220"/>
          </a:xfrm>
        </p:spPr>
        <p:txBody>
          <a:bodyPr/>
          <a:lstStyle/>
          <a:p>
            <a:r>
              <a:rPr lang="en-US" dirty="0"/>
              <a:t>Hands-On Part 4</a:t>
            </a:r>
          </a:p>
        </p:txBody>
      </p:sp>
      <p:sp>
        <p:nvSpPr>
          <p:cNvPr id="5" name="Foliennummernplatzhalter 4">
            <a:extLst>
              <a:ext uri="{FF2B5EF4-FFF2-40B4-BE49-F238E27FC236}">
                <a16:creationId xmlns:a16="http://schemas.microsoft.com/office/drawing/2014/main" id="{10318AA2-8B17-8341-91B7-66B0FD02A21E}"/>
              </a:ext>
            </a:extLst>
          </p:cNvPr>
          <p:cNvSpPr>
            <a:spLocks noGrp="1"/>
          </p:cNvSpPr>
          <p:nvPr>
            <p:ph type="sldNum" sz="quarter" idx="4"/>
          </p:nvPr>
        </p:nvSpPr>
        <p:spPr/>
        <p:txBody>
          <a:bodyPr/>
          <a:lstStyle/>
          <a:p>
            <a:fld id="{1959C237-CF09-A94F-AB33-C822C1EC889C}" type="slidenum">
              <a:rPr lang="en-US" smtClean="0">
                <a:solidFill>
                  <a:srgbClr val="A51E37"/>
                </a:solidFill>
              </a:rPr>
              <a:pPr/>
              <a:t>77</a:t>
            </a:fld>
            <a:endParaRPr lang="en-US" dirty="0">
              <a:solidFill>
                <a:srgbClr val="A51E37"/>
              </a:solidFill>
            </a:endParaRPr>
          </a:p>
        </p:txBody>
      </p:sp>
      <p:sp>
        <p:nvSpPr>
          <p:cNvPr id="4" name="Inhaltsplatzhalter 3">
            <a:extLst>
              <a:ext uri="{FF2B5EF4-FFF2-40B4-BE49-F238E27FC236}">
                <a16:creationId xmlns:a16="http://schemas.microsoft.com/office/drawing/2014/main" id="{4E0DE909-3E75-E14D-A418-55030751FA75}"/>
              </a:ext>
            </a:extLst>
          </p:cNvPr>
          <p:cNvSpPr txBox="1">
            <a:spLocks/>
          </p:cNvSpPr>
          <p:nvPr/>
        </p:nvSpPr>
        <p:spPr bwMode="auto">
          <a:xfrm>
            <a:off x="1022774" y="1463161"/>
            <a:ext cx="5209584" cy="919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383" indent="-257383" algn="l" rtl="0" eaLnBrk="1" fontAlgn="base" hangingPunct="1">
              <a:lnSpc>
                <a:spcPct val="110000"/>
              </a:lnSpc>
              <a:spcBef>
                <a:spcPct val="0"/>
              </a:spcBef>
              <a:spcAft>
                <a:spcPct val="0"/>
              </a:spcAft>
              <a:buChar char="•"/>
              <a:defRPr sz="2800" kern="1200">
                <a:solidFill>
                  <a:schemeClr val="tx1"/>
                </a:solidFill>
                <a:latin typeface="+mn-lt"/>
                <a:ea typeface="+mn-ea"/>
                <a:cs typeface="+mn-cs"/>
              </a:defRPr>
            </a:lvl1pPr>
            <a:lvl2pPr marL="769891" indent="-257383" algn="l" rtl="0" eaLnBrk="1" fontAlgn="base" hangingPunct="1">
              <a:lnSpc>
                <a:spcPct val="110000"/>
              </a:lnSpc>
              <a:spcBef>
                <a:spcPct val="0"/>
              </a:spcBef>
              <a:spcAft>
                <a:spcPct val="0"/>
              </a:spcAft>
              <a:buSzPct val="80000"/>
              <a:buChar char="-"/>
              <a:defRPr sz="2800" kern="1200">
                <a:solidFill>
                  <a:schemeClr val="tx1"/>
                </a:solidFill>
                <a:latin typeface="+mn-lt"/>
                <a:ea typeface="+mn-ea"/>
                <a:cs typeface="+mn-cs"/>
              </a:defRPr>
            </a:lvl2pPr>
            <a:lvl3pPr marL="1273367" indent="-248352" algn="l" rtl="0" eaLnBrk="1" fontAlgn="base" hangingPunct="1">
              <a:lnSpc>
                <a:spcPct val="110000"/>
              </a:lnSpc>
              <a:spcBef>
                <a:spcPct val="0"/>
              </a:spcBef>
              <a:spcAft>
                <a:spcPct val="0"/>
              </a:spcAft>
              <a:buFont typeface="Wingdings" panose="05000000000000000000" pitchFamily="2" charset="2"/>
              <a:buChar char="§"/>
              <a:defRPr sz="2000" kern="1200">
                <a:solidFill>
                  <a:schemeClr val="tx1"/>
                </a:solidFill>
                <a:latin typeface="+mn-lt"/>
                <a:ea typeface="+mn-ea"/>
                <a:cs typeface="+mn-cs"/>
              </a:defRPr>
            </a:lvl3pPr>
            <a:lvl4pPr marL="1792648" indent="-264157"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4pPr>
            <a:lvl5pPr marL="2307413" indent="-259641" algn="l" rtl="0" eaLnBrk="1" fontAlgn="base" hangingPunct="1">
              <a:lnSpc>
                <a:spcPct val="110000"/>
              </a:lnSpc>
              <a:spcBef>
                <a:spcPct val="0"/>
              </a:spcBef>
              <a:spcAft>
                <a:spcPct val="0"/>
              </a:spcAft>
              <a:buChar char="-"/>
              <a:defRPr sz="170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600" kern="1200">
                <a:solidFill>
                  <a:schemeClr val="tx1"/>
                </a:solidFill>
                <a:latin typeface="+mn-lt"/>
                <a:ea typeface="+mn-ea"/>
                <a:cs typeface="+mn-cs"/>
              </a:defRPr>
            </a:lvl9pPr>
          </a:lstStyle>
          <a:p>
            <a:pPr marL="0" indent="0" defTabSz="914400">
              <a:buFontTx/>
              <a:buNone/>
            </a:pPr>
            <a:r>
              <a:rPr lang="en-US" sz="3700" u="sng" dirty="0"/>
              <a:t>Use Terraform</a:t>
            </a:r>
            <a:endParaRPr lang="en-US" sz="3700" dirty="0"/>
          </a:p>
        </p:txBody>
      </p:sp>
      <p:sp>
        <p:nvSpPr>
          <p:cNvPr id="8" name="Inhaltsplatzhalter 2">
            <a:extLst>
              <a:ext uri="{FF2B5EF4-FFF2-40B4-BE49-F238E27FC236}">
                <a16:creationId xmlns:a16="http://schemas.microsoft.com/office/drawing/2014/main" id="{33DFC6BE-3A52-134B-83DF-76D27931D999}"/>
              </a:ext>
            </a:extLst>
          </p:cNvPr>
          <p:cNvSpPr>
            <a:spLocks noGrp="1"/>
          </p:cNvSpPr>
          <p:nvPr>
            <p:ph sz="half" idx="1"/>
          </p:nvPr>
        </p:nvSpPr>
        <p:spPr>
          <a:xfrm>
            <a:off x="406603" y="2382253"/>
            <a:ext cx="12159866" cy="6190827"/>
          </a:xfrm>
        </p:spPr>
        <p:txBody>
          <a:bodyPr/>
          <a:lstStyle/>
          <a:p>
            <a:pPr marL="571500" indent="-571500">
              <a:buFont typeface="Arial" panose="020B0604020202020204" pitchFamily="34" charset="0"/>
              <a:buChar char="•"/>
            </a:pPr>
            <a:r>
              <a:rPr lang="en-US" sz="4200" u="sng" dirty="0"/>
              <a:t>Goal:</a:t>
            </a:r>
            <a:r>
              <a:rPr lang="en-US" sz="4200" dirty="0"/>
              <a:t> Build an advanced virtual cluster (VALET)</a:t>
            </a:r>
          </a:p>
          <a:p>
            <a:pPr marL="571500" indent="-571500">
              <a:buFont typeface="Arial" panose="020B0604020202020204" pitchFamily="34" charset="0"/>
              <a:buChar char="•"/>
            </a:pPr>
            <a:r>
              <a:rPr lang="en-US" sz="4200" dirty="0"/>
              <a:t>Features:</a:t>
            </a:r>
          </a:p>
          <a:p>
            <a:pPr marL="1084008" lvl="1" indent="-571500">
              <a:buFont typeface="Arial" panose="020B0604020202020204" pitchFamily="34" charset="0"/>
              <a:buChar char="•"/>
            </a:pPr>
            <a:r>
              <a:rPr lang="en-US" sz="4200" dirty="0"/>
              <a:t>Batch System (PBS TORQUE)</a:t>
            </a:r>
          </a:p>
          <a:p>
            <a:pPr marL="1084008" lvl="1" indent="-571500">
              <a:buFont typeface="Arial" panose="020B0604020202020204" pitchFamily="34" charset="0"/>
              <a:buChar char="•"/>
            </a:pPr>
            <a:r>
              <a:rPr lang="en-US" sz="4200" dirty="0"/>
              <a:t>Middleware UNICORE (incl. Workflow engine)</a:t>
            </a:r>
          </a:p>
          <a:p>
            <a:pPr marL="1084008" lvl="1" indent="-571500">
              <a:buFont typeface="Arial" panose="020B0604020202020204" pitchFamily="34" charset="0"/>
              <a:buChar char="•"/>
            </a:pPr>
            <a:r>
              <a:rPr lang="en-US" sz="4200" dirty="0"/>
              <a:t>Monitoring system (Zabbix)</a:t>
            </a:r>
          </a:p>
          <a:p>
            <a:pPr marL="1084008" lvl="1" indent="-571500">
              <a:buFont typeface="Arial" panose="020B0604020202020204" pitchFamily="34" charset="0"/>
              <a:buChar char="•"/>
            </a:pPr>
            <a:r>
              <a:rPr lang="en-US" sz="4200" dirty="0"/>
              <a:t>Add and remove nodes without downtime</a:t>
            </a:r>
          </a:p>
          <a:p>
            <a:pPr marL="1084008" lvl="1" indent="-571500">
              <a:buFont typeface="Arial" panose="020B0604020202020204" pitchFamily="34" charset="0"/>
              <a:buChar char="•"/>
            </a:pPr>
            <a:r>
              <a:rPr lang="en-US" sz="4200" dirty="0"/>
              <a:t>Automated load based scaling available</a:t>
            </a:r>
          </a:p>
        </p:txBody>
      </p:sp>
      <p:sp>
        <p:nvSpPr>
          <p:cNvPr id="3" name="Textfeld 2">
            <a:extLst>
              <a:ext uri="{FF2B5EF4-FFF2-40B4-BE49-F238E27FC236}">
                <a16:creationId xmlns:a16="http://schemas.microsoft.com/office/drawing/2014/main" id="{056BF229-2ABB-014C-B6A2-0387C7042FAA}"/>
              </a:ext>
            </a:extLst>
          </p:cNvPr>
          <p:cNvSpPr txBox="1"/>
          <p:nvPr/>
        </p:nvSpPr>
        <p:spPr>
          <a:xfrm>
            <a:off x="866018" y="7759337"/>
            <a:ext cx="11543695" cy="738664"/>
          </a:xfrm>
          <a:prstGeom prst="rect">
            <a:avLst/>
          </a:prstGeom>
          <a:noFill/>
        </p:spPr>
        <p:txBody>
          <a:bodyPr wrap="square" rtlCol="0">
            <a:spAutoFit/>
          </a:bodyPr>
          <a:lstStyle/>
          <a:p>
            <a:r>
              <a:rPr lang="en-US" dirty="0">
                <a:hlinkClick r:id="rId3"/>
              </a:rPr>
              <a:t>https://github.com/</a:t>
            </a:r>
            <a:r>
              <a:rPr lang="en-US" dirty="0" err="1">
                <a:hlinkClick r:id="rId3"/>
              </a:rPr>
              <a:t>Maximilian</a:t>
            </a:r>
            <a:r>
              <a:rPr lang="en-US" u="sng" dirty="0" err="1"/>
              <a:t>Hanussek</a:t>
            </a:r>
            <a:r>
              <a:rPr lang="en-US" u="sng" dirty="0"/>
              <a:t>/VALET</a:t>
            </a:r>
          </a:p>
        </p:txBody>
      </p:sp>
    </p:spTree>
    <p:extLst>
      <p:ext uri="{BB962C8B-B14F-4D97-AF65-F5344CB8AC3E}">
        <p14:creationId xmlns:p14="http://schemas.microsoft.com/office/powerpoint/2010/main" val="219787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3124" y="356286"/>
            <a:ext cx="8168903" cy="523220"/>
          </a:xfrm>
        </p:spPr>
        <p:txBody>
          <a:bodyPr/>
          <a:lstStyle/>
          <a:p>
            <a:r>
              <a:rPr lang="en-US" dirty="0"/>
              <a:t>Introduction - Cluster</a:t>
            </a:r>
          </a:p>
        </p:txBody>
      </p:sp>
      <p:sp>
        <p:nvSpPr>
          <p:cNvPr id="4" name="Foliennummernplatzhalter 3"/>
          <p:cNvSpPr>
            <a:spLocks noGrp="1"/>
          </p:cNvSpPr>
          <p:nvPr>
            <p:ph type="sldNum" sz="quarter" idx="4"/>
          </p:nvPr>
        </p:nvSpPr>
        <p:spPr/>
        <p:txBody>
          <a:bodyPr/>
          <a:lstStyle/>
          <a:p>
            <a:fld id="{1959C237-CF09-A94F-AB33-C822C1EC889C}" type="slidenum">
              <a:rPr lang="en-US" smtClean="0">
                <a:solidFill>
                  <a:srgbClr val="A51E37"/>
                </a:solidFill>
              </a:rPr>
              <a:pPr/>
              <a:t>8</a:t>
            </a:fld>
            <a:endParaRPr lang="en-US">
              <a:solidFill>
                <a:srgbClr val="A51E37"/>
              </a:solidFill>
            </a:endParaRPr>
          </a:p>
        </p:txBody>
      </p:sp>
      <p:sp>
        <p:nvSpPr>
          <p:cNvPr id="14" name="Textfeld 13">
            <a:extLst>
              <a:ext uri="{FF2B5EF4-FFF2-40B4-BE49-F238E27FC236}">
                <a16:creationId xmlns:a16="http://schemas.microsoft.com/office/drawing/2014/main" id="{53365B88-B549-EE4D-8327-60324B81722A}"/>
              </a:ext>
            </a:extLst>
          </p:cNvPr>
          <p:cNvSpPr txBox="1"/>
          <p:nvPr/>
        </p:nvSpPr>
        <p:spPr>
          <a:xfrm>
            <a:off x="769699" y="2406893"/>
            <a:ext cx="11465401" cy="5632311"/>
          </a:xfrm>
          <a:prstGeom prst="rect">
            <a:avLst/>
          </a:prstGeom>
          <a:noFill/>
        </p:spPr>
        <p:txBody>
          <a:bodyPr wrap="square" rtlCol="0">
            <a:spAutoFit/>
          </a:bodyPr>
          <a:lstStyle/>
          <a:p>
            <a:pPr algn="l"/>
            <a:r>
              <a:rPr lang="en-US" sz="4500" u="sng" dirty="0"/>
              <a:t>Use cases:</a:t>
            </a:r>
          </a:p>
          <a:p>
            <a:pPr marL="685800" indent="-685800" algn="l">
              <a:buFont typeface="Arial" panose="020B0604020202020204" pitchFamily="34" charset="0"/>
              <a:buChar char="•"/>
            </a:pPr>
            <a:r>
              <a:rPr lang="en-US" sz="4500" dirty="0"/>
              <a:t>Need multiple resources of a single VM</a:t>
            </a:r>
          </a:p>
          <a:p>
            <a:pPr marL="685800" lvl="1" indent="-685800" algn="l">
              <a:buFont typeface="Arial" panose="020B0604020202020204" pitchFamily="34" charset="0"/>
              <a:buChar char="•"/>
            </a:pPr>
            <a:r>
              <a:rPr lang="en-US" sz="4500" dirty="0"/>
              <a:t>Your workload can be parallelized</a:t>
            </a:r>
          </a:p>
          <a:p>
            <a:pPr marL="685800" lvl="1" indent="-685800" algn="l">
              <a:buFont typeface="Arial" panose="020B0604020202020204" pitchFamily="34" charset="0"/>
              <a:buChar char="•"/>
            </a:pPr>
            <a:r>
              <a:rPr lang="en-US" sz="4500" dirty="0"/>
              <a:t>No need to handle different VMs, just a single cluster</a:t>
            </a:r>
          </a:p>
          <a:p>
            <a:pPr marL="685800" lvl="1" indent="-685800" algn="l">
              <a:buFont typeface="Arial" panose="020B0604020202020204" pitchFamily="34" charset="0"/>
              <a:buChar char="•"/>
            </a:pPr>
            <a:r>
              <a:rPr lang="en-US" sz="4500" dirty="0"/>
              <a:t>Run whole pipelines, schedule jobs differently</a:t>
            </a:r>
          </a:p>
          <a:p>
            <a:pPr algn="l"/>
            <a:endParaRPr lang="en-US" sz="4500" dirty="0"/>
          </a:p>
        </p:txBody>
      </p:sp>
    </p:spTree>
    <p:extLst>
      <p:ext uri="{BB962C8B-B14F-4D97-AF65-F5344CB8AC3E}">
        <p14:creationId xmlns:p14="http://schemas.microsoft.com/office/powerpoint/2010/main" val="2337839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3124" y="356286"/>
            <a:ext cx="8168903" cy="523220"/>
          </a:xfrm>
        </p:spPr>
        <p:txBody>
          <a:bodyPr/>
          <a:lstStyle/>
          <a:p>
            <a:r>
              <a:rPr lang="en-US" dirty="0"/>
              <a:t>Introduction - Cluster</a:t>
            </a:r>
            <a:endParaRPr lang="en-US" noProof="0" dirty="0"/>
          </a:p>
        </p:txBody>
      </p:sp>
      <p:sp>
        <p:nvSpPr>
          <p:cNvPr id="4" name="Foliennummernplatzhalter 3"/>
          <p:cNvSpPr>
            <a:spLocks noGrp="1"/>
          </p:cNvSpPr>
          <p:nvPr>
            <p:ph type="sldNum" sz="quarter" idx="4"/>
          </p:nvPr>
        </p:nvSpPr>
        <p:spPr/>
        <p:txBody>
          <a:bodyPr/>
          <a:lstStyle/>
          <a:p>
            <a:fld id="{1959C237-CF09-A94F-AB33-C822C1EC889C}" type="slidenum">
              <a:rPr lang="en-US" smtClean="0">
                <a:solidFill>
                  <a:srgbClr val="A51E37"/>
                </a:solidFill>
              </a:rPr>
              <a:pPr/>
              <a:t>9</a:t>
            </a:fld>
            <a:endParaRPr lang="en-US" dirty="0">
              <a:solidFill>
                <a:srgbClr val="A51E37"/>
              </a:solidFill>
            </a:endParaRPr>
          </a:p>
        </p:txBody>
      </p:sp>
      <p:pic>
        <p:nvPicPr>
          <p:cNvPr id="5" name="Grafik 4" descr="Wolke">
            <a:extLst>
              <a:ext uri="{FF2B5EF4-FFF2-40B4-BE49-F238E27FC236}">
                <a16:creationId xmlns:a16="http://schemas.microsoft.com/office/drawing/2014/main" id="{540C68E3-6688-6C4B-A4B3-10755818A5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0432" y="-1343526"/>
            <a:ext cx="12440651" cy="12440651"/>
          </a:xfrm>
          <a:prstGeom prst="rect">
            <a:avLst/>
          </a:prstGeom>
        </p:spPr>
      </p:pic>
      <p:pic>
        <p:nvPicPr>
          <p:cNvPr id="14" name="Grafik 13" descr="Computer">
            <a:extLst>
              <a:ext uri="{FF2B5EF4-FFF2-40B4-BE49-F238E27FC236}">
                <a16:creationId xmlns:a16="http://schemas.microsoft.com/office/drawing/2014/main" id="{7CEF2BD3-669E-0B40-BFBC-54BA639081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716" y="5539874"/>
            <a:ext cx="1791368" cy="1791368"/>
          </a:xfrm>
          <a:prstGeom prst="rect">
            <a:avLst/>
          </a:prstGeom>
        </p:spPr>
      </p:pic>
      <p:pic>
        <p:nvPicPr>
          <p:cNvPr id="15" name="Grafik 14" descr="Computer">
            <a:extLst>
              <a:ext uri="{FF2B5EF4-FFF2-40B4-BE49-F238E27FC236}">
                <a16:creationId xmlns:a16="http://schemas.microsoft.com/office/drawing/2014/main" id="{F085BD88-B526-A143-B64C-F256D6B252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18884" y="5539874"/>
            <a:ext cx="1791368" cy="1791368"/>
          </a:xfrm>
          <a:prstGeom prst="rect">
            <a:avLst/>
          </a:prstGeom>
        </p:spPr>
      </p:pic>
      <p:pic>
        <p:nvPicPr>
          <p:cNvPr id="16" name="Grafik 15" descr="Computer">
            <a:extLst>
              <a:ext uri="{FF2B5EF4-FFF2-40B4-BE49-F238E27FC236}">
                <a16:creationId xmlns:a16="http://schemas.microsoft.com/office/drawing/2014/main" id="{A7B0E76D-F59D-B347-91E6-B0259CE114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716" y="2398227"/>
            <a:ext cx="1791368" cy="1791368"/>
          </a:xfrm>
          <a:prstGeom prst="rect">
            <a:avLst/>
          </a:prstGeom>
        </p:spPr>
      </p:pic>
      <p:pic>
        <p:nvPicPr>
          <p:cNvPr id="18" name="Grafik 17" descr="Computer">
            <a:extLst>
              <a:ext uri="{FF2B5EF4-FFF2-40B4-BE49-F238E27FC236}">
                <a16:creationId xmlns:a16="http://schemas.microsoft.com/office/drawing/2014/main" id="{378F8119-4445-2E40-B12C-CBC37C7C7F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94548" y="5539874"/>
            <a:ext cx="1791368" cy="1791368"/>
          </a:xfrm>
          <a:prstGeom prst="rect">
            <a:avLst/>
          </a:prstGeom>
        </p:spPr>
      </p:pic>
      <p:cxnSp>
        <p:nvCxnSpPr>
          <p:cNvPr id="19" name="Gerade Verbindung mit Pfeil 18">
            <a:extLst>
              <a:ext uri="{FF2B5EF4-FFF2-40B4-BE49-F238E27FC236}">
                <a16:creationId xmlns:a16="http://schemas.microsoft.com/office/drawing/2014/main" id="{604B4657-A25F-0942-8FBA-95A156A03786}"/>
              </a:ext>
            </a:extLst>
          </p:cNvPr>
          <p:cNvCxnSpPr>
            <a:cxnSpLocks/>
          </p:cNvCxnSpPr>
          <p:nvPr/>
        </p:nvCxnSpPr>
        <p:spPr>
          <a:xfrm flipH="1">
            <a:off x="3743883" y="3779219"/>
            <a:ext cx="2182451" cy="1929097"/>
          </a:xfrm>
          <a:prstGeom prst="straightConnector1">
            <a:avLst/>
          </a:prstGeom>
          <a:ln w="127000">
            <a:solidFill>
              <a:srgbClr val="37A2E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F90538AF-5EA8-CC47-A776-F45A465263A0}"/>
              </a:ext>
            </a:extLst>
          </p:cNvPr>
          <p:cNvCxnSpPr>
            <a:cxnSpLocks/>
          </p:cNvCxnSpPr>
          <p:nvPr/>
        </p:nvCxnSpPr>
        <p:spPr>
          <a:xfrm>
            <a:off x="6502400" y="3779219"/>
            <a:ext cx="0" cy="2140318"/>
          </a:xfrm>
          <a:prstGeom prst="straightConnector1">
            <a:avLst/>
          </a:prstGeom>
          <a:ln w="127000">
            <a:solidFill>
              <a:srgbClr val="37A2E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9DF411E-4D33-0E46-8610-96D03A8FF659}"/>
              </a:ext>
            </a:extLst>
          </p:cNvPr>
          <p:cNvCxnSpPr>
            <a:cxnSpLocks/>
          </p:cNvCxnSpPr>
          <p:nvPr/>
        </p:nvCxnSpPr>
        <p:spPr>
          <a:xfrm>
            <a:off x="7078467" y="3779219"/>
            <a:ext cx="1873028" cy="1929097"/>
          </a:xfrm>
          <a:prstGeom prst="straightConnector1">
            <a:avLst/>
          </a:prstGeom>
          <a:ln w="127000">
            <a:solidFill>
              <a:srgbClr val="37A2E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98B93AD1-23ED-3A43-B444-7F3546FCA2E4}"/>
              </a:ext>
            </a:extLst>
          </p:cNvPr>
          <p:cNvCxnSpPr>
            <a:cxnSpLocks/>
          </p:cNvCxnSpPr>
          <p:nvPr/>
        </p:nvCxnSpPr>
        <p:spPr>
          <a:xfrm flipH="1">
            <a:off x="4283241" y="6435558"/>
            <a:ext cx="1323475" cy="0"/>
          </a:xfrm>
          <a:prstGeom prst="straightConnector1">
            <a:avLst/>
          </a:prstGeom>
          <a:ln w="127000">
            <a:solidFill>
              <a:srgbClr val="37A2E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12FEC993-D608-564C-80EB-23801CAA4F21}"/>
              </a:ext>
            </a:extLst>
          </p:cNvPr>
          <p:cNvCxnSpPr>
            <a:cxnSpLocks/>
            <a:stCxn id="15" idx="1"/>
          </p:cNvCxnSpPr>
          <p:nvPr/>
        </p:nvCxnSpPr>
        <p:spPr>
          <a:xfrm flipH="1">
            <a:off x="7336952" y="6435558"/>
            <a:ext cx="1381932" cy="0"/>
          </a:xfrm>
          <a:prstGeom prst="straightConnector1">
            <a:avLst/>
          </a:prstGeom>
          <a:ln w="127000">
            <a:solidFill>
              <a:srgbClr val="37A2EB"/>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9868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1_ABI_template">
  <a:themeElements>
    <a:clrScheme name="UT_pptmaster_gen_en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fontScheme name="UT_pptmaster_gen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UT_pptmaster_gen_en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BI_template" id="{7D8BCB55-579E-4739-AECF-037B0193B7A4}" vid="{5D37CA84-3A0E-4115-AF6C-977D672498D3}"/>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9068</Words>
  <Application>Microsoft Macintosh PowerPoint</Application>
  <PresentationFormat>Benutzerdefiniert</PresentationFormat>
  <Paragraphs>1095</Paragraphs>
  <Slides>77</Slides>
  <Notes>77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77</vt:i4>
      </vt:variant>
    </vt:vector>
  </HeadingPairs>
  <TitlesOfParts>
    <vt:vector size="83" baseType="lpstr">
      <vt:lpstr>Arial</vt:lpstr>
      <vt:lpstr>Lucida Console</vt:lpstr>
      <vt:lpstr>Lucida Grande</vt:lpstr>
      <vt:lpstr>Trebuchet MS</vt:lpstr>
      <vt:lpstr>Wingdings</vt:lpstr>
      <vt:lpstr>1_ABI_template</vt:lpstr>
      <vt:lpstr>Using Terraform to define infrastructure as code</vt:lpstr>
      <vt:lpstr>Workshop Goals</vt:lpstr>
      <vt:lpstr>Outline</vt:lpstr>
      <vt:lpstr>Introduction – Terraform</vt:lpstr>
      <vt:lpstr>Introduction – Terraform</vt:lpstr>
      <vt:lpstr>Introduction - Cluster</vt:lpstr>
      <vt:lpstr>Introduction - Cluster</vt:lpstr>
      <vt:lpstr>Introduction - Cluster</vt:lpstr>
      <vt:lpstr>Introduction - Cluster</vt:lpstr>
      <vt:lpstr>Introduction – Softwarestack</vt:lpstr>
      <vt:lpstr>Introduction – Terraform</vt:lpstr>
      <vt:lpstr>Introduction – Terraform</vt:lpstr>
      <vt:lpstr>Prerequisites</vt:lpstr>
      <vt:lpstr>Prerequisites - Login</vt:lpstr>
      <vt:lpstr>Prerequisites - Login</vt:lpstr>
      <vt:lpstr>Prerequisites - Login</vt:lpstr>
      <vt:lpstr>Prerequisites - Login</vt:lpstr>
      <vt:lpstr>Prerequisites– RC File</vt:lpstr>
      <vt:lpstr>Prerequisites – RC File</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1</vt:lpstr>
      <vt:lpstr>Hands-On Part 2</vt:lpstr>
      <vt:lpstr>Hands-On Part 2</vt:lpstr>
      <vt:lpstr>Hands-On Part 2</vt:lpstr>
      <vt:lpstr>Hands-On Part 2</vt:lpstr>
      <vt:lpstr>Hands-On Part 2</vt:lpstr>
      <vt:lpstr>Hands-On Part 2</vt:lpstr>
      <vt:lpstr>Hands-On Part 2</vt:lpstr>
      <vt:lpstr>Hands-On Part 2</vt:lpstr>
      <vt:lpstr>Hands-On Part 2</vt:lpstr>
      <vt:lpstr>Hands-On Part 2</vt:lpstr>
      <vt:lpstr>Hands-On Part 2</vt:lpstr>
      <vt:lpstr>Hands-On Part 2</vt:lpstr>
      <vt:lpstr>Hands-On Part 2</vt:lpstr>
      <vt:lpstr>Hands-On Part 2</vt:lpstr>
      <vt:lpstr>Hands-On Part 2</vt:lpstr>
      <vt:lpstr>Hands-On Part 2</vt:lpstr>
      <vt:lpstr>Hands-On Part 3</vt:lpstr>
      <vt:lpstr>Hands-On Part 3</vt:lpstr>
      <vt:lpstr>Hands-On Part 3</vt:lpstr>
      <vt:lpstr>Hands-On Part 3</vt:lpstr>
      <vt:lpstr>Hands-On Part 3</vt:lpstr>
      <vt:lpstr>Hands-On Part 3</vt:lpstr>
      <vt:lpstr>Hands-On Part 3</vt:lpstr>
      <vt:lpstr>Hands-On Part 3</vt:lpstr>
      <vt:lpstr>Hands-On Part 3</vt:lpstr>
      <vt:lpstr>Hands-On Part 3</vt:lpstr>
      <vt:lpstr>Hands-On Part 3</vt:lpstr>
      <vt:lpstr>Hands-On Part 3</vt:lpstr>
      <vt:lpstr>Hands-On Part 3</vt:lpstr>
      <vt:lpstr>Hands-On Part 3</vt:lpstr>
      <vt:lpstr>Hands-On Part 3</vt:lpstr>
      <vt:lpstr>Hands-On Part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Workflow for containerized mass spectra prediction  employing quantum chemical simulation</dc:title>
  <cp:lastModifiedBy>Maximilian Hanussek</cp:lastModifiedBy>
  <cp:revision>671</cp:revision>
  <cp:lastPrinted>2020-10-08T10:46:02Z</cp:lastPrinted>
  <dcterms:modified xsi:type="dcterms:W3CDTF">2020-10-12T06:51:21Z</dcterms:modified>
</cp:coreProperties>
</file>