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8" r:id="rId1"/>
  </p:sldMasterIdLst>
  <p:notesMasterIdLst>
    <p:notesMasterId r:id="rId34"/>
  </p:notesMasterIdLst>
  <p:sldIdLst>
    <p:sldId id="256" r:id="rId2"/>
    <p:sldId id="401" r:id="rId3"/>
    <p:sldId id="403" r:id="rId4"/>
    <p:sldId id="432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33" r:id="rId14"/>
    <p:sldId id="434" r:id="rId15"/>
    <p:sldId id="412" r:id="rId16"/>
    <p:sldId id="413" r:id="rId17"/>
    <p:sldId id="415" r:id="rId18"/>
    <p:sldId id="414" r:id="rId19"/>
    <p:sldId id="416" r:id="rId20"/>
    <p:sldId id="419" r:id="rId21"/>
    <p:sldId id="417" r:id="rId22"/>
    <p:sldId id="420" r:id="rId23"/>
    <p:sldId id="421" r:id="rId24"/>
    <p:sldId id="422" r:id="rId25"/>
    <p:sldId id="427" r:id="rId26"/>
    <p:sldId id="428" r:id="rId27"/>
    <p:sldId id="430" r:id="rId28"/>
    <p:sldId id="431" r:id="rId29"/>
    <p:sldId id="423" r:id="rId30"/>
    <p:sldId id="424" r:id="rId31"/>
    <p:sldId id="425" r:id="rId32"/>
    <p:sldId id="426" r:id="rId33"/>
  </p:sldIdLst>
  <p:sldSz cx="1343977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9" autoAdjust="0"/>
    <p:restoredTop sz="86484" autoAdjust="0"/>
  </p:normalViewPr>
  <p:slideViewPr>
    <p:cSldViewPr>
      <p:cViewPr varScale="1">
        <p:scale>
          <a:sx n="82" d="100"/>
          <a:sy n="82" d="100"/>
        </p:scale>
        <p:origin x="192" y="160"/>
      </p:cViewPr>
      <p:guideLst>
        <p:guide orient="horz" pos="2160"/>
        <p:guide pos="3840"/>
      </p:guideLst>
    </p:cSldViewPr>
  </p:slideViewPr>
  <p:outlineViewPr>
    <p:cViewPr varScale="1">
      <p:scale>
        <a:sx n="33" d="100"/>
        <a:sy n="33" d="100"/>
      </p:scale>
      <p:origin x="0" y="-332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699250" cy="376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0263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0262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0263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8FFF03A-92BB-4F65-B833-F239338E7D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5852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8F78107-6362-4F64-A9BD-F577787C8873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F69C5F-8E7C-4588-BC17-D891A4572292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28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28FFF03A-92BB-4F65-B833-F239338E7D7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222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28FFF03A-92BB-4F65-B833-F239338E7D79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85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F69C5F-8E7C-4588-BC17-D891A4572292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39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4204" y="2771881"/>
            <a:ext cx="9827834" cy="2494297"/>
          </a:xfrm>
        </p:spPr>
        <p:txBody>
          <a:bodyPr anchor="b">
            <a:normAutofit/>
          </a:bodyPr>
          <a:lstStyle>
            <a:lvl1pPr>
              <a:defRPr sz="59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4204" y="5266176"/>
            <a:ext cx="9827834" cy="1241518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766200"/>
            <a:ext cx="1923206" cy="858250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6240" y="4992979"/>
            <a:ext cx="859571" cy="402483"/>
          </a:xfrm>
        </p:spPr>
        <p:txBody>
          <a:bodyPr/>
          <a:lstStyle/>
          <a:p>
            <a:pPr>
              <a:defRPr/>
            </a:pPr>
            <a:fld id="{915F920B-B650-444E-AFDE-1EDFED17AF6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92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202" y="671971"/>
            <a:ext cx="9827834" cy="3435959"/>
          </a:xfrm>
        </p:spPr>
        <p:txBody>
          <a:bodyPr anchor="ctr">
            <a:normAutofit/>
          </a:bodyPr>
          <a:lstStyle>
            <a:lvl1pPr algn="l">
              <a:defRPr sz="529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4202" y="4799529"/>
            <a:ext cx="9827834" cy="1715052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617" y="3503350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6240" y="3576063"/>
            <a:ext cx="859571" cy="402483"/>
          </a:xfrm>
        </p:spPr>
        <p:txBody>
          <a:bodyPr/>
          <a:lstStyle/>
          <a:p>
            <a:pPr>
              <a:defRPr/>
            </a:pPr>
            <a:fld id="{3D628CDF-401C-4745-951E-5E554BA6B1B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26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623" y="671971"/>
            <a:ext cx="9252992" cy="3191863"/>
          </a:xfrm>
        </p:spPr>
        <p:txBody>
          <a:bodyPr anchor="ctr">
            <a:normAutofit/>
          </a:bodyPr>
          <a:lstStyle>
            <a:lvl1pPr algn="l">
              <a:defRPr sz="529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10189" y="3863834"/>
            <a:ext cx="8307873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4202" y="4799529"/>
            <a:ext cx="9827834" cy="1715052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617" y="3503350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6240" y="3576063"/>
            <a:ext cx="859571" cy="402483"/>
          </a:xfrm>
        </p:spPr>
        <p:txBody>
          <a:bodyPr/>
          <a:lstStyle/>
          <a:p>
            <a:pPr>
              <a:defRPr/>
            </a:pPr>
            <a:fld id="{3D628CDF-401C-4745-951E-5E554BA6B1B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20201" y="714306"/>
            <a:ext cx="671989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252388" y="3202562"/>
            <a:ext cx="671989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754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203" y="2687885"/>
            <a:ext cx="9827835" cy="3003637"/>
          </a:xfrm>
        </p:spPr>
        <p:txBody>
          <a:bodyPr anchor="b">
            <a:normAutofit/>
          </a:bodyPr>
          <a:lstStyle>
            <a:lvl1pPr algn="l">
              <a:defRPr sz="529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4203" y="5711755"/>
            <a:ext cx="9827835" cy="80427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617" y="5414268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6240" y="5492931"/>
            <a:ext cx="859571" cy="402483"/>
          </a:xfrm>
        </p:spPr>
        <p:txBody>
          <a:bodyPr/>
          <a:lstStyle/>
          <a:p>
            <a:pPr>
              <a:defRPr/>
            </a:pPr>
            <a:fld id="{3D628CDF-401C-4745-951E-5E554BA6B1B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87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41623" y="671971"/>
            <a:ext cx="9252992" cy="3191863"/>
          </a:xfrm>
        </p:spPr>
        <p:txBody>
          <a:bodyPr anchor="ctr">
            <a:normAutofit/>
          </a:bodyPr>
          <a:lstStyle>
            <a:lvl1pPr algn="l">
              <a:defRPr sz="529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54202" y="4787794"/>
            <a:ext cx="9827835" cy="9239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4203" y="5711755"/>
            <a:ext cx="9827835" cy="80427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617" y="5414268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6240" y="5492931"/>
            <a:ext cx="859571" cy="402483"/>
          </a:xfrm>
        </p:spPr>
        <p:txBody>
          <a:bodyPr/>
          <a:lstStyle/>
          <a:p>
            <a:pPr>
              <a:defRPr/>
            </a:pPr>
            <a:fld id="{3D628CDF-401C-4745-951E-5E554BA6B1B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20201" y="714306"/>
            <a:ext cx="671989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52388" y="3202562"/>
            <a:ext cx="671989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72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202" y="691600"/>
            <a:ext cx="9827834" cy="3174689"/>
          </a:xfrm>
        </p:spPr>
        <p:txBody>
          <a:bodyPr anchor="ctr">
            <a:normAutofit/>
          </a:bodyPr>
          <a:lstStyle>
            <a:lvl1pPr algn="l">
              <a:defRPr sz="529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54202" y="4787794"/>
            <a:ext cx="9827835" cy="9239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4203" y="5711755"/>
            <a:ext cx="9827835" cy="80427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617" y="5414268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6240" y="5492931"/>
            <a:ext cx="859571" cy="402483"/>
          </a:xfrm>
        </p:spPr>
        <p:txBody>
          <a:bodyPr/>
          <a:lstStyle/>
          <a:p>
            <a:pPr>
              <a:defRPr/>
            </a:pPr>
            <a:fld id="{3D628CDF-401C-4745-951E-5E554BA6B1B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110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617" y="787467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BBC58-AC14-4970-87B8-EA9A47F53EC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3246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46079" y="691598"/>
            <a:ext cx="2433535" cy="5824430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4202" y="691598"/>
            <a:ext cx="7139880" cy="58244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617" y="787467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563EC-5F61-40D5-B348-CC87E844DA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881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931" y="301625"/>
            <a:ext cx="12089448" cy="1258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1ABE3-F97C-4D65-8493-B207B2D989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81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8295" y="687966"/>
            <a:ext cx="9823742" cy="14119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4202" y="2351899"/>
            <a:ext cx="9827835" cy="41641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617" y="787467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8376CA-4188-4E4E-8600-62405DCDEE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06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202" y="2269391"/>
            <a:ext cx="9827834" cy="1619080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4202" y="3891313"/>
            <a:ext cx="9827834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617" y="3503350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6240" y="3576063"/>
            <a:ext cx="859571" cy="402483"/>
          </a:xfrm>
        </p:spPr>
        <p:txBody>
          <a:bodyPr/>
          <a:lstStyle/>
          <a:p>
            <a:pPr>
              <a:defRPr/>
            </a:pPr>
            <a:fld id="{CDB82C55-8DB0-4172-B691-4619027AD31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25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4202" y="2351899"/>
            <a:ext cx="4755361" cy="416412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6675" y="2343766"/>
            <a:ext cx="4755361" cy="416412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617" y="787467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6240" y="868384"/>
            <a:ext cx="859571" cy="402483"/>
          </a:xfrm>
        </p:spPr>
        <p:txBody>
          <a:bodyPr/>
          <a:lstStyle/>
          <a:p>
            <a:pPr>
              <a:defRPr/>
            </a:pPr>
            <a:fld id="{52ADBED1-20BE-4046-81AD-6F2F68BAA8B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66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200" y="2174540"/>
            <a:ext cx="4401363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4202" y="2809763"/>
            <a:ext cx="4787361" cy="369723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74886" y="2170982"/>
            <a:ext cx="4408274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00450" y="2806205"/>
            <a:ext cx="4782710" cy="369723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617" y="787467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6240" y="868384"/>
            <a:ext cx="859571" cy="402483"/>
          </a:xfrm>
        </p:spPr>
        <p:txBody>
          <a:bodyPr/>
          <a:lstStyle/>
          <a:p>
            <a:pPr>
              <a:defRPr/>
            </a:pPr>
            <a:fld id="{D71140E0-78AF-42A6-876D-96CCB3C268A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74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617" y="787467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9C6750-2057-4660-9297-E6CE803427E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93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617" y="787467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38832-CB7A-44A0-9EA9-0EE45EE8F57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50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202" y="491730"/>
            <a:ext cx="3863934" cy="1076203"/>
          </a:xfrm>
        </p:spPr>
        <p:txBody>
          <a:bodyPr anchor="b"/>
          <a:lstStyle>
            <a:lvl1pPr algn="l">
              <a:defRPr sz="220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0133" y="491730"/>
            <a:ext cx="5711904" cy="5968994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4202" y="1762175"/>
            <a:ext cx="3863934" cy="4698546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617" y="787467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FD3BA7-38E7-4ABB-8E39-1573F7A0AC8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72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203" y="5291772"/>
            <a:ext cx="9827835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54202" y="699931"/>
            <a:ext cx="9827835" cy="4249391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4203" y="5916496"/>
            <a:ext cx="9827835" cy="544226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617" y="5414268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6240" y="5492931"/>
            <a:ext cx="859571" cy="402483"/>
          </a:xfrm>
        </p:spPr>
        <p:txBody>
          <a:bodyPr/>
          <a:lstStyle/>
          <a:p>
            <a:pPr>
              <a:defRPr/>
            </a:pPr>
            <a:fld id="{423E2BD0-0171-49BB-A452-0119C09E86C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65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51989"/>
            <a:ext cx="3143351" cy="731785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30007" y="-866"/>
            <a:ext cx="2597865" cy="755530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01597" cy="755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8294" y="687966"/>
            <a:ext cx="9823742" cy="14119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4202" y="2351899"/>
            <a:ext cx="9827835" cy="4283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2059" y="6757672"/>
            <a:ext cx="1263598" cy="4082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4202" y="6763592"/>
            <a:ext cx="83998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86240" y="868384"/>
            <a:ext cx="85957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5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3D628CDF-401C-4745-951E-5E554BA6B1B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75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49475" y="2286000"/>
            <a:ext cx="9070975" cy="1262063"/>
          </a:xfrm>
        </p:spPr>
        <p:txBody>
          <a:bodyPr wrap="square" lIns="0" tIns="52920" rIns="0" bIns="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 defTabSz="1007943" eaLnBrk="1" fontAlgn="auto" hangingPunct="1"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altLang="en-US" sz="6000" dirty="0"/>
              <a:t>Data Transfer and Loops Example Problems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>
          <a:xfrm>
            <a:off x="2149475" y="4008438"/>
            <a:ext cx="9070975" cy="1549400"/>
          </a:xfrm>
        </p:spPr>
        <p:txBody>
          <a:bodyPr rtlCol="0">
            <a:normAutofit/>
          </a:bodyPr>
          <a:lstStyle/>
          <a:p>
            <a:pPr marL="0" indent="0" algn="ctr" defTabSz="1007943" eaLnBrk="1" fontAlgn="auto" hangingPunct="1">
              <a:spcBef>
                <a:spcPts val="1102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3086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CDA 3101</a:t>
            </a:r>
          </a:p>
          <a:p>
            <a:pPr marL="0" indent="0" algn="ctr" defTabSz="1007943" eaLnBrk="1" fontAlgn="auto" hangingPunct="1">
              <a:spcBef>
                <a:spcPts val="1102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3086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February 1, 2023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823556"/>
              </p:ext>
            </p:extLst>
          </p:nvPr>
        </p:nvGraphicFramePr>
        <p:xfrm>
          <a:off x="727841" y="1036637"/>
          <a:ext cx="6040492" cy="511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4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8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90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F98C202-848D-5444-8032-5700F601D180}"/>
              </a:ext>
            </a:extLst>
          </p:cNvPr>
          <p:cNvSpPr txBox="1"/>
          <p:nvPr/>
        </p:nvSpPr>
        <p:spPr>
          <a:xfrm>
            <a:off x="1482669" y="621659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memory after the following instruction is executed if big endian storage is used?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STURW X11, [X9, #8]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/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0xA1325BC692583211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1D654E-35FB-1343-8687-3B310AB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7045" y="4618037"/>
            <a:ext cx="4524956" cy="1620838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80EA7-D648-8344-AC0B-FE801FD3E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348287" y="5456237"/>
            <a:ext cx="480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513C64-1ED9-624F-AE79-796C0129A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472487" y="5684837"/>
            <a:ext cx="3352800" cy="118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71398A-D262-EB4D-ACC9-2B175D5344C7}"/>
              </a:ext>
            </a:extLst>
          </p:cNvPr>
          <p:cNvSpPr txBox="1"/>
          <p:nvPr/>
        </p:nvSpPr>
        <p:spPr>
          <a:xfrm>
            <a:off x="7750174" y="689347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Big 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873C68-6C39-1F44-926B-3C82EE1A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672887" y="5199856"/>
            <a:ext cx="1295400" cy="637378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13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556878"/>
              </p:ext>
            </p:extLst>
          </p:nvPr>
        </p:nvGraphicFramePr>
        <p:xfrm>
          <a:off x="727841" y="1036637"/>
          <a:ext cx="6040492" cy="511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4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8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90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F98C202-848D-5444-8032-5700F601D180}"/>
              </a:ext>
            </a:extLst>
          </p:cNvPr>
          <p:cNvSpPr txBox="1"/>
          <p:nvPr/>
        </p:nvSpPr>
        <p:spPr>
          <a:xfrm>
            <a:off x="1482669" y="621659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X10 after the following instruction is executed if big endian storage is used?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LDURSW X10, [X9, #8]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/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0xA1325BC692583211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1D654E-35FB-1343-8687-3B310AB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7045" y="4618037"/>
            <a:ext cx="4524956" cy="1620838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513C64-1ED9-624F-AE79-796C0129A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717105" y="5264976"/>
            <a:ext cx="3235670" cy="157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71398A-D262-EB4D-ACC9-2B175D5344C7}"/>
              </a:ext>
            </a:extLst>
          </p:cNvPr>
          <p:cNvSpPr txBox="1"/>
          <p:nvPr/>
        </p:nvSpPr>
        <p:spPr>
          <a:xfrm>
            <a:off x="7750174" y="689347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Big 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873C68-6C39-1F44-926B-3C82EE1A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672887" y="4804969"/>
            <a:ext cx="1295400" cy="637378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BE1069-6E15-6648-90B3-E4FCA27F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77487" y="4770437"/>
            <a:ext cx="1295400" cy="637378"/>
          </a:xfrm>
          <a:prstGeom prst="rect">
            <a:avLst/>
          </a:prstGeom>
          <a:noFill/>
          <a:ln w="1016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80EA7-D648-8344-AC0B-FE801FD3E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424487" y="5209000"/>
            <a:ext cx="6283670" cy="47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AF2B91-55CD-3B4F-A392-18E3BE0A9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11215687" y="5309728"/>
            <a:ext cx="281505" cy="117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36DABE-C3B3-8842-89D0-63C734D8ECE3}"/>
              </a:ext>
            </a:extLst>
          </p:cNvPr>
          <p:cNvSpPr txBox="1"/>
          <p:nvPr/>
        </p:nvSpPr>
        <p:spPr>
          <a:xfrm>
            <a:off x="11126985" y="656265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Sign extend</a:t>
            </a:r>
          </a:p>
        </p:txBody>
      </p:sp>
    </p:spTree>
    <p:extLst>
      <p:ext uri="{BB962C8B-B14F-4D97-AF65-F5344CB8AC3E}">
        <p14:creationId xmlns:p14="http://schemas.microsoft.com/office/powerpoint/2010/main" val="449640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187520"/>
              </p:ext>
            </p:extLst>
          </p:nvPr>
        </p:nvGraphicFramePr>
        <p:xfrm>
          <a:off x="727841" y="1036637"/>
          <a:ext cx="6040492" cy="511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4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8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909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38932"/>
              </p:ext>
            </p:extLst>
          </p:nvPr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0x????????92583211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0xA1325BC692583211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1D654E-35FB-1343-8687-3B310AB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7045" y="4618037"/>
            <a:ext cx="4524956" cy="1620838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98C202-848D-5444-8032-5700F601D180}"/>
              </a:ext>
            </a:extLst>
          </p:cNvPr>
          <p:cNvSpPr txBox="1"/>
          <p:nvPr/>
        </p:nvSpPr>
        <p:spPr>
          <a:xfrm>
            <a:off x="1482669" y="621659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X10 after the following instruction is executed if big endian storage is used?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LDURSW X10, [X9, #8]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873C68-6C39-1F44-926B-3C82EE1A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672887" y="4804969"/>
            <a:ext cx="1295400" cy="637378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80EA7-D648-8344-AC0B-FE801FD3E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424487" y="5209000"/>
            <a:ext cx="6283670" cy="47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187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/>
        </p:nvGraphicFramePr>
        <p:xfrm>
          <a:off x="727841" y="1036637"/>
          <a:ext cx="6040492" cy="511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4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8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909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/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0x????????92583211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0xA1325BC692583211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1D654E-35FB-1343-8687-3B310AB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7045" y="4618037"/>
            <a:ext cx="4524956" cy="1620838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98C202-848D-5444-8032-5700F601D180}"/>
              </a:ext>
            </a:extLst>
          </p:cNvPr>
          <p:cNvSpPr txBox="1"/>
          <p:nvPr/>
        </p:nvSpPr>
        <p:spPr>
          <a:xfrm>
            <a:off x="1482669" y="621659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X10 after the following instruction is executed if big endian storage is used?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LDURSW X10, [X9, #8]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873C68-6C39-1F44-926B-3C82EE1A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672887" y="4804969"/>
            <a:ext cx="1295400" cy="637378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80EA7-D648-8344-AC0B-FE801FD3E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424487" y="5209000"/>
            <a:ext cx="6283670" cy="47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7D742C-32B8-33B7-A0F3-23D23E21EE31}"/>
              </a:ext>
            </a:extLst>
          </p:cNvPr>
          <p:cNvSpPr txBox="1"/>
          <p:nvPr/>
        </p:nvSpPr>
        <p:spPr>
          <a:xfrm>
            <a:off x="7564997" y="6156388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X10 is to contain a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signed word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this means it represents a two’s complement signed integer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990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/>
        </p:nvGraphicFramePr>
        <p:xfrm>
          <a:off x="727841" y="1036637"/>
          <a:ext cx="6040492" cy="511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4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8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909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/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0x????????92583211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0xA1325BC692583211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1D654E-35FB-1343-8687-3B310AB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7045" y="4618037"/>
            <a:ext cx="4524956" cy="1620838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98C202-848D-5444-8032-5700F601D180}"/>
              </a:ext>
            </a:extLst>
          </p:cNvPr>
          <p:cNvSpPr txBox="1"/>
          <p:nvPr/>
        </p:nvSpPr>
        <p:spPr>
          <a:xfrm>
            <a:off x="1482669" y="621659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X10 after the following instruction is executed if big endian storage is used?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LDURSW X10, [X9, #8]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873C68-6C39-1F44-926B-3C82EE1A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672887" y="4804969"/>
            <a:ext cx="1295400" cy="637378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80EA7-D648-8344-AC0B-FE801FD3E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424487" y="5209000"/>
            <a:ext cx="6283670" cy="47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7D742C-32B8-33B7-A0F3-23D23E21EE31}"/>
              </a:ext>
            </a:extLst>
          </p:cNvPr>
          <p:cNvSpPr txBox="1"/>
          <p:nvPr/>
        </p:nvSpPr>
        <p:spPr>
          <a:xfrm>
            <a:off x="6995491" y="6156388"/>
            <a:ext cx="6222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X10 is to contain a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signed word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this means it represents a two’s complement signed integer</a:t>
            </a:r>
          </a:p>
          <a:p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to accurately represent the 32-bit signed integer in 64 bits, we have to sign extend bit 31</a:t>
            </a:r>
          </a:p>
        </p:txBody>
      </p:sp>
    </p:spTree>
    <p:extLst>
      <p:ext uri="{BB962C8B-B14F-4D97-AF65-F5344CB8AC3E}">
        <p14:creationId xmlns:p14="http://schemas.microsoft.com/office/powerpoint/2010/main" val="339670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237301"/>
              </p:ext>
            </p:extLst>
          </p:nvPr>
        </p:nvGraphicFramePr>
        <p:xfrm>
          <a:off x="727841" y="1036637"/>
          <a:ext cx="6040492" cy="511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4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8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909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71165"/>
              </p:ext>
            </p:extLst>
          </p:nvPr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0xFFFFFFFF92583211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0xA1325BC692583211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1D654E-35FB-1343-8687-3B310AB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7045" y="4618037"/>
            <a:ext cx="4524956" cy="1620838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98C202-848D-5444-8032-5700F601D180}"/>
              </a:ext>
            </a:extLst>
          </p:cNvPr>
          <p:cNvSpPr txBox="1"/>
          <p:nvPr/>
        </p:nvSpPr>
        <p:spPr>
          <a:xfrm>
            <a:off x="1482669" y="621659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X10 after the following instruction is executed if big endian storage is used?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LDURSW X10, [X9, #8]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4D5613-B4B8-6561-606E-76283633DE3A}"/>
              </a:ext>
            </a:extLst>
          </p:cNvPr>
          <p:cNvSpPr txBox="1"/>
          <p:nvPr/>
        </p:nvSpPr>
        <p:spPr>
          <a:xfrm>
            <a:off x="6995491" y="6156388"/>
            <a:ext cx="6222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0x9 in binary is 1001, therefore bit 31 is a 1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Therefore bits 32-63 are 1’s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0xF in binary is 1111.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11111111111111111111111111111111 = 0xFFFFFFFF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450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075809"/>
              </p:ext>
            </p:extLst>
          </p:nvPr>
        </p:nvGraphicFramePr>
        <p:xfrm>
          <a:off x="727841" y="1036637"/>
          <a:ext cx="6040492" cy="511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4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8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909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/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0xFFFFFFFF92583211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0xA1325BC692583211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1D654E-35FB-1343-8687-3B310AB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6728" y="4999037"/>
            <a:ext cx="4524956" cy="381000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98C202-848D-5444-8032-5700F601D180}"/>
              </a:ext>
            </a:extLst>
          </p:cNvPr>
          <p:cNvSpPr txBox="1"/>
          <p:nvPr/>
        </p:nvSpPr>
        <p:spPr>
          <a:xfrm>
            <a:off x="1482669" y="621659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X1 after the following instruction is executed?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LDURB X1, [X9, #9]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D49980-F7BB-C063-E32F-6FD198D52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1309687" y="1798637"/>
            <a:ext cx="5867400" cy="297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5644D1-4CE2-D1EC-C4BC-1BBFF616F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61519" y="1951037"/>
            <a:ext cx="0" cy="312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7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/>
        </p:nvGraphicFramePr>
        <p:xfrm>
          <a:off x="727841" y="1036637"/>
          <a:ext cx="6040492" cy="511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4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8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909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438118"/>
              </p:ext>
            </p:extLst>
          </p:nvPr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0xFFFFFFFF92583211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0xA1325BC692583211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1D654E-35FB-1343-8687-3B310AB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6728" y="4999037"/>
            <a:ext cx="4524956" cy="381000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98C202-848D-5444-8032-5700F601D180}"/>
              </a:ext>
            </a:extLst>
          </p:cNvPr>
          <p:cNvSpPr txBox="1"/>
          <p:nvPr/>
        </p:nvSpPr>
        <p:spPr>
          <a:xfrm>
            <a:off x="1482669" y="621659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X1 after the following instruction is executed?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LDURB X1, [X9, #9]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104843-49FB-4FDC-273E-AE3249CBE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1309687" y="1798637"/>
            <a:ext cx="5867400" cy="297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44455B-1DF3-B513-A2AF-3D701B1DD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61519" y="1951037"/>
            <a:ext cx="0" cy="312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424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/>
        </p:nvGraphicFramePr>
        <p:xfrm>
          <a:off x="727841" y="1036637"/>
          <a:ext cx="6040492" cy="511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4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8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909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97436"/>
              </p:ext>
            </p:extLst>
          </p:nvPr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0xFFFFFFFF92583211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0xA1325BC692583211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F98C202-848D-5444-8032-5700F601D180}"/>
              </a:ext>
            </a:extLst>
          </p:cNvPr>
          <p:cNvSpPr txBox="1"/>
          <p:nvPr/>
        </p:nvSpPr>
        <p:spPr>
          <a:xfrm>
            <a:off x="1482669" y="621659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memory after the following instruction is executed?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STURB X1, [X9, #10]</a:t>
            </a:r>
          </a:p>
        </p:txBody>
      </p:sp>
    </p:spTree>
    <p:extLst>
      <p:ext uri="{BB962C8B-B14F-4D97-AF65-F5344CB8AC3E}">
        <p14:creationId xmlns:p14="http://schemas.microsoft.com/office/powerpoint/2010/main" val="259061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132646"/>
              </p:ext>
            </p:extLst>
          </p:nvPr>
        </p:nvGraphicFramePr>
        <p:xfrm>
          <a:off x="727841" y="1036637"/>
          <a:ext cx="6040492" cy="511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4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8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909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/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0xFFFFFFFF92583211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0xA1325BC692583211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F98C202-848D-5444-8032-5700F601D180}"/>
              </a:ext>
            </a:extLst>
          </p:cNvPr>
          <p:cNvSpPr txBox="1"/>
          <p:nvPr/>
        </p:nvSpPr>
        <p:spPr>
          <a:xfrm>
            <a:off x="1482669" y="621659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memory after the following instruction is executed?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STURB X1, [X9, #10]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F38794-1B27-8546-9332-9FAAC395C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7118" y="5380037"/>
            <a:ext cx="4524956" cy="381000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8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11406187" cy="1262063"/>
          </a:xfrm>
        </p:spPr>
        <p:txBody>
          <a:bodyPr wrap="square" lIns="0" tIns="38880" rIns="0" bIns="0" numCol="1" anchorCtr="0" compatLnSpc="1">
            <a:prstTxWarp prst="textNoShape">
              <a:avLst/>
            </a:prstTxWarp>
          </a:bodyPr>
          <a:lstStyle/>
          <a:p>
            <a:pPr defTabSz="1007943" eaLnBrk="1" fontAlgn="auto" hangingPunct="1"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altLang="en-US" sz="4850" dirty="0"/>
              <a:t>ARM ISA: D-format instruction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257300" y="1341437"/>
            <a:ext cx="11263312" cy="5253038"/>
          </a:xfrm>
        </p:spPr>
        <p:txBody>
          <a:bodyPr tIns="28080" rIns="0" bIns="0" anchor="ctr">
            <a:normAutofit/>
          </a:bodyPr>
          <a:lstStyle/>
          <a:p>
            <a:pPr marL="0" indent="0" eaLnBrk="1" hangingPunct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None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r>
              <a:rPr lang="en-US" altLang="en-US" sz="3200" b="1" dirty="0">
                <a:solidFill>
                  <a:srgbClr val="C00000"/>
                </a:solidFill>
              </a:rPr>
              <a:t>STRUCTURE OF A D-format INSTRUCTION</a:t>
            </a:r>
          </a:p>
          <a:p>
            <a:pPr eaLnBrk="1" hangingPunct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r>
              <a:rPr lang="en-US" altLang="en-US" sz="2900" b="1" dirty="0">
                <a:solidFill>
                  <a:schemeClr val="tx1"/>
                </a:solidFill>
              </a:rPr>
              <a:t>LDUR X9, [X10, #40]</a:t>
            </a:r>
          </a:p>
          <a:p>
            <a:pPr lvl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r>
              <a:rPr lang="en-US" altLang="en-US" sz="2460" b="1" dirty="0">
                <a:solidFill>
                  <a:schemeClr val="tx1"/>
                </a:solidFill>
              </a:rPr>
              <a:t>The value in X10 is an address in memory, add 40 to it, place the value found at that place in memory into register X9</a:t>
            </a:r>
          </a:p>
          <a:p>
            <a:pPr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endParaRPr lang="en-US" altLang="en-US" sz="2680" b="1" dirty="0">
              <a:solidFill>
                <a:schemeClr val="tx1"/>
              </a:solidFill>
            </a:endParaRPr>
          </a:p>
          <a:p>
            <a:pPr eaLnBrk="1" hangingPunct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r>
              <a:rPr lang="en-US" altLang="en-US" sz="2900" b="1" dirty="0">
                <a:solidFill>
                  <a:schemeClr val="tx1"/>
                </a:solidFill>
              </a:rPr>
              <a:t>STUR X7, [X12, #0]</a:t>
            </a:r>
          </a:p>
          <a:p>
            <a:pPr lvl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r>
              <a:rPr lang="en-US" altLang="en-US" sz="2680" b="1" dirty="0">
                <a:solidFill>
                  <a:schemeClr val="tx1"/>
                </a:solidFill>
              </a:rPr>
              <a:t>Place the data in register X7 at the address in memory found in register X12</a:t>
            </a:r>
          </a:p>
          <a:p>
            <a:pPr marL="0" indent="0" eaLnBrk="1" hangingPunct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None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endParaRPr lang="en-US" altLang="en-US" sz="2900" b="1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endParaRPr lang="en-US" sz="27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F4ECEE-5773-894D-B278-1B8199A54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491287" y="248443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87187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11406187" cy="1262063"/>
          </a:xfrm>
        </p:spPr>
        <p:txBody>
          <a:bodyPr wrap="square" lIns="0" tIns="38880" rIns="0" bIns="0" numCol="1" anchorCtr="0" compatLnSpc="1">
            <a:prstTxWarp prst="textNoShape">
              <a:avLst/>
            </a:prstTxWarp>
          </a:bodyPr>
          <a:lstStyle/>
          <a:p>
            <a:pPr defTabSz="1007943" eaLnBrk="1" fontAlgn="auto" hangingPunct="1"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altLang="en-US" sz="4850" dirty="0"/>
              <a:t>ARM ISA: CB-format instruction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257300" y="1341437"/>
            <a:ext cx="11263312" cy="5253038"/>
          </a:xfrm>
        </p:spPr>
        <p:txBody>
          <a:bodyPr tIns="28080" rIns="0" bIns="0" anchor="ctr">
            <a:normAutofit/>
          </a:bodyPr>
          <a:lstStyle/>
          <a:p>
            <a:pPr marL="0" indent="0" eaLnBrk="1" hangingPunct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None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r>
              <a:rPr lang="en-US" altLang="en-US" sz="3200" b="1" dirty="0">
                <a:solidFill>
                  <a:srgbClr val="C00000"/>
                </a:solidFill>
              </a:rPr>
              <a:t>STRUCTURE OF A CB-format INSTRUCTION</a:t>
            </a:r>
          </a:p>
          <a:p>
            <a:pPr eaLnBrk="1" hangingPunct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r>
              <a:rPr lang="en-US" altLang="en-US" sz="2900" b="1" dirty="0">
                <a:solidFill>
                  <a:schemeClr val="tx1"/>
                </a:solidFill>
              </a:rPr>
              <a:t>CBZ X9, </a:t>
            </a:r>
            <a:r>
              <a:rPr lang="en-US" altLang="en-US" sz="2900" b="1" dirty="0" err="1">
                <a:solidFill>
                  <a:schemeClr val="tx1"/>
                </a:solidFill>
              </a:rPr>
              <a:t>MyLabel</a:t>
            </a:r>
            <a:endParaRPr lang="en-US" altLang="en-US" sz="2900" b="1" dirty="0">
              <a:solidFill>
                <a:schemeClr val="tx1"/>
              </a:solidFill>
            </a:endParaRPr>
          </a:p>
          <a:p>
            <a:pPr lvl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r>
              <a:rPr lang="en-US" altLang="en-US" sz="2460" b="1" dirty="0">
                <a:solidFill>
                  <a:schemeClr val="tx1"/>
                </a:solidFill>
              </a:rPr>
              <a:t>If register X9 contains zero, branch to the instruction labeled </a:t>
            </a:r>
            <a:r>
              <a:rPr lang="en-US" altLang="en-US" sz="2460" b="1" dirty="0" err="1">
                <a:solidFill>
                  <a:schemeClr val="tx1"/>
                </a:solidFill>
              </a:rPr>
              <a:t>MyLabel</a:t>
            </a:r>
            <a:endParaRPr lang="en-US" altLang="en-US" sz="2460" b="1" dirty="0">
              <a:solidFill>
                <a:schemeClr val="tx1"/>
              </a:solidFill>
            </a:endParaRPr>
          </a:p>
          <a:p>
            <a:pPr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r>
              <a:rPr lang="en-US" altLang="en-US" sz="2680" b="1" dirty="0">
                <a:solidFill>
                  <a:schemeClr val="tx1"/>
                </a:solidFill>
              </a:rPr>
              <a:t>CBNZ X9, </a:t>
            </a:r>
            <a:r>
              <a:rPr lang="en-US" altLang="en-US" sz="2680" b="1" dirty="0" err="1">
                <a:solidFill>
                  <a:schemeClr val="tx1"/>
                </a:solidFill>
              </a:rPr>
              <a:t>MyLabel</a:t>
            </a:r>
            <a:endParaRPr lang="en-US" altLang="en-US" sz="2680" b="1" dirty="0">
              <a:solidFill>
                <a:schemeClr val="tx1"/>
              </a:solidFill>
            </a:endParaRPr>
          </a:p>
          <a:p>
            <a:pPr lvl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r>
              <a:rPr lang="en-US" altLang="en-US" sz="2460" b="1" dirty="0">
                <a:solidFill>
                  <a:schemeClr val="tx1"/>
                </a:solidFill>
              </a:rPr>
              <a:t>If register X9 contains something other than zero, branch to the instruction </a:t>
            </a:r>
            <a:r>
              <a:rPr lang="en-US" altLang="en-US" sz="2460" b="1" dirty="0" err="1">
                <a:solidFill>
                  <a:schemeClr val="tx1"/>
                </a:solidFill>
              </a:rPr>
              <a:t>labled</a:t>
            </a:r>
            <a:r>
              <a:rPr lang="en-US" altLang="en-US" sz="2460" b="1" dirty="0">
                <a:solidFill>
                  <a:schemeClr val="tx1"/>
                </a:solidFill>
              </a:rPr>
              <a:t> </a:t>
            </a:r>
            <a:r>
              <a:rPr lang="en-US" altLang="en-US" sz="2460" b="1" dirty="0" err="1">
                <a:solidFill>
                  <a:schemeClr val="tx1"/>
                </a:solidFill>
              </a:rPr>
              <a:t>MyLabel</a:t>
            </a:r>
            <a:endParaRPr lang="en-US" altLang="en-US" sz="2460" b="1" dirty="0">
              <a:solidFill>
                <a:schemeClr val="tx1"/>
              </a:solidFill>
            </a:endParaRPr>
          </a:p>
          <a:p>
            <a:pPr marL="0" indent="0" eaLnBrk="1" hangingPunct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None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endParaRPr lang="en-US" altLang="en-US" sz="2900" b="1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endParaRPr lang="en-US" sz="27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F4ECEE-5773-894D-B278-1B8199A54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491287" y="248443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68954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ABA97F-537C-5044-A662-9E27D65BECD2}"/>
              </a:ext>
            </a:extLst>
          </p:cNvPr>
          <p:cNvSpPr txBox="1">
            <a:spLocks/>
          </p:cNvSpPr>
          <p:nvPr/>
        </p:nvSpPr>
        <p:spPr>
          <a:xfrm>
            <a:off x="700087" y="240407"/>
            <a:ext cx="1003287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Write ARM instructions corresponding to the following C code: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(assume x is in register X9)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if (x==14)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	x=x+1;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else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   x=x*2;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799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ABA97F-537C-5044-A662-9E27D65BECD2}"/>
              </a:ext>
            </a:extLst>
          </p:cNvPr>
          <p:cNvSpPr txBox="1"/>
          <p:nvPr/>
        </p:nvSpPr>
        <p:spPr>
          <a:xfrm>
            <a:off x="1233487" y="122237"/>
            <a:ext cx="10525189" cy="9140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Write ARM instructions corresponding the following C code:</a:t>
            </a:r>
          </a:p>
          <a:p>
            <a:r>
              <a:rPr lang="en-US" sz="2800" dirty="0">
                <a:solidFill>
                  <a:schemeClr val="tx1"/>
                </a:solidFill>
              </a:rPr>
              <a:t>(assume x is in register X9)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if (x==14)</a:t>
            </a:r>
          </a:p>
          <a:p>
            <a:r>
              <a:rPr lang="en-US" sz="2800" dirty="0">
                <a:solidFill>
                  <a:schemeClr val="tx1"/>
                </a:solidFill>
              </a:rPr>
              <a:t>	x=x+1;</a:t>
            </a:r>
          </a:p>
          <a:p>
            <a:r>
              <a:rPr lang="en-US" sz="2800" dirty="0">
                <a:solidFill>
                  <a:schemeClr val="tx1"/>
                </a:solidFill>
              </a:rPr>
              <a:t>else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x=x*2;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	add x10, </a:t>
            </a:r>
            <a:r>
              <a:rPr lang="en-US" sz="2800" dirty="0" err="1">
                <a:solidFill>
                  <a:schemeClr val="tx1"/>
                </a:solidFill>
              </a:rPr>
              <a:t>xzr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xzr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>
                <a:solidFill>
                  <a:schemeClr val="tx1"/>
                </a:solidFill>
              </a:rPr>
              <a:t>addi</a:t>
            </a:r>
            <a:r>
              <a:rPr lang="en-US" sz="2800" dirty="0">
                <a:solidFill>
                  <a:schemeClr val="tx1"/>
                </a:solidFill>
              </a:rPr>
              <a:t> x10, x10, #14  //put 14 in x10</a:t>
            </a:r>
          </a:p>
          <a:p>
            <a:r>
              <a:rPr lang="en-US" sz="2800" dirty="0">
                <a:solidFill>
                  <a:schemeClr val="tx1"/>
                </a:solidFill>
              </a:rPr>
              <a:t>	sub x11, x10, x9  </a:t>
            </a:r>
          </a:p>
          <a:p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>
                <a:solidFill>
                  <a:schemeClr val="tx1"/>
                </a:solidFill>
              </a:rPr>
              <a:t>cbnz</a:t>
            </a:r>
            <a:r>
              <a:rPr lang="en-US" sz="2800" dirty="0">
                <a:solidFill>
                  <a:schemeClr val="tx1"/>
                </a:solidFill>
              </a:rPr>
              <a:t> x11, else   //if x10 does not equal x9, then x11 is not zero</a:t>
            </a:r>
          </a:p>
          <a:p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>
                <a:solidFill>
                  <a:schemeClr val="tx1"/>
                </a:solidFill>
              </a:rPr>
              <a:t>addi</a:t>
            </a:r>
            <a:r>
              <a:rPr lang="en-US" sz="2800" dirty="0">
                <a:solidFill>
                  <a:schemeClr val="tx1"/>
                </a:solidFill>
              </a:rPr>
              <a:t> x9, x9, #1</a:t>
            </a:r>
          </a:p>
          <a:p>
            <a:r>
              <a:rPr lang="en-US" sz="2800" dirty="0">
                <a:solidFill>
                  <a:schemeClr val="tx1"/>
                </a:solidFill>
              </a:rPr>
              <a:t>	b exit</a:t>
            </a:r>
          </a:p>
          <a:p>
            <a:r>
              <a:rPr lang="en-US" sz="2800" dirty="0">
                <a:solidFill>
                  <a:schemeClr val="tx1"/>
                </a:solidFill>
              </a:rPr>
              <a:t>else: </a:t>
            </a:r>
            <a:r>
              <a:rPr lang="en-US" sz="2800" dirty="0" err="1">
                <a:solidFill>
                  <a:schemeClr val="tx1"/>
                </a:solidFill>
              </a:rPr>
              <a:t>lsl</a:t>
            </a:r>
            <a:r>
              <a:rPr lang="en-US" sz="2800" dirty="0">
                <a:solidFill>
                  <a:schemeClr val="tx1"/>
                </a:solidFill>
              </a:rPr>
              <a:t> x9, x9, #1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exit: 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79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3AAC97-28A9-DB45-9687-724E80E7593E}"/>
              </a:ext>
            </a:extLst>
          </p:cNvPr>
          <p:cNvSpPr/>
          <p:nvPr/>
        </p:nvSpPr>
        <p:spPr>
          <a:xfrm>
            <a:off x="852487" y="427037"/>
            <a:ext cx="1211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Assuming variable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is in </a:t>
            </a:r>
            <a:r>
              <a:rPr lang="en-US" sz="2400" i="1" dirty="0">
                <a:solidFill>
                  <a:schemeClr val="tx1"/>
                </a:solidFill>
              </a:rPr>
              <a:t>x22</a:t>
            </a:r>
            <a:r>
              <a:rPr lang="en-US" sz="2400" dirty="0">
                <a:solidFill>
                  <a:schemeClr val="tx1"/>
                </a:solidFill>
              </a:rPr>
              <a:t> and variable </a:t>
            </a:r>
            <a:r>
              <a:rPr lang="en-US" sz="2400" b="1" dirty="0">
                <a:solidFill>
                  <a:schemeClr val="tx1"/>
                </a:solidFill>
              </a:rPr>
              <a:t>j</a:t>
            </a:r>
            <a:r>
              <a:rPr lang="en-US" sz="2400" dirty="0">
                <a:solidFill>
                  <a:schemeClr val="tx1"/>
                </a:solidFill>
              </a:rPr>
              <a:t> is in </a:t>
            </a:r>
            <a:r>
              <a:rPr lang="en-US" sz="2400" i="1" dirty="0">
                <a:solidFill>
                  <a:schemeClr val="tx1"/>
                </a:solidFill>
              </a:rPr>
              <a:t>x23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in </a:t>
            </a:r>
            <a:r>
              <a:rPr lang="en-US" sz="2400" i="1" dirty="0">
                <a:solidFill>
                  <a:schemeClr val="tx1"/>
                </a:solidFill>
              </a:rPr>
              <a:t>x19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chemeClr val="tx1"/>
                </a:solidFill>
              </a:rPr>
              <a:t>y</a:t>
            </a:r>
            <a:r>
              <a:rPr lang="en-US" sz="2400" dirty="0">
                <a:solidFill>
                  <a:schemeClr val="tx1"/>
                </a:solidFill>
              </a:rPr>
              <a:t> is in </a:t>
            </a:r>
            <a:r>
              <a:rPr lang="en-US" sz="2400" i="1" dirty="0">
                <a:solidFill>
                  <a:schemeClr val="tx1"/>
                </a:solidFill>
              </a:rPr>
              <a:t>x20</a:t>
            </a:r>
            <a:r>
              <a:rPr lang="en-US" sz="2400" dirty="0">
                <a:solidFill>
                  <a:schemeClr val="tx1"/>
                </a:solidFill>
              </a:rPr>
              <a:t>, write C code that corresponds to the following ARM instructions: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SUB X9, X22, X23</a:t>
            </a:r>
          </a:p>
          <a:p>
            <a:r>
              <a:rPr lang="en-US" sz="2400" dirty="0">
                <a:solidFill>
                  <a:schemeClr val="tx1"/>
                </a:solidFill>
              </a:rPr>
              <a:t>CBNZ X9, Else</a:t>
            </a:r>
          </a:p>
          <a:p>
            <a:r>
              <a:rPr lang="en-US" sz="2400" dirty="0">
                <a:solidFill>
                  <a:schemeClr val="tx1"/>
                </a:solidFill>
              </a:rPr>
              <a:t>ADD x19, x19, x20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exit</a:t>
            </a:r>
          </a:p>
          <a:p>
            <a:r>
              <a:rPr lang="en-US" sz="2400" dirty="0">
                <a:solidFill>
                  <a:schemeClr val="tx1"/>
                </a:solidFill>
              </a:rPr>
              <a:t>Else: SUB x19, x19, x20</a:t>
            </a:r>
          </a:p>
          <a:p>
            <a:r>
              <a:rPr lang="en-US" sz="2400" dirty="0">
                <a:solidFill>
                  <a:schemeClr val="tx1"/>
                </a:solidFill>
              </a:rPr>
              <a:t>Exit: #this is a comment.  More ARM code follows.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51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3AAC97-28A9-DB45-9687-724E80E7593E}"/>
              </a:ext>
            </a:extLst>
          </p:cNvPr>
          <p:cNvSpPr/>
          <p:nvPr/>
        </p:nvSpPr>
        <p:spPr>
          <a:xfrm>
            <a:off x="852487" y="427037"/>
            <a:ext cx="12115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Assuming variable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is in </a:t>
            </a:r>
            <a:r>
              <a:rPr lang="en-US" sz="2400" i="1" dirty="0">
                <a:solidFill>
                  <a:schemeClr val="tx1"/>
                </a:solidFill>
              </a:rPr>
              <a:t>x22</a:t>
            </a:r>
            <a:r>
              <a:rPr lang="en-US" sz="2400" dirty="0">
                <a:solidFill>
                  <a:schemeClr val="tx1"/>
                </a:solidFill>
              </a:rPr>
              <a:t> and variable </a:t>
            </a:r>
            <a:r>
              <a:rPr lang="en-US" sz="2400" b="1" dirty="0">
                <a:solidFill>
                  <a:schemeClr val="tx1"/>
                </a:solidFill>
              </a:rPr>
              <a:t>j</a:t>
            </a:r>
            <a:r>
              <a:rPr lang="en-US" sz="2400" dirty="0">
                <a:solidFill>
                  <a:schemeClr val="tx1"/>
                </a:solidFill>
              </a:rPr>
              <a:t> is in </a:t>
            </a:r>
            <a:r>
              <a:rPr lang="en-US" sz="2400" i="1" dirty="0">
                <a:solidFill>
                  <a:schemeClr val="tx1"/>
                </a:solidFill>
              </a:rPr>
              <a:t>x23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in </a:t>
            </a:r>
            <a:r>
              <a:rPr lang="en-US" sz="2400" i="1" dirty="0">
                <a:solidFill>
                  <a:schemeClr val="tx1"/>
                </a:solidFill>
              </a:rPr>
              <a:t>x19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chemeClr val="tx1"/>
                </a:solidFill>
              </a:rPr>
              <a:t>y</a:t>
            </a:r>
            <a:r>
              <a:rPr lang="en-US" sz="2400" dirty="0">
                <a:solidFill>
                  <a:schemeClr val="tx1"/>
                </a:solidFill>
              </a:rPr>
              <a:t> is in </a:t>
            </a:r>
            <a:r>
              <a:rPr lang="en-US" sz="2400" i="1" dirty="0">
                <a:solidFill>
                  <a:schemeClr val="tx1"/>
                </a:solidFill>
              </a:rPr>
              <a:t>x20</a:t>
            </a:r>
            <a:r>
              <a:rPr lang="en-US" sz="2400" dirty="0">
                <a:solidFill>
                  <a:schemeClr val="tx1"/>
                </a:solidFill>
              </a:rPr>
              <a:t>, write C code that corresponds to the following ARM instructions: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SUB X9, X22, X23</a:t>
            </a:r>
          </a:p>
          <a:p>
            <a:r>
              <a:rPr lang="en-US" sz="2400" dirty="0">
                <a:solidFill>
                  <a:schemeClr val="tx1"/>
                </a:solidFill>
              </a:rPr>
              <a:t>CBNZ X9, Else</a:t>
            </a:r>
          </a:p>
          <a:p>
            <a:r>
              <a:rPr lang="en-US" sz="2400" dirty="0">
                <a:solidFill>
                  <a:schemeClr val="tx1"/>
                </a:solidFill>
              </a:rPr>
              <a:t>ADD x19, x19, x20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exit</a:t>
            </a:r>
          </a:p>
          <a:p>
            <a:r>
              <a:rPr lang="en-US" sz="2400" dirty="0">
                <a:solidFill>
                  <a:schemeClr val="tx1"/>
                </a:solidFill>
              </a:rPr>
              <a:t>Else: SUB x19, x19, x20</a:t>
            </a:r>
          </a:p>
          <a:p>
            <a:r>
              <a:rPr lang="en-US" sz="2400" dirty="0">
                <a:solidFill>
                  <a:schemeClr val="tx1"/>
                </a:solidFill>
              </a:rPr>
              <a:t>Exit: #this is a comment.  More ARM code follows.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if (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==j)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x = </a:t>
            </a:r>
            <a:r>
              <a:rPr lang="en-US" sz="2400" dirty="0" err="1">
                <a:solidFill>
                  <a:schemeClr val="tx1"/>
                </a:solidFill>
              </a:rPr>
              <a:t>x+y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else</a:t>
            </a:r>
          </a:p>
          <a:p>
            <a:r>
              <a:rPr lang="en-US" sz="2400" dirty="0">
                <a:solidFill>
                  <a:schemeClr val="tx1"/>
                </a:solidFill>
              </a:rPr>
              <a:t>	x = x-y;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622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13BFB4-70E8-48FB-AB16-0BE38C5F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7" y="-177264"/>
            <a:ext cx="12089448" cy="12588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Flags and Conditions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126D36D-3CCC-0D4B-B7D1-4B7094229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859037"/>
              </p:ext>
            </p:extLst>
          </p:nvPr>
        </p:nvGraphicFramePr>
        <p:xfrm>
          <a:off x="1289183" y="1467842"/>
          <a:ext cx="8959850" cy="196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25">
                  <a:extLst>
                    <a:ext uri="{9D8B030D-6E8A-4147-A177-3AD203B41FA5}">
                      <a16:colId xmlns:a16="http://schemas.microsoft.com/office/drawing/2014/main" val="2715639145"/>
                    </a:ext>
                  </a:extLst>
                </a:gridCol>
                <a:gridCol w="7832725">
                  <a:extLst>
                    <a:ext uri="{9D8B030D-6E8A-4147-A177-3AD203B41FA5}">
                      <a16:colId xmlns:a16="http://schemas.microsoft.com/office/drawing/2014/main" val="273021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9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 number – 1 in most significant bit of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52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 is 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9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Overflow – the result of a signed operation results in overflow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33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Carry out of most significant bit – unsigned overflow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5842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4C33180-A197-024A-90C7-BDC48E2D0E7C}"/>
              </a:ext>
            </a:extLst>
          </p:cNvPr>
          <p:cNvSpPr txBox="1"/>
          <p:nvPr/>
        </p:nvSpPr>
        <p:spPr>
          <a:xfrm>
            <a:off x="1272313" y="3436977"/>
            <a:ext cx="98155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SUBS X21, X17, X19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If X21 is zero, Z set to 1</a:t>
            </a:r>
          </a:p>
          <a:p>
            <a:r>
              <a:rPr lang="en-US" dirty="0">
                <a:solidFill>
                  <a:schemeClr val="tx1"/>
                </a:solidFill>
              </a:rPr>
              <a:t>If X21 is negative N is set to 1</a:t>
            </a:r>
          </a:p>
          <a:p>
            <a:r>
              <a:rPr lang="en-US" dirty="0">
                <a:solidFill>
                  <a:schemeClr val="tx1"/>
                </a:solidFill>
              </a:rPr>
              <a:t>If X21 overflows (number is bigger than what is possible in a 64 bit signed integer) V is set to 1</a:t>
            </a:r>
          </a:p>
          <a:p>
            <a:r>
              <a:rPr lang="en-US" dirty="0">
                <a:solidFill>
                  <a:schemeClr val="tx1"/>
                </a:solidFill>
              </a:rPr>
              <a:t>	(more information on overflow in a few weeks)</a:t>
            </a:r>
          </a:p>
          <a:p>
            <a:r>
              <a:rPr lang="en-US" dirty="0">
                <a:solidFill>
                  <a:schemeClr val="tx1"/>
                </a:solidFill>
              </a:rPr>
              <a:t>C doesn’t come into play because this is a signed operation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D52706-8866-2F4D-BFF3-E831FC565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808583"/>
              </p:ext>
            </p:extLst>
          </p:nvPr>
        </p:nvGraphicFramePr>
        <p:xfrm>
          <a:off x="1272313" y="5468302"/>
          <a:ext cx="4332988" cy="196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88">
                  <a:extLst>
                    <a:ext uri="{9D8B030D-6E8A-4147-A177-3AD203B41FA5}">
                      <a16:colId xmlns:a16="http://schemas.microsoft.com/office/drawing/2014/main" val="2715639145"/>
                    </a:ext>
                  </a:extLst>
                </a:gridCol>
                <a:gridCol w="3465300">
                  <a:extLst>
                    <a:ext uri="{9D8B030D-6E8A-4147-A177-3AD203B41FA5}">
                      <a16:colId xmlns:a16="http://schemas.microsoft.com/office/drawing/2014/main" val="273021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 Code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9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52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9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N!=V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33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N=V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584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566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99782E-FB13-4B9C-A9A4-8BE6C7E5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31" y="-1258888"/>
            <a:ext cx="12089448" cy="12588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Flags and Conditions 2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126D36D-3CCC-0D4B-B7D1-4B7094229C93}"/>
              </a:ext>
            </a:extLst>
          </p:cNvPr>
          <p:cNvGraphicFramePr>
            <a:graphicFrameLocks noGrp="1"/>
          </p:cNvGraphicFramePr>
          <p:nvPr/>
        </p:nvGraphicFramePr>
        <p:xfrm>
          <a:off x="1309687" y="427037"/>
          <a:ext cx="8959850" cy="196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25">
                  <a:extLst>
                    <a:ext uri="{9D8B030D-6E8A-4147-A177-3AD203B41FA5}">
                      <a16:colId xmlns:a16="http://schemas.microsoft.com/office/drawing/2014/main" val="2715639145"/>
                    </a:ext>
                  </a:extLst>
                </a:gridCol>
                <a:gridCol w="7832725">
                  <a:extLst>
                    <a:ext uri="{9D8B030D-6E8A-4147-A177-3AD203B41FA5}">
                      <a16:colId xmlns:a16="http://schemas.microsoft.com/office/drawing/2014/main" val="273021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9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 number – 1 in most significant bit of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52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 is 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9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Overflow – the result of a signed operation results in overflow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33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Carry out of most significant bit – unsigned overflow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5842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4C33180-A197-024A-90C7-BDC48E2D0E7C}"/>
              </a:ext>
            </a:extLst>
          </p:cNvPr>
          <p:cNvSpPr txBox="1"/>
          <p:nvPr/>
        </p:nvSpPr>
        <p:spPr>
          <a:xfrm>
            <a:off x="1344638" y="2581633"/>
            <a:ext cx="98155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SUBS X21, X17, X19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If X21 is zero, Z set to 1</a:t>
            </a:r>
          </a:p>
          <a:p>
            <a:r>
              <a:rPr lang="en-US" dirty="0">
                <a:solidFill>
                  <a:schemeClr val="tx1"/>
                </a:solidFill>
              </a:rPr>
              <a:t>If X21 is negative N is set to 1</a:t>
            </a:r>
          </a:p>
          <a:p>
            <a:r>
              <a:rPr lang="en-US" dirty="0">
                <a:solidFill>
                  <a:schemeClr val="tx1"/>
                </a:solidFill>
              </a:rPr>
              <a:t>If X21 overflows (number is bigger than what is possible in a 64 bit signed integer) V is set to 1</a:t>
            </a:r>
          </a:p>
          <a:p>
            <a:r>
              <a:rPr lang="en-US" dirty="0">
                <a:solidFill>
                  <a:schemeClr val="tx1"/>
                </a:solidFill>
              </a:rPr>
              <a:t>	(more information on overflow in a few weeks)</a:t>
            </a:r>
          </a:p>
          <a:p>
            <a:r>
              <a:rPr lang="en-US" dirty="0">
                <a:solidFill>
                  <a:schemeClr val="tx1"/>
                </a:solidFill>
              </a:rPr>
              <a:t>C doesn’t come into play because this is a signed operation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D52706-8866-2F4D-BFF3-E831FC565A1B}"/>
              </a:ext>
            </a:extLst>
          </p:cNvPr>
          <p:cNvGraphicFramePr>
            <a:graphicFrameLocks noGrp="1"/>
          </p:cNvGraphicFramePr>
          <p:nvPr/>
        </p:nvGraphicFramePr>
        <p:xfrm>
          <a:off x="1272313" y="5075237"/>
          <a:ext cx="4332988" cy="196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88">
                  <a:extLst>
                    <a:ext uri="{9D8B030D-6E8A-4147-A177-3AD203B41FA5}">
                      <a16:colId xmlns:a16="http://schemas.microsoft.com/office/drawing/2014/main" val="2715639145"/>
                    </a:ext>
                  </a:extLst>
                </a:gridCol>
                <a:gridCol w="3465300">
                  <a:extLst>
                    <a:ext uri="{9D8B030D-6E8A-4147-A177-3AD203B41FA5}">
                      <a16:colId xmlns:a16="http://schemas.microsoft.com/office/drawing/2014/main" val="273021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 Code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9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52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9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N!=V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33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N=V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5842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04CED64-08C7-B546-B76A-D728168B44A2}"/>
              </a:ext>
            </a:extLst>
          </p:cNvPr>
          <p:cNvSpPr txBox="1"/>
          <p:nvPr/>
        </p:nvSpPr>
        <p:spPr>
          <a:xfrm>
            <a:off x="6110287" y="5163503"/>
            <a:ext cx="50812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SUBS X21, X17, X19</a:t>
            </a:r>
          </a:p>
          <a:p>
            <a:r>
              <a:rPr lang="en-US" dirty="0">
                <a:solidFill>
                  <a:schemeClr val="tx1"/>
                </a:solidFill>
              </a:rPr>
              <a:t>B.EQ   LABEL       -&gt; IF X17==X19 go to LABEL</a:t>
            </a:r>
          </a:p>
          <a:p>
            <a:r>
              <a:rPr lang="en-US" dirty="0">
                <a:solidFill>
                  <a:schemeClr val="tx1"/>
                </a:solidFill>
              </a:rPr>
              <a:t>B.NE   LABEL       -&gt; IF X17!=X19 go to LABEL</a:t>
            </a:r>
          </a:p>
          <a:p>
            <a:r>
              <a:rPr lang="en-US" dirty="0">
                <a:solidFill>
                  <a:schemeClr val="tx1"/>
                </a:solidFill>
              </a:rPr>
              <a:t>B.LT    LABEL       -&gt; IF X17&lt;X19 go to LABEL</a:t>
            </a:r>
          </a:p>
          <a:p>
            <a:r>
              <a:rPr lang="en-US" dirty="0">
                <a:solidFill>
                  <a:schemeClr val="tx1"/>
                </a:solidFill>
              </a:rPr>
              <a:t>B.GT   LABEL	-&gt; IF X17&gt;X19 to to LABEL</a:t>
            </a:r>
          </a:p>
        </p:txBody>
      </p:sp>
    </p:spTree>
    <p:extLst>
      <p:ext uri="{BB962C8B-B14F-4D97-AF65-F5344CB8AC3E}">
        <p14:creationId xmlns:p14="http://schemas.microsoft.com/office/powerpoint/2010/main" val="1056310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ABA97F-537C-5044-A662-9E27D65BECD2}"/>
              </a:ext>
            </a:extLst>
          </p:cNvPr>
          <p:cNvSpPr txBox="1"/>
          <p:nvPr/>
        </p:nvSpPr>
        <p:spPr>
          <a:xfrm>
            <a:off x="1233487" y="122237"/>
            <a:ext cx="9633728" cy="9140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Write ARM instructions corresponding the following C code:</a:t>
            </a:r>
          </a:p>
          <a:p>
            <a:r>
              <a:rPr lang="en-US" sz="2800" dirty="0">
                <a:solidFill>
                  <a:schemeClr val="tx1"/>
                </a:solidFill>
              </a:rPr>
              <a:t>(assume x is in register X9, y is in register X10)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if (x&lt;=14)</a:t>
            </a:r>
          </a:p>
          <a:p>
            <a:r>
              <a:rPr lang="en-US" sz="2800" dirty="0">
                <a:solidFill>
                  <a:schemeClr val="tx1"/>
                </a:solidFill>
              </a:rPr>
              <a:t>	y=1;</a:t>
            </a:r>
          </a:p>
          <a:p>
            <a:r>
              <a:rPr lang="en-US" sz="2800" dirty="0">
                <a:solidFill>
                  <a:schemeClr val="tx1"/>
                </a:solidFill>
              </a:rPr>
              <a:t>else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y=2;</a:t>
            </a:r>
          </a:p>
          <a:p>
            <a:r>
              <a:rPr lang="en-US" sz="2800" dirty="0">
                <a:solidFill>
                  <a:schemeClr val="tx1"/>
                </a:solidFill>
              </a:rPr>
              <a:t>			add X10, XZR, XZR</a:t>
            </a:r>
          </a:p>
          <a:p>
            <a:r>
              <a:rPr lang="en-US" sz="2800" dirty="0">
                <a:solidFill>
                  <a:schemeClr val="tx1"/>
                </a:solidFill>
              </a:rPr>
              <a:t>			add X14, XZR, XZR</a:t>
            </a:r>
          </a:p>
          <a:p>
            <a:r>
              <a:rPr lang="en-US" sz="2800" dirty="0">
                <a:solidFill>
                  <a:schemeClr val="tx1"/>
                </a:solidFill>
              </a:rPr>
              <a:t>			</a:t>
            </a:r>
            <a:r>
              <a:rPr lang="en-US" sz="2800" dirty="0" err="1">
                <a:solidFill>
                  <a:schemeClr val="tx1"/>
                </a:solidFill>
              </a:rPr>
              <a:t>addi</a:t>
            </a:r>
            <a:r>
              <a:rPr lang="en-US" sz="2800" dirty="0">
                <a:solidFill>
                  <a:schemeClr val="tx1"/>
                </a:solidFill>
              </a:rPr>
              <a:t> X14, X14, #14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		subs X11, X9, X14</a:t>
            </a:r>
          </a:p>
          <a:p>
            <a:r>
              <a:rPr lang="en-US" sz="2800" dirty="0">
                <a:solidFill>
                  <a:schemeClr val="tx1"/>
                </a:solidFill>
              </a:rPr>
              <a:t>			</a:t>
            </a:r>
            <a:r>
              <a:rPr lang="en-US" sz="2800" dirty="0" err="1">
                <a:solidFill>
                  <a:schemeClr val="tx1"/>
                </a:solidFill>
              </a:rPr>
              <a:t>b.gt</a:t>
            </a:r>
            <a:r>
              <a:rPr lang="en-US" sz="2800" dirty="0">
                <a:solidFill>
                  <a:schemeClr val="tx1"/>
                </a:solidFill>
              </a:rPr>
              <a:t> ELSE</a:t>
            </a:r>
          </a:p>
          <a:p>
            <a:r>
              <a:rPr lang="en-US" sz="2800" dirty="0">
                <a:solidFill>
                  <a:schemeClr val="tx1"/>
                </a:solidFill>
              </a:rPr>
              <a:t>			add  X10, X10, #1</a:t>
            </a:r>
          </a:p>
          <a:p>
            <a:r>
              <a:rPr lang="en-US" sz="2800" dirty="0">
                <a:solidFill>
                  <a:schemeClr val="tx1"/>
                </a:solidFill>
              </a:rPr>
              <a:t>			b EXIT</a:t>
            </a:r>
          </a:p>
          <a:p>
            <a:r>
              <a:rPr lang="en-US" sz="2800" dirty="0">
                <a:solidFill>
                  <a:schemeClr val="tx1"/>
                </a:solidFill>
              </a:rPr>
              <a:t>ELSE: 	add X10, X10, #2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EXIT: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088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ABA97F-537C-5044-A662-9E27D65BECD2}"/>
              </a:ext>
            </a:extLst>
          </p:cNvPr>
          <p:cNvSpPr txBox="1"/>
          <p:nvPr/>
        </p:nvSpPr>
        <p:spPr>
          <a:xfrm>
            <a:off x="1233487" y="122237"/>
            <a:ext cx="9633728" cy="10864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Write ARM instructions corresponding the following C code:</a:t>
            </a:r>
          </a:p>
          <a:p>
            <a:r>
              <a:rPr lang="en-US" sz="2800" dirty="0">
                <a:solidFill>
                  <a:schemeClr val="tx1"/>
                </a:solidFill>
              </a:rPr>
              <a:t>(assume x is in register X9, n is in X10)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x=1;</a:t>
            </a:r>
          </a:p>
          <a:p>
            <a:r>
              <a:rPr lang="en-US" sz="2800" dirty="0">
                <a:solidFill>
                  <a:schemeClr val="tx1"/>
                </a:solidFill>
              </a:rPr>
              <a:t>for (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=2; 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&lt;=n; 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++)</a:t>
            </a:r>
          </a:p>
          <a:p>
            <a:r>
              <a:rPr lang="en-US" sz="2800" dirty="0">
                <a:solidFill>
                  <a:schemeClr val="tx1"/>
                </a:solidFill>
              </a:rPr>
              <a:t>	x=</a:t>
            </a:r>
            <a:r>
              <a:rPr lang="en-US" sz="2800" dirty="0" err="1">
                <a:solidFill>
                  <a:schemeClr val="tx1"/>
                </a:solidFill>
              </a:rPr>
              <a:t>x+x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			add X9, XZR, XZR</a:t>
            </a:r>
          </a:p>
          <a:p>
            <a:r>
              <a:rPr lang="en-US" sz="2800" dirty="0">
                <a:solidFill>
                  <a:schemeClr val="tx1"/>
                </a:solidFill>
              </a:rPr>
              <a:t>			add X11, XZR, XZR</a:t>
            </a:r>
          </a:p>
          <a:p>
            <a:r>
              <a:rPr lang="en-US" sz="2800" dirty="0">
                <a:solidFill>
                  <a:schemeClr val="tx1"/>
                </a:solidFill>
              </a:rPr>
              <a:t>			</a:t>
            </a:r>
            <a:r>
              <a:rPr lang="en-US" sz="2800" dirty="0" err="1">
                <a:solidFill>
                  <a:schemeClr val="tx1"/>
                </a:solidFill>
              </a:rPr>
              <a:t>addi</a:t>
            </a:r>
            <a:r>
              <a:rPr lang="en-US" sz="2800" dirty="0">
                <a:solidFill>
                  <a:schemeClr val="tx1"/>
                </a:solidFill>
              </a:rPr>
              <a:t> X9, X9, #1   //x=1</a:t>
            </a:r>
          </a:p>
          <a:p>
            <a:r>
              <a:rPr lang="en-US" sz="2800" dirty="0">
                <a:solidFill>
                  <a:schemeClr val="tx1"/>
                </a:solidFill>
              </a:rPr>
              <a:t>			</a:t>
            </a:r>
            <a:r>
              <a:rPr lang="en-US" sz="2800" dirty="0" err="1">
                <a:solidFill>
                  <a:schemeClr val="tx1"/>
                </a:solidFill>
              </a:rPr>
              <a:t>addi</a:t>
            </a:r>
            <a:r>
              <a:rPr lang="en-US" sz="2800" dirty="0">
                <a:solidFill>
                  <a:schemeClr val="tx1"/>
                </a:solidFill>
              </a:rPr>
              <a:t> X11, X11, #2 //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=2</a:t>
            </a:r>
          </a:p>
          <a:p>
            <a:r>
              <a:rPr lang="en-US" sz="2800" dirty="0">
                <a:solidFill>
                  <a:schemeClr val="tx1"/>
                </a:solidFill>
              </a:rPr>
              <a:t>Loop:		subs X12, X11, X10</a:t>
            </a:r>
          </a:p>
          <a:p>
            <a:r>
              <a:rPr lang="en-US" sz="2800" dirty="0">
                <a:solidFill>
                  <a:schemeClr val="tx1"/>
                </a:solidFill>
              </a:rPr>
              <a:t>			</a:t>
            </a:r>
            <a:r>
              <a:rPr lang="en-US" sz="2800" dirty="0" err="1">
                <a:solidFill>
                  <a:schemeClr val="tx1"/>
                </a:solidFill>
              </a:rPr>
              <a:t>b.gt</a:t>
            </a:r>
            <a:r>
              <a:rPr lang="en-US" sz="2800" dirty="0">
                <a:solidFill>
                  <a:schemeClr val="tx1"/>
                </a:solidFill>
              </a:rPr>
              <a:t>  Exit</a:t>
            </a:r>
          </a:p>
          <a:p>
            <a:r>
              <a:rPr lang="en-US" sz="2800" dirty="0">
                <a:solidFill>
                  <a:schemeClr val="tx1"/>
                </a:solidFill>
              </a:rPr>
              <a:t>			add X9, X9, X9</a:t>
            </a:r>
          </a:p>
          <a:p>
            <a:r>
              <a:rPr lang="en-US" sz="2800" dirty="0">
                <a:solidFill>
                  <a:schemeClr val="tx1"/>
                </a:solidFill>
              </a:rPr>
              <a:t>			</a:t>
            </a:r>
            <a:r>
              <a:rPr lang="en-US" sz="2800" dirty="0" err="1">
                <a:solidFill>
                  <a:schemeClr val="tx1"/>
                </a:solidFill>
              </a:rPr>
              <a:t>addi</a:t>
            </a:r>
            <a:r>
              <a:rPr lang="en-US" sz="2800" dirty="0">
                <a:solidFill>
                  <a:schemeClr val="tx1"/>
                </a:solidFill>
              </a:rPr>
              <a:t>, X11, X11, #1</a:t>
            </a:r>
          </a:p>
          <a:p>
            <a:r>
              <a:rPr lang="en-US" sz="2800" dirty="0">
                <a:solidFill>
                  <a:schemeClr val="tx1"/>
                </a:solidFill>
              </a:rPr>
              <a:t>			b Loop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Exit:		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		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691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084785-4F6C-504C-94A6-6E0019C00D90}"/>
              </a:ext>
            </a:extLst>
          </p:cNvPr>
          <p:cNvSpPr txBox="1"/>
          <p:nvPr/>
        </p:nvSpPr>
        <p:spPr>
          <a:xfrm>
            <a:off x="623887" y="198437"/>
            <a:ext cx="1249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Write ARM instructions corresponding to the following C code.</a:t>
            </a:r>
          </a:p>
          <a:p>
            <a:r>
              <a:rPr lang="en-US" dirty="0">
                <a:solidFill>
                  <a:schemeClr val="tx1"/>
                </a:solidFill>
              </a:rPr>
              <a:t>Assume n is in X9, base address for a is in X10, base address for b is in X11, base address for c is in X12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&lt;n;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r>
              <a:rPr lang="en-US" dirty="0">
                <a:solidFill>
                  <a:schemeClr val="tx1"/>
                </a:solidFill>
              </a:rPr>
              <a:t>	if (a[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&lt;= b[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])</a:t>
            </a:r>
          </a:p>
          <a:p>
            <a:r>
              <a:rPr lang="en-US" dirty="0">
                <a:solidFill>
                  <a:schemeClr val="tx1"/>
                </a:solidFill>
              </a:rPr>
              <a:t>		c[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 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	else</a:t>
            </a:r>
          </a:p>
          <a:p>
            <a:r>
              <a:rPr lang="en-US" dirty="0">
                <a:solidFill>
                  <a:schemeClr val="tx1"/>
                </a:solidFill>
              </a:rPr>
              <a:t>		c[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]=b[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188528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64734"/>
              </p:ext>
            </p:extLst>
          </p:nvPr>
        </p:nvGraphicFramePr>
        <p:xfrm>
          <a:off x="727841" y="1036637"/>
          <a:ext cx="6040492" cy="393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98A463-392E-FB49-92B9-CB786E964BAD}"/>
              </a:ext>
            </a:extLst>
          </p:cNvPr>
          <p:cNvSpPr txBox="1"/>
          <p:nvPr/>
        </p:nvSpPr>
        <p:spPr>
          <a:xfrm>
            <a:off x="952209" y="5063588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X11 after the following instruction is executed if big endian storage is used?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LDUR X11, [X9, #0]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658235"/>
              </p:ext>
            </p:extLst>
          </p:nvPr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321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084785-4F6C-504C-94A6-6E0019C00D90}"/>
              </a:ext>
            </a:extLst>
          </p:cNvPr>
          <p:cNvSpPr txBox="1"/>
          <p:nvPr/>
        </p:nvSpPr>
        <p:spPr>
          <a:xfrm>
            <a:off x="623887" y="198437"/>
            <a:ext cx="1249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Write ARM instructions corresponding to the following C code.</a:t>
            </a:r>
          </a:p>
          <a:p>
            <a:r>
              <a:rPr lang="en-US" dirty="0">
                <a:solidFill>
                  <a:schemeClr val="tx1"/>
                </a:solidFill>
              </a:rPr>
              <a:t>Assume n is in X9, base address for a is in X10, base address for b is in X11, base address for c is in X12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&lt;n;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r>
              <a:rPr lang="en-US" dirty="0">
                <a:solidFill>
                  <a:schemeClr val="tx1"/>
                </a:solidFill>
              </a:rPr>
              <a:t>	if (a[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&lt;= b[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])</a:t>
            </a:r>
          </a:p>
          <a:p>
            <a:r>
              <a:rPr lang="en-US" dirty="0">
                <a:solidFill>
                  <a:schemeClr val="tx1"/>
                </a:solidFill>
              </a:rPr>
              <a:t>		c[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 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	else</a:t>
            </a:r>
          </a:p>
          <a:p>
            <a:r>
              <a:rPr lang="en-US" dirty="0">
                <a:solidFill>
                  <a:schemeClr val="tx1"/>
                </a:solidFill>
              </a:rPr>
              <a:t>		c[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]=b[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#establish variable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in x13</a:t>
            </a:r>
          </a:p>
          <a:p>
            <a:r>
              <a:rPr lang="en-US" dirty="0">
                <a:solidFill>
                  <a:schemeClr val="tx1"/>
                </a:solidFill>
              </a:rPr>
              <a:t>	add x13, </a:t>
            </a:r>
            <a:r>
              <a:rPr lang="en-US" dirty="0" err="1">
                <a:solidFill>
                  <a:schemeClr val="tx1"/>
                </a:solidFill>
              </a:rPr>
              <a:t>xzr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xzr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#set up the loop</a:t>
            </a:r>
          </a:p>
          <a:p>
            <a:r>
              <a:rPr lang="en-US" dirty="0">
                <a:solidFill>
                  <a:schemeClr val="tx1"/>
                </a:solidFill>
              </a:rPr>
              <a:t>loop:  sub x14, x9, x13 </a:t>
            </a:r>
          </a:p>
          <a:p>
            <a:r>
              <a:rPr lang="en-US" dirty="0">
                <a:solidFill>
                  <a:schemeClr val="tx1"/>
                </a:solidFill>
              </a:rPr>
              <a:t>     	</a:t>
            </a:r>
            <a:r>
              <a:rPr lang="en-US" dirty="0" err="1">
                <a:solidFill>
                  <a:schemeClr val="tx1"/>
                </a:solidFill>
              </a:rPr>
              <a:t>cbz</a:t>
            </a:r>
            <a:r>
              <a:rPr lang="en-US" dirty="0">
                <a:solidFill>
                  <a:schemeClr val="tx1"/>
                </a:solidFill>
              </a:rPr>
              <a:t> x14, exit         #if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==n, exit the loop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2410015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084785-4F6C-504C-94A6-6E0019C00D90}"/>
              </a:ext>
            </a:extLst>
          </p:cNvPr>
          <p:cNvSpPr txBox="1"/>
          <p:nvPr/>
        </p:nvSpPr>
        <p:spPr>
          <a:xfrm>
            <a:off x="957262" y="20637"/>
            <a:ext cx="12496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Write ARM instructions corresponding to the following C code.</a:t>
            </a:r>
          </a:p>
          <a:p>
            <a:r>
              <a:rPr lang="en-US" dirty="0">
                <a:solidFill>
                  <a:schemeClr val="tx1"/>
                </a:solidFill>
              </a:rPr>
              <a:t>Assume n is in X9, base address for a is in X10, base address for b is in X11, base address for c is in X12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&lt;n;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r>
              <a:rPr lang="en-US" dirty="0">
                <a:solidFill>
                  <a:schemeClr val="tx1"/>
                </a:solidFill>
              </a:rPr>
              <a:t>	if (a[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&lt;= b[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])</a:t>
            </a:r>
          </a:p>
          <a:p>
            <a:r>
              <a:rPr lang="en-US" dirty="0">
                <a:solidFill>
                  <a:schemeClr val="tx1"/>
                </a:solidFill>
              </a:rPr>
              <a:t>		c[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 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	else</a:t>
            </a:r>
          </a:p>
          <a:p>
            <a:r>
              <a:rPr lang="en-US" dirty="0">
                <a:solidFill>
                  <a:schemeClr val="tx1"/>
                </a:solidFill>
              </a:rPr>
              <a:t>		c[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]=b[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#establish variable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in x13</a:t>
            </a:r>
          </a:p>
          <a:p>
            <a:r>
              <a:rPr lang="en-US" dirty="0">
                <a:solidFill>
                  <a:schemeClr val="tx1"/>
                </a:solidFill>
              </a:rPr>
              <a:t>	add x13, </a:t>
            </a:r>
            <a:r>
              <a:rPr lang="en-US" dirty="0" err="1">
                <a:solidFill>
                  <a:schemeClr val="tx1"/>
                </a:solidFill>
              </a:rPr>
              <a:t>xzr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xzr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#set up the loop</a:t>
            </a:r>
          </a:p>
          <a:p>
            <a:r>
              <a:rPr lang="en-US" dirty="0">
                <a:solidFill>
                  <a:schemeClr val="tx1"/>
                </a:solidFill>
              </a:rPr>
              <a:t>loop:  sub x14, x9, x13 </a:t>
            </a:r>
          </a:p>
          <a:p>
            <a:r>
              <a:rPr lang="en-US" dirty="0">
                <a:solidFill>
                  <a:schemeClr val="tx1"/>
                </a:solidFill>
              </a:rPr>
              <a:t>     	</a:t>
            </a:r>
            <a:r>
              <a:rPr lang="en-US" dirty="0" err="1">
                <a:solidFill>
                  <a:schemeClr val="tx1"/>
                </a:solidFill>
              </a:rPr>
              <a:t>cbz</a:t>
            </a:r>
            <a:r>
              <a:rPr lang="en-US" dirty="0">
                <a:solidFill>
                  <a:schemeClr val="tx1"/>
                </a:solidFill>
              </a:rPr>
              <a:t> x14, exit         #if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==n, exit the loop</a:t>
            </a:r>
          </a:p>
          <a:p>
            <a:r>
              <a:rPr lang="en-US" dirty="0">
                <a:solidFill>
                  <a:schemeClr val="tx1"/>
                </a:solidFill>
              </a:rPr>
              <a:t>       #set up variables 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], b[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], c[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lsl</a:t>
            </a:r>
            <a:r>
              <a:rPr lang="en-US" dirty="0">
                <a:solidFill>
                  <a:schemeClr val="tx1"/>
                </a:solidFill>
              </a:rPr>
              <a:t> x15, x13, #3        #x15 is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*8, the byte offset from the base address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ldur</a:t>
            </a:r>
            <a:r>
              <a:rPr lang="en-US" dirty="0">
                <a:solidFill>
                  <a:schemeClr val="tx1"/>
                </a:solidFill>
              </a:rPr>
              <a:t> x17, [x10, x15]   #x17 contains 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ldur</a:t>
            </a:r>
            <a:r>
              <a:rPr lang="en-US" dirty="0">
                <a:solidFill>
                  <a:schemeClr val="tx1"/>
                </a:solidFill>
              </a:rPr>
              <a:t> x19, [x11, x15]   #x19 contains b[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536888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084785-4F6C-504C-94A6-6E0019C00D90}"/>
              </a:ext>
            </a:extLst>
          </p:cNvPr>
          <p:cNvSpPr txBox="1"/>
          <p:nvPr/>
        </p:nvSpPr>
        <p:spPr>
          <a:xfrm>
            <a:off x="957262" y="20637"/>
            <a:ext cx="12496800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Write ARM instructions corresponding to the following C code.</a:t>
            </a:r>
          </a:p>
          <a:p>
            <a:r>
              <a:rPr lang="en-US" dirty="0">
                <a:solidFill>
                  <a:schemeClr val="tx1"/>
                </a:solidFill>
              </a:rPr>
              <a:t>Assume n is in X9, base address for a is in X10, base address for b is in X11, base address for c is in X12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&lt;n;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r>
              <a:rPr lang="en-US" dirty="0">
                <a:solidFill>
                  <a:schemeClr val="tx1"/>
                </a:solidFill>
              </a:rPr>
              <a:t>	if (a[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&lt;= b[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])</a:t>
            </a:r>
          </a:p>
          <a:p>
            <a:r>
              <a:rPr lang="en-US" dirty="0">
                <a:solidFill>
                  <a:schemeClr val="tx1"/>
                </a:solidFill>
              </a:rPr>
              <a:t>		c[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 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	else</a:t>
            </a:r>
          </a:p>
          <a:p>
            <a:r>
              <a:rPr lang="en-US" dirty="0">
                <a:solidFill>
                  <a:schemeClr val="tx1"/>
                </a:solidFill>
              </a:rPr>
              <a:t>		c[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]=b[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#establish variable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 in x13</a:t>
            </a:r>
          </a:p>
          <a:p>
            <a:r>
              <a:rPr lang="en-US" sz="1600" dirty="0">
                <a:solidFill>
                  <a:schemeClr val="tx1"/>
                </a:solidFill>
              </a:rPr>
              <a:t>	add x13, </a:t>
            </a:r>
            <a:r>
              <a:rPr lang="en-US" sz="1600" dirty="0" err="1">
                <a:solidFill>
                  <a:schemeClr val="tx1"/>
                </a:solidFill>
              </a:rPr>
              <a:t>xzr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xzr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#set up the loop</a:t>
            </a:r>
          </a:p>
          <a:p>
            <a:r>
              <a:rPr lang="en-US" sz="1600" dirty="0">
                <a:solidFill>
                  <a:schemeClr val="tx1"/>
                </a:solidFill>
              </a:rPr>
              <a:t>loop:  sub x14, x9, x13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	</a:t>
            </a:r>
            <a:r>
              <a:rPr lang="en-US" sz="1600" dirty="0" err="1">
                <a:solidFill>
                  <a:schemeClr val="tx1"/>
                </a:solidFill>
              </a:rPr>
              <a:t>cbz</a:t>
            </a:r>
            <a:r>
              <a:rPr lang="en-US" sz="1600" dirty="0">
                <a:solidFill>
                  <a:schemeClr val="tx1"/>
                </a:solidFill>
              </a:rPr>
              <a:t> x14, exit         #if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==n, exit the loop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#set up variables a[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], b[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], c[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cbz</a:t>
            </a:r>
            <a:r>
              <a:rPr lang="en-US" sz="1600" dirty="0">
                <a:solidFill>
                  <a:schemeClr val="tx1"/>
                </a:solidFill>
              </a:rPr>
              <a:t> x14, exit         #if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==n, exit the loop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#set up variables a[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], b[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], c[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lsl</a:t>
            </a:r>
            <a:r>
              <a:rPr lang="en-US" sz="1600" dirty="0">
                <a:solidFill>
                  <a:schemeClr val="tx1"/>
                </a:solidFill>
              </a:rPr>
              <a:t> x15, x13, #3        #x15 is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*8, the byte offset from the base address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ldur</a:t>
            </a:r>
            <a:r>
              <a:rPr lang="en-US" sz="1600" dirty="0">
                <a:solidFill>
                  <a:schemeClr val="tx1"/>
                </a:solidFill>
              </a:rPr>
              <a:t> x17, [x10, x15]   #x17 contains a[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ldur</a:t>
            </a:r>
            <a:r>
              <a:rPr lang="en-US" sz="1600" dirty="0">
                <a:solidFill>
                  <a:schemeClr val="tx1"/>
                </a:solidFill>
              </a:rPr>
              <a:t> x19, [x11, x15]   #x19 contains b[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  <a:p>
            <a:r>
              <a:rPr lang="en-US" sz="1600" dirty="0">
                <a:solidFill>
                  <a:schemeClr val="tx1"/>
                </a:solidFill>
              </a:rPr>
              <a:t>	subs x21, x17, x19  //set flags with x17 and x19 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b.gt</a:t>
            </a:r>
            <a:r>
              <a:rPr lang="en-US" sz="1600" dirty="0">
                <a:solidFill>
                  <a:schemeClr val="tx1"/>
                </a:solidFill>
              </a:rPr>
              <a:t> else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stur</a:t>
            </a:r>
            <a:r>
              <a:rPr lang="en-US" sz="1600" dirty="0">
                <a:solidFill>
                  <a:schemeClr val="tx1"/>
                </a:solidFill>
              </a:rPr>
              <a:t> x17, [x12, x15]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addi</a:t>
            </a:r>
            <a:r>
              <a:rPr lang="en-US" sz="1600" dirty="0">
                <a:solidFill>
                  <a:schemeClr val="tx1"/>
                </a:solidFill>
              </a:rPr>
              <a:t> x13, x13, #1</a:t>
            </a:r>
          </a:p>
          <a:p>
            <a:r>
              <a:rPr lang="en-US" sz="1600" dirty="0">
                <a:solidFill>
                  <a:schemeClr val="tx1"/>
                </a:solidFill>
              </a:rPr>
              <a:t>	b loop</a:t>
            </a:r>
          </a:p>
          <a:p>
            <a:r>
              <a:rPr lang="en-US" sz="1600" dirty="0">
                <a:solidFill>
                  <a:schemeClr val="tx1"/>
                </a:solidFill>
              </a:rPr>
              <a:t>else: 	</a:t>
            </a:r>
            <a:r>
              <a:rPr lang="en-US" sz="1600" dirty="0" err="1">
                <a:solidFill>
                  <a:schemeClr val="tx1"/>
                </a:solidFill>
              </a:rPr>
              <a:t>stur</a:t>
            </a:r>
            <a:r>
              <a:rPr lang="en-US" sz="1600" dirty="0">
                <a:solidFill>
                  <a:schemeClr val="tx1"/>
                </a:solidFill>
              </a:rPr>
              <a:t> x19, [x12, x15]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</a:t>
            </a:r>
            <a:r>
              <a:rPr lang="en-US" sz="1600" dirty="0" err="1">
                <a:solidFill>
                  <a:schemeClr val="tx1"/>
                </a:solidFill>
              </a:rPr>
              <a:t>addi</a:t>
            </a:r>
            <a:r>
              <a:rPr lang="en-US" sz="1600" dirty="0">
                <a:solidFill>
                  <a:schemeClr val="tx1"/>
                </a:solidFill>
              </a:rPr>
              <a:t> x13, x13, #1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b loop</a:t>
            </a:r>
          </a:p>
          <a:p>
            <a:r>
              <a:rPr lang="en-US" sz="1600" dirty="0">
                <a:solidFill>
                  <a:schemeClr val="tx1"/>
                </a:solidFill>
              </a:rPr>
              <a:t>exit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7613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/>
        </p:nvGraphicFramePr>
        <p:xfrm>
          <a:off x="727841" y="1036637"/>
          <a:ext cx="6040492" cy="393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98A463-392E-FB49-92B9-CB786E964BAD}"/>
              </a:ext>
            </a:extLst>
          </p:cNvPr>
          <p:cNvSpPr txBox="1"/>
          <p:nvPr/>
        </p:nvSpPr>
        <p:spPr>
          <a:xfrm>
            <a:off x="952209" y="5063588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X11 after the following instruction is executed if big endian storage is used?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LDUR X11, [X9, #0]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/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ED665BA-D5D1-943D-6570-47089148B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77087" y="4443444"/>
            <a:ext cx="5791200" cy="531463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6E933B-2C78-008D-4454-EF20C51F7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443287" y="1722437"/>
            <a:ext cx="3452522" cy="297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19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97491"/>
              </p:ext>
            </p:extLst>
          </p:nvPr>
        </p:nvGraphicFramePr>
        <p:xfrm>
          <a:off x="727841" y="1036637"/>
          <a:ext cx="6040492" cy="393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98A463-392E-FB49-92B9-CB786E964BAD}"/>
              </a:ext>
            </a:extLst>
          </p:cNvPr>
          <p:cNvSpPr txBox="1"/>
          <p:nvPr/>
        </p:nvSpPr>
        <p:spPr>
          <a:xfrm>
            <a:off x="952209" y="5063588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X11 after the following instruction is executed if big endian storage is used?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LDUR X11, [X9, #0]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515202"/>
              </p:ext>
            </p:extLst>
          </p:nvPr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1D654E-35FB-1343-8687-3B310AB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0931" y="1341437"/>
            <a:ext cx="4524956" cy="3276600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80EA7-D648-8344-AC0B-FE801FD3E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48287" y="3017837"/>
            <a:ext cx="4876800" cy="251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513C64-1ED9-624F-AE79-796C0129A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472487" y="5663752"/>
            <a:ext cx="2133600" cy="120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71398A-D262-EB4D-ACC9-2B175D5344C7}"/>
              </a:ext>
            </a:extLst>
          </p:cNvPr>
          <p:cNvSpPr txBox="1"/>
          <p:nvPr/>
        </p:nvSpPr>
        <p:spPr>
          <a:xfrm>
            <a:off x="7750174" y="689347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Big end</a:t>
            </a:r>
          </a:p>
        </p:txBody>
      </p:sp>
    </p:spTree>
    <p:extLst>
      <p:ext uri="{BB962C8B-B14F-4D97-AF65-F5344CB8AC3E}">
        <p14:creationId xmlns:p14="http://schemas.microsoft.com/office/powerpoint/2010/main" val="48259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58021"/>
              </p:ext>
            </p:extLst>
          </p:nvPr>
        </p:nvGraphicFramePr>
        <p:xfrm>
          <a:off x="727841" y="1036637"/>
          <a:ext cx="6040492" cy="393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98A463-392E-FB49-92B9-CB786E964BAD}"/>
              </a:ext>
            </a:extLst>
          </p:cNvPr>
          <p:cNvSpPr txBox="1"/>
          <p:nvPr/>
        </p:nvSpPr>
        <p:spPr>
          <a:xfrm>
            <a:off x="952209" y="5063588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X11 after the following instruction is executed if big endian storage is used?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LDUR X11, [X9, #0]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346529"/>
              </p:ext>
            </p:extLst>
          </p:nvPr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0xA1325BC692583211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1D654E-35FB-1343-8687-3B310AB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0931" y="1341437"/>
            <a:ext cx="4524956" cy="3276600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80EA7-D648-8344-AC0B-FE801FD3E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48287" y="3017837"/>
            <a:ext cx="4876800" cy="251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513C64-1ED9-624F-AE79-796C0129A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472487" y="5663752"/>
            <a:ext cx="2133600" cy="120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71398A-D262-EB4D-ACC9-2B175D5344C7}"/>
              </a:ext>
            </a:extLst>
          </p:cNvPr>
          <p:cNvSpPr txBox="1"/>
          <p:nvPr/>
        </p:nvSpPr>
        <p:spPr>
          <a:xfrm>
            <a:off x="7750174" y="689347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Big end</a:t>
            </a:r>
          </a:p>
        </p:txBody>
      </p:sp>
    </p:spTree>
    <p:extLst>
      <p:ext uri="{BB962C8B-B14F-4D97-AF65-F5344CB8AC3E}">
        <p14:creationId xmlns:p14="http://schemas.microsoft.com/office/powerpoint/2010/main" val="127280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217047"/>
              </p:ext>
            </p:extLst>
          </p:nvPr>
        </p:nvGraphicFramePr>
        <p:xfrm>
          <a:off x="727841" y="1036637"/>
          <a:ext cx="6040492" cy="393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98A463-392E-FB49-92B9-CB786E964BAD}"/>
              </a:ext>
            </a:extLst>
          </p:cNvPr>
          <p:cNvSpPr txBox="1"/>
          <p:nvPr/>
        </p:nvSpPr>
        <p:spPr>
          <a:xfrm>
            <a:off x="952209" y="5063588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X11 after the following instruction is executed if little endian storage is used?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LDUR X11, [X9, #0]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171493"/>
              </p:ext>
            </p:extLst>
          </p:nvPr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0x11325892C65B32A1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1D654E-35FB-1343-8687-3B310AB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0931" y="1341437"/>
            <a:ext cx="4524956" cy="3276600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80EA7-D648-8344-AC0B-FE801FD3E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48287" y="3017837"/>
            <a:ext cx="4876800" cy="251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513C64-1ED9-624F-AE79-796C0129A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472487" y="5684837"/>
            <a:ext cx="4419600" cy="118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71398A-D262-EB4D-ACC9-2B175D5344C7}"/>
              </a:ext>
            </a:extLst>
          </p:cNvPr>
          <p:cNvSpPr txBox="1"/>
          <p:nvPr/>
        </p:nvSpPr>
        <p:spPr>
          <a:xfrm>
            <a:off x="7750174" y="689347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Little end</a:t>
            </a:r>
          </a:p>
        </p:txBody>
      </p:sp>
    </p:spTree>
    <p:extLst>
      <p:ext uri="{BB962C8B-B14F-4D97-AF65-F5344CB8AC3E}">
        <p14:creationId xmlns:p14="http://schemas.microsoft.com/office/powerpoint/2010/main" val="6344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873839"/>
              </p:ext>
            </p:extLst>
          </p:nvPr>
        </p:nvGraphicFramePr>
        <p:xfrm>
          <a:off x="727841" y="1036637"/>
          <a:ext cx="6040492" cy="511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0x8000000000000009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0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0x800000000000000A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5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0x800000000000000B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2045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C4C6C2-44E2-9044-9766-D65F7D2AB2DF}"/>
              </a:ext>
            </a:extLst>
          </p:cNvPr>
          <p:cNvSpPr txBox="1"/>
          <p:nvPr/>
        </p:nvSpPr>
        <p:spPr>
          <a:xfrm>
            <a:off x="1482669" y="621659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memory after the following instruction is executed if little endian storage is used?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STURW X11, [X9, #8]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/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0x11325892C65B32A1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1D654E-35FB-1343-8687-3B310AB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6439" y="4589431"/>
            <a:ext cx="4296356" cy="1524000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80EA7-D648-8344-AC0B-FE801FD3E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5182011" y="5549991"/>
            <a:ext cx="6270740" cy="13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513C64-1ED9-624F-AE79-796C0129A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472487" y="5684837"/>
            <a:ext cx="4419600" cy="118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71398A-D262-EB4D-ACC9-2B175D5344C7}"/>
              </a:ext>
            </a:extLst>
          </p:cNvPr>
          <p:cNvSpPr txBox="1"/>
          <p:nvPr/>
        </p:nvSpPr>
        <p:spPr>
          <a:xfrm>
            <a:off x="7750174" y="689347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Little 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CE3371-D3BF-AA4A-97AA-5DB40AF70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28951" y="5199856"/>
            <a:ext cx="1439336" cy="637378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3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82"/>
              </p:ext>
            </p:extLst>
          </p:nvPr>
        </p:nvGraphicFramePr>
        <p:xfrm>
          <a:off x="727841" y="1036637"/>
          <a:ext cx="6040492" cy="511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0x8000000000000009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0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0x800000000000000A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5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0x800000000000000B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2045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C4C6C2-44E2-9044-9766-D65F7D2AB2DF}"/>
              </a:ext>
            </a:extLst>
          </p:cNvPr>
          <p:cNvSpPr txBox="1"/>
          <p:nvPr/>
        </p:nvSpPr>
        <p:spPr>
          <a:xfrm>
            <a:off x="1482669" y="621659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memory after the following instruction is executed if little endian storage is used?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STURW X11, [X9, #8]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/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0x11325892C65B32A1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1D654E-35FB-1343-8687-3B310AB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6439" y="4589431"/>
            <a:ext cx="4296356" cy="1524000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80EA7-D648-8344-AC0B-FE801FD3E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5182011" y="5549991"/>
            <a:ext cx="6270740" cy="13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513C64-1ED9-624F-AE79-796C0129A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472487" y="5684837"/>
            <a:ext cx="4419600" cy="118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71398A-D262-EB4D-ACC9-2B175D5344C7}"/>
              </a:ext>
            </a:extLst>
          </p:cNvPr>
          <p:cNvSpPr txBox="1"/>
          <p:nvPr/>
        </p:nvSpPr>
        <p:spPr>
          <a:xfrm>
            <a:off x="7750174" y="689347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Little 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CE3371-D3BF-AA4A-97AA-5DB40AF70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28951" y="5199856"/>
            <a:ext cx="1439336" cy="637378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201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{2B145508-338D-6147-87E2-FC43CC629C82}tf10001069</Template>
  <TotalTime>49277</TotalTime>
  <Words>3227</Words>
  <Application>Microsoft Macintosh PowerPoint</Application>
  <PresentationFormat>Custom</PresentationFormat>
  <Paragraphs>1189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Century Gothic</vt:lpstr>
      <vt:lpstr>Times New Roman</vt:lpstr>
      <vt:lpstr>Wingdings 3</vt:lpstr>
      <vt:lpstr>Wisp</vt:lpstr>
      <vt:lpstr>Data Transfer and Loops Example Problems</vt:lpstr>
      <vt:lpstr>ARM ISA: D-format instruction</vt:lpstr>
      <vt:lpstr>Little Endian and Big Endian</vt:lpstr>
      <vt:lpstr>Little Endian and Big Endian</vt:lpstr>
      <vt:lpstr>Little Endian and Big Endian</vt:lpstr>
      <vt:lpstr>Little Endian and Big Endian</vt:lpstr>
      <vt:lpstr>Little Endian and Big Endian</vt:lpstr>
      <vt:lpstr>Little Endian and Big Endian</vt:lpstr>
      <vt:lpstr>Little Endian and Big Endian</vt:lpstr>
      <vt:lpstr>Little Endian and Big Endian</vt:lpstr>
      <vt:lpstr>Little Endian and Big Endian</vt:lpstr>
      <vt:lpstr>Little Endian and Big Endian</vt:lpstr>
      <vt:lpstr>Little Endian and Big Endian</vt:lpstr>
      <vt:lpstr>Little Endian and Big Endian</vt:lpstr>
      <vt:lpstr>Little Endian and Big Endian</vt:lpstr>
      <vt:lpstr>Little Endian and Big Endian</vt:lpstr>
      <vt:lpstr>Little Endian and Big Endian</vt:lpstr>
      <vt:lpstr>Little Endian and Big Endian</vt:lpstr>
      <vt:lpstr>Little Endian and Big Endian</vt:lpstr>
      <vt:lpstr>ARM ISA: CB-format instruction</vt:lpstr>
      <vt:lpstr>PowerPoint Presentation</vt:lpstr>
      <vt:lpstr>PowerPoint Presentation</vt:lpstr>
      <vt:lpstr>PowerPoint Presentation</vt:lpstr>
      <vt:lpstr>PowerPoint Presentation</vt:lpstr>
      <vt:lpstr>Flags and Conditions</vt:lpstr>
      <vt:lpstr>Flags and Conditions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Basics</dc:title>
  <dc:creator>RIchard Newman</dc:creator>
  <cp:lastModifiedBy>Resch,Cheryl</cp:lastModifiedBy>
  <cp:revision>499</cp:revision>
  <cp:lastPrinted>1601-01-01T00:00:00Z</cp:lastPrinted>
  <dcterms:created xsi:type="dcterms:W3CDTF">2016-05-07T13:36:28Z</dcterms:created>
  <dcterms:modified xsi:type="dcterms:W3CDTF">2023-01-30T15:34:31Z</dcterms:modified>
</cp:coreProperties>
</file>