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F"/>
    <a:srgbClr val="CC0000"/>
    <a:srgbClr val="FEECEC"/>
    <a:srgbClr val="00A8CD"/>
    <a:srgbClr val="FCC8C8"/>
    <a:srgbClr val="FD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0A040-D4F4-46F5-B9A2-F9768A941E0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570B-E76F-4DF4-AB01-C87BF88A9D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570B-E76F-4DF4-AB01-C87BF88A9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E3B69-3AED-4077-80E7-46601334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3F831-1F57-4527-868D-EB5F9320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10FCD-DE4A-4BC6-ACC4-3E8A1AC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02B4CC-14F2-4B0E-A66A-84126D14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08D48-DA3E-41E9-81D0-52FBE200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2CBCC-0BF0-4681-A306-B7891806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DCD040-7342-47EC-8F34-AC3C1B95C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C12D8-B0C5-4A26-B557-F73805A2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C2DA3-4592-4BC4-92FE-78A69633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72EDE-6780-4720-9E4B-CBCD1280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969A93-EDAE-48D6-A655-99490B02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9EEAC-3295-4695-8E31-E351DDA1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474D3-AB67-41F8-816E-99357378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9E3DF-F55A-41FC-A070-6180D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B83C9-EB8C-4EB7-A9ED-53FEFE6D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E8C60-5975-464E-8D04-69BB7237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30F26-6F3B-48B6-BEF3-B376D5F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09A29-3D86-421B-BC26-8EF38E0E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D5471-ED0D-4F9E-9C2A-C518DF86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77A42-4479-45DA-8AE2-B45E867E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A956A-ECF8-483B-AC15-07BDD890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89B80C-85AD-4BB8-A0D4-3E6A2CA1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230D9-2D8A-467F-867B-2E2E91D6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EE4BD-DF3E-40D7-8119-9D87513C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39FF8-2E41-477E-B681-22283FD0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F3430-0F6D-4F88-8FDB-57FF911F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7B3CD-1F0B-43A8-AD96-30634B63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45BDC-552F-4B0A-87A7-DB3A575B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5FE630-80E5-432A-94D7-BBA46115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A5B11-1274-400E-BDBA-140DE86F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4B2EE7-24C3-449A-9D6C-2FED6BF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B1562-5263-416C-BEBD-4BBEB1D1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2F005-5579-4D65-9D04-C4E4A2E4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1C28DD-3098-4813-8FD2-0D39FFBF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C3664-C9DE-4BA0-A877-08D9EC32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8F6658-9DCE-4A23-BFDE-45D788C4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1B03B2-BCFC-45B1-A73D-EB4AB74B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985140-CFFD-4892-AC0E-152FA61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EC6B3-CA31-476E-A6F4-23BFEFCE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C0581-5441-46A6-82C8-B19B463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13B7BD-49BD-4CF2-9609-AFC6F8C4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9A8713-9A81-4A7C-BE85-EFD011B5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CDB20-B703-40BB-BBB2-B2D0578C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D0BE74-CDCE-44E7-9308-F0C30A32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D73CE9-DDCA-4610-9FE1-5811205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3DF59-D6B3-4579-8054-AAA4C3DC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3B00E-E8A1-49E6-BFEE-0D618706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E4D50-02AD-4088-A430-2A749F58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31A0AB-34A0-4A3A-AA6F-7DDDECAE5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D9CDF8-1F81-44FC-89AC-C98F1050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7B43F-7CA8-4DC5-917A-A13EE3A8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F54DF4-5776-487A-89AF-05A47822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E9B2B-1EE7-4620-8758-74AB0A45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6131E-9F56-4CDA-9661-CCBFA7376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1CB766-5D25-4428-8CC6-EE86A9C0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B7915-192D-4793-9371-E6F62CF4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B20DB4-6395-49F7-89D4-2B52657C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D2238D-888D-4AB3-B1CE-86C9B21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6E7813-6779-40F9-948E-046F4392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95A36-134D-49E9-9603-EAA08355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1EB73-9963-40DC-AC81-AF0BDBCDD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E43C-6C69-41A9-97E8-08456A31028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090A2-2F62-46DF-8EA9-5A431FAB3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1570F-DBAC-4EE2-A051-7BF347590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E8EB-FC71-4A70-BECB-F5CB1219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3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33C9C-B94D-4D6B-A62C-68746AB3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41" y="365125"/>
            <a:ext cx="10219918" cy="1325563"/>
          </a:xfrm>
        </p:spPr>
        <p:txBody>
          <a:bodyPr>
            <a:normAutofit/>
          </a:bodyPr>
          <a:lstStyle/>
          <a:p>
            <a:r>
              <a:rPr lang="de-CH" sz="2000" b="1" dirty="0"/>
              <a:t>Hier wie es in etwa aussehen soll bzgl. Transparenz. Wie es aussieht ist das Bild im Hintergrund geladen und die obere Fläche wurde Transparent gemacht. </a:t>
            </a:r>
            <a:br>
              <a:rPr lang="de-CH" sz="2000" b="1" dirty="0"/>
            </a:br>
            <a:br>
              <a:rPr lang="de-CH" sz="2000" b="1" dirty="0"/>
            </a:br>
            <a:r>
              <a:rPr lang="de-CH" sz="2000" b="1" dirty="0"/>
              <a:t>https://www.polsterando.de/</a:t>
            </a:r>
            <a:endParaRPr lang="en-US" sz="2000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6D37CFB-9D43-44D9-8B82-B959DBCF3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41" y="1825625"/>
            <a:ext cx="10219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E88A5-73F4-471C-9A19-2B67A6C1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Jetzt Anfragen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3870E-7CA4-4F87-BCFE-18903A64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8F4EC63-BADF-4ACB-83DC-CEEFCB145312}"/>
              </a:ext>
            </a:extLst>
          </p:cNvPr>
          <p:cNvSpPr txBox="1"/>
          <p:nvPr/>
        </p:nvSpPr>
        <p:spPr>
          <a:xfrm>
            <a:off x="1879090" y="503088"/>
            <a:ext cx="1004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Wuerth Book" panose="020B0502020204020303" pitchFamily="34" charset="0"/>
              </a:rPr>
              <a:t>      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Leistungen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Preise      Unsere Kunden      Häufige Fragen 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latin typeface="Wuerth Book" panose="020B0502020204020303" pitchFamily="34" charset="0"/>
              </a:rPr>
              <a:t>          </a:t>
            </a:r>
            <a:r>
              <a:rPr lang="de-CH" sz="1400" dirty="0">
                <a:highlight>
                  <a:srgbClr val="FFF0EF"/>
                </a:highlight>
                <a:latin typeface="Wuerth Book" panose="020B0502020204020303" pitchFamily="34" charset="0"/>
              </a:rPr>
              <a:t>          </a:t>
            </a:r>
            <a:r>
              <a:rPr lang="de-CH" sz="1200" dirty="0">
                <a:solidFill>
                  <a:srgbClr val="00A8CD"/>
                </a:solidFill>
                <a:highlight>
                  <a:srgbClr val="FFF0EF"/>
                </a:highlight>
                <a:latin typeface="Wuerth Bold" panose="020B0802020204020204" pitchFamily="34" charset="0"/>
              </a:rPr>
              <a:t>044 505 12 34  *    </a:t>
            </a:r>
            <a:r>
              <a:rPr lang="de-CH" sz="1200" dirty="0">
                <a:highlight>
                  <a:srgbClr val="FFF0EF"/>
                </a:highlight>
                <a:latin typeface="Wuerth Book" panose="020B0502020204020303" pitchFamily="34" charset="0"/>
              </a:rPr>
              <a:t>   </a:t>
            </a:r>
            <a:endParaRPr lang="en-US" sz="1200" dirty="0">
              <a:highlight>
                <a:srgbClr val="FFF0EF"/>
              </a:highlight>
              <a:latin typeface="Wuerth Book" panose="020B05020202040203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5E709C-A94C-4133-AE79-0C8CB1949138}"/>
              </a:ext>
            </a:extLst>
          </p:cNvPr>
          <p:cNvSpPr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932078-34DD-4BD2-BBB8-F2FD56A371AA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sind für Sie im Einsatz!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E9ECFF2-A897-41A3-BC11-9356B47229BE}"/>
              </a:ext>
            </a:extLst>
          </p:cNvPr>
          <p:cNvSpPr/>
          <p:nvPr/>
        </p:nvSpPr>
        <p:spPr>
          <a:xfrm>
            <a:off x="-15516" y="1153874"/>
            <a:ext cx="12192000" cy="44559248"/>
          </a:xfrm>
          <a:prstGeom prst="rect">
            <a:avLst/>
          </a:prstGeom>
          <a:solidFill>
            <a:srgbClr val="FE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C5B746-7EB0-49CB-9C18-AD11A58AF17F}"/>
              </a:ext>
            </a:extLst>
          </p:cNvPr>
          <p:cNvSpPr txBox="1"/>
          <p:nvPr/>
        </p:nvSpPr>
        <p:spPr>
          <a:xfrm>
            <a:off x="584665" y="369332"/>
            <a:ext cx="135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</a:t>
            </a:r>
          </a:p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Polster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682C5A0-FB0E-4BCA-A592-38A214FAD6C3}"/>
              </a:ext>
            </a:extLst>
          </p:cNvPr>
          <p:cNvSpPr/>
          <p:nvPr/>
        </p:nvSpPr>
        <p:spPr>
          <a:xfrm>
            <a:off x="10123720" y="572849"/>
            <a:ext cx="1859280" cy="347897"/>
          </a:xfrm>
          <a:prstGeom prst="roundRect">
            <a:avLst/>
          </a:prstGeom>
          <a:solidFill>
            <a:srgbClr val="00A8CD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ANFRAGEN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Empfänger">
            <a:extLst>
              <a:ext uri="{FF2B5EF4-FFF2-40B4-BE49-F238E27FC236}">
                <a16:creationId xmlns:a16="http://schemas.microsoft.com/office/drawing/2014/main" id="{3ADE2DBA-FF25-476B-B3A2-A7DC53511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2440" y="628761"/>
            <a:ext cx="236220" cy="23622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3FB6D5-9362-47E0-ACA6-241D944F79E7}"/>
              </a:ext>
            </a:extLst>
          </p:cNvPr>
          <p:cNvSpPr txBox="1"/>
          <p:nvPr/>
        </p:nvSpPr>
        <p:spPr>
          <a:xfrm>
            <a:off x="475167" y="1511312"/>
            <a:ext cx="9849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Professionelle Polsterreinigung, </a:t>
            </a:r>
          </a:p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Matratzenreinigung und Teppichreinigung</a:t>
            </a:r>
          </a:p>
          <a:p>
            <a:endParaRPr lang="de-DE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CHF 0 Anfahrtskosten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Direkt bei Ihnen zuhause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Mit Festpreis-Garantie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FB43903-A47B-4B50-9008-D889AB9960BD}"/>
              </a:ext>
            </a:extLst>
          </p:cNvPr>
          <p:cNvSpPr/>
          <p:nvPr/>
        </p:nvSpPr>
        <p:spPr>
          <a:xfrm>
            <a:off x="485944" y="4169481"/>
            <a:ext cx="2247900" cy="553532"/>
          </a:xfrm>
          <a:prstGeom prst="roundRect">
            <a:avLst/>
          </a:prstGeom>
          <a:solidFill>
            <a:srgbClr val="00A8CD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ANFRAGEN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EADC4A4-88B2-4034-A302-240AA89C924A}"/>
              </a:ext>
            </a:extLst>
          </p:cNvPr>
          <p:cNvSpPr/>
          <p:nvPr/>
        </p:nvSpPr>
        <p:spPr>
          <a:xfrm>
            <a:off x="0" y="6892244"/>
            <a:ext cx="12161521" cy="427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970870-4980-4D49-809B-AFFABCEE15C5}"/>
              </a:ext>
            </a:extLst>
          </p:cNvPr>
          <p:cNvSpPr txBox="1"/>
          <p:nvPr/>
        </p:nvSpPr>
        <p:spPr>
          <a:xfrm>
            <a:off x="-1" y="7215302"/>
            <a:ext cx="12191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Wie funktioniert’s ?</a:t>
            </a:r>
          </a:p>
          <a:p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8C9943-F939-482A-BE86-D9E164DFD729}"/>
              </a:ext>
            </a:extLst>
          </p:cNvPr>
          <p:cNvSpPr txBox="1"/>
          <p:nvPr/>
        </p:nvSpPr>
        <p:spPr>
          <a:xfrm>
            <a:off x="499562" y="8916997"/>
            <a:ext cx="3423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Einfach buchen </a:t>
            </a:r>
          </a:p>
          <a:p>
            <a:pPr algn="ctr"/>
            <a:endParaRPr lang="de-CH" dirty="0">
              <a:latin typeface="Wuerth Book" panose="020B0502020204020303" pitchFamily="34" charset="0"/>
            </a:endParaRP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Telefonisch oder online</a:t>
            </a: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Wunschtermin für Ihre Polster-</a:t>
            </a: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oder Teppichreinigung vereinbaren </a:t>
            </a:r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5CAFA-2969-4F92-B185-652EBC011DA6}"/>
              </a:ext>
            </a:extLst>
          </p:cNvPr>
          <p:cNvSpPr txBox="1"/>
          <p:nvPr/>
        </p:nvSpPr>
        <p:spPr>
          <a:xfrm>
            <a:off x="4369048" y="8892581"/>
            <a:ext cx="3423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Mobiler Reinigungsservice</a:t>
            </a:r>
          </a:p>
          <a:p>
            <a:pPr algn="ctr"/>
            <a:endParaRPr lang="de-CH" dirty="0">
              <a:latin typeface="Wuerth Book" panose="020B0502020204020303" pitchFamily="34" charset="0"/>
            </a:endParaRP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Unsere Reinigungsexperten</a:t>
            </a: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kommen zum Wunschtermin zu</a:t>
            </a: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Ihnen nach Hause </a:t>
            </a:r>
          </a:p>
          <a:p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6A07946-055F-4CDF-A7EC-FCC4F2EE2BA1}"/>
              </a:ext>
            </a:extLst>
          </p:cNvPr>
          <p:cNvSpPr txBox="1"/>
          <p:nvPr/>
        </p:nvSpPr>
        <p:spPr>
          <a:xfrm>
            <a:off x="8380524" y="8892580"/>
            <a:ext cx="3423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Professionelle Reinigung</a:t>
            </a:r>
          </a:p>
          <a:p>
            <a:pPr algn="ctr"/>
            <a:endParaRPr lang="de-CH" dirty="0">
              <a:latin typeface="Wuerth Book" panose="020B0502020204020303" pitchFamily="34" charset="0"/>
            </a:endParaRPr>
          </a:p>
          <a:p>
            <a:pPr algn="ctr"/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Wir bringen Ihre Polstermöbel und Teppiche wieder zum strahlen, während Sie entspannen</a:t>
            </a:r>
          </a:p>
          <a:p>
            <a:endParaRPr lang="en-US" dirty="0"/>
          </a:p>
        </p:txBody>
      </p:sp>
      <p:pic>
        <p:nvPicPr>
          <p:cNvPr id="8" name="Grafik 7" descr="Monatskalender">
            <a:extLst>
              <a:ext uri="{FF2B5EF4-FFF2-40B4-BE49-F238E27FC236}">
                <a16:creationId xmlns:a16="http://schemas.microsoft.com/office/drawing/2014/main" id="{57A07905-3544-4AAE-A406-EE3D74AC8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4074" y="8106321"/>
            <a:ext cx="914400" cy="914400"/>
          </a:xfrm>
          <a:prstGeom prst="rect">
            <a:avLst/>
          </a:prstGeom>
        </p:spPr>
      </p:pic>
      <p:pic>
        <p:nvPicPr>
          <p:cNvPr id="10" name="Grafik 9" descr="Zuhause">
            <a:extLst>
              <a:ext uri="{FF2B5EF4-FFF2-40B4-BE49-F238E27FC236}">
                <a16:creationId xmlns:a16="http://schemas.microsoft.com/office/drawing/2014/main" id="{BAB2ADBD-5D2F-46E8-AB65-37D8E02DA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8099605"/>
            <a:ext cx="914400" cy="914400"/>
          </a:xfrm>
          <a:prstGeom prst="rect">
            <a:avLst/>
          </a:prstGeom>
        </p:spPr>
      </p:pic>
      <p:pic>
        <p:nvPicPr>
          <p:cNvPr id="13" name="Grafik 12" descr="Eimer und Wischmopp">
            <a:extLst>
              <a:ext uri="{FF2B5EF4-FFF2-40B4-BE49-F238E27FC236}">
                <a16:creationId xmlns:a16="http://schemas.microsoft.com/office/drawing/2014/main" id="{27C202AD-D838-4A38-8B78-E1D6E92FA4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9796" y="808143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E1FDAF5-0E94-4580-A3B2-AA9343034C7B}"/>
              </a:ext>
            </a:extLst>
          </p:cNvPr>
          <p:cNvSpPr txBox="1"/>
          <p:nvPr/>
        </p:nvSpPr>
        <p:spPr>
          <a:xfrm>
            <a:off x="15237" y="11602952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Unser Reinigungsspektrum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FC62773-0653-4F90-96A7-A944425ECE9B}"/>
              </a:ext>
            </a:extLst>
          </p:cNvPr>
          <p:cNvSpPr/>
          <p:nvPr/>
        </p:nvSpPr>
        <p:spPr>
          <a:xfrm>
            <a:off x="603001" y="12683731"/>
            <a:ext cx="2979612" cy="22636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DCB254C-4589-4A15-833F-10965C028914}"/>
              </a:ext>
            </a:extLst>
          </p:cNvPr>
          <p:cNvSpPr/>
          <p:nvPr/>
        </p:nvSpPr>
        <p:spPr>
          <a:xfrm>
            <a:off x="4621433" y="12689315"/>
            <a:ext cx="2979612" cy="22636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ED6C001-452F-4C4F-A34F-A6B4E6297E2B}"/>
              </a:ext>
            </a:extLst>
          </p:cNvPr>
          <p:cNvSpPr/>
          <p:nvPr/>
        </p:nvSpPr>
        <p:spPr>
          <a:xfrm>
            <a:off x="8649151" y="12683731"/>
            <a:ext cx="2979612" cy="22636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DEFFD16-8BC7-46C8-ABD2-F83192410104}"/>
              </a:ext>
            </a:extLst>
          </p:cNvPr>
          <p:cNvSpPr txBox="1"/>
          <p:nvPr/>
        </p:nvSpPr>
        <p:spPr>
          <a:xfrm>
            <a:off x="572523" y="14341363"/>
            <a:ext cx="29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Polsterreinigung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DAC2F84-093A-4464-A5CB-E79569723EBF}"/>
              </a:ext>
            </a:extLst>
          </p:cNvPr>
          <p:cNvSpPr txBox="1"/>
          <p:nvPr/>
        </p:nvSpPr>
        <p:spPr>
          <a:xfrm>
            <a:off x="4595598" y="14366678"/>
            <a:ext cx="29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Teppichreinigung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6890D75-F145-4A8F-8565-86895643698B}"/>
              </a:ext>
            </a:extLst>
          </p:cNvPr>
          <p:cNvSpPr txBox="1"/>
          <p:nvPr/>
        </p:nvSpPr>
        <p:spPr>
          <a:xfrm>
            <a:off x="8633914" y="14402495"/>
            <a:ext cx="29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Matratzenreinigung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fik 33" descr="Couch">
            <a:extLst>
              <a:ext uri="{FF2B5EF4-FFF2-40B4-BE49-F238E27FC236}">
                <a16:creationId xmlns:a16="http://schemas.microsoft.com/office/drawing/2014/main" id="{B3B9A379-26D0-466D-9BDE-F01585ED9F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5607" y="13143278"/>
            <a:ext cx="914400" cy="914400"/>
          </a:xfrm>
          <a:prstGeom prst="rect">
            <a:avLst/>
          </a:prstGeom>
        </p:spPr>
      </p:pic>
      <p:pic>
        <p:nvPicPr>
          <p:cNvPr id="36" name="Grafik 35" descr="Bett">
            <a:extLst>
              <a:ext uri="{FF2B5EF4-FFF2-40B4-BE49-F238E27FC236}">
                <a16:creationId xmlns:a16="http://schemas.microsoft.com/office/drawing/2014/main" id="{506A653E-2062-41C2-8FA8-5FEE794EB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81757" y="13143278"/>
            <a:ext cx="914400" cy="91440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93597D81-5AEC-4BF9-9F0C-8615607E2774}"/>
              </a:ext>
            </a:extLst>
          </p:cNvPr>
          <p:cNvSpPr/>
          <p:nvPr/>
        </p:nvSpPr>
        <p:spPr>
          <a:xfrm>
            <a:off x="30479" y="15659185"/>
            <a:ext cx="12195620" cy="3367595"/>
          </a:xfrm>
          <a:prstGeom prst="rect">
            <a:avLst/>
          </a:prstGeom>
          <a:solidFill>
            <a:srgbClr val="00A8CD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D5C2093-A6D4-4EA6-85BC-826E55232254}"/>
              </a:ext>
            </a:extLst>
          </p:cNvPr>
          <p:cNvSpPr txBox="1"/>
          <p:nvPr/>
        </p:nvSpPr>
        <p:spPr>
          <a:xfrm>
            <a:off x="30479" y="15589522"/>
            <a:ext cx="12161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sz="2800" dirty="0">
              <a:solidFill>
                <a:schemeClr val="bg1"/>
              </a:solidFill>
              <a:latin typeface="Wuerth Bold" panose="020B0802020204020204" pitchFamily="34" charset="0"/>
            </a:endParaRPr>
          </a:p>
          <a:p>
            <a:pPr algn="ctr"/>
            <a:r>
              <a:rPr lang="de-CH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Reinigung </a:t>
            </a:r>
          </a:p>
          <a:p>
            <a:pPr algn="ctr"/>
            <a:r>
              <a:rPr lang="de-CH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Swiss Polster buchen!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7BF94C10-2FA7-479E-AE24-65C395F5D1DC}"/>
              </a:ext>
            </a:extLst>
          </p:cNvPr>
          <p:cNvSpPr/>
          <p:nvPr/>
        </p:nvSpPr>
        <p:spPr>
          <a:xfrm>
            <a:off x="3007995" y="17295538"/>
            <a:ext cx="2757185" cy="7025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rgbClr val="00A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ANFRAGEN</a:t>
            </a:r>
            <a:endParaRPr lang="en-US" b="1" dirty="0">
              <a:solidFill>
                <a:srgbClr val="00A8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757E6760-E913-455C-8AE5-18C705FED23F}"/>
              </a:ext>
            </a:extLst>
          </p:cNvPr>
          <p:cNvSpPr/>
          <p:nvPr/>
        </p:nvSpPr>
        <p:spPr>
          <a:xfrm>
            <a:off x="6426822" y="17269291"/>
            <a:ext cx="2757183" cy="702528"/>
          </a:xfrm>
          <a:prstGeom prst="roundRect">
            <a:avLst/>
          </a:prstGeom>
          <a:solidFill>
            <a:srgbClr val="00A8CD"/>
          </a:solidFill>
          <a:ln w="190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044 505 12 34*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fik 42" descr="Empfänger">
            <a:extLst>
              <a:ext uri="{FF2B5EF4-FFF2-40B4-BE49-F238E27FC236}">
                <a16:creationId xmlns:a16="http://schemas.microsoft.com/office/drawing/2014/main" id="{4CCD1A83-1499-4473-BDA8-5953366033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00670" y="17505640"/>
            <a:ext cx="236220" cy="23622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5DE6C7B5-64D0-4BF5-B3CE-50C157391E36}"/>
              </a:ext>
            </a:extLst>
          </p:cNvPr>
          <p:cNvSpPr/>
          <p:nvPr/>
        </p:nvSpPr>
        <p:spPr>
          <a:xfrm>
            <a:off x="-20815" y="19026780"/>
            <a:ext cx="12207240" cy="4409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0136CE9-B8C5-4CF7-9323-99A671BB7DB6}"/>
              </a:ext>
            </a:extLst>
          </p:cNvPr>
          <p:cNvSpPr txBox="1"/>
          <p:nvPr/>
        </p:nvSpPr>
        <p:spPr>
          <a:xfrm>
            <a:off x="1" y="19125578"/>
            <a:ext cx="1218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Unser Versprechen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7C9FA99-97FD-4823-B51A-7D360F39702F}"/>
              </a:ext>
            </a:extLst>
          </p:cNvPr>
          <p:cNvSpPr txBox="1"/>
          <p:nvPr/>
        </p:nvSpPr>
        <p:spPr>
          <a:xfrm>
            <a:off x="157000" y="20862669"/>
            <a:ext cx="28509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Immer erreichbar</a:t>
            </a: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Einfach kostenlos anrufen oder Formular ausfüllen. Unser Kundenservice ist rund um die Uhr für sie erreichbar.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0C924F5-359C-47A0-A7CA-A399309CDB2B}"/>
              </a:ext>
            </a:extLst>
          </p:cNvPr>
          <p:cNvSpPr txBox="1"/>
          <p:nvPr/>
        </p:nvSpPr>
        <p:spPr>
          <a:xfrm>
            <a:off x="3260244" y="20862669"/>
            <a:ext cx="28509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Nachhaltige </a:t>
            </a:r>
          </a:p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Reinigungstechnik</a:t>
            </a: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Bestmögliches Reinigungs-</a:t>
            </a:r>
          </a:p>
          <a:p>
            <a:pPr algn="ctr"/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dank modernster Technik. Biologisch abbaubare Reinigungsprodukte.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5B3CC12-1888-4D4A-B605-CE0400E649E2}"/>
              </a:ext>
            </a:extLst>
          </p:cNvPr>
          <p:cNvSpPr txBox="1"/>
          <p:nvPr/>
        </p:nvSpPr>
        <p:spPr>
          <a:xfrm>
            <a:off x="6333010" y="20882497"/>
            <a:ext cx="28509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Transparenz und Qualität</a:t>
            </a: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Hervoragende Ergebnisse zu transparenten und fairen </a:t>
            </a: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Preisen. Keine Extra- oder </a:t>
            </a: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versteckte Kosten</a:t>
            </a:r>
            <a:r>
              <a:rPr lang="de-CH" sz="1600" dirty="0">
                <a:latin typeface="Wuerth Book" panose="020B0502020204020303" pitchFamily="34" charset="0"/>
              </a:rPr>
              <a:t>.</a:t>
            </a:r>
            <a:endParaRPr lang="en-US" sz="1600" dirty="0">
              <a:latin typeface="Wuerth Book" panose="020B0502020204020303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B86B5AE-4520-4124-A10D-B94382983AE0}"/>
              </a:ext>
            </a:extLst>
          </p:cNvPr>
          <p:cNvSpPr txBox="1"/>
          <p:nvPr/>
        </p:nvSpPr>
        <p:spPr>
          <a:xfrm>
            <a:off x="9291685" y="20882497"/>
            <a:ext cx="2850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Sichere Bezahlung</a:t>
            </a: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endParaRPr lang="de-CH" sz="1600" dirty="0">
              <a:latin typeface="Wuerth Bold" panose="020B0802020204020204" pitchFamily="34" charset="0"/>
            </a:endParaRP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Direkt nach dem Termin mit EC-Karte, Kreditkarte,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oder auf Rechnung.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3AEBFC-C8C4-4F99-ACD1-11FD28B6A6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18785" y="13316667"/>
            <a:ext cx="1123950" cy="619125"/>
          </a:xfrm>
          <a:prstGeom prst="rect">
            <a:avLst/>
          </a:prstGeom>
        </p:spPr>
      </p:pic>
      <p:pic>
        <p:nvPicPr>
          <p:cNvPr id="50" name="Grafik 49" descr="Monatskalender">
            <a:extLst>
              <a:ext uri="{FF2B5EF4-FFF2-40B4-BE49-F238E27FC236}">
                <a16:creationId xmlns:a16="http://schemas.microsoft.com/office/drawing/2014/main" id="{453D1578-430C-4D8D-B151-2F844E47A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6210" y="20368257"/>
            <a:ext cx="427367" cy="4273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397868-605A-40BE-9F87-21865705FC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84134" y="20285820"/>
            <a:ext cx="614362" cy="572610"/>
          </a:xfrm>
          <a:prstGeom prst="rect">
            <a:avLst/>
          </a:prstGeom>
        </p:spPr>
      </p:pic>
      <p:pic>
        <p:nvPicPr>
          <p:cNvPr id="20" name="Grafik 19" descr="Daumen-hoch-Zeichen">
            <a:extLst>
              <a:ext uri="{FF2B5EF4-FFF2-40B4-BE49-F238E27FC236}">
                <a16:creationId xmlns:a16="http://schemas.microsoft.com/office/drawing/2014/main" id="{B2C4FB87-F3D8-47AC-B5B3-0BDA058B4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59053" y="20428633"/>
            <a:ext cx="394412" cy="394412"/>
          </a:xfrm>
          <a:prstGeom prst="rect">
            <a:avLst/>
          </a:prstGeom>
        </p:spPr>
      </p:pic>
      <p:pic>
        <p:nvPicPr>
          <p:cNvPr id="26" name="Grafik 25" descr="Münzen">
            <a:extLst>
              <a:ext uri="{FF2B5EF4-FFF2-40B4-BE49-F238E27FC236}">
                <a16:creationId xmlns:a16="http://schemas.microsoft.com/office/drawing/2014/main" id="{DC761975-43D8-4759-A7B3-CF16DFA535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79197" y="20406528"/>
            <a:ext cx="475969" cy="475969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1B57DA3B-ACA1-4F89-95F8-F644DB4DD70C}"/>
              </a:ext>
            </a:extLst>
          </p:cNvPr>
          <p:cNvSpPr/>
          <p:nvPr/>
        </p:nvSpPr>
        <p:spPr>
          <a:xfrm>
            <a:off x="-20815" y="25435932"/>
            <a:ext cx="12192833" cy="5262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40CD08-AB85-4580-9CB6-67ECA3D0F1F6}"/>
              </a:ext>
            </a:extLst>
          </p:cNvPr>
          <p:cNvSpPr txBox="1"/>
          <p:nvPr/>
        </p:nvSpPr>
        <p:spPr>
          <a:xfrm>
            <a:off x="-25648" y="25540564"/>
            <a:ext cx="12216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Unsere Ergebnisse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6BD089E3-FC0A-4C89-B160-36536B4C0F2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7000" y="26569674"/>
            <a:ext cx="6043226" cy="343246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920539EB-E8D8-481C-8F27-D541D6F4D7A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716616" y="26757084"/>
            <a:ext cx="4832501" cy="3003130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DFF47A7-965B-4005-BCB9-0C250DF6638A}"/>
              </a:ext>
            </a:extLst>
          </p:cNvPr>
          <p:cNvSpPr txBox="1"/>
          <p:nvPr/>
        </p:nvSpPr>
        <p:spPr>
          <a:xfrm>
            <a:off x="-13851" y="31145358"/>
            <a:ext cx="1215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In diesen Kantonen steht unser Service </a:t>
            </a:r>
          </a:p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zur  Verfügung</a:t>
            </a:r>
            <a:r>
              <a:rPr lang="de-CH" sz="2800" b="1" dirty="0">
                <a:latin typeface="Wuerth Bold" panose="020B0802020204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Wuerth Bold" panose="020B0802020204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D14B270-98CC-469B-8CB3-DB298CD8489A}"/>
              </a:ext>
            </a:extLst>
          </p:cNvPr>
          <p:cNvSpPr txBox="1"/>
          <p:nvPr/>
        </p:nvSpPr>
        <p:spPr>
          <a:xfrm>
            <a:off x="43108" y="32235649"/>
            <a:ext cx="121703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Aarau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 Land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 Stadt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Luzern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Schaffhausen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Solothurn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Thurgau</a:t>
            </a:r>
          </a:p>
          <a:p>
            <a:pPr algn="ctr"/>
            <a:r>
              <a:rPr lang="de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Zürich</a:t>
            </a:r>
            <a:endParaRPr lang="de-CH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E9D6D41-159F-43C4-8A61-BA707F764C36}"/>
              </a:ext>
            </a:extLst>
          </p:cNvPr>
          <p:cNvSpPr/>
          <p:nvPr/>
        </p:nvSpPr>
        <p:spPr>
          <a:xfrm>
            <a:off x="22309" y="35951862"/>
            <a:ext cx="12195620" cy="3367595"/>
          </a:xfrm>
          <a:prstGeom prst="rect">
            <a:avLst/>
          </a:prstGeom>
          <a:solidFill>
            <a:srgbClr val="00A8CD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D22E3F9-C06F-456A-808D-C5C7A0B0FBFA}"/>
              </a:ext>
            </a:extLst>
          </p:cNvPr>
          <p:cNvSpPr txBox="1"/>
          <p:nvPr/>
        </p:nvSpPr>
        <p:spPr>
          <a:xfrm>
            <a:off x="81773" y="35930767"/>
            <a:ext cx="12161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sz="2800" dirty="0">
              <a:solidFill>
                <a:schemeClr val="bg1"/>
              </a:solidFill>
              <a:latin typeface="Wuerth Bold" panose="020B0802020204020204" pitchFamily="34" charset="0"/>
            </a:endParaRPr>
          </a:p>
          <a:p>
            <a:pPr algn="ctr"/>
            <a:r>
              <a:rPr lang="de-CH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Reinigung </a:t>
            </a:r>
          </a:p>
          <a:p>
            <a:pPr algn="ctr"/>
            <a:r>
              <a:rPr lang="de-CH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Swiss Polster buchen!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AFDE07BC-3227-4EB3-B60F-50196B72BE8E}"/>
              </a:ext>
            </a:extLst>
          </p:cNvPr>
          <p:cNvSpPr/>
          <p:nvPr/>
        </p:nvSpPr>
        <p:spPr>
          <a:xfrm>
            <a:off x="3059289" y="37636783"/>
            <a:ext cx="2757185" cy="7025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rgbClr val="00A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ANFRAGEN</a:t>
            </a:r>
            <a:endParaRPr lang="en-US" sz="1600" b="1" dirty="0">
              <a:solidFill>
                <a:srgbClr val="00A8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E3DE3DE-6FE4-40CF-899E-2063BF94E889}"/>
              </a:ext>
            </a:extLst>
          </p:cNvPr>
          <p:cNvSpPr/>
          <p:nvPr/>
        </p:nvSpPr>
        <p:spPr>
          <a:xfrm>
            <a:off x="6478116" y="37610536"/>
            <a:ext cx="2757183" cy="702528"/>
          </a:xfrm>
          <a:prstGeom prst="roundRect">
            <a:avLst/>
          </a:prstGeom>
          <a:solidFill>
            <a:srgbClr val="00A8CD"/>
          </a:solidFill>
          <a:ln w="190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0800 724 619 4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fik 58" descr="Empfänger">
            <a:extLst>
              <a:ext uri="{FF2B5EF4-FFF2-40B4-BE49-F238E27FC236}">
                <a16:creationId xmlns:a16="http://schemas.microsoft.com/office/drawing/2014/main" id="{D9429C95-82F1-4FF6-8148-7662108DA9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32736" y="37841639"/>
            <a:ext cx="236220" cy="23622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85085066-6E4F-4D7B-9887-C6262A24C8CC}"/>
              </a:ext>
            </a:extLst>
          </p:cNvPr>
          <p:cNvSpPr/>
          <p:nvPr/>
        </p:nvSpPr>
        <p:spPr>
          <a:xfrm>
            <a:off x="13429" y="39297712"/>
            <a:ext cx="12195620" cy="62876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A281BDB-614C-414A-93C5-9CFE622A0DB7}"/>
              </a:ext>
            </a:extLst>
          </p:cNvPr>
          <p:cNvSpPr txBox="1"/>
          <p:nvPr/>
        </p:nvSpPr>
        <p:spPr>
          <a:xfrm>
            <a:off x="869794" y="39633585"/>
            <a:ext cx="309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 Polster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F8125D6-91E1-4E8E-ABB3-9EF7517E707B}"/>
              </a:ext>
            </a:extLst>
          </p:cNvPr>
          <p:cNvSpPr txBox="1"/>
          <p:nvPr/>
        </p:nvSpPr>
        <p:spPr>
          <a:xfrm>
            <a:off x="6149703" y="39536978"/>
            <a:ext cx="23908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Reinigungsleistungen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Polsterreinigung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Teppichreinigung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Matratzenreinigung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E0D46A2-399C-4EC9-AE5B-3C25C7312405}"/>
              </a:ext>
            </a:extLst>
          </p:cNvPr>
          <p:cNvSpPr txBox="1"/>
          <p:nvPr/>
        </p:nvSpPr>
        <p:spPr>
          <a:xfrm>
            <a:off x="9129138" y="39576562"/>
            <a:ext cx="2390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Unternehmen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Häufige Fragen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Kunden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Preise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Geschäftskunden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Freunde werben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 uns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Reklamation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03C4BD6-7CBD-4F84-9B22-D7A16182EF92}"/>
              </a:ext>
            </a:extLst>
          </p:cNvPr>
          <p:cNvCxnSpPr/>
          <p:nvPr/>
        </p:nvCxnSpPr>
        <p:spPr>
          <a:xfrm>
            <a:off x="869795" y="42474994"/>
            <a:ext cx="101835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7C3BFA8-8BB5-4599-B683-11065E3197EE}"/>
              </a:ext>
            </a:extLst>
          </p:cNvPr>
          <p:cNvCxnSpPr/>
          <p:nvPr/>
        </p:nvCxnSpPr>
        <p:spPr>
          <a:xfrm>
            <a:off x="869794" y="43887485"/>
            <a:ext cx="101835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56618022-164F-4CEF-A646-05495486C8E2}"/>
              </a:ext>
            </a:extLst>
          </p:cNvPr>
          <p:cNvSpPr txBox="1"/>
          <p:nvPr/>
        </p:nvSpPr>
        <p:spPr>
          <a:xfrm>
            <a:off x="102416" y="42698014"/>
            <a:ext cx="121408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Standorte</a:t>
            </a:r>
          </a:p>
          <a:p>
            <a:pPr algn="ctr"/>
            <a:endParaRPr lang="de-CH" sz="1600" dirty="0">
              <a:solidFill>
                <a:schemeClr val="bg1"/>
              </a:solidFill>
              <a:latin typeface="Wuerth Bold" panose="020B0802020204020204" pitchFamily="34" charset="0"/>
            </a:endParaRPr>
          </a:p>
          <a:p>
            <a:pPr algn="ctr"/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Aarau    Basel Land    Basel Stadt    Bern    Luzern    Schaffhausen    Solothurn    Thurgau    Zürich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9242B94-CC47-4469-8782-A91E83DBAF0E}"/>
              </a:ext>
            </a:extLst>
          </p:cNvPr>
          <p:cNvSpPr txBox="1"/>
          <p:nvPr/>
        </p:nvSpPr>
        <p:spPr>
          <a:xfrm>
            <a:off x="102416" y="44203434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Impressum   Datenschutz   AGB   Cookie Einstellungen</a:t>
            </a:r>
          </a:p>
          <a:p>
            <a:pPr algn="ctr"/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Swiss Polster GmbH 2023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A1AEB31A-E14F-452A-B15E-2E77423BD000}"/>
              </a:ext>
            </a:extLst>
          </p:cNvPr>
          <p:cNvCxnSpPr/>
          <p:nvPr/>
        </p:nvCxnSpPr>
        <p:spPr>
          <a:xfrm>
            <a:off x="869795" y="42441541"/>
            <a:ext cx="101835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C309C513-D786-44C9-A634-1C3C746BE713}"/>
              </a:ext>
            </a:extLst>
          </p:cNvPr>
          <p:cNvSpPr txBox="1"/>
          <p:nvPr/>
        </p:nvSpPr>
        <p:spPr>
          <a:xfrm>
            <a:off x="1396210" y="23955791"/>
            <a:ext cx="28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C00000"/>
                </a:solidFill>
                <a:latin typeface="Wuerth Bold" panose="020B0802020204020204" pitchFamily="34" charset="0"/>
              </a:rPr>
              <a:t>1.000+</a:t>
            </a:r>
            <a:endParaRPr lang="en-US" sz="2800" dirty="0">
              <a:solidFill>
                <a:srgbClr val="C00000"/>
              </a:solidFill>
              <a:latin typeface="Wuerth Bold" panose="020B0802020204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FF56E03-7C50-4B4B-B67C-51B0AD476BE2}"/>
              </a:ext>
            </a:extLst>
          </p:cNvPr>
          <p:cNvSpPr txBox="1"/>
          <p:nvPr/>
        </p:nvSpPr>
        <p:spPr>
          <a:xfrm>
            <a:off x="4805547" y="23952168"/>
            <a:ext cx="28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C00000"/>
                </a:solidFill>
                <a:latin typeface="Wuerth Bold" panose="020B0802020204020204" pitchFamily="34" charset="0"/>
              </a:rPr>
              <a:t>4,8/5</a:t>
            </a:r>
            <a:endParaRPr lang="en-US" sz="2800" dirty="0">
              <a:solidFill>
                <a:srgbClr val="C00000"/>
              </a:solidFill>
              <a:latin typeface="Wuerth Bold" panose="020B0802020204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91622F5-1C49-43FC-AA56-4415472F12A9}"/>
              </a:ext>
            </a:extLst>
          </p:cNvPr>
          <p:cNvSpPr txBox="1"/>
          <p:nvPr/>
        </p:nvSpPr>
        <p:spPr>
          <a:xfrm>
            <a:off x="8108905" y="23952168"/>
            <a:ext cx="28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C00000"/>
                </a:solidFill>
                <a:latin typeface="Wuerth Bold" panose="020B0802020204020204" pitchFamily="34" charset="0"/>
              </a:rPr>
              <a:t>50+</a:t>
            </a:r>
            <a:endParaRPr lang="en-US" sz="2800" dirty="0">
              <a:solidFill>
                <a:srgbClr val="C00000"/>
              </a:solidFill>
              <a:latin typeface="Wuerth Bold" panose="020B0802020204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8AA4C958-AD78-41B8-8557-C4B2A64B2F4F}"/>
              </a:ext>
            </a:extLst>
          </p:cNvPr>
          <p:cNvSpPr txBox="1"/>
          <p:nvPr/>
        </p:nvSpPr>
        <p:spPr>
          <a:xfrm>
            <a:off x="1588798" y="24378216"/>
            <a:ext cx="257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Erfolgreiche Reinigungen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20F9E60-97F3-4D1A-A0BE-CF93267AEE9C}"/>
              </a:ext>
            </a:extLst>
          </p:cNvPr>
          <p:cNvSpPr txBox="1"/>
          <p:nvPr/>
        </p:nvSpPr>
        <p:spPr>
          <a:xfrm>
            <a:off x="5258624" y="24391531"/>
            <a:ext cx="2390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Kundenbewertungen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4358218-DDCD-4E64-A447-CF5DE019E8A2}"/>
              </a:ext>
            </a:extLst>
          </p:cNvPr>
          <p:cNvSpPr txBox="1"/>
          <p:nvPr/>
        </p:nvSpPr>
        <p:spPr>
          <a:xfrm>
            <a:off x="8494053" y="24392377"/>
            <a:ext cx="291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Eigene Reinigungsexperten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fik 78" descr="Stern">
            <a:extLst>
              <a:ext uri="{FF2B5EF4-FFF2-40B4-BE49-F238E27FC236}">
                <a16:creationId xmlns:a16="http://schemas.microsoft.com/office/drawing/2014/main" id="{BEF5A982-FAB4-42F5-9E61-E1D4A9D4A5E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300477" y="23968834"/>
            <a:ext cx="466238" cy="466238"/>
          </a:xfrm>
          <a:prstGeom prst="rect">
            <a:avLst/>
          </a:prstGeom>
        </p:spPr>
      </p:pic>
      <p:pic>
        <p:nvPicPr>
          <p:cNvPr id="81" name="Grafik 80" descr="Feuerwehrmann">
            <a:extLst>
              <a:ext uri="{FF2B5EF4-FFF2-40B4-BE49-F238E27FC236}">
                <a16:creationId xmlns:a16="http://schemas.microsoft.com/office/drawing/2014/main" id="{57283460-08D5-4FCB-BA28-772A472557D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540550" y="23946532"/>
            <a:ext cx="509399" cy="50939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9F57DF1-40FD-4990-838D-319C98C901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0208978">
            <a:off x="3567775" y="1715369"/>
            <a:ext cx="877138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7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1F68-0C1E-467C-B65F-56EAD366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Leistungen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8765F-9CD8-4898-A1B8-A95F6D76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CA94D-D851-4FCC-8A6A-0FB3BB42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Preise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6AB1-30FE-4E98-B990-FA78AEEA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BB023-BF8B-42B8-A9C4-6D85D04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Kunden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31763-E4F6-442E-8B3B-CF38E130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90055-C988-422E-88D2-45AF25EF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Häufige Fragen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81C2D-B445-4E57-A281-943303BE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20585-D4DE-4ED4-B745-20EF59BB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Polsterreinigung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98DC-A004-4296-A8AC-B8AFD091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4A5FF-31CE-4846-B1B5-68F15A7E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Teppichreinigung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3C74-0E94-4B9D-8536-D65A6284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B38F9-DB96-41C4-82B8-771E83F5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Matrazenreinigung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EF59C-C346-443F-A38C-85A0114D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134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Wuerth Bold</vt:lpstr>
      <vt:lpstr>Wuerth Book</vt:lpstr>
      <vt:lpstr>Office</vt:lpstr>
      <vt:lpstr>Hier wie es in etwa aussehen soll bzgl. Transparenz. Wie es aussieht ist das Bild im Hintergrund geladen und die obere Fläche wurde Transparent gemacht.   https://www.polsterando.de/</vt:lpstr>
      <vt:lpstr>PowerPoint-Präsentation</vt:lpstr>
      <vt:lpstr>Leistungen</vt:lpstr>
      <vt:lpstr>Preise</vt:lpstr>
      <vt:lpstr>Unsere Kunden</vt:lpstr>
      <vt:lpstr>Häufige Fragen</vt:lpstr>
      <vt:lpstr>Polsterreinigung</vt:lpstr>
      <vt:lpstr>Teppichreinigung</vt:lpstr>
      <vt:lpstr>Matrazenreinigung</vt:lpstr>
      <vt:lpstr>Jetzt Anfragen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Chrisopoulos, Michail</dc:creator>
  <cp:lastModifiedBy>Chrisopoulos, Michail</cp:lastModifiedBy>
  <cp:revision>51</cp:revision>
  <dcterms:created xsi:type="dcterms:W3CDTF">2022-06-27T12:34:29Z</dcterms:created>
  <dcterms:modified xsi:type="dcterms:W3CDTF">2022-07-06T09:41:56Z</dcterms:modified>
</cp:coreProperties>
</file>