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8" r:id="rId6"/>
    <p:sldId id="259" r:id="rId7"/>
    <p:sldId id="272" r:id="rId8"/>
    <p:sldId id="267" r:id="rId9"/>
    <p:sldId id="266" r:id="rId10"/>
    <p:sldId id="273" r:id="rId11"/>
    <p:sldId id="262" r:id="rId12"/>
    <p:sldId id="275" r:id="rId13"/>
    <p:sldId id="263" r:id="rId14"/>
    <p:sldId id="268" r:id="rId15"/>
    <p:sldId id="269" r:id="rId16"/>
    <p:sldId id="274" r:id="rId17"/>
    <p:sldId id="264" r:id="rId18"/>
    <p:sldId id="270" r:id="rId19"/>
    <p:sldId id="271"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4/29/2023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4/29/2023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4/29/2023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4/29/2023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sz="40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Bases Históricas del </a:t>
            </a:r>
            <a:r>
              <a:rPr lang="es-AR" sz="4000"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Derecho</a:t>
            </a:r>
            <a:br>
              <a:rPr lang="es-AR" sz="4000"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br>
            <a:endParaRPr lang="es-AR" sz="4000" dirty="0"/>
          </a:p>
        </p:txBody>
      </p:sp>
      <p:sp>
        <p:nvSpPr>
          <p:cNvPr id="3" name="Subtítulo 2"/>
          <p:cNvSpPr>
            <a:spLocks noGrp="1"/>
          </p:cNvSpPr>
          <p:nvPr>
            <p:ph type="subTitle" idx="1"/>
          </p:nvPr>
        </p:nvSpPr>
        <p:spPr/>
        <p:txBody>
          <a:bodyPr>
            <a:normAutofit fontScale="85000" lnSpcReduction="10000"/>
          </a:bodyPr>
          <a:lstStyle/>
          <a:p>
            <a:pPr>
              <a:lnSpc>
                <a:spcPct val="100000"/>
              </a:lnSpc>
            </a:pPr>
            <a:r>
              <a:rPr lang="es-AR" sz="21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Departamento de Ciencias Económicas, Jurídicas y </a:t>
            </a:r>
            <a:r>
              <a:rPr lang="es-AR" sz="2100" b="1"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Sociales</a:t>
            </a:r>
          </a:p>
          <a:p>
            <a:pPr>
              <a:lnSpc>
                <a:spcPct val="100000"/>
              </a:lnSpc>
            </a:pPr>
            <a:endParaRPr lang="es-AR" sz="2100" spc="-1" dirty="0">
              <a:solidFill>
                <a:srgbClr val="000000"/>
              </a:solidFill>
              <a:uFill>
                <a:solidFill>
                  <a:srgbClr val="FFFFFF"/>
                </a:solidFill>
              </a:uFill>
              <a:latin typeface="Arial" panose="020B0604020202020204" pitchFamily="34" charset="0"/>
              <a:cs typeface="Arial" panose="020B0604020202020204" pitchFamily="34" charset="0"/>
            </a:endParaRPr>
          </a:p>
          <a:p>
            <a:pPr>
              <a:lnSpc>
                <a:spcPct val="100000"/>
              </a:lnSpc>
            </a:pPr>
            <a:r>
              <a:rPr lang="es-AR" sz="21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UNNOBA</a:t>
            </a:r>
            <a:endParaRPr lang="es-AR" sz="2100" spc="-1" dirty="0">
              <a:solidFill>
                <a:srgbClr val="000000"/>
              </a:solidFill>
              <a:uFill>
                <a:solidFill>
                  <a:srgbClr val="FFFFFF"/>
                </a:solidFill>
              </a:uFill>
              <a:latin typeface="Arial" panose="020B0604020202020204" pitchFamily="34" charset="0"/>
              <a:cs typeface="Arial" panose="020B0604020202020204" pitchFamily="34" charset="0"/>
            </a:endParaRPr>
          </a:p>
          <a:p>
            <a:pPr>
              <a:lnSpc>
                <a:spcPct val="100000"/>
              </a:lnSpc>
            </a:pPr>
            <a:r>
              <a:rPr lang="es-AR" sz="2100" b="1" spc="-1" dirty="0">
                <a:solidFill>
                  <a:srgbClr val="000000"/>
                </a:solidFill>
                <a:uFill>
                  <a:solidFill>
                    <a:srgbClr val="FFFFFF"/>
                  </a:solidFill>
                </a:uFill>
                <a:latin typeface="Arial" panose="020B0604020202020204" pitchFamily="34" charset="0"/>
                <a:ea typeface="DejaVu Sans"/>
                <a:cs typeface="Arial" panose="020B0604020202020204" pitchFamily="34" charset="0"/>
              </a:rPr>
              <a:t>2023</a:t>
            </a:r>
            <a:endParaRPr lang="es-AR" sz="2100" spc="-1" dirty="0">
              <a:solidFill>
                <a:srgbClr val="000000"/>
              </a:solidFill>
              <a:uFill>
                <a:solidFill>
                  <a:srgbClr val="FFFFFF"/>
                </a:solidFill>
              </a:uFill>
              <a:latin typeface="Arial" panose="020B0604020202020204" pitchFamily="34" charset="0"/>
              <a:cs typeface="Arial" panose="020B0604020202020204" pitchFamily="34" charset="0"/>
            </a:endParaRPr>
          </a:p>
          <a:p>
            <a:endParaRPr lang="es-AR" dirty="0"/>
          </a:p>
        </p:txBody>
      </p:sp>
    </p:spTree>
    <p:extLst>
      <p:ext uri="{BB962C8B-B14F-4D97-AF65-F5344CB8AC3E}">
        <p14:creationId xmlns:p14="http://schemas.microsoft.com/office/powerpoint/2010/main" val="645198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Las dinastías imperiales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854926"/>
            <a:ext cx="9601200" cy="3581400"/>
          </a:xfrm>
        </p:spPr>
        <p:txBody>
          <a:bodyPr/>
          <a:lstStyle/>
          <a:p>
            <a:pPr marL="0" indent="0">
              <a:buNone/>
            </a:pPr>
            <a:r>
              <a:rPr lang="es-AR" dirty="0" smtClean="0">
                <a:latin typeface="Arial" panose="020B0604020202020204" pitchFamily="34" charset="0"/>
                <a:cs typeface="Arial" panose="020B0604020202020204" pitchFamily="34" charset="0"/>
              </a:rPr>
              <a:t>El punto más débil de este sistema fue la forma de determinar la sucesión al trono de cada nuevo príncipe. Lo más habitual fue el sistema de cooptación, por el cual cada príncipe elegía al siguiente adoptándolo y compartiendo parte del gobierno en vida. Durante el Principado pueden distinguirse cuatro dinastías diferentes:</a:t>
            </a:r>
          </a:p>
          <a:p>
            <a:r>
              <a:rPr lang="es-AR" b="1" dirty="0" smtClean="0">
                <a:solidFill>
                  <a:schemeClr val="tx1"/>
                </a:solidFill>
                <a:latin typeface="Arial" panose="020B0604020202020204" pitchFamily="34" charset="0"/>
                <a:cs typeface="Arial" panose="020B0604020202020204" pitchFamily="34" charset="0"/>
              </a:rPr>
              <a:t>Dinastía Julio-</a:t>
            </a:r>
            <a:r>
              <a:rPr lang="es-AR" b="1" dirty="0" err="1" smtClean="0">
                <a:solidFill>
                  <a:schemeClr val="tx1"/>
                </a:solidFill>
                <a:latin typeface="Arial" panose="020B0604020202020204" pitchFamily="34" charset="0"/>
                <a:cs typeface="Arial" panose="020B0604020202020204" pitchFamily="34" charset="0"/>
              </a:rPr>
              <a:t>Claudiana</a:t>
            </a:r>
            <a:r>
              <a:rPr lang="es-AR" b="1" dirty="0" smtClean="0">
                <a:solidFill>
                  <a:schemeClr val="tx1"/>
                </a:solidFill>
                <a:latin typeface="Arial" panose="020B0604020202020204" pitchFamily="34" charset="0"/>
                <a:cs typeface="Arial" panose="020B0604020202020204" pitchFamily="34" charset="0"/>
              </a:rPr>
              <a:t> (29 </a:t>
            </a:r>
            <a:r>
              <a:rPr lang="es-AR" b="1" dirty="0" err="1" smtClean="0">
                <a:solidFill>
                  <a:schemeClr val="tx1"/>
                </a:solidFill>
                <a:latin typeface="Arial" panose="020B0604020202020204" pitchFamily="34" charset="0"/>
                <a:cs typeface="Arial" panose="020B0604020202020204" pitchFamily="34" charset="0"/>
              </a:rPr>
              <a:t>a.C</a:t>
            </a:r>
            <a:r>
              <a:rPr lang="es-AR" b="1" dirty="0" smtClean="0">
                <a:solidFill>
                  <a:schemeClr val="tx1"/>
                </a:solidFill>
                <a:latin typeface="Arial" panose="020B0604020202020204" pitchFamily="34" charset="0"/>
                <a:cs typeface="Arial" panose="020B0604020202020204" pitchFamily="34" charset="0"/>
              </a:rPr>
              <a:t> – 68 </a:t>
            </a:r>
            <a:r>
              <a:rPr lang="es-AR" b="1" dirty="0" err="1">
                <a:solidFill>
                  <a:schemeClr val="tx1"/>
                </a:solidFill>
                <a:latin typeface="Arial" panose="020B0604020202020204" pitchFamily="34" charset="0"/>
                <a:cs typeface="Arial" panose="020B0604020202020204" pitchFamily="34" charset="0"/>
              </a:rPr>
              <a:t>d</a:t>
            </a:r>
            <a:r>
              <a:rPr lang="es-AR" b="1" dirty="0" err="1" smtClean="0">
                <a:solidFill>
                  <a:schemeClr val="tx1"/>
                </a:solidFill>
                <a:latin typeface="Arial" panose="020B0604020202020204" pitchFamily="34" charset="0"/>
                <a:cs typeface="Arial" panose="020B0604020202020204" pitchFamily="34" charset="0"/>
              </a:rPr>
              <a:t>.C</a:t>
            </a:r>
            <a:r>
              <a:rPr lang="es-AR" b="1" dirty="0" smtClean="0">
                <a:solidFill>
                  <a:schemeClr val="tx1"/>
                </a:solidFill>
                <a:latin typeface="Arial" panose="020B0604020202020204" pitchFamily="34" charset="0"/>
                <a:cs typeface="Arial" panose="020B0604020202020204" pitchFamily="34" charset="0"/>
              </a:rPr>
              <a:t>)</a:t>
            </a:r>
          </a:p>
          <a:p>
            <a:r>
              <a:rPr lang="es-AR" b="1" dirty="0" smtClean="0">
                <a:solidFill>
                  <a:schemeClr val="tx1"/>
                </a:solidFill>
                <a:latin typeface="Arial" panose="020B0604020202020204" pitchFamily="34" charset="0"/>
                <a:cs typeface="Arial" panose="020B0604020202020204" pitchFamily="34" charset="0"/>
              </a:rPr>
              <a:t>Dinastía de los </a:t>
            </a:r>
            <a:r>
              <a:rPr lang="es-AR" b="1" dirty="0" err="1" smtClean="0">
                <a:solidFill>
                  <a:schemeClr val="tx1"/>
                </a:solidFill>
                <a:latin typeface="Arial" panose="020B0604020202020204" pitchFamily="34" charset="0"/>
                <a:cs typeface="Arial" panose="020B0604020202020204" pitchFamily="34" charset="0"/>
              </a:rPr>
              <a:t>Flavios</a:t>
            </a:r>
            <a:r>
              <a:rPr lang="es-AR" b="1" dirty="0" smtClean="0">
                <a:solidFill>
                  <a:schemeClr val="tx1"/>
                </a:solidFill>
                <a:latin typeface="Arial" panose="020B0604020202020204" pitchFamily="34" charset="0"/>
                <a:cs typeface="Arial" panose="020B0604020202020204" pitchFamily="34" charset="0"/>
              </a:rPr>
              <a:t> (69 – 96)</a:t>
            </a:r>
          </a:p>
          <a:p>
            <a:r>
              <a:rPr lang="es-AR" b="1" dirty="0" smtClean="0">
                <a:solidFill>
                  <a:schemeClr val="tx1"/>
                </a:solidFill>
                <a:latin typeface="Arial" panose="020B0604020202020204" pitchFamily="34" charset="0"/>
                <a:cs typeface="Arial" panose="020B0604020202020204" pitchFamily="34" charset="0"/>
              </a:rPr>
              <a:t>Dinastía de los Antoninos (96 – 192)</a:t>
            </a:r>
          </a:p>
          <a:p>
            <a:r>
              <a:rPr lang="es-AR" b="1" dirty="0" smtClean="0">
                <a:solidFill>
                  <a:schemeClr val="tx1"/>
                </a:solidFill>
                <a:latin typeface="Arial" panose="020B0604020202020204" pitchFamily="34" charset="0"/>
                <a:cs typeface="Arial" panose="020B0604020202020204" pitchFamily="34" charset="0"/>
              </a:rPr>
              <a:t>Dinastía de los Severos (193 – 235)</a:t>
            </a:r>
            <a:endParaRPr lang="es-AR"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122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AR" sz="4000" b="1" dirty="0" smtClean="0">
                <a:latin typeface="Arial" panose="020B0604020202020204" pitchFamily="34" charset="0"/>
                <a:cs typeface="Arial" panose="020B0604020202020204" pitchFamily="34" charset="0"/>
              </a:rPr>
              <a:t>La organización social</a:t>
            </a:r>
            <a:endParaRPr lang="es-AR" sz="4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802674"/>
            <a:ext cx="9601200" cy="4064726"/>
          </a:xfrm>
        </p:spPr>
        <p:txBody>
          <a:bodyPr>
            <a:normAutofit lnSpcReduction="10000"/>
          </a:bodyPr>
          <a:lstStyle/>
          <a:p>
            <a:pPr marL="0" indent="0">
              <a:buNone/>
            </a:pPr>
            <a:r>
              <a:rPr lang="es-AR" dirty="0" smtClean="0">
                <a:latin typeface="Arial" panose="020B0604020202020204" pitchFamily="34" charset="0"/>
                <a:cs typeface="Arial" panose="020B0604020202020204" pitchFamily="34" charset="0"/>
              </a:rPr>
              <a:t>Bajo el Imperio, la organización social comenzó a concebirse de otro modo, al menos en lo que refiere a la manera de definir a los distintos sectores. </a:t>
            </a:r>
          </a:p>
          <a:p>
            <a:pPr marL="0" indent="0">
              <a:buNone/>
            </a:pPr>
            <a:endParaRPr lang="es-AR" dirty="0" smtClean="0">
              <a:latin typeface="Arial" panose="020B0604020202020204" pitchFamily="34" charset="0"/>
              <a:cs typeface="Arial" panose="020B0604020202020204" pitchFamily="34" charset="0"/>
            </a:endParaRPr>
          </a:p>
          <a:p>
            <a:r>
              <a:rPr lang="es-AR" b="1" i="1" dirty="0" err="1" smtClean="0">
                <a:latin typeface="Arial" panose="020B0604020202020204" pitchFamily="34" charset="0"/>
                <a:cs typeface="Arial" panose="020B0604020202020204" pitchFamily="34" charset="0"/>
              </a:rPr>
              <a:t>Honestiores</a:t>
            </a:r>
            <a:r>
              <a:rPr lang="es-AR" dirty="0" smtClean="0">
                <a:latin typeface="Arial" panose="020B0604020202020204" pitchFamily="34" charset="0"/>
                <a:cs typeface="Arial" panose="020B0604020202020204" pitchFamily="34" charset="0"/>
              </a:rPr>
              <a:t>: Concepto que significa </a:t>
            </a:r>
            <a:r>
              <a:rPr lang="es-AR" i="1" dirty="0" smtClean="0">
                <a:latin typeface="Arial" panose="020B0604020202020204" pitchFamily="34" charset="0"/>
                <a:cs typeface="Arial" panose="020B0604020202020204" pitchFamily="34" charset="0"/>
              </a:rPr>
              <a:t>los más honestos, lo más honrados</a:t>
            </a:r>
            <a:r>
              <a:rPr lang="es-AR" dirty="0" smtClean="0">
                <a:latin typeface="Arial" panose="020B0604020202020204" pitchFamily="34" charset="0"/>
                <a:cs typeface="Arial" panose="020B0604020202020204" pitchFamily="34" charset="0"/>
              </a:rPr>
              <a:t>. </a:t>
            </a:r>
            <a:r>
              <a:rPr lang="es-ES" dirty="0" smtClean="0">
                <a:solidFill>
                  <a:schemeClr val="tx1"/>
                </a:solidFill>
                <a:latin typeface="Arial" panose="020B0604020202020204" pitchFamily="34" charset="0"/>
                <a:cs typeface="Arial" panose="020B0604020202020204" pitchFamily="34" charset="0"/>
              </a:rPr>
              <a:t>Se trataba de </a:t>
            </a:r>
            <a:r>
              <a:rPr lang="es-ES" dirty="0">
                <a:solidFill>
                  <a:schemeClr val="tx1"/>
                </a:solidFill>
                <a:latin typeface="Arial" panose="020B0604020202020204" pitchFamily="34" charset="0"/>
                <a:cs typeface="Arial" panose="020B0604020202020204" pitchFamily="34" charset="0"/>
              </a:rPr>
              <a:t>una pieza fundamental para la justificación ideológica del </a:t>
            </a:r>
            <a:r>
              <a:rPr lang="es-ES" dirty="0" smtClean="0">
                <a:solidFill>
                  <a:schemeClr val="tx1"/>
                </a:solidFill>
                <a:latin typeface="Arial" panose="020B0604020202020204" pitchFamily="34" charset="0"/>
                <a:cs typeface="Arial" panose="020B0604020202020204" pitchFamily="34" charset="0"/>
              </a:rPr>
              <a:t>estamento privilegiado.</a:t>
            </a:r>
            <a:endParaRPr lang="es-AR" dirty="0" smtClean="0">
              <a:solidFill>
                <a:schemeClr val="tx1"/>
              </a:solidFill>
              <a:latin typeface="Arial" panose="020B0604020202020204" pitchFamily="34" charset="0"/>
              <a:cs typeface="Arial" panose="020B0604020202020204" pitchFamily="34" charset="0"/>
            </a:endParaRPr>
          </a:p>
          <a:p>
            <a:r>
              <a:rPr lang="es-AR" b="1" i="1" dirty="0" err="1" smtClean="0">
                <a:latin typeface="Arial" panose="020B0604020202020204" pitchFamily="34" charset="0"/>
                <a:cs typeface="Arial" panose="020B0604020202020204" pitchFamily="34" charset="0"/>
              </a:rPr>
              <a:t>Humiliores</a:t>
            </a:r>
            <a:r>
              <a:rPr lang="es-AR" dirty="0" smtClean="0">
                <a:latin typeface="Arial" panose="020B0604020202020204" pitchFamily="34" charset="0"/>
                <a:cs typeface="Arial" panose="020B0604020202020204" pitchFamily="34" charset="0"/>
              </a:rPr>
              <a:t>: Concepto que significa </a:t>
            </a:r>
            <a:r>
              <a:rPr lang="es-AR" i="1" dirty="0" smtClean="0">
                <a:latin typeface="Arial" panose="020B0604020202020204" pitchFamily="34" charset="0"/>
                <a:cs typeface="Arial" panose="020B0604020202020204" pitchFamily="34" charset="0"/>
              </a:rPr>
              <a:t>los más humildes</a:t>
            </a:r>
            <a:r>
              <a:rPr lang="es-AR" dirty="0" smtClean="0">
                <a:latin typeface="Arial" panose="020B0604020202020204" pitchFamily="34" charset="0"/>
                <a:cs typeface="Arial" panose="020B0604020202020204" pitchFamily="34" charset="0"/>
              </a:rPr>
              <a:t>. Refiere a </a:t>
            </a:r>
            <a:r>
              <a:rPr lang="es-ES" dirty="0" smtClean="0">
                <a:latin typeface="Arial" panose="020B0604020202020204" pitchFamily="34" charset="0"/>
                <a:cs typeface="Arial" panose="020B0604020202020204" pitchFamily="34" charset="0"/>
              </a:rPr>
              <a:t>quienes </a:t>
            </a:r>
            <a:r>
              <a:rPr lang="es-ES" dirty="0">
                <a:latin typeface="Arial" panose="020B0604020202020204" pitchFamily="34" charset="0"/>
                <a:cs typeface="Arial" panose="020B0604020202020204" pitchFamily="34" charset="0"/>
              </a:rPr>
              <a:t>se </a:t>
            </a:r>
            <a:r>
              <a:rPr lang="es-ES" dirty="0" smtClean="0">
                <a:latin typeface="Arial" panose="020B0604020202020204" pitchFamily="34" charset="0"/>
                <a:cs typeface="Arial" panose="020B0604020202020204" pitchFamily="34" charset="0"/>
              </a:rPr>
              <a:t>encuentran rebajados al trabajo de la tierra.</a:t>
            </a:r>
          </a:p>
          <a:p>
            <a:endParaRPr lang="es-ES" dirty="0">
              <a:latin typeface="Arial" panose="020B0604020202020204" pitchFamily="34" charset="0"/>
              <a:cs typeface="Arial" panose="020B0604020202020204" pitchFamily="34" charset="0"/>
            </a:endParaRPr>
          </a:p>
          <a:p>
            <a:pPr marL="0" indent="0">
              <a:buNone/>
            </a:pPr>
            <a:r>
              <a:rPr lang="es-ES" dirty="0">
                <a:solidFill>
                  <a:schemeClr val="tx1"/>
                </a:solidFill>
                <a:latin typeface="Arial" panose="020B0604020202020204" pitchFamily="34" charset="0"/>
                <a:cs typeface="Arial" panose="020B0604020202020204" pitchFamily="34" charset="0"/>
              </a:rPr>
              <a:t>Con esta distinción, la población del Imperio Romano queda dividida, </a:t>
            </a:r>
            <a:r>
              <a:rPr lang="es-ES" i="1" dirty="0">
                <a:solidFill>
                  <a:schemeClr val="tx1"/>
                </a:solidFill>
                <a:latin typeface="Arial" panose="020B0604020202020204" pitchFamily="34" charset="0"/>
                <a:cs typeface="Arial" panose="020B0604020202020204" pitchFamily="34" charset="0"/>
              </a:rPr>
              <a:t>de iure</a:t>
            </a:r>
            <a:r>
              <a:rPr lang="es-ES" dirty="0">
                <a:solidFill>
                  <a:schemeClr val="tx1"/>
                </a:solidFill>
                <a:latin typeface="Arial" panose="020B0604020202020204" pitchFamily="34" charset="0"/>
                <a:cs typeface="Arial" panose="020B0604020202020204" pitchFamily="34" charset="0"/>
              </a:rPr>
              <a:t> y no solo </a:t>
            </a:r>
            <a:r>
              <a:rPr lang="es-ES" i="1" dirty="0">
                <a:solidFill>
                  <a:schemeClr val="tx1"/>
                </a:solidFill>
                <a:latin typeface="Arial" panose="020B0604020202020204" pitchFamily="34" charset="0"/>
                <a:cs typeface="Arial" panose="020B0604020202020204" pitchFamily="34" charset="0"/>
              </a:rPr>
              <a:t>de facto</a:t>
            </a:r>
            <a:r>
              <a:rPr lang="es-ES" dirty="0">
                <a:solidFill>
                  <a:schemeClr val="tx1"/>
                </a:solidFill>
                <a:latin typeface="Arial" panose="020B0604020202020204" pitchFamily="34" charset="0"/>
                <a:cs typeface="Arial" panose="020B0604020202020204" pitchFamily="34" charset="0"/>
              </a:rPr>
              <a:t>, en dos grupos diferenciados, los que poseen privilegios y los que no los poseen.</a:t>
            </a:r>
            <a:endParaRPr lang="es-AR"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496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a:latin typeface="Arial" panose="020B0604020202020204" pitchFamily="34" charset="0"/>
                <a:cs typeface="Arial" panose="020B0604020202020204" pitchFamily="34" charset="0"/>
              </a:rPr>
              <a:t>El Derecho Clásico</a:t>
            </a:r>
            <a:endParaRPr lang="es-AR" dirty="0"/>
          </a:p>
        </p:txBody>
      </p:sp>
      <p:sp>
        <p:nvSpPr>
          <p:cNvPr id="3" name="Marcador de contenido 2"/>
          <p:cNvSpPr>
            <a:spLocks noGrp="1"/>
          </p:cNvSpPr>
          <p:nvPr>
            <p:ph idx="1"/>
          </p:nvPr>
        </p:nvSpPr>
        <p:spPr>
          <a:xfrm>
            <a:off x="1371600" y="1724297"/>
            <a:ext cx="9601200" cy="4143103"/>
          </a:xfrm>
        </p:spPr>
        <p:txBody>
          <a:bodyPr>
            <a:normAutofit/>
          </a:bodyPr>
          <a:lstStyle/>
          <a:p>
            <a:pPr marL="0" indent="0">
              <a:buNone/>
            </a:pPr>
            <a:r>
              <a:rPr lang="es-ES" dirty="0">
                <a:solidFill>
                  <a:schemeClr val="tx1"/>
                </a:solidFill>
                <a:latin typeface="Arial" panose="020B0604020202020204" pitchFamily="34" charset="0"/>
                <a:cs typeface="Arial" panose="020B0604020202020204" pitchFamily="34" charset="0"/>
              </a:rPr>
              <a:t>El periodo clásico del derecho </a:t>
            </a:r>
            <a:r>
              <a:rPr lang="es-ES" dirty="0" smtClean="0">
                <a:solidFill>
                  <a:schemeClr val="tx1"/>
                </a:solidFill>
                <a:latin typeface="Arial" panose="020B0604020202020204" pitchFamily="34" charset="0"/>
                <a:cs typeface="Arial" panose="020B0604020202020204" pitchFamily="34" charset="0"/>
              </a:rPr>
              <a:t>romano refiere al conjunto </a:t>
            </a:r>
            <a:r>
              <a:rPr lang="es-ES" dirty="0">
                <a:solidFill>
                  <a:schemeClr val="tx1"/>
                </a:solidFill>
                <a:latin typeface="Arial" panose="020B0604020202020204" pitchFamily="34" charset="0"/>
                <a:cs typeface="Arial" panose="020B0604020202020204" pitchFamily="34" charset="0"/>
              </a:rPr>
              <a:t>de manifestaciones jurídicas, ocurridas entre los siglos I d. C., hasta principios del III d. C., durante las cuales, los romanos consolidaron su derecho tal como lo conocemos </a:t>
            </a:r>
            <a:r>
              <a:rPr lang="es-ES" dirty="0" smtClean="0">
                <a:solidFill>
                  <a:schemeClr val="tx1"/>
                </a:solidFill>
                <a:latin typeface="Arial" panose="020B0604020202020204" pitchFamily="34" charset="0"/>
                <a:cs typeface="Arial" panose="020B0604020202020204" pitchFamily="34" charset="0"/>
              </a:rPr>
              <a:t>hoy.</a:t>
            </a:r>
            <a:endParaRPr lang="es-ES" dirty="0">
              <a:solidFill>
                <a:schemeClr val="tx1"/>
              </a:solidFill>
              <a:latin typeface="Arial" panose="020B0604020202020204" pitchFamily="34" charset="0"/>
              <a:cs typeface="Arial" panose="020B0604020202020204" pitchFamily="34" charset="0"/>
            </a:endParaRPr>
          </a:p>
          <a:p>
            <a:pPr marL="0" indent="0">
              <a:buNone/>
            </a:pPr>
            <a:r>
              <a:rPr lang="es-ES" dirty="0">
                <a:solidFill>
                  <a:schemeClr val="tx1"/>
                </a:solidFill>
                <a:latin typeface="Arial" panose="020B0604020202020204" pitchFamily="34" charset="0"/>
                <a:cs typeface="Arial" panose="020B0604020202020204" pitchFamily="34" charset="0"/>
              </a:rPr>
              <a:t>Durante este tiempo, las instituciones jurídicas del derecho privado se consolidaron, la producción de los jurisconsultos tuvo su mayor apogeo, y floreció la vocación del </a:t>
            </a:r>
            <a:r>
              <a:rPr lang="es-ES" dirty="0" smtClean="0">
                <a:solidFill>
                  <a:schemeClr val="tx1"/>
                </a:solidFill>
                <a:latin typeface="Arial" panose="020B0604020202020204" pitchFamily="34" charset="0"/>
                <a:cs typeface="Arial" panose="020B0604020202020204" pitchFamily="34" charset="0"/>
              </a:rPr>
              <a:t>jurista </a:t>
            </a:r>
            <a:r>
              <a:rPr lang="es-ES" dirty="0">
                <a:solidFill>
                  <a:schemeClr val="tx1"/>
                </a:solidFill>
                <a:latin typeface="Arial" panose="020B0604020202020204" pitchFamily="34" charset="0"/>
                <a:cs typeface="Arial" panose="020B0604020202020204" pitchFamily="34" charset="0"/>
              </a:rPr>
              <a:t>como mediador </a:t>
            </a:r>
            <a:r>
              <a:rPr lang="es-ES" dirty="0" smtClean="0">
                <a:solidFill>
                  <a:schemeClr val="tx1"/>
                </a:solidFill>
                <a:latin typeface="Arial" panose="020B0604020202020204" pitchFamily="34" charset="0"/>
                <a:cs typeface="Arial" panose="020B0604020202020204" pitchFamily="34" charset="0"/>
              </a:rPr>
              <a:t>procesal.</a:t>
            </a:r>
            <a:endParaRPr lang="es-ES" dirty="0">
              <a:solidFill>
                <a:schemeClr val="tx1"/>
              </a:solidFill>
              <a:latin typeface="Arial" panose="020B0604020202020204" pitchFamily="34" charset="0"/>
              <a:cs typeface="Arial" panose="020B0604020202020204" pitchFamily="34" charset="0"/>
            </a:endParaRPr>
          </a:p>
          <a:p>
            <a:pPr marL="0" indent="0">
              <a:buNone/>
            </a:pPr>
            <a:r>
              <a:rPr lang="es-ES" dirty="0" smtClean="0">
                <a:solidFill>
                  <a:schemeClr val="tx1"/>
                </a:solidFill>
                <a:latin typeface="Arial" panose="020B0604020202020204" pitchFamily="34" charset="0"/>
                <a:cs typeface="Arial" panose="020B0604020202020204" pitchFamily="34" charset="0"/>
              </a:rPr>
              <a:t>Coincide, además, </a:t>
            </a:r>
            <a:r>
              <a:rPr lang="es-ES" dirty="0">
                <a:solidFill>
                  <a:schemeClr val="tx1"/>
                </a:solidFill>
                <a:latin typeface="Arial" panose="020B0604020202020204" pitchFamily="34" charset="0"/>
                <a:cs typeface="Arial" panose="020B0604020202020204" pitchFamily="34" charset="0"/>
              </a:rPr>
              <a:t>con un periodo de prosperidad en todo el imperio, y con la denominada </a:t>
            </a:r>
            <a:r>
              <a:rPr lang="es-ES" i="1" dirty="0" err="1">
                <a:solidFill>
                  <a:schemeClr val="tx1"/>
                </a:solidFill>
                <a:latin typeface="Arial" panose="020B0604020202020204" pitchFamily="34" charset="0"/>
                <a:cs typeface="Arial" panose="020B0604020202020204" pitchFamily="34" charset="0"/>
              </a:rPr>
              <a:t>pax</a:t>
            </a:r>
            <a:r>
              <a:rPr lang="es-ES" i="1" dirty="0">
                <a:solidFill>
                  <a:schemeClr val="tx1"/>
                </a:solidFill>
                <a:latin typeface="Arial" panose="020B0604020202020204" pitchFamily="34" charset="0"/>
                <a:cs typeface="Arial" panose="020B0604020202020204" pitchFamily="34" charset="0"/>
              </a:rPr>
              <a:t> romana</a:t>
            </a:r>
            <a:r>
              <a:rPr lang="es-ES" dirty="0">
                <a:solidFill>
                  <a:schemeClr val="tx1"/>
                </a:solidFill>
                <a:latin typeface="Arial" panose="020B0604020202020204" pitchFamily="34" charset="0"/>
                <a:cs typeface="Arial" panose="020B0604020202020204" pitchFamily="34" charset="0"/>
              </a:rPr>
              <a:t>, y </a:t>
            </a:r>
            <a:r>
              <a:rPr lang="es-ES" dirty="0" smtClean="0">
                <a:solidFill>
                  <a:schemeClr val="tx1"/>
                </a:solidFill>
                <a:latin typeface="Arial" panose="020B0604020202020204" pitchFamily="34" charset="0"/>
                <a:cs typeface="Arial" panose="020B0604020202020204" pitchFamily="34" charset="0"/>
              </a:rPr>
              <a:t>a </a:t>
            </a:r>
            <a:r>
              <a:rPr lang="es-ES" dirty="0">
                <a:solidFill>
                  <a:schemeClr val="tx1"/>
                </a:solidFill>
                <a:latin typeface="Arial" panose="020B0604020202020204" pitchFamily="34" charset="0"/>
                <a:cs typeface="Arial" panose="020B0604020202020204" pitchFamily="34" charset="0"/>
              </a:rPr>
              <a:t>nivel político, con el denominado Alto Imperio o Principado, desde Octavio Augusto (27 a. C.), hasta la dinastía de los Severos (235 d. C.).</a:t>
            </a:r>
          </a:p>
          <a:p>
            <a:pPr marL="0" indent="0">
              <a:buNone/>
            </a:pPr>
            <a:endParaRPr lang="es-AR" dirty="0"/>
          </a:p>
        </p:txBody>
      </p:sp>
    </p:spTree>
    <p:extLst>
      <p:ext uri="{BB962C8B-B14F-4D97-AF65-F5344CB8AC3E}">
        <p14:creationId xmlns:p14="http://schemas.microsoft.com/office/powerpoint/2010/main" val="86270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4294967295"/>
          </p:nvPr>
        </p:nvSpPr>
        <p:spPr>
          <a:xfrm>
            <a:off x="1728651" y="978944"/>
            <a:ext cx="9601200" cy="5252039"/>
          </a:xfrm>
        </p:spPr>
        <p:txBody>
          <a:bodyPr>
            <a:normAutofit/>
          </a:bodyPr>
          <a:lstStyle/>
          <a:p>
            <a:pPr marL="0" indent="0">
              <a:buNone/>
            </a:pPr>
            <a:r>
              <a:rPr lang="es-AR" dirty="0" smtClean="0">
                <a:latin typeface="Arial" panose="020B0604020202020204" pitchFamily="34" charset="0"/>
                <a:cs typeface="Arial" panose="020B0604020202020204" pitchFamily="34" charset="0"/>
              </a:rPr>
              <a:t>En este período, la gran mayoría de los Emperadores se rodearon de reconocidos </a:t>
            </a:r>
            <a:r>
              <a:rPr lang="es-AR" b="1" dirty="0" smtClean="0">
                <a:latin typeface="Arial" panose="020B0604020202020204" pitchFamily="34" charset="0"/>
                <a:cs typeface="Arial" panose="020B0604020202020204" pitchFamily="34" charset="0"/>
              </a:rPr>
              <a:t>jurisconsultos</a:t>
            </a:r>
            <a:r>
              <a:rPr lang="es-AR" dirty="0" smtClean="0">
                <a:latin typeface="Arial" panose="020B0604020202020204" pitchFamily="34" charset="0"/>
                <a:cs typeface="Arial" panose="020B0604020202020204" pitchFamily="34" charset="0"/>
              </a:rPr>
              <a:t>, lo que derivó en una importante transformación y difusión del Derecho.</a:t>
            </a:r>
          </a:p>
          <a:p>
            <a:r>
              <a:rPr lang="es-AR" dirty="0" smtClean="0">
                <a:latin typeface="Arial" panose="020B0604020202020204" pitchFamily="34" charset="0"/>
                <a:cs typeface="Arial" panose="020B0604020202020204" pitchFamily="34" charset="0"/>
              </a:rPr>
              <a:t>Augusto le concedió a ciertos juristas el </a:t>
            </a:r>
            <a:r>
              <a:rPr lang="es-AR" b="1" i="1" dirty="0" err="1" smtClean="0">
                <a:latin typeface="Arial" panose="020B0604020202020204" pitchFamily="34" charset="0"/>
                <a:cs typeface="Arial" panose="020B0604020202020204" pitchFamily="34" charset="0"/>
              </a:rPr>
              <a:t>Ius</a:t>
            </a:r>
            <a:r>
              <a:rPr lang="es-AR" b="1" i="1" dirty="0" smtClean="0">
                <a:latin typeface="Arial" panose="020B0604020202020204" pitchFamily="34" charset="0"/>
                <a:cs typeface="Arial" panose="020B0604020202020204" pitchFamily="34" charset="0"/>
              </a:rPr>
              <a:t> </a:t>
            </a:r>
            <a:r>
              <a:rPr lang="es-AR" b="1" i="1" dirty="0" err="1" smtClean="0">
                <a:latin typeface="Arial" panose="020B0604020202020204" pitchFamily="34" charset="0"/>
                <a:cs typeface="Arial" panose="020B0604020202020204" pitchFamily="34" charset="0"/>
              </a:rPr>
              <a:t>Publice</a:t>
            </a:r>
            <a:r>
              <a:rPr lang="es-AR" b="1" i="1" dirty="0" smtClean="0">
                <a:latin typeface="Arial" panose="020B0604020202020204" pitchFamily="34" charset="0"/>
                <a:cs typeface="Arial" panose="020B0604020202020204" pitchFamily="34" charset="0"/>
              </a:rPr>
              <a:t> </a:t>
            </a:r>
            <a:r>
              <a:rPr lang="es-AR" b="1" i="1" dirty="0" err="1" smtClean="0">
                <a:latin typeface="Arial" panose="020B0604020202020204" pitchFamily="34" charset="0"/>
                <a:cs typeface="Arial" panose="020B0604020202020204" pitchFamily="34" charset="0"/>
              </a:rPr>
              <a:t>Respondendi</a:t>
            </a:r>
            <a:r>
              <a:rPr lang="es-AR" dirty="0" smtClean="0">
                <a:latin typeface="Arial" panose="020B0604020202020204" pitchFamily="34" charset="0"/>
                <a:cs typeface="Arial" panose="020B0604020202020204" pitchFamily="34" charset="0"/>
              </a:rPr>
              <a:t>; es decir, el derecho de emitir opinión como si fuese en nombre del emperador. De esta forma, frente a un litigio, obligaban al juez a fallar conforme a ellas.</a:t>
            </a:r>
          </a:p>
          <a:p>
            <a:r>
              <a:rPr lang="es-AR" dirty="0" smtClean="0">
                <a:latin typeface="Arial" panose="020B0604020202020204" pitchFamily="34" charset="0"/>
                <a:cs typeface="Arial" panose="020B0604020202020204" pitchFamily="34" charset="0"/>
              </a:rPr>
              <a:t>Por su parte, el emperador Adriano le encomendó al jurista </a:t>
            </a:r>
            <a:r>
              <a:rPr lang="es-AR" dirty="0" err="1" smtClean="0">
                <a:latin typeface="Arial" panose="020B0604020202020204" pitchFamily="34" charset="0"/>
                <a:cs typeface="Arial" panose="020B0604020202020204" pitchFamily="34" charset="0"/>
              </a:rPr>
              <a:t>Salvio</a:t>
            </a:r>
            <a:r>
              <a:rPr lang="es-AR" dirty="0" smtClean="0">
                <a:latin typeface="Arial" panose="020B0604020202020204" pitchFamily="34" charset="0"/>
                <a:cs typeface="Arial" panose="020B0604020202020204" pitchFamily="34" charset="0"/>
              </a:rPr>
              <a:t> Juliano la tarea de unificar las fuentes del Derecho reordenando los Edictos de los Pretores. De ese modo, se estableció en el año 130 </a:t>
            </a:r>
            <a:r>
              <a:rPr lang="es-AR" dirty="0" err="1" smtClean="0">
                <a:latin typeface="Arial" panose="020B0604020202020204" pitchFamily="34" charset="0"/>
                <a:cs typeface="Arial" panose="020B0604020202020204" pitchFamily="34" charset="0"/>
              </a:rPr>
              <a:t>apróx</a:t>
            </a:r>
            <a:r>
              <a:rPr lang="es-AR" dirty="0" smtClean="0">
                <a:latin typeface="Arial" panose="020B0604020202020204" pitchFamily="34" charset="0"/>
                <a:cs typeface="Arial" panose="020B0604020202020204" pitchFamily="34" charset="0"/>
              </a:rPr>
              <a:t>. el </a:t>
            </a:r>
            <a:r>
              <a:rPr lang="es-AR" b="1" i="1" dirty="0" smtClean="0">
                <a:latin typeface="Arial" panose="020B0604020202020204" pitchFamily="34" charset="0"/>
                <a:cs typeface="Arial" panose="020B0604020202020204" pitchFamily="34" charset="0"/>
              </a:rPr>
              <a:t>Edicto Perpetuo de </a:t>
            </a:r>
            <a:r>
              <a:rPr lang="es-AR" b="1" i="1" dirty="0" err="1" smtClean="0">
                <a:latin typeface="Arial" panose="020B0604020202020204" pitchFamily="34" charset="0"/>
                <a:cs typeface="Arial" panose="020B0604020202020204" pitchFamily="34" charset="0"/>
              </a:rPr>
              <a:t>Salvio</a:t>
            </a:r>
            <a:r>
              <a:rPr lang="es-AR" b="1" i="1" dirty="0" smtClean="0">
                <a:latin typeface="Arial" panose="020B0604020202020204" pitchFamily="34" charset="0"/>
                <a:cs typeface="Arial" panose="020B0604020202020204" pitchFamily="34" charset="0"/>
              </a:rPr>
              <a:t> Juliano </a:t>
            </a:r>
            <a:r>
              <a:rPr lang="es-AR" dirty="0" smtClean="0">
                <a:latin typeface="Arial" panose="020B0604020202020204" pitchFamily="34" charset="0"/>
                <a:cs typeface="Arial" panose="020B0604020202020204" pitchFamily="34" charset="0"/>
              </a:rPr>
              <a:t>que compilaba las disposiciones del Pretor urbano, del peregrino, del Edil Curul y los Edictos Provinciales.</a:t>
            </a:r>
          </a:p>
          <a:p>
            <a:r>
              <a:rPr lang="es-AR" b="1" dirty="0" smtClean="0">
                <a:latin typeface="Arial" panose="020B0604020202020204" pitchFamily="34" charset="0"/>
                <a:cs typeface="Arial" panose="020B0604020202020204" pitchFamily="34" charset="0"/>
              </a:rPr>
              <a:t>Con el </a:t>
            </a:r>
            <a:r>
              <a:rPr lang="es-AR" b="1" dirty="0" err="1" smtClean="0">
                <a:latin typeface="Arial" panose="020B0604020202020204" pitchFamily="34" charset="0"/>
                <a:cs typeface="Arial" panose="020B0604020202020204" pitchFamily="34" charset="0"/>
              </a:rPr>
              <a:t>Ius</a:t>
            </a:r>
            <a:r>
              <a:rPr lang="es-AR" b="1" dirty="0" smtClean="0">
                <a:latin typeface="Arial" panose="020B0604020202020204" pitchFamily="34" charset="0"/>
                <a:cs typeface="Arial" panose="020B0604020202020204" pitchFamily="34" charset="0"/>
              </a:rPr>
              <a:t> </a:t>
            </a:r>
            <a:r>
              <a:rPr lang="es-AR" b="1" dirty="0" err="1" smtClean="0">
                <a:latin typeface="Arial" panose="020B0604020202020204" pitchFamily="34" charset="0"/>
                <a:cs typeface="Arial" panose="020B0604020202020204" pitchFamily="34" charset="0"/>
              </a:rPr>
              <a:t>Publice</a:t>
            </a:r>
            <a:r>
              <a:rPr lang="es-AR" b="1" dirty="0" smtClean="0">
                <a:latin typeface="Arial" panose="020B0604020202020204" pitchFamily="34" charset="0"/>
                <a:cs typeface="Arial" panose="020B0604020202020204" pitchFamily="34" charset="0"/>
              </a:rPr>
              <a:t> </a:t>
            </a:r>
            <a:r>
              <a:rPr lang="es-AR" b="1" dirty="0" err="1" smtClean="0">
                <a:latin typeface="Arial" panose="020B0604020202020204" pitchFamily="34" charset="0"/>
                <a:cs typeface="Arial" panose="020B0604020202020204" pitchFamily="34" charset="0"/>
              </a:rPr>
              <a:t>Respondendi</a:t>
            </a:r>
            <a:r>
              <a:rPr lang="es-AR" b="1" dirty="0" smtClean="0">
                <a:latin typeface="Arial" panose="020B0604020202020204" pitchFamily="34" charset="0"/>
                <a:cs typeface="Arial" panose="020B0604020202020204" pitchFamily="34" charset="0"/>
              </a:rPr>
              <a:t> se pretendía disciplinar la jurisprudencia y evitar múltiples soluciones para casos similares; mientras que con el Edicto Perpetuo se buscaba lograr la uniformidad en las disposiciones de los magistrados.</a:t>
            </a:r>
            <a:endParaRPr lang="es-A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5188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err="1" smtClean="0">
                <a:latin typeface="Arial" panose="020B0604020202020204" pitchFamily="34" charset="0"/>
                <a:cs typeface="Arial" panose="020B0604020202020204" pitchFamily="34" charset="0"/>
              </a:rPr>
              <a:t>Proculeyanos</a:t>
            </a:r>
            <a:r>
              <a:rPr lang="es-AR" b="1" dirty="0" smtClean="0">
                <a:latin typeface="Arial" panose="020B0604020202020204" pitchFamily="34" charset="0"/>
                <a:cs typeface="Arial" panose="020B0604020202020204" pitchFamily="34" charset="0"/>
              </a:rPr>
              <a:t> y Sabinianos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815737"/>
            <a:ext cx="9601200" cy="4051663"/>
          </a:xfrm>
        </p:spPr>
        <p:txBody>
          <a:bodyPr/>
          <a:lstStyle/>
          <a:p>
            <a:pPr marL="0" indent="0">
              <a:buNone/>
            </a:pPr>
            <a:r>
              <a:rPr lang="es-AR" dirty="0" smtClean="0">
                <a:latin typeface="Arial" panose="020B0604020202020204" pitchFamily="34" charset="0"/>
                <a:cs typeface="Arial" panose="020B0604020202020204" pitchFamily="34" charset="0"/>
              </a:rPr>
              <a:t>Los juristas de la época clásica comenzaron a agruparse en distintas escuelas donde se emitían opiniones sobre ciertos aspectos de la realidad jurídica y se impartían enseñanzas. Entre ellas se destacaron dos:</a:t>
            </a:r>
          </a:p>
          <a:p>
            <a:pPr marL="0" indent="0">
              <a:buNone/>
            </a:pPr>
            <a:endParaRPr lang="es-AR" dirty="0" smtClean="0">
              <a:latin typeface="Arial" panose="020B0604020202020204" pitchFamily="34" charset="0"/>
              <a:cs typeface="Arial" panose="020B0604020202020204" pitchFamily="34" charset="0"/>
            </a:endParaRPr>
          </a:p>
          <a:p>
            <a:r>
              <a:rPr lang="es-AR" b="1" dirty="0" smtClean="0">
                <a:latin typeface="Arial" panose="020B0604020202020204" pitchFamily="34" charset="0"/>
                <a:cs typeface="Arial" panose="020B0604020202020204" pitchFamily="34" charset="0"/>
              </a:rPr>
              <a:t>La escuela de los </a:t>
            </a:r>
            <a:r>
              <a:rPr lang="es-AR" b="1" dirty="0" err="1" smtClean="0">
                <a:latin typeface="Arial" panose="020B0604020202020204" pitchFamily="34" charset="0"/>
                <a:cs typeface="Arial" panose="020B0604020202020204" pitchFamily="34" charset="0"/>
              </a:rPr>
              <a:t>Proculeyanos</a:t>
            </a:r>
            <a:r>
              <a:rPr lang="es-AR" dirty="0" smtClean="0">
                <a:latin typeface="Arial" panose="020B0604020202020204" pitchFamily="34" charset="0"/>
                <a:cs typeface="Arial" panose="020B0604020202020204" pitchFamily="34" charset="0"/>
              </a:rPr>
              <a:t>: De orientación más progresista y, en general, opositora a las políticas impartidas por el príncipe. Sus referentes más reconocidos fueron </a:t>
            </a:r>
            <a:r>
              <a:rPr lang="es-AR" dirty="0" err="1" smtClean="0">
                <a:latin typeface="Arial" panose="020B0604020202020204" pitchFamily="34" charset="0"/>
                <a:cs typeface="Arial" panose="020B0604020202020204" pitchFamily="34" charset="0"/>
              </a:rPr>
              <a:t>Labeón</a:t>
            </a:r>
            <a:r>
              <a:rPr lang="es-AR" dirty="0" smtClean="0">
                <a:latin typeface="Arial" panose="020B0604020202020204" pitchFamily="34" charset="0"/>
                <a:cs typeface="Arial" panose="020B0604020202020204" pitchFamily="34" charset="0"/>
              </a:rPr>
              <a:t>, </a:t>
            </a:r>
            <a:r>
              <a:rPr lang="es-AR" dirty="0" err="1" smtClean="0">
                <a:latin typeface="Arial" panose="020B0604020202020204" pitchFamily="34" charset="0"/>
                <a:cs typeface="Arial" panose="020B0604020202020204" pitchFamily="34" charset="0"/>
              </a:rPr>
              <a:t>Proculo</a:t>
            </a:r>
            <a:r>
              <a:rPr lang="es-AR" dirty="0" smtClean="0">
                <a:latin typeface="Arial" panose="020B0604020202020204" pitchFamily="34" charset="0"/>
                <a:cs typeface="Arial" panose="020B0604020202020204" pitchFamily="34" charset="0"/>
              </a:rPr>
              <a:t>, Celso, entre otros.</a:t>
            </a:r>
          </a:p>
          <a:p>
            <a:endParaRPr lang="es-AR" dirty="0">
              <a:latin typeface="Arial" panose="020B0604020202020204" pitchFamily="34" charset="0"/>
              <a:cs typeface="Arial" panose="020B0604020202020204" pitchFamily="34" charset="0"/>
            </a:endParaRPr>
          </a:p>
          <a:p>
            <a:r>
              <a:rPr lang="es-AR" b="1" dirty="0" smtClean="0">
                <a:latin typeface="Arial" panose="020B0604020202020204" pitchFamily="34" charset="0"/>
                <a:cs typeface="Arial" panose="020B0604020202020204" pitchFamily="34" charset="0"/>
              </a:rPr>
              <a:t>La escuela de los Sabinianos</a:t>
            </a:r>
            <a:r>
              <a:rPr lang="es-AR" dirty="0" smtClean="0">
                <a:latin typeface="Arial" panose="020B0604020202020204" pitchFamily="34" charset="0"/>
                <a:cs typeface="Arial" panose="020B0604020202020204" pitchFamily="34" charset="0"/>
              </a:rPr>
              <a:t>: De orientación más conservadora y alineada a las políticas oficiales. Sus referentes más reconocidos fueron Sabino, Gayo, Prisco y </a:t>
            </a:r>
            <a:r>
              <a:rPr lang="es-AR" dirty="0" err="1" smtClean="0">
                <a:latin typeface="Arial" panose="020B0604020202020204" pitchFamily="34" charset="0"/>
                <a:cs typeface="Arial" panose="020B0604020202020204" pitchFamily="34" charset="0"/>
              </a:rPr>
              <a:t>Salvio</a:t>
            </a:r>
            <a:r>
              <a:rPr lang="es-AR" dirty="0" smtClean="0">
                <a:latin typeface="Arial" panose="020B0604020202020204" pitchFamily="34" charset="0"/>
                <a:cs typeface="Arial" panose="020B0604020202020204" pitchFamily="34" charset="0"/>
              </a:rPr>
              <a:t> Juliano.</a:t>
            </a:r>
          </a:p>
        </p:txBody>
      </p:sp>
    </p:spTree>
    <p:extLst>
      <p:ext uri="{BB962C8B-B14F-4D97-AF65-F5344CB8AC3E}">
        <p14:creationId xmlns:p14="http://schemas.microsoft.com/office/powerpoint/2010/main" val="1011269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Constituciones Imperiales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789611"/>
            <a:ext cx="9601200" cy="4077789"/>
          </a:xfrm>
        </p:spPr>
        <p:txBody>
          <a:bodyPr>
            <a:normAutofit/>
          </a:bodyPr>
          <a:lstStyle/>
          <a:p>
            <a:pPr marL="0" indent="0">
              <a:buNone/>
            </a:pPr>
            <a:r>
              <a:rPr lang="es-AR" dirty="0" smtClean="0">
                <a:latin typeface="Arial" panose="020B0604020202020204" pitchFamily="34" charset="0"/>
                <a:cs typeface="Arial" panose="020B0604020202020204" pitchFamily="34" charset="0"/>
              </a:rPr>
              <a:t>En esta etapa, todo cuanto disponía el Emperador tenía valor de ley y estas eran conocidas como Constituciones Imperiales. De este modo, el Emperador creaba Derecho a través de tres formas:</a:t>
            </a:r>
          </a:p>
          <a:p>
            <a:r>
              <a:rPr lang="es-AR" b="1" i="1" dirty="0" smtClean="0">
                <a:latin typeface="Arial" panose="020B0604020202020204" pitchFamily="34" charset="0"/>
                <a:cs typeface="Arial" panose="020B0604020202020204" pitchFamily="34" charset="0"/>
              </a:rPr>
              <a:t>Los Edictos</a:t>
            </a:r>
            <a:r>
              <a:rPr lang="es-AR" dirty="0" smtClean="0">
                <a:latin typeface="Arial" panose="020B0604020202020204" pitchFamily="34" charset="0"/>
                <a:cs typeface="Arial" panose="020B0604020202020204" pitchFamily="34" charset="0"/>
              </a:rPr>
              <a:t>: Disposiciones de duración ilimitada y de alcance general por las que se dirigía al pueblo, comprendiendo temas variados de Derecho penal, administrativo y procesal. Uno de los más conocidos fue el Edicto de Caracalla por el que en el 212 se otorgó la ciudadanía romana a todos los habitantes libres del imperio.</a:t>
            </a:r>
          </a:p>
          <a:p>
            <a:r>
              <a:rPr lang="es-AR" b="1" i="1" dirty="0" smtClean="0">
                <a:latin typeface="Arial" panose="020B0604020202020204" pitchFamily="34" charset="0"/>
                <a:cs typeface="Arial" panose="020B0604020202020204" pitchFamily="34" charset="0"/>
              </a:rPr>
              <a:t>Los Rescriptos</a:t>
            </a:r>
            <a:r>
              <a:rPr lang="es-AR" dirty="0" smtClean="0">
                <a:latin typeface="Arial" panose="020B0604020202020204" pitchFamily="34" charset="0"/>
                <a:cs typeface="Arial" panose="020B0604020202020204" pitchFamily="34" charset="0"/>
              </a:rPr>
              <a:t>: Eran respuestas escritas a consultas que se le formulaban al emperador y que tenían valor vinculante.</a:t>
            </a:r>
          </a:p>
          <a:p>
            <a:r>
              <a:rPr lang="es-AR" b="1" i="1" dirty="0" smtClean="0">
                <a:latin typeface="Arial" panose="020B0604020202020204" pitchFamily="34" charset="0"/>
                <a:cs typeface="Arial" panose="020B0604020202020204" pitchFamily="34" charset="0"/>
              </a:rPr>
              <a:t>Los Decreta</a:t>
            </a:r>
            <a:r>
              <a:rPr lang="es-AR" dirty="0" smtClean="0">
                <a:latin typeface="Arial" panose="020B0604020202020204" pitchFamily="34" charset="0"/>
                <a:cs typeface="Arial" panose="020B0604020202020204" pitchFamily="34" charset="0"/>
              </a:rPr>
              <a:t>: Eran sentencias que el Emperador podía emitir en relación a cuestiones sometidas al más alto Tribunal.</a:t>
            </a:r>
          </a:p>
        </p:txBody>
      </p:sp>
    </p:spTree>
    <p:extLst>
      <p:ext uri="{BB962C8B-B14F-4D97-AF65-F5344CB8AC3E}">
        <p14:creationId xmlns:p14="http://schemas.microsoft.com/office/powerpoint/2010/main" val="2645896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103812"/>
            <a:ext cx="9601200" cy="1485900"/>
          </a:xfrm>
        </p:spPr>
        <p:txBody>
          <a:bodyPr/>
          <a:lstStyle/>
          <a:p>
            <a:pPr algn="ctr"/>
            <a:r>
              <a:rPr lang="es-AR" b="1" dirty="0" smtClean="0">
                <a:latin typeface="Arial" panose="020B0604020202020204" pitchFamily="34" charset="0"/>
                <a:cs typeface="Arial" panose="020B0604020202020204" pitchFamily="34" charset="0"/>
              </a:rPr>
              <a:t>La anarquía militar</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2272937"/>
            <a:ext cx="9601200" cy="4064726"/>
          </a:xfrm>
        </p:spPr>
        <p:txBody>
          <a:bodyPr/>
          <a:lstStyle/>
          <a:p>
            <a:pPr marL="0" indent="0">
              <a:buNone/>
            </a:pPr>
            <a:r>
              <a:rPr lang="es-AR" dirty="0" smtClean="0">
                <a:latin typeface="Arial" panose="020B0604020202020204" pitchFamily="34" charset="0"/>
                <a:cs typeface="Arial" panose="020B0604020202020204" pitchFamily="34" charset="0"/>
              </a:rPr>
              <a:t>La muerte el emperador Alejandro Severo, el último de la dinastía de los severos, en el año 235 fue seguida de un colapso total del sistema político y económico.</a:t>
            </a:r>
          </a:p>
          <a:p>
            <a:pPr marL="0" indent="0">
              <a:buNone/>
            </a:pPr>
            <a:r>
              <a:rPr lang="es-AR" dirty="0" smtClean="0">
                <a:latin typeface="Arial" panose="020B0604020202020204" pitchFamily="34" charset="0"/>
                <a:cs typeface="Arial" panose="020B0604020202020204" pitchFamily="34" charset="0"/>
              </a:rPr>
              <a:t>Esto derivó en años de descontrol y anarquía hasta que el ejército proclamó como emperador a </a:t>
            </a:r>
            <a:r>
              <a:rPr lang="es-AR" b="1" dirty="0" smtClean="0">
                <a:latin typeface="Arial" panose="020B0604020202020204" pitchFamily="34" charset="0"/>
                <a:cs typeface="Arial" panose="020B0604020202020204" pitchFamily="34" charset="0"/>
              </a:rPr>
              <a:t>Diocleciano</a:t>
            </a:r>
            <a:r>
              <a:rPr lang="es-AR" dirty="0" smtClean="0">
                <a:latin typeface="Arial" panose="020B0604020202020204" pitchFamily="34" charset="0"/>
                <a:cs typeface="Arial" panose="020B0604020202020204" pitchFamily="34" charset="0"/>
              </a:rPr>
              <a:t> en el año 284, dando inicio al período histórico llamado </a:t>
            </a:r>
            <a:r>
              <a:rPr lang="es-AR" b="1" dirty="0" smtClean="0">
                <a:latin typeface="Arial" panose="020B0604020202020204" pitchFamily="34" charset="0"/>
                <a:cs typeface="Arial" panose="020B0604020202020204" pitchFamily="34" charset="0"/>
              </a:rPr>
              <a:t>Dominado</a:t>
            </a:r>
            <a:r>
              <a:rPr lang="es-AR" dirty="0" smtClean="0">
                <a:latin typeface="Arial" panose="020B0604020202020204" pitchFamily="34" charset="0"/>
                <a:cs typeface="Arial" panose="020B0604020202020204" pitchFamily="34" charset="0"/>
              </a:rPr>
              <a:t>. Entre él y, posteriormente, el emperador </a:t>
            </a:r>
            <a:r>
              <a:rPr lang="es-AR" b="1" dirty="0" smtClean="0">
                <a:latin typeface="Arial" panose="020B0604020202020204" pitchFamily="34" charset="0"/>
                <a:cs typeface="Arial" panose="020B0604020202020204" pitchFamily="34" charset="0"/>
              </a:rPr>
              <a:t>Constantino</a:t>
            </a:r>
            <a:r>
              <a:rPr lang="es-AR" dirty="0" smtClean="0">
                <a:latin typeface="Arial" panose="020B0604020202020204" pitchFamily="34" charset="0"/>
                <a:cs typeface="Arial" panose="020B0604020202020204" pitchFamily="34" charset="0"/>
              </a:rPr>
              <a:t> reorganizarán el Imperio otorgándole otra fisonomía.</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8508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El Dominado</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894115"/>
            <a:ext cx="9601200" cy="3581400"/>
          </a:xfrm>
        </p:spPr>
        <p:txBody>
          <a:bodyPr/>
          <a:lstStyle/>
          <a:p>
            <a:pPr marL="0" indent="0">
              <a:buNone/>
            </a:pPr>
            <a:r>
              <a:rPr lang="es-AR" dirty="0" smtClean="0">
                <a:latin typeface="Arial" panose="020B0604020202020204" pitchFamily="34" charset="0"/>
                <a:cs typeface="Arial" panose="020B0604020202020204" pitchFamily="34" charset="0"/>
              </a:rPr>
              <a:t>El término “</a:t>
            </a:r>
            <a:r>
              <a:rPr lang="es-AR" b="1" dirty="0" smtClean="0">
                <a:latin typeface="Arial" panose="020B0604020202020204" pitchFamily="34" charset="0"/>
                <a:cs typeface="Arial" panose="020B0604020202020204" pitchFamily="34" charset="0"/>
              </a:rPr>
              <a:t>Dominado</a:t>
            </a:r>
            <a:r>
              <a:rPr lang="es-AR" dirty="0" smtClean="0">
                <a:latin typeface="Arial" panose="020B0604020202020204" pitchFamily="34" charset="0"/>
                <a:cs typeface="Arial" panose="020B0604020202020204" pitchFamily="34" charset="0"/>
              </a:rPr>
              <a:t>” proviene de </a:t>
            </a:r>
            <a:r>
              <a:rPr lang="es-AR" b="1" i="1" dirty="0" err="1" smtClean="0">
                <a:latin typeface="Arial" panose="020B0604020202020204" pitchFamily="34" charset="0"/>
                <a:cs typeface="Arial" panose="020B0604020202020204" pitchFamily="34" charset="0"/>
              </a:rPr>
              <a:t>dominus</a:t>
            </a:r>
            <a:r>
              <a:rPr lang="es-AR" dirty="0" smtClean="0">
                <a:latin typeface="Arial" panose="020B0604020202020204" pitchFamily="34" charset="0"/>
                <a:cs typeface="Arial" panose="020B0604020202020204" pitchFamily="34" charset="0"/>
              </a:rPr>
              <a:t> (señor) y refleja la nueva concepción de cada emperador en esta etapa: ya no se considera el primero entre sus pares del Senado ni entre los ciudadanos (</a:t>
            </a:r>
            <a:r>
              <a:rPr lang="es-AR" i="1" dirty="0" err="1" smtClean="0">
                <a:latin typeface="Arial" panose="020B0604020202020204" pitchFamily="34" charset="0"/>
                <a:cs typeface="Arial" panose="020B0604020202020204" pitchFamily="34" charset="0"/>
              </a:rPr>
              <a:t>Princeps</a:t>
            </a:r>
            <a:r>
              <a:rPr lang="es-AR" dirty="0" smtClean="0">
                <a:latin typeface="Arial" panose="020B0604020202020204" pitchFamily="34" charset="0"/>
                <a:cs typeface="Arial" panose="020B0604020202020204" pitchFamily="34" charset="0"/>
              </a:rPr>
              <a:t>), sino el Señor (</a:t>
            </a:r>
            <a:r>
              <a:rPr lang="es-AR" i="1" dirty="0" err="1" smtClean="0">
                <a:latin typeface="Arial" panose="020B0604020202020204" pitchFamily="34" charset="0"/>
                <a:cs typeface="Arial" panose="020B0604020202020204" pitchFamily="34" charset="0"/>
              </a:rPr>
              <a:t>Dominus</a:t>
            </a:r>
            <a:r>
              <a:rPr lang="es-AR" dirty="0" smtClean="0">
                <a:latin typeface="Arial" panose="020B0604020202020204" pitchFamily="34" charset="0"/>
                <a:cs typeface="Arial" panose="020B0604020202020204" pitchFamily="34" charset="0"/>
              </a:rPr>
              <a:t>) absoluto, una encarnación del Estado ante la cual debían someterse todos los ciudadanos sin distinción. </a:t>
            </a:r>
          </a:p>
          <a:p>
            <a:pPr marL="0" indent="0">
              <a:buNone/>
            </a:pPr>
            <a:r>
              <a:rPr lang="es-AR" dirty="0" smtClean="0">
                <a:latin typeface="Arial" panose="020B0604020202020204" pitchFamily="34" charset="0"/>
                <a:cs typeface="Arial" panose="020B0604020202020204" pitchFamily="34" charset="0"/>
              </a:rPr>
              <a:t>Este período, conocido también como Bajo Imperio, se desarrolla desde el año 284 hasta el 476 en occidente.</a:t>
            </a:r>
          </a:p>
          <a:p>
            <a:pPr marL="0" indent="0">
              <a:buNone/>
            </a:pPr>
            <a:endParaRPr lang="es-AR" dirty="0" smtClean="0"/>
          </a:p>
        </p:txBody>
      </p:sp>
    </p:spTree>
    <p:extLst>
      <p:ext uri="{BB962C8B-B14F-4D97-AF65-F5344CB8AC3E}">
        <p14:creationId xmlns:p14="http://schemas.microsoft.com/office/powerpoint/2010/main" val="3691126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Diocleciano</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619794"/>
            <a:ext cx="9601200" cy="4247606"/>
          </a:xfrm>
        </p:spPr>
        <p:txBody>
          <a:bodyPr>
            <a:normAutofit/>
          </a:bodyPr>
          <a:lstStyle/>
          <a:p>
            <a:pPr marL="0" indent="0">
              <a:buNone/>
            </a:pPr>
            <a:r>
              <a:rPr lang="es-AR" dirty="0" smtClean="0">
                <a:latin typeface="Arial" panose="020B0604020202020204" pitchFamily="34" charset="0"/>
                <a:cs typeface="Arial" panose="020B0604020202020204" pitchFamily="34" charset="0"/>
              </a:rPr>
              <a:t>Diocleciano ejerció su poder de manera solitaria entre los años 284 y 286, y en conjunto con Maximiano entre los 286 y 305.</a:t>
            </a:r>
          </a:p>
          <a:p>
            <a:pPr marL="0" indent="0">
              <a:buNone/>
            </a:pPr>
            <a:r>
              <a:rPr lang="es-AR" dirty="0" smtClean="0">
                <a:latin typeface="Arial" panose="020B0604020202020204" pitchFamily="34" charset="0"/>
                <a:cs typeface="Arial" panose="020B0604020202020204" pitchFamily="34" charset="0"/>
              </a:rPr>
              <a:t>Realizó una total reestructuración del Estado:</a:t>
            </a:r>
          </a:p>
          <a:p>
            <a:r>
              <a:rPr lang="es-AR" b="1" dirty="0" smtClean="0">
                <a:latin typeface="Arial" panose="020B0604020202020204" pitchFamily="34" charset="0"/>
                <a:cs typeface="Arial" panose="020B0604020202020204" pitchFamily="34" charset="0"/>
              </a:rPr>
              <a:t>Reforma política</a:t>
            </a:r>
            <a:r>
              <a:rPr lang="es-AR" dirty="0" smtClean="0">
                <a:latin typeface="Arial" panose="020B0604020202020204" pitchFamily="34" charset="0"/>
                <a:cs typeface="Arial" panose="020B0604020202020204" pitchFamily="34" charset="0"/>
              </a:rPr>
              <a:t>: Formó una </a:t>
            </a:r>
            <a:r>
              <a:rPr lang="es-AR" b="1" dirty="0" smtClean="0">
                <a:latin typeface="Arial" panose="020B0604020202020204" pitchFamily="34" charset="0"/>
                <a:cs typeface="Arial" panose="020B0604020202020204" pitchFamily="34" charset="0"/>
              </a:rPr>
              <a:t>tetrarquía</a:t>
            </a:r>
            <a:r>
              <a:rPr lang="es-AR" dirty="0" smtClean="0">
                <a:latin typeface="Arial" panose="020B0604020202020204" pitchFamily="34" charset="0"/>
                <a:cs typeface="Arial" panose="020B0604020202020204" pitchFamily="34" charset="0"/>
              </a:rPr>
              <a:t> (gobierno de cuatro), dos Augustos y dos Césares y dividió al imperio en una parte occidental y otra oriental. Sus finalidades eran lograr una más eficiente defensa de las fronteras y articular un mecanismo regular de acceso al trono imperial.</a:t>
            </a:r>
          </a:p>
          <a:p>
            <a:r>
              <a:rPr lang="es-AR" b="1" dirty="0" smtClean="0">
                <a:latin typeface="Arial" panose="020B0604020202020204" pitchFamily="34" charset="0"/>
                <a:cs typeface="Arial" panose="020B0604020202020204" pitchFamily="34" charset="0"/>
              </a:rPr>
              <a:t>Reforma militar</a:t>
            </a:r>
            <a:r>
              <a:rPr lang="es-AR" dirty="0" smtClean="0">
                <a:latin typeface="Arial" panose="020B0604020202020204" pitchFamily="34" charset="0"/>
                <a:cs typeface="Arial" panose="020B0604020202020204" pitchFamily="34" charset="0"/>
              </a:rPr>
              <a:t>: Elevó a 500.000 hombres los efectivos del ejército y lo dividió en tres clases de tropas: las limítrofes, las de la masa móvil estratégica y la guardia del palacio imperial.</a:t>
            </a:r>
          </a:p>
          <a:p>
            <a:r>
              <a:rPr lang="es-AR" b="1" dirty="0" smtClean="0">
                <a:latin typeface="Arial" panose="020B0604020202020204" pitchFamily="34" charset="0"/>
                <a:cs typeface="Arial" panose="020B0604020202020204" pitchFamily="34" charset="0"/>
              </a:rPr>
              <a:t>Reforma económica</a:t>
            </a:r>
            <a:r>
              <a:rPr lang="es-AR" dirty="0" smtClean="0">
                <a:latin typeface="Arial" panose="020B0604020202020204" pitchFamily="34" charset="0"/>
                <a:cs typeface="Arial" panose="020B0604020202020204" pitchFamily="34" charset="0"/>
              </a:rPr>
              <a:t>: Aplicó una reforma monetaria e intervino directamente en los asuntos económicos.</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839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Constantino</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776549"/>
            <a:ext cx="9601200" cy="4090851"/>
          </a:xfrm>
        </p:spPr>
        <p:txBody>
          <a:bodyPr/>
          <a:lstStyle/>
          <a:p>
            <a:pPr marL="0" indent="0">
              <a:buNone/>
            </a:pPr>
            <a:r>
              <a:rPr lang="es-AR" dirty="0" smtClean="0">
                <a:latin typeface="Arial" panose="020B0604020202020204" pitchFamily="34" charset="0"/>
                <a:cs typeface="Arial" panose="020B0604020202020204" pitchFamily="34" charset="0"/>
              </a:rPr>
              <a:t>Constantino gobernó entre los años 306 y 337 de distintas maneras.</a:t>
            </a:r>
          </a:p>
          <a:p>
            <a:pPr marL="0" indent="0">
              <a:buNone/>
            </a:pPr>
            <a:r>
              <a:rPr lang="es-AR" dirty="0" smtClean="0">
                <a:latin typeface="Arial" panose="020B0604020202020204" pitchFamily="34" charset="0"/>
                <a:cs typeface="Arial" panose="020B0604020202020204" pitchFamily="34" charset="0"/>
              </a:rPr>
              <a:t>Las mayores particularidades de sus gestiones estuvieron en:</a:t>
            </a:r>
          </a:p>
          <a:p>
            <a:r>
              <a:rPr lang="es-AR" dirty="0">
                <a:latin typeface="Arial" panose="020B0604020202020204" pitchFamily="34" charset="0"/>
                <a:cs typeface="Arial" panose="020B0604020202020204" pitchFamily="34" charset="0"/>
              </a:rPr>
              <a:t>E</a:t>
            </a:r>
            <a:r>
              <a:rPr lang="es-AR" dirty="0" smtClean="0">
                <a:latin typeface="Arial" panose="020B0604020202020204" pitchFamily="34" charset="0"/>
                <a:cs typeface="Arial" panose="020B0604020202020204" pitchFamily="34" charset="0"/>
              </a:rPr>
              <a:t>l establecimiento de una nueva capital para el oriente (Constantinopla) y la </a:t>
            </a:r>
            <a:r>
              <a:rPr lang="es-AR" dirty="0" err="1" smtClean="0">
                <a:latin typeface="Arial" panose="020B0604020202020204" pitchFamily="34" charset="0"/>
                <a:cs typeface="Arial" panose="020B0604020202020204" pitchFamily="34" charset="0"/>
              </a:rPr>
              <a:t>orientalización</a:t>
            </a:r>
            <a:r>
              <a:rPr lang="es-AR" dirty="0" smtClean="0">
                <a:latin typeface="Arial" panose="020B0604020202020204" pitchFamily="34" charset="0"/>
                <a:cs typeface="Arial" panose="020B0604020202020204" pitchFamily="34" charset="0"/>
              </a:rPr>
              <a:t> de su gobierno, dejando de lado buena parte de la tradición romana,</a:t>
            </a:r>
          </a:p>
          <a:p>
            <a:r>
              <a:rPr lang="es-AR" dirty="0" smtClean="0">
                <a:latin typeface="Arial" panose="020B0604020202020204" pitchFamily="34" charset="0"/>
                <a:cs typeface="Arial" panose="020B0604020202020204" pitchFamily="34" charset="0"/>
              </a:rPr>
              <a:t>Su tratamiento sobre el Cristianismo: Pretendió dirigirlo siguiendo la idea de reforzar su poder asociándose a religiones populares. Para ello firmó en el año 313 el Edicto de Milán por el que se terminó con su persecución y se estableció su tolerancia.</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5021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El Imperio</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750423"/>
            <a:ext cx="9601200" cy="3581400"/>
          </a:xfrm>
        </p:spPr>
        <p:txBody>
          <a:bodyPr/>
          <a:lstStyle/>
          <a:p>
            <a:r>
              <a:rPr lang="es-AR" dirty="0" smtClean="0"/>
              <a:t>La palabra IMPERIO proviene del latín IMPERIUM. Esto hacía referencia al “poder de mando” que poseían algunas de sus autoridades republicanas, particularmente las magistraturas mayores, como los cónsules, dictadores y pretores.</a:t>
            </a:r>
          </a:p>
          <a:p>
            <a:r>
              <a:rPr lang="es-AR" dirty="0" smtClean="0"/>
              <a:t>En la concepción romana, este </a:t>
            </a:r>
            <a:r>
              <a:rPr lang="es-AR" dirty="0" smtClean="0"/>
              <a:t>término </a:t>
            </a:r>
            <a:r>
              <a:rPr lang="es-AR" dirty="0" smtClean="0"/>
              <a:t>se fue ampliando desde una atribución personal e institucional hasta ser considerado como la misión de Roma de administrar, proteger y tutelar al mundo y las naciones, para que produzcan lo </a:t>
            </a:r>
            <a:r>
              <a:rPr lang="es-AR" dirty="0" smtClean="0"/>
              <a:t>más óptimo </a:t>
            </a:r>
            <a:r>
              <a:rPr lang="es-AR" dirty="0" smtClean="0"/>
              <a:t>que les sea posible.</a:t>
            </a:r>
          </a:p>
          <a:p>
            <a:r>
              <a:rPr lang="es-AR" dirty="0" smtClean="0"/>
              <a:t>Esta última acepción </a:t>
            </a:r>
            <a:r>
              <a:rPr lang="es-AR" dirty="0" smtClean="0"/>
              <a:t>comenzaría a manifestarse con la ampliación de sus dominios territoriales, más allá de lo que fue su inicio como </a:t>
            </a:r>
            <a:r>
              <a:rPr lang="es-AR" dirty="0" smtClean="0"/>
              <a:t>Ciudad-Estado </a:t>
            </a:r>
            <a:r>
              <a:rPr lang="es-AR" dirty="0" smtClean="0"/>
              <a:t>en la península itálica.</a:t>
            </a:r>
            <a:endParaRPr lang="es-AR" dirty="0"/>
          </a:p>
        </p:txBody>
      </p:sp>
    </p:spTree>
    <p:extLst>
      <p:ext uri="{BB962C8B-B14F-4D97-AF65-F5344CB8AC3E}">
        <p14:creationId xmlns:p14="http://schemas.microsoft.com/office/powerpoint/2010/main" val="6422649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986246"/>
          </a:xfrm>
        </p:spPr>
        <p:txBody>
          <a:bodyPr/>
          <a:lstStyle/>
          <a:p>
            <a:pPr algn="ctr"/>
            <a:r>
              <a:rPr lang="es-AR" b="1" dirty="0">
                <a:latin typeface="Arial" panose="020B0604020202020204" pitchFamily="34" charset="0"/>
                <a:cs typeface="Arial" panose="020B0604020202020204" pitchFamily="34" charset="0"/>
              </a:rPr>
              <a:t>El Derecho </a:t>
            </a:r>
            <a:r>
              <a:rPr lang="es-AR" b="1" dirty="0" smtClean="0">
                <a:latin typeface="Arial" panose="020B0604020202020204" pitchFamily="34" charset="0"/>
                <a:cs typeface="Arial" panose="020B0604020202020204" pitchFamily="34" charset="0"/>
              </a:rPr>
              <a:t>Postclásico </a:t>
            </a:r>
            <a:r>
              <a:rPr lang="es-AR" b="1" dirty="0">
                <a:latin typeface="Arial" panose="020B0604020202020204" pitchFamily="34" charset="0"/>
                <a:cs typeface="Arial" panose="020B0604020202020204" pitchFamily="34" charset="0"/>
              </a:rPr>
              <a:t>o Vulgar</a:t>
            </a:r>
            <a:endParaRPr lang="es-AR" dirty="0"/>
          </a:p>
        </p:txBody>
      </p:sp>
      <p:sp>
        <p:nvSpPr>
          <p:cNvPr id="3" name="Marcador de contenido 2"/>
          <p:cNvSpPr>
            <a:spLocks noGrp="1"/>
          </p:cNvSpPr>
          <p:nvPr>
            <p:ph idx="1"/>
          </p:nvPr>
        </p:nvSpPr>
        <p:spPr>
          <a:xfrm>
            <a:off x="1371600" y="1672047"/>
            <a:ext cx="9601200" cy="4872444"/>
          </a:xfrm>
        </p:spPr>
        <p:txBody>
          <a:bodyPr>
            <a:normAutofit/>
          </a:bodyPr>
          <a:lstStyle/>
          <a:p>
            <a:pPr marL="0" indent="0">
              <a:buNone/>
            </a:pPr>
            <a:r>
              <a:rPr lang="es-ES" dirty="0" smtClean="0">
                <a:latin typeface="Arial" panose="020B0604020202020204" pitchFamily="34" charset="0"/>
                <a:cs typeface="Arial" panose="020B0604020202020204" pitchFamily="34" charset="0"/>
              </a:rPr>
              <a:t>En este período </a:t>
            </a:r>
            <a:r>
              <a:rPr lang="es-ES" dirty="0">
                <a:latin typeface="Arial" panose="020B0604020202020204" pitchFamily="34" charset="0"/>
                <a:cs typeface="Arial" panose="020B0604020202020204" pitchFamily="34" charset="0"/>
              </a:rPr>
              <a:t>existe una disminución de la cantidad de juristas destacados y de la creación de conocimiento jurídico, quienes fueron reemplazados por el aparato burocrático romano y a nivel social se presenta una aplicación del derecho a zonas muy bastas del imperio dado que todos los habitantes habían adquirido derechos suficientes para poder usar el aparato judicial romano.</a:t>
            </a:r>
          </a:p>
          <a:p>
            <a:pPr marL="0" indent="0">
              <a:buNone/>
            </a:pPr>
            <a:r>
              <a:rPr lang="es-ES" dirty="0">
                <a:latin typeface="Arial" panose="020B0604020202020204" pitchFamily="34" charset="0"/>
                <a:cs typeface="Arial" panose="020B0604020202020204" pitchFamily="34" charset="0"/>
              </a:rPr>
              <a:t>Éstos dos factores llevaron al derecho a irse codificando (</a:t>
            </a:r>
            <a:r>
              <a:rPr lang="es-ES" dirty="0" err="1">
                <a:latin typeface="Arial" panose="020B0604020202020204" pitchFamily="34" charset="0"/>
                <a:cs typeface="Arial" panose="020B0604020202020204" pitchFamily="34" charset="0"/>
              </a:rPr>
              <a:t>codex</a:t>
            </a:r>
            <a:r>
              <a:rPr lang="es-ES" dirty="0">
                <a:latin typeface="Arial" panose="020B0604020202020204" pitchFamily="34" charset="0"/>
                <a:cs typeface="Arial" panose="020B0604020202020204" pitchFamily="34" charset="0"/>
              </a:rPr>
              <a:t>) en la medida en que requerían atenderse un número de personas en zonas muy dispares geográficamente, con costumbres muy diferentes y sin la cantidad de pretores preparados en filosofía o derecho de forma adecuada para atender dicha demanda.</a:t>
            </a:r>
          </a:p>
          <a:p>
            <a:pPr marL="0" indent="0">
              <a:buNone/>
            </a:pPr>
            <a:r>
              <a:rPr lang="es-ES" dirty="0" smtClean="0">
                <a:latin typeface="Arial" panose="020B0604020202020204" pitchFamily="34" charset="0"/>
                <a:cs typeface="Arial" panose="020B0604020202020204" pitchFamily="34" charset="0"/>
              </a:rPr>
              <a:t>Su denominación </a:t>
            </a:r>
            <a:r>
              <a:rPr lang="es-ES" dirty="0">
                <a:latin typeface="Arial" panose="020B0604020202020204" pitchFamily="34" charset="0"/>
                <a:cs typeface="Arial" panose="020B0604020202020204" pitchFamily="34" charset="0"/>
              </a:rPr>
              <a:t>de Derecho </a:t>
            </a:r>
            <a:r>
              <a:rPr lang="es-ES" dirty="0" smtClean="0">
                <a:latin typeface="Arial" panose="020B0604020202020204" pitchFamily="34" charset="0"/>
                <a:cs typeface="Arial" panose="020B0604020202020204" pitchFamily="34" charset="0"/>
              </a:rPr>
              <a:t>Postclásico </a:t>
            </a:r>
            <a:r>
              <a:rPr lang="es-ES" dirty="0">
                <a:latin typeface="Arial" panose="020B0604020202020204" pitchFamily="34" charset="0"/>
                <a:cs typeface="Arial" panose="020B0604020202020204" pitchFamily="34" charset="0"/>
              </a:rPr>
              <a:t>refiere </a:t>
            </a:r>
            <a:r>
              <a:rPr lang="es-ES" dirty="0" smtClean="0">
                <a:latin typeface="Arial" panose="020B0604020202020204" pitchFamily="34" charset="0"/>
                <a:cs typeface="Arial" panose="020B0604020202020204" pitchFamily="34" charset="0"/>
              </a:rPr>
              <a:t>al </a:t>
            </a:r>
            <a:r>
              <a:rPr lang="es-ES" dirty="0">
                <a:latin typeface="Arial" panose="020B0604020202020204" pitchFamily="34" charset="0"/>
                <a:cs typeface="Arial" panose="020B0604020202020204" pitchFamily="34" charset="0"/>
              </a:rPr>
              <a:t>hecho de que durante éste periodo la mayor parte de la actividad jurídica fue enfocada a mantener, consolidar, estructurar y aplicar el derecho clásico.</a:t>
            </a:r>
          </a:p>
          <a:p>
            <a:endParaRPr lang="es-AR" dirty="0"/>
          </a:p>
        </p:txBody>
      </p:sp>
    </p:spTree>
    <p:extLst>
      <p:ext uri="{BB962C8B-B14F-4D97-AF65-F5344CB8AC3E}">
        <p14:creationId xmlns:p14="http://schemas.microsoft.com/office/powerpoint/2010/main" val="1954407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tretch/>
        </p:blipFill>
        <p:spPr>
          <a:xfrm>
            <a:off x="2037805" y="325029"/>
            <a:ext cx="8712925" cy="5971268"/>
          </a:xfrm>
          <a:prstGeom prst="rect">
            <a:avLst/>
          </a:prstGeom>
          <a:ln>
            <a:noFill/>
          </a:ln>
        </p:spPr>
      </p:pic>
    </p:spTree>
    <p:extLst>
      <p:ext uri="{BB962C8B-B14F-4D97-AF65-F5344CB8AC3E}">
        <p14:creationId xmlns:p14="http://schemas.microsoft.com/office/powerpoint/2010/main" val="40323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AR" b="1" dirty="0" smtClean="0">
                <a:latin typeface="Arial" panose="020B0604020202020204" pitchFamily="34" charset="0"/>
                <a:cs typeface="Arial" panose="020B0604020202020204" pitchFamily="34" charset="0"/>
              </a:rPr>
              <a:t>El Imperio</a:t>
            </a:r>
            <a:br>
              <a:rPr lang="es-AR" b="1" dirty="0" smtClean="0">
                <a:latin typeface="Arial" panose="020B0604020202020204" pitchFamily="34" charset="0"/>
                <a:cs typeface="Arial" panose="020B0604020202020204" pitchFamily="34" charset="0"/>
              </a:rPr>
            </a:br>
            <a:r>
              <a:rPr lang="es-AR" b="1" dirty="0" smtClean="0">
                <a:latin typeface="Arial" panose="020B0604020202020204" pitchFamily="34" charset="0"/>
                <a:cs typeface="Arial" panose="020B0604020202020204" pitchFamily="34" charset="0"/>
              </a:rPr>
              <a:t/>
            </a:r>
            <a:br>
              <a:rPr lang="es-AR" b="1" dirty="0" smtClean="0">
                <a:latin typeface="Arial" panose="020B0604020202020204" pitchFamily="34" charset="0"/>
                <a:cs typeface="Arial" panose="020B0604020202020204" pitchFamily="34" charset="0"/>
              </a:rPr>
            </a:br>
            <a:r>
              <a:rPr lang="es-AR" sz="4000" b="1" dirty="0" smtClean="0">
                <a:latin typeface="Arial" panose="020B0604020202020204" pitchFamily="34" charset="0"/>
                <a:cs typeface="Arial" panose="020B0604020202020204" pitchFamily="34" charset="0"/>
              </a:rPr>
              <a:t>Principado y Dominado</a:t>
            </a:r>
            <a:endParaRPr lang="es-AR" sz="4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2638696"/>
            <a:ext cx="9601200" cy="3553097"/>
          </a:xfrm>
        </p:spPr>
        <p:txBody>
          <a:bodyPr/>
          <a:lstStyle/>
          <a:p>
            <a:pPr marL="0" indent="0" algn="just">
              <a:buNone/>
            </a:pPr>
            <a:r>
              <a:rPr lang="es-AR" dirty="0" smtClean="0">
                <a:latin typeface="Arial" panose="020B0604020202020204" pitchFamily="34" charset="0"/>
                <a:cs typeface="Arial" panose="020B0604020202020204" pitchFamily="34" charset="0"/>
              </a:rPr>
              <a:t>El Imperio Romano se extiende desde el año 27 a.C. hasta el año 476 d.C.</a:t>
            </a:r>
          </a:p>
          <a:p>
            <a:pPr marL="0" indent="0" algn="just">
              <a:lnSpc>
                <a:spcPct val="100000"/>
              </a:lnSpc>
              <a:buNone/>
            </a:pPr>
            <a:endParaRPr lang="es-AR"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endParaRPr>
          </a:p>
          <a:p>
            <a:pPr marL="0" indent="0" algn="just">
              <a:lnSpc>
                <a:spcPct val="100000"/>
              </a:lnSpc>
              <a:buNone/>
            </a:pPr>
            <a:r>
              <a:rPr lang="es-AR"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Internamente se puede dividir en:</a:t>
            </a:r>
            <a:endParaRPr lang="es-AR" sz="1400" spc="-1" dirty="0">
              <a:solidFill>
                <a:srgbClr val="000000"/>
              </a:solidFill>
              <a:uFill>
                <a:solidFill>
                  <a:srgbClr val="FFFFFF"/>
                </a:solidFill>
              </a:uFill>
              <a:latin typeface="Arial" panose="020B0604020202020204" pitchFamily="34" charset="0"/>
              <a:cs typeface="Arial" panose="020B0604020202020204" pitchFamily="34" charset="0"/>
            </a:endParaRPr>
          </a:p>
          <a:p>
            <a:pPr algn="ctr">
              <a:lnSpc>
                <a:spcPct val="100000"/>
              </a:lnSpc>
            </a:pPr>
            <a:endParaRPr lang="es-AR" sz="1400" spc="-1" dirty="0">
              <a:solidFill>
                <a:srgbClr val="000000"/>
              </a:solidFill>
              <a:uFill>
                <a:solidFill>
                  <a:srgbClr val="FFFFFF"/>
                </a:solidFill>
              </a:uFill>
              <a:latin typeface="Arial" panose="020B0604020202020204" pitchFamily="34" charset="0"/>
              <a:cs typeface="Arial" panose="020B0604020202020204" pitchFamily="34" charset="0"/>
            </a:endParaRPr>
          </a:p>
          <a:p>
            <a:pPr lvl="1" algn="just">
              <a:lnSpc>
                <a:spcPct val="100000"/>
              </a:lnSpc>
            </a:pP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Alto Imperio o Principado (27 a.C. - </a:t>
            </a:r>
            <a:r>
              <a:rPr lang="es-AR"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284 </a:t>
            </a:r>
            <a:r>
              <a:rPr lang="es-AR"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d.C</a:t>
            </a: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a:t>
            </a:r>
            <a:endParaRPr lang="es-AR" sz="1400" spc="-1" dirty="0">
              <a:solidFill>
                <a:srgbClr val="000000"/>
              </a:solidFill>
              <a:uFill>
                <a:solidFill>
                  <a:srgbClr val="FFFFFF"/>
                </a:solidFill>
              </a:uFill>
              <a:latin typeface="Arial" panose="020B0604020202020204" pitchFamily="34" charset="0"/>
              <a:cs typeface="Arial" panose="020B0604020202020204" pitchFamily="34" charset="0"/>
            </a:endParaRPr>
          </a:p>
          <a:p>
            <a:pPr lvl="1" algn="just">
              <a:lnSpc>
                <a:spcPct val="100000"/>
              </a:lnSpc>
            </a:pPr>
            <a:endParaRPr lang="es-AR" sz="1400" spc="-1" dirty="0">
              <a:solidFill>
                <a:srgbClr val="000000"/>
              </a:solidFill>
              <a:uFill>
                <a:solidFill>
                  <a:srgbClr val="FFFFFF"/>
                </a:solidFill>
              </a:uFill>
              <a:latin typeface="Arial" panose="020B0604020202020204" pitchFamily="34" charset="0"/>
              <a:cs typeface="Arial" panose="020B0604020202020204" pitchFamily="34" charset="0"/>
            </a:endParaRPr>
          </a:p>
          <a:p>
            <a:pPr lvl="1" algn="just">
              <a:lnSpc>
                <a:spcPct val="100000"/>
              </a:lnSpc>
            </a:pP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Bajo Imperio o Dominado </a:t>
            </a:r>
            <a:r>
              <a:rPr lang="es-AR" spc="-1" dirty="0" smtClean="0">
                <a:solidFill>
                  <a:srgbClr val="000000"/>
                </a:solidFill>
                <a:uFill>
                  <a:solidFill>
                    <a:srgbClr val="FFFFFF"/>
                  </a:solidFill>
                </a:uFill>
                <a:latin typeface="Arial" panose="020B0604020202020204" pitchFamily="34" charset="0"/>
                <a:ea typeface="DejaVu Sans"/>
                <a:cs typeface="Arial" panose="020B0604020202020204" pitchFamily="34" charset="0"/>
              </a:rPr>
              <a:t>(284 </a:t>
            </a:r>
            <a:r>
              <a:rPr lang="es-AR"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d.C</a:t>
            </a: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 – 476 </a:t>
            </a:r>
            <a:r>
              <a:rPr lang="es-AR" spc="-1" dirty="0" err="1">
                <a:solidFill>
                  <a:srgbClr val="000000"/>
                </a:solidFill>
                <a:uFill>
                  <a:solidFill>
                    <a:srgbClr val="FFFFFF"/>
                  </a:solidFill>
                </a:uFill>
                <a:latin typeface="Arial" panose="020B0604020202020204" pitchFamily="34" charset="0"/>
                <a:ea typeface="DejaVu Sans"/>
                <a:cs typeface="Arial" panose="020B0604020202020204" pitchFamily="34" charset="0"/>
              </a:rPr>
              <a:t>d.C</a:t>
            </a:r>
            <a:r>
              <a:rPr lang="es-AR" spc="-1" dirty="0">
                <a:solidFill>
                  <a:srgbClr val="000000"/>
                </a:solidFill>
                <a:uFill>
                  <a:solidFill>
                    <a:srgbClr val="FFFFFF"/>
                  </a:solidFill>
                </a:uFill>
                <a:latin typeface="Arial" panose="020B0604020202020204" pitchFamily="34" charset="0"/>
                <a:ea typeface="DejaVu Sans"/>
                <a:cs typeface="Arial" panose="020B0604020202020204" pitchFamily="34" charset="0"/>
              </a:rPr>
              <a:t>)</a:t>
            </a:r>
            <a:endParaRPr lang="es-AR" sz="1400" spc="-1" dirty="0">
              <a:solidFill>
                <a:srgbClr val="000000"/>
              </a:solidFill>
              <a:uFill>
                <a:solidFill>
                  <a:srgbClr val="FFFFFF"/>
                </a:solidFill>
              </a:uFill>
              <a:latin typeface="Arial" panose="020B0604020202020204" pitchFamily="34" charset="0"/>
              <a:cs typeface="Arial" panose="020B0604020202020204" pitchFamily="34" charset="0"/>
            </a:endParaRPr>
          </a:p>
          <a:p>
            <a:pPr marL="0" indent="0" algn="just">
              <a:buNone/>
            </a:pPr>
            <a:endParaRPr lang="es-AR" dirty="0"/>
          </a:p>
        </p:txBody>
      </p:sp>
    </p:spTree>
    <p:extLst>
      <p:ext uri="{BB962C8B-B14F-4D97-AF65-F5344CB8AC3E}">
        <p14:creationId xmlns:p14="http://schemas.microsoft.com/office/powerpoint/2010/main" val="670201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371600" y="326571"/>
            <a:ext cx="9601200" cy="1619795"/>
          </a:xfrm>
        </p:spPr>
        <p:txBody>
          <a:bodyPr>
            <a:noAutofit/>
          </a:bodyPr>
          <a:lstStyle/>
          <a:p>
            <a:pPr algn="ctr"/>
            <a:r>
              <a:rPr lang="es-AR" sz="3600" b="1" dirty="0" smtClean="0">
                <a:latin typeface="Arial" panose="020B0604020202020204" pitchFamily="34" charset="0"/>
                <a:cs typeface="Arial" panose="020B0604020202020204" pitchFamily="34" charset="0"/>
              </a:rPr>
              <a:t>La transición:</a:t>
            </a:r>
            <a:br>
              <a:rPr lang="es-AR" sz="3600" b="1" dirty="0" smtClean="0">
                <a:latin typeface="Arial" panose="020B0604020202020204" pitchFamily="34" charset="0"/>
                <a:cs typeface="Arial" panose="020B0604020202020204" pitchFamily="34" charset="0"/>
              </a:rPr>
            </a:br>
            <a:r>
              <a:rPr lang="es-AR" sz="3600" b="1" dirty="0" smtClean="0">
                <a:latin typeface="Arial" panose="020B0604020202020204" pitchFamily="34" charset="0"/>
                <a:cs typeface="Arial" panose="020B0604020202020204" pitchFamily="34" charset="0"/>
              </a:rPr>
              <a:t/>
            </a:r>
            <a:br>
              <a:rPr lang="es-AR" sz="3600" b="1" dirty="0" smtClean="0">
                <a:latin typeface="Arial" panose="020B0604020202020204" pitchFamily="34" charset="0"/>
                <a:cs typeface="Arial" panose="020B0604020202020204" pitchFamily="34" charset="0"/>
              </a:rPr>
            </a:br>
            <a:r>
              <a:rPr lang="es-AR" sz="3600" b="1" dirty="0" smtClean="0">
                <a:latin typeface="Arial" panose="020B0604020202020204" pitchFamily="34" charset="0"/>
                <a:cs typeface="Arial" panose="020B0604020202020204" pitchFamily="34" charset="0"/>
              </a:rPr>
              <a:t>De República a Imperio</a:t>
            </a:r>
            <a:endParaRPr lang="es-AR" sz="3600" b="1" dirty="0">
              <a:latin typeface="Arial" panose="020B0604020202020204" pitchFamily="34" charset="0"/>
              <a:cs typeface="Arial" panose="020B0604020202020204" pitchFamily="34" charset="0"/>
            </a:endParaRPr>
          </a:p>
        </p:txBody>
      </p:sp>
      <p:sp>
        <p:nvSpPr>
          <p:cNvPr id="7" name="Marcador de contenido 6"/>
          <p:cNvSpPr>
            <a:spLocks noGrp="1"/>
          </p:cNvSpPr>
          <p:nvPr>
            <p:ph idx="1"/>
          </p:nvPr>
        </p:nvSpPr>
        <p:spPr>
          <a:xfrm>
            <a:off x="1371600" y="2181496"/>
            <a:ext cx="9601200" cy="3581400"/>
          </a:xfrm>
        </p:spPr>
        <p:txBody>
          <a:bodyPr>
            <a:normAutofit lnSpcReduction="10000"/>
          </a:bodyPr>
          <a:lstStyle/>
          <a:p>
            <a:r>
              <a:rPr lang="es-AR" dirty="0" smtClean="0">
                <a:latin typeface="Arial" panose="020B0604020202020204" pitchFamily="34" charset="0"/>
                <a:cs typeface="Arial" panose="020B0604020202020204" pitchFamily="34" charset="0"/>
              </a:rPr>
              <a:t>La República fue la etapa de mayor éxito de la política exterior romana; sin embargo, también fue la época de las grandes crisis económicas, sociales y políticas que dieron como resultado la ruina de ese mismo sistema.</a:t>
            </a:r>
          </a:p>
          <a:p>
            <a:r>
              <a:rPr lang="es-AR" dirty="0" smtClean="0">
                <a:latin typeface="Arial" panose="020B0604020202020204" pitchFamily="34" charset="0"/>
                <a:cs typeface="Arial" panose="020B0604020202020204" pitchFamily="34" charset="0"/>
              </a:rPr>
              <a:t>Las crisis internas y el éxito externo no lograron compatibilizarse y chocaron irremediablemente. </a:t>
            </a:r>
          </a:p>
          <a:p>
            <a:r>
              <a:rPr lang="es-AR" dirty="0" smtClean="0">
                <a:latin typeface="Arial" panose="020B0604020202020204" pitchFamily="34" charset="0"/>
                <a:cs typeface="Arial" panose="020B0604020202020204" pitchFamily="34" charset="0"/>
              </a:rPr>
              <a:t>Las instituciones romanas no pudieron sostenerse al no poder dar respuestas a los conflictos generados en torno a las profundas desigualdades sociales, las crisis económicas y luchas políticas que derivaron en sucesivas guerras civiles.</a:t>
            </a:r>
          </a:p>
          <a:p>
            <a:r>
              <a:rPr lang="es-AR" dirty="0" smtClean="0">
                <a:latin typeface="Arial" panose="020B0604020202020204" pitchFamily="34" charset="0"/>
                <a:cs typeface="Arial" panose="020B0604020202020204" pitchFamily="34" charset="0"/>
              </a:rPr>
              <a:t>Esas crisis fueron capitalizadas por personalidades fuertes que a través del carisma, el liderazgo y el poderío militar fueron haciéndose con el control de la situación. </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2585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AR" sz="4000" b="1" dirty="0" smtClean="0">
                <a:latin typeface="Arial" panose="020B0604020202020204" pitchFamily="34" charset="0"/>
                <a:cs typeface="Arial" panose="020B0604020202020204" pitchFamily="34" charset="0"/>
              </a:rPr>
              <a:t>La nueva organización política:</a:t>
            </a:r>
            <a:br>
              <a:rPr lang="es-AR" sz="4000" b="1" dirty="0" smtClean="0">
                <a:latin typeface="Arial" panose="020B0604020202020204" pitchFamily="34" charset="0"/>
                <a:cs typeface="Arial" panose="020B0604020202020204" pitchFamily="34" charset="0"/>
              </a:rPr>
            </a:br>
            <a:r>
              <a:rPr lang="es-AR" sz="4000" b="1" dirty="0" smtClean="0">
                <a:latin typeface="Arial" panose="020B0604020202020204" pitchFamily="34" charset="0"/>
                <a:cs typeface="Arial" panose="020B0604020202020204" pitchFamily="34" charset="0"/>
              </a:rPr>
              <a:t/>
            </a:r>
            <a:br>
              <a:rPr lang="es-AR" sz="4000" b="1" dirty="0" smtClean="0">
                <a:latin typeface="Arial" panose="020B0604020202020204" pitchFamily="34" charset="0"/>
                <a:cs typeface="Arial" panose="020B0604020202020204" pitchFamily="34" charset="0"/>
              </a:rPr>
            </a:br>
            <a:r>
              <a:rPr lang="es-AR" sz="4000" b="1" dirty="0" smtClean="0">
                <a:latin typeface="Arial" panose="020B0604020202020204" pitchFamily="34" charset="0"/>
                <a:cs typeface="Arial" panose="020B0604020202020204" pitchFamily="34" charset="0"/>
              </a:rPr>
              <a:t>El Principado</a:t>
            </a:r>
            <a:endParaRPr lang="es-AR" sz="4000"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2351314"/>
            <a:ext cx="9601200" cy="4153989"/>
          </a:xfrm>
        </p:spPr>
        <p:txBody>
          <a:bodyPr>
            <a:normAutofit/>
          </a:bodyPr>
          <a:lstStyle/>
          <a:p>
            <a:r>
              <a:rPr lang="es-AR" dirty="0" smtClean="0">
                <a:latin typeface="Arial" panose="020B0604020202020204" pitchFamily="34" charset="0"/>
                <a:cs typeface="Arial" panose="020B0604020202020204" pitchFamily="34" charset="0"/>
              </a:rPr>
              <a:t>El Principado comienza cuando el Senado le confiere a Octavio el título de </a:t>
            </a:r>
            <a:r>
              <a:rPr lang="es-AR" b="1" i="1" dirty="0" smtClean="0">
                <a:latin typeface="Arial" panose="020B0604020202020204" pitchFamily="34" charset="0"/>
                <a:cs typeface="Arial" panose="020B0604020202020204" pitchFamily="34" charset="0"/>
              </a:rPr>
              <a:t>Augusto</a:t>
            </a:r>
            <a:r>
              <a:rPr lang="es-AR" dirty="0" smtClean="0">
                <a:latin typeface="Arial" panose="020B0604020202020204" pitchFamily="34" charset="0"/>
                <a:cs typeface="Arial" panose="020B0604020202020204" pitchFamily="34" charset="0"/>
              </a:rPr>
              <a:t>, que significa “aquel que es sagrado por designación divina” y de </a:t>
            </a:r>
            <a:r>
              <a:rPr lang="es-AR" b="1" i="1" dirty="0" err="1" smtClean="0">
                <a:latin typeface="Arial" panose="020B0604020202020204" pitchFamily="34" charset="0"/>
                <a:cs typeface="Arial" panose="020B0604020202020204" pitchFamily="34" charset="0"/>
              </a:rPr>
              <a:t>Princeps</a:t>
            </a:r>
            <a:r>
              <a:rPr lang="es-AR" dirty="0" smtClean="0">
                <a:latin typeface="Arial" panose="020B0604020202020204" pitchFamily="34" charset="0"/>
                <a:cs typeface="Arial" panose="020B0604020202020204" pitchFamily="34" charset="0"/>
              </a:rPr>
              <a:t>, que significa “primero del Senado” o “primer ciudadano”. </a:t>
            </a:r>
          </a:p>
          <a:p>
            <a:r>
              <a:rPr lang="es-AR" dirty="0" smtClean="0">
                <a:latin typeface="Arial" panose="020B0604020202020204" pitchFamily="34" charset="0"/>
                <a:cs typeface="Arial" panose="020B0604020202020204" pitchFamily="34" charset="0"/>
              </a:rPr>
              <a:t>En el aspecto formal, el gobierno adoptará las características de la república, pero por su funcionamiento real será monárquico.</a:t>
            </a:r>
          </a:p>
          <a:p>
            <a:r>
              <a:rPr lang="es-AR" dirty="0" smtClean="0">
                <a:latin typeface="Arial" panose="020B0604020202020204" pitchFamily="34" charset="0"/>
                <a:cs typeface="Arial" panose="020B0604020202020204" pitchFamily="34" charset="0"/>
              </a:rPr>
              <a:t>Una de las características de este período es el aumento gradual de las facultades del príncipe y la consecuente disminución de la autoridad de los demás órganos de gobierno.</a:t>
            </a:r>
          </a:p>
          <a:p>
            <a:r>
              <a:rPr lang="es-AR" dirty="0" smtClean="0">
                <a:latin typeface="Arial" panose="020B0604020202020204" pitchFamily="34" charset="0"/>
                <a:cs typeface="Arial" panose="020B0604020202020204" pitchFamily="34" charset="0"/>
              </a:rPr>
              <a:t>Durante este período se estableció la “</a:t>
            </a:r>
            <a:r>
              <a:rPr lang="es-AR" dirty="0" err="1" smtClean="0">
                <a:latin typeface="Arial" panose="020B0604020202020204" pitchFamily="34" charset="0"/>
                <a:cs typeface="Arial" panose="020B0604020202020204" pitchFamily="34" charset="0"/>
              </a:rPr>
              <a:t>Pax</a:t>
            </a:r>
            <a:r>
              <a:rPr lang="es-AR" dirty="0" smtClean="0">
                <a:latin typeface="Arial" panose="020B0604020202020204" pitchFamily="34" charset="0"/>
                <a:cs typeface="Arial" panose="020B0604020202020204" pitchFamily="34" charset="0"/>
              </a:rPr>
              <a:t> Romana”: se trata </a:t>
            </a:r>
            <a:r>
              <a:rPr lang="es-AR" dirty="0">
                <a:latin typeface="Arial" panose="020B0604020202020204" pitchFamily="34" charset="0"/>
                <a:cs typeface="Arial" panose="020B0604020202020204" pitchFamily="34" charset="0"/>
              </a:rPr>
              <a:t>de casi dos siglos en que Roma pudo vivir en paz y </a:t>
            </a:r>
            <a:r>
              <a:rPr lang="es-AR" dirty="0" smtClean="0">
                <a:latin typeface="Arial" panose="020B0604020202020204" pitchFamily="34" charset="0"/>
                <a:cs typeface="Arial" panose="020B0604020202020204" pitchFamily="34" charset="0"/>
              </a:rPr>
              <a:t>prosperidad, </a:t>
            </a:r>
            <a:r>
              <a:rPr lang="es-AR" dirty="0">
                <a:latin typeface="Arial" panose="020B0604020202020204" pitchFamily="34" charset="0"/>
                <a:cs typeface="Arial" panose="020B0604020202020204" pitchFamily="34" charset="0"/>
              </a:rPr>
              <a:t>un </a:t>
            </a:r>
            <a:r>
              <a:rPr lang="es-AR" dirty="0" smtClean="0">
                <a:latin typeface="Arial" panose="020B0604020202020204" pitchFamily="34" charset="0"/>
                <a:cs typeface="Arial" panose="020B0604020202020204" pitchFamily="34" charset="0"/>
              </a:rPr>
              <a:t>momento excepcional </a:t>
            </a:r>
            <a:r>
              <a:rPr lang="es-AR" dirty="0">
                <a:latin typeface="Arial" panose="020B0604020202020204" pitchFamily="34" charset="0"/>
                <a:cs typeface="Arial" panose="020B0604020202020204" pitchFamily="34" charset="0"/>
              </a:rPr>
              <a:t>en el que se lograron establecer condiciones de orden y seguridad.</a:t>
            </a:r>
          </a:p>
          <a:p>
            <a:endParaRPr lang="es-A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2373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1391194"/>
          </a:xfrm>
        </p:spPr>
        <p:txBody>
          <a:bodyPr/>
          <a:lstStyle/>
          <a:p>
            <a:pPr algn="ctr"/>
            <a:r>
              <a:rPr lang="es-AR" b="1" dirty="0" smtClean="0">
                <a:latin typeface="Arial" panose="020B0604020202020204" pitchFamily="34" charset="0"/>
                <a:cs typeface="Arial" panose="020B0604020202020204" pitchFamily="34" charset="0"/>
              </a:rPr>
              <a:t>El proceso de acumulación de poder del Príncipe</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2285999"/>
            <a:ext cx="9601200" cy="4245429"/>
          </a:xfrm>
        </p:spPr>
        <p:txBody>
          <a:bodyPr/>
          <a:lstStyle/>
          <a:p>
            <a:pPr marL="0" indent="0">
              <a:buNone/>
            </a:pPr>
            <a:r>
              <a:rPr lang="es-AR" dirty="0" smtClean="0">
                <a:latin typeface="Arial" panose="020B0604020202020204" pitchFamily="34" charset="0"/>
                <a:cs typeface="Arial" panose="020B0604020202020204" pitchFamily="34" charset="0"/>
              </a:rPr>
              <a:t>Augusto quería que se lo considerase como restaurador de la vieja constitución republicana, pero al mismo tiempo fue acumulando poderes que en aquella habían correspondido a distintas magistraturas. Entre ellos:</a:t>
            </a:r>
          </a:p>
          <a:p>
            <a:r>
              <a:rPr lang="es-AR" dirty="0" smtClean="0">
                <a:latin typeface="Arial" panose="020B0604020202020204" pitchFamily="34" charset="0"/>
                <a:cs typeface="Arial" panose="020B0604020202020204" pitchFamily="34" charset="0"/>
              </a:rPr>
              <a:t>La dirección de la política exterior</a:t>
            </a:r>
          </a:p>
          <a:p>
            <a:r>
              <a:rPr lang="es-AR" dirty="0" smtClean="0">
                <a:latin typeface="Arial" panose="020B0604020202020204" pitchFamily="34" charset="0"/>
                <a:cs typeface="Arial" panose="020B0604020202020204" pitchFamily="34" charset="0"/>
              </a:rPr>
              <a:t>La legislación mediante el dictado de disposiciones especiales</a:t>
            </a:r>
          </a:p>
          <a:p>
            <a:r>
              <a:rPr lang="es-AR" dirty="0" smtClean="0">
                <a:latin typeface="Arial" panose="020B0604020202020204" pitchFamily="34" charset="0"/>
                <a:cs typeface="Arial" panose="020B0604020202020204" pitchFamily="34" charset="0"/>
              </a:rPr>
              <a:t>El control de la política financiera</a:t>
            </a:r>
          </a:p>
          <a:p>
            <a:r>
              <a:rPr lang="es-AR" dirty="0" smtClean="0">
                <a:latin typeface="Arial" panose="020B0604020202020204" pitchFamily="34" charset="0"/>
                <a:cs typeface="Arial" panose="020B0604020202020204" pitchFamily="34" charset="0"/>
              </a:rPr>
              <a:t>El control de las fuerzas militares</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210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Las nuevas atribuciones del Senado</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lstStyle/>
          <a:p>
            <a:pPr marL="0" indent="0">
              <a:buNone/>
            </a:pPr>
            <a:endParaRPr lang="es-AR" dirty="0" smtClean="0"/>
          </a:p>
          <a:p>
            <a:pPr marL="0" indent="0">
              <a:buNone/>
            </a:pPr>
            <a:r>
              <a:rPr lang="es-AR" dirty="0" smtClean="0">
                <a:latin typeface="Arial" panose="020B0604020202020204" pitchFamily="34" charset="0"/>
                <a:cs typeface="Arial" panose="020B0604020202020204" pitchFamily="34" charset="0"/>
              </a:rPr>
              <a:t>En este período, el Senado irá perdiendo el poder que lo había caracterizado, pero el Príncipe le reservará la alta administración imperial, tomando las funciones legislativas que antes habían tenido los comicios y la elección de los magistrados.</a:t>
            </a:r>
          </a:p>
          <a:p>
            <a:pPr marL="0" indent="0">
              <a:buNone/>
            </a:pPr>
            <a:r>
              <a:rPr lang="es-AR" dirty="0" smtClean="0">
                <a:latin typeface="Arial" panose="020B0604020202020204" pitchFamily="34" charset="0"/>
                <a:cs typeface="Arial" panose="020B0604020202020204" pitchFamily="34" charset="0"/>
              </a:rPr>
              <a:t>En lo concreto, se convirtió en un órgano que convalidaba formalmente las disposiciones de los emperadores.</a:t>
            </a:r>
            <a:endParaRPr lang="es-A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913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AR" b="1" dirty="0" smtClean="0">
                <a:latin typeface="Arial" panose="020B0604020202020204" pitchFamily="34" charset="0"/>
                <a:cs typeface="Arial" panose="020B0604020202020204" pitchFamily="34" charset="0"/>
              </a:rPr>
              <a:t>Funcionarios imperiales</a:t>
            </a:r>
            <a:endParaRPr lang="es-AR" b="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371600" y="1802673"/>
            <a:ext cx="9601200" cy="4741817"/>
          </a:xfrm>
        </p:spPr>
        <p:txBody>
          <a:bodyPr>
            <a:normAutofit/>
          </a:bodyPr>
          <a:lstStyle/>
          <a:p>
            <a:pPr marL="0" indent="0">
              <a:buNone/>
            </a:pPr>
            <a:r>
              <a:rPr lang="es-AR" dirty="0" smtClean="0"/>
              <a:t>Las funciones que el Senado le fue confiando al Príncipe le hicieron necesario el nombramiento de funcionarios que le fueran leales y respondieran directamente a su persona. </a:t>
            </a:r>
          </a:p>
          <a:p>
            <a:pPr marL="0" indent="0">
              <a:buNone/>
            </a:pPr>
            <a:endParaRPr lang="es-AR" dirty="0" smtClean="0"/>
          </a:p>
          <a:p>
            <a:r>
              <a:rPr lang="es-AR" dirty="0" smtClean="0"/>
              <a:t>Prefectos</a:t>
            </a:r>
          </a:p>
          <a:p>
            <a:r>
              <a:rPr lang="es-AR" dirty="0" smtClean="0"/>
              <a:t>Legados</a:t>
            </a:r>
          </a:p>
          <a:p>
            <a:r>
              <a:rPr lang="es-AR" dirty="0" smtClean="0"/>
              <a:t>Procuradores</a:t>
            </a:r>
          </a:p>
          <a:p>
            <a:r>
              <a:rPr lang="es-AR" dirty="0" smtClean="0"/>
              <a:t>Curadores</a:t>
            </a:r>
          </a:p>
          <a:p>
            <a:pPr marL="0" indent="0">
              <a:buNone/>
            </a:pPr>
            <a:endParaRPr lang="es-AR" dirty="0"/>
          </a:p>
          <a:p>
            <a:pPr marL="0" indent="0">
              <a:buNone/>
            </a:pPr>
            <a:r>
              <a:rPr lang="es-AR" dirty="0" smtClean="0"/>
              <a:t>La administración dejó de ser un honor ciudadano desempeñado anualmente y por elección popular, como la magistraturas republicanas, y pasó a ser una función permanente, atribuida y retribuida por el Príncipe.</a:t>
            </a:r>
            <a:endParaRPr lang="es-AR" dirty="0"/>
          </a:p>
        </p:txBody>
      </p:sp>
    </p:spTree>
    <p:extLst>
      <p:ext uri="{BB962C8B-B14F-4D97-AF65-F5344CB8AC3E}">
        <p14:creationId xmlns:p14="http://schemas.microsoft.com/office/powerpoint/2010/main" val="2581296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543</TotalTime>
  <Words>1894</Words>
  <Application>Microsoft Office PowerPoint</Application>
  <PresentationFormat>Panorámica</PresentationFormat>
  <Paragraphs>99</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DejaVu Sans</vt:lpstr>
      <vt:lpstr>Franklin Gothic Book</vt:lpstr>
      <vt:lpstr>Crop</vt:lpstr>
      <vt:lpstr>Bases Históricas del Derecho </vt:lpstr>
      <vt:lpstr>El Imperio</vt:lpstr>
      <vt:lpstr>Presentación de PowerPoint</vt:lpstr>
      <vt:lpstr>El Imperio  Principado y Dominado</vt:lpstr>
      <vt:lpstr>La transición:  De República a Imperio</vt:lpstr>
      <vt:lpstr>La nueva organización política:  El Principado</vt:lpstr>
      <vt:lpstr>El proceso de acumulación de poder del Príncipe</vt:lpstr>
      <vt:lpstr>Las nuevas atribuciones del Senado</vt:lpstr>
      <vt:lpstr>Funcionarios imperiales</vt:lpstr>
      <vt:lpstr>Las dinastías imperiales</vt:lpstr>
      <vt:lpstr>La organización social</vt:lpstr>
      <vt:lpstr>El Derecho Clásico</vt:lpstr>
      <vt:lpstr>Presentación de PowerPoint</vt:lpstr>
      <vt:lpstr>Proculeyanos y Sabinianos</vt:lpstr>
      <vt:lpstr>Constituciones Imperiales</vt:lpstr>
      <vt:lpstr>La anarquía militar</vt:lpstr>
      <vt:lpstr>El Dominado</vt:lpstr>
      <vt:lpstr>Diocleciano</vt:lpstr>
      <vt:lpstr>Constantino</vt:lpstr>
      <vt:lpstr>El Derecho Postclásico o Vulgar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Históricas del Derecho </dc:title>
  <dc:creator>user</dc:creator>
  <cp:lastModifiedBy>user</cp:lastModifiedBy>
  <cp:revision>45</cp:revision>
  <dcterms:created xsi:type="dcterms:W3CDTF">2023-04-24T12:00:03Z</dcterms:created>
  <dcterms:modified xsi:type="dcterms:W3CDTF">2023-04-29T13:31:18Z</dcterms:modified>
</cp:coreProperties>
</file>