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8" r:id="rId15"/>
    <p:sldId id="269" r:id="rId16"/>
    <p:sldId id="277" r:id="rId17"/>
    <p:sldId id="270" r:id="rId18"/>
    <p:sldId id="271" r:id="rId19"/>
    <p:sldId id="272" r:id="rId20"/>
    <p:sldId id="273" r:id="rId21"/>
    <p:sldId id="274"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smtClean="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28315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845671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336497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smtClean="0"/>
              <a:t>4/17/2023</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776726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367910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35271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29166" y="2974448"/>
            <a:ext cx="4645152" cy="249387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094337" y="2971669"/>
            <a:ext cx="4645152" cy="248719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762242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90339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892650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05059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smtClean="0"/>
              <a:pPr/>
              <a:t>4/17/2023</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smtClean="0"/>
              <a:t>‹Nº›</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1851015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4/17/2023</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854084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pPr algn="ctr"/>
            <a:r>
              <a:rPr lang="es-AR" b="1" spc="-1" dirty="0">
                <a:solidFill>
                  <a:srgbClr val="000000"/>
                </a:solidFill>
                <a:uFill>
                  <a:solidFill>
                    <a:srgbClr val="FFFFFF"/>
                  </a:solidFill>
                </a:uFill>
                <a:latin typeface="Arial" panose="020B0604020202020204" pitchFamily="34" charset="0"/>
                <a:ea typeface="DejaVu Sans"/>
                <a:cs typeface="Arial" panose="020B0604020202020204" pitchFamily="34" charset="0"/>
              </a:rPr>
              <a:t>Bases Históricas del </a:t>
            </a:r>
            <a:r>
              <a:rPr lang="es-AR" b="1" spc="-1" dirty="0" smtClean="0">
                <a:solidFill>
                  <a:srgbClr val="000000"/>
                </a:solidFill>
                <a:uFill>
                  <a:solidFill>
                    <a:srgbClr val="FFFFFF"/>
                  </a:solidFill>
                </a:uFill>
                <a:latin typeface="Arial" panose="020B0604020202020204" pitchFamily="34" charset="0"/>
                <a:ea typeface="DejaVu Sans"/>
                <a:cs typeface="Arial" panose="020B0604020202020204" pitchFamily="34" charset="0"/>
              </a:rPr>
              <a:t>Derecho</a:t>
            </a:r>
            <a:endParaRPr lang="es-AR" dirty="0">
              <a:latin typeface="Arial" panose="020B0604020202020204" pitchFamily="34" charset="0"/>
              <a:cs typeface="Arial" panose="020B0604020202020204" pitchFamily="34" charset="0"/>
            </a:endParaRPr>
          </a:p>
        </p:txBody>
      </p:sp>
      <p:pic>
        <p:nvPicPr>
          <p:cNvPr id="6" name="Marcador de contenido 5"/>
          <p:cNvPicPr>
            <a:picLocks noGrp="1"/>
          </p:cNvPicPr>
          <p:nvPr>
            <p:ph idx="1"/>
          </p:nvPr>
        </p:nvPicPr>
        <p:blipFill>
          <a:blip r:embed="rId2"/>
          <a:stretch/>
        </p:blipFill>
        <p:spPr>
          <a:xfrm>
            <a:off x="3464444" y="1649187"/>
            <a:ext cx="4934925" cy="3294063"/>
          </a:xfrm>
          <a:prstGeom prst="rect">
            <a:avLst/>
          </a:prstGeom>
          <a:ln>
            <a:noFill/>
          </a:ln>
        </p:spPr>
      </p:pic>
      <p:sp>
        <p:nvSpPr>
          <p:cNvPr id="7" name="Rectángulo 6"/>
          <p:cNvSpPr/>
          <p:nvPr/>
        </p:nvSpPr>
        <p:spPr>
          <a:xfrm>
            <a:off x="3048000" y="2828836"/>
            <a:ext cx="6096000" cy="3046988"/>
          </a:xfrm>
          <a:prstGeom prst="rect">
            <a:avLst/>
          </a:prstGeom>
        </p:spPr>
        <p:txBody>
          <a:bodyPr>
            <a:spAutoFit/>
          </a:bodyPr>
          <a:lstStyle/>
          <a:p>
            <a:pPr algn="ctr">
              <a:lnSpc>
                <a:spcPct val="100000"/>
              </a:lnSpc>
            </a:pPr>
            <a:endParaRPr lang="es-AR" b="1" spc="-1" dirty="0" smtClean="0">
              <a:solidFill>
                <a:srgbClr val="000000"/>
              </a:solidFill>
              <a:uFill>
                <a:solidFill>
                  <a:srgbClr val="FFFFFF"/>
                </a:solidFill>
              </a:uFill>
              <a:latin typeface="Roman"/>
              <a:ea typeface="DejaVu Sans"/>
            </a:endParaRPr>
          </a:p>
          <a:p>
            <a:pPr algn="ctr">
              <a:lnSpc>
                <a:spcPct val="100000"/>
              </a:lnSpc>
            </a:pPr>
            <a:endParaRPr lang="es-AR" b="1" spc="-1" dirty="0">
              <a:solidFill>
                <a:srgbClr val="000000"/>
              </a:solidFill>
              <a:uFill>
                <a:solidFill>
                  <a:srgbClr val="FFFFFF"/>
                </a:solidFill>
              </a:uFill>
              <a:latin typeface="Roman"/>
              <a:ea typeface="DejaVu Sans"/>
            </a:endParaRPr>
          </a:p>
          <a:p>
            <a:pPr algn="ctr">
              <a:lnSpc>
                <a:spcPct val="100000"/>
              </a:lnSpc>
            </a:pPr>
            <a:endParaRPr lang="es-AR" b="1" spc="-1" dirty="0" smtClean="0">
              <a:solidFill>
                <a:srgbClr val="000000"/>
              </a:solidFill>
              <a:uFill>
                <a:solidFill>
                  <a:srgbClr val="FFFFFF"/>
                </a:solidFill>
              </a:uFill>
              <a:latin typeface="Roman"/>
              <a:ea typeface="DejaVu Sans"/>
            </a:endParaRPr>
          </a:p>
          <a:p>
            <a:pPr algn="ctr">
              <a:lnSpc>
                <a:spcPct val="100000"/>
              </a:lnSpc>
            </a:pPr>
            <a:endParaRPr lang="es-AR" b="1" spc="-1" dirty="0">
              <a:solidFill>
                <a:srgbClr val="000000"/>
              </a:solidFill>
              <a:uFill>
                <a:solidFill>
                  <a:srgbClr val="FFFFFF"/>
                </a:solidFill>
              </a:uFill>
              <a:latin typeface="Roman"/>
              <a:ea typeface="DejaVu Sans"/>
            </a:endParaRPr>
          </a:p>
          <a:p>
            <a:pPr algn="ctr">
              <a:lnSpc>
                <a:spcPct val="100000"/>
              </a:lnSpc>
            </a:pPr>
            <a:endParaRPr lang="es-AR" b="1" spc="-1" dirty="0" smtClean="0">
              <a:solidFill>
                <a:srgbClr val="000000"/>
              </a:solidFill>
              <a:uFill>
                <a:solidFill>
                  <a:srgbClr val="FFFFFF"/>
                </a:solidFill>
              </a:uFill>
              <a:latin typeface="Roman"/>
              <a:ea typeface="DejaVu Sans"/>
            </a:endParaRPr>
          </a:p>
          <a:p>
            <a:pPr algn="ctr">
              <a:lnSpc>
                <a:spcPct val="100000"/>
              </a:lnSpc>
            </a:pPr>
            <a:endParaRPr lang="es-AR" b="1" spc="-1" dirty="0">
              <a:solidFill>
                <a:srgbClr val="000000"/>
              </a:solidFill>
              <a:uFill>
                <a:solidFill>
                  <a:srgbClr val="FFFFFF"/>
                </a:solidFill>
              </a:uFill>
              <a:latin typeface="Roman"/>
              <a:ea typeface="DejaVu Sans"/>
            </a:endParaRPr>
          </a:p>
          <a:p>
            <a:pPr algn="ctr">
              <a:lnSpc>
                <a:spcPct val="100000"/>
              </a:lnSpc>
            </a:pPr>
            <a:endParaRPr lang="es-AR" b="1" spc="-1" dirty="0" smtClean="0">
              <a:solidFill>
                <a:srgbClr val="000000"/>
              </a:solidFill>
              <a:uFill>
                <a:solidFill>
                  <a:srgbClr val="FFFFFF"/>
                </a:solidFill>
              </a:uFill>
              <a:latin typeface="Roman"/>
              <a:ea typeface="DejaVu Sans"/>
            </a:endParaRPr>
          </a:p>
          <a:p>
            <a:pPr algn="ctr">
              <a:lnSpc>
                <a:spcPct val="100000"/>
              </a:lnSpc>
            </a:pPr>
            <a:endParaRPr lang="es-AR" b="1" spc="-1" dirty="0">
              <a:solidFill>
                <a:srgbClr val="000000"/>
              </a:solidFill>
              <a:uFill>
                <a:solidFill>
                  <a:srgbClr val="FFFFFF"/>
                </a:solidFill>
              </a:uFill>
              <a:latin typeface="Arial" panose="020B0604020202020204" pitchFamily="34" charset="0"/>
              <a:ea typeface="DejaVu Sans"/>
              <a:cs typeface="Arial" panose="020B0604020202020204" pitchFamily="34" charset="0"/>
            </a:endParaRPr>
          </a:p>
          <a:p>
            <a:pPr algn="ctr">
              <a:lnSpc>
                <a:spcPct val="100000"/>
              </a:lnSpc>
            </a:pPr>
            <a:r>
              <a:rPr lang="es-AR" sz="1600" b="1" spc="-1" dirty="0" smtClean="0">
                <a:solidFill>
                  <a:srgbClr val="000000"/>
                </a:solidFill>
                <a:uFill>
                  <a:solidFill>
                    <a:srgbClr val="FFFFFF"/>
                  </a:solidFill>
                </a:uFill>
                <a:latin typeface="Arial" panose="020B0604020202020204" pitchFamily="34" charset="0"/>
                <a:ea typeface="DejaVu Sans"/>
                <a:cs typeface="Arial" panose="020B0604020202020204" pitchFamily="34" charset="0"/>
              </a:rPr>
              <a:t>Departamento </a:t>
            </a:r>
            <a:r>
              <a:rPr lang="es-AR" sz="1600" b="1" spc="-1" dirty="0">
                <a:solidFill>
                  <a:srgbClr val="000000"/>
                </a:solidFill>
                <a:uFill>
                  <a:solidFill>
                    <a:srgbClr val="FFFFFF"/>
                  </a:solidFill>
                </a:uFill>
                <a:latin typeface="Arial" panose="020B0604020202020204" pitchFamily="34" charset="0"/>
                <a:ea typeface="DejaVu Sans"/>
                <a:cs typeface="Arial" panose="020B0604020202020204" pitchFamily="34" charset="0"/>
              </a:rPr>
              <a:t>de Ciencias Económicas, Jurídicas y Sociales</a:t>
            </a:r>
            <a:endParaRPr lang="es-AR" sz="1600" spc="-1" dirty="0">
              <a:solidFill>
                <a:srgbClr val="000000"/>
              </a:solidFill>
              <a:uFill>
                <a:solidFill>
                  <a:srgbClr val="FFFFFF"/>
                </a:solidFill>
              </a:uFill>
              <a:latin typeface="Arial" panose="020B0604020202020204" pitchFamily="34" charset="0"/>
              <a:cs typeface="Arial" panose="020B0604020202020204" pitchFamily="34" charset="0"/>
            </a:endParaRPr>
          </a:p>
          <a:p>
            <a:pPr algn="ctr">
              <a:lnSpc>
                <a:spcPct val="100000"/>
              </a:lnSpc>
            </a:pPr>
            <a:r>
              <a:rPr lang="es-AR" sz="1600" b="1" spc="-1" dirty="0">
                <a:solidFill>
                  <a:srgbClr val="000000"/>
                </a:solidFill>
                <a:uFill>
                  <a:solidFill>
                    <a:srgbClr val="FFFFFF"/>
                  </a:solidFill>
                </a:uFill>
                <a:latin typeface="Arial" panose="020B0604020202020204" pitchFamily="34" charset="0"/>
                <a:ea typeface="DejaVu Sans"/>
                <a:cs typeface="Arial" panose="020B0604020202020204" pitchFamily="34" charset="0"/>
              </a:rPr>
              <a:t>UNNOBA</a:t>
            </a:r>
            <a:endParaRPr lang="es-AR" sz="1600" spc="-1" dirty="0">
              <a:solidFill>
                <a:srgbClr val="000000"/>
              </a:solidFill>
              <a:uFill>
                <a:solidFill>
                  <a:srgbClr val="FFFFFF"/>
                </a:solidFill>
              </a:uFill>
              <a:latin typeface="Arial" panose="020B0604020202020204" pitchFamily="34" charset="0"/>
              <a:cs typeface="Arial" panose="020B0604020202020204" pitchFamily="34" charset="0"/>
            </a:endParaRPr>
          </a:p>
          <a:p>
            <a:pPr algn="ctr">
              <a:lnSpc>
                <a:spcPct val="100000"/>
              </a:lnSpc>
            </a:pPr>
            <a:r>
              <a:rPr lang="es-AR" sz="1600" b="1" spc="-1" dirty="0">
                <a:solidFill>
                  <a:srgbClr val="000000"/>
                </a:solidFill>
                <a:uFill>
                  <a:solidFill>
                    <a:srgbClr val="FFFFFF"/>
                  </a:solidFill>
                </a:uFill>
                <a:latin typeface="Arial" panose="020B0604020202020204" pitchFamily="34" charset="0"/>
                <a:ea typeface="DejaVu Sans"/>
                <a:cs typeface="Arial" panose="020B0604020202020204" pitchFamily="34" charset="0"/>
              </a:rPr>
              <a:t>2023</a:t>
            </a:r>
            <a:endParaRPr lang="es-AR" sz="1600" spc="-1" dirty="0">
              <a:solidFill>
                <a:srgbClr val="000000"/>
              </a:solidFill>
              <a:uFill>
                <a:solidFill>
                  <a:srgbClr val="FFFFFF"/>
                </a:solidFill>
              </a:u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67716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b="1" spc="-1" dirty="0">
                <a:solidFill>
                  <a:srgbClr val="000000"/>
                </a:solidFill>
                <a:uFill>
                  <a:solidFill>
                    <a:srgbClr val="FFFFFF"/>
                  </a:solidFill>
                </a:uFill>
                <a:latin typeface="Roman"/>
              </a:rPr>
              <a:t>Los </a:t>
            </a:r>
            <a:r>
              <a:rPr lang="es-AR" b="1" spc="-1" dirty="0" smtClean="0">
                <a:solidFill>
                  <a:srgbClr val="000000"/>
                </a:solidFill>
                <a:uFill>
                  <a:solidFill>
                    <a:srgbClr val="FFFFFF"/>
                  </a:solidFill>
                </a:uFill>
                <a:latin typeface="Roman"/>
              </a:rPr>
              <a:t>Comicios</a:t>
            </a:r>
            <a:endParaRPr lang="es-AR" dirty="0"/>
          </a:p>
        </p:txBody>
      </p:sp>
      <p:sp>
        <p:nvSpPr>
          <p:cNvPr id="3" name="Marcador de contenido 2"/>
          <p:cNvSpPr>
            <a:spLocks noGrp="1"/>
          </p:cNvSpPr>
          <p:nvPr>
            <p:ph idx="1"/>
          </p:nvPr>
        </p:nvSpPr>
        <p:spPr/>
        <p:txBody>
          <a:bodyPr/>
          <a:lstStyle/>
          <a:p>
            <a:pPr marL="0" indent="0" algn="ctr">
              <a:lnSpc>
                <a:spcPct val="100000"/>
              </a:lnSpc>
              <a:buNone/>
            </a:pPr>
            <a:r>
              <a:rPr lang="es-AR" sz="2400" spc="-1" dirty="0">
                <a:solidFill>
                  <a:srgbClr val="000000"/>
                </a:solidFill>
                <a:uFill>
                  <a:solidFill>
                    <a:srgbClr val="FFFFFF"/>
                  </a:solidFill>
                </a:uFill>
                <a:latin typeface="Roman"/>
              </a:rPr>
              <a:t>Se trataba de asambleas que se reunían para considerar temas esenciales del pueblo romano, como la designación del Rey y la aprobación -o no- de propuestas que les eran sometidas.</a:t>
            </a:r>
            <a:endParaRPr lang="es-AR" sz="2400" spc="-1" dirty="0">
              <a:solidFill>
                <a:srgbClr val="000000"/>
              </a:solidFill>
              <a:uFill>
                <a:solidFill>
                  <a:srgbClr val="FFFFFF"/>
                </a:solidFill>
              </a:uFill>
              <a:latin typeface="Arial"/>
            </a:endParaRPr>
          </a:p>
          <a:p>
            <a:pPr marL="0" indent="0" algn="ctr">
              <a:lnSpc>
                <a:spcPct val="100000"/>
              </a:lnSpc>
              <a:buNone/>
            </a:pPr>
            <a:r>
              <a:rPr lang="es-AR" sz="2400" spc="-1" dirty="0">
                <a:solidFill>
                  <a:srgbClr val="000000"/>
                </a:solidFill>
                <a:uFill>
                  <a:solidFill>
                    <a:srgbClr val="FFFFFF"/>
                  </a:solidFill>
                </a:uFill>
                <a:latin typeface="Roman"/>
              </a:rPr>
              <a:t>Durante la etapa monárquica reciben el nombre de “</a:t>
            </a:r>
            <a:r>
              <a:rPr lang="es-AR" sz="2400" spc="-1" dirty="0" err="1">
                <a:solidFill>
                  <a:srgbClr val="000000"/>
                </a:solidFill>
                <a:uFill>
                  <a:solidFill>
                    <a:srgbClr val="FFFFFF"/>
                  </a:solidFill>
                </a:uFill>
                <a:latin typeface="Roman"/>
              </a:rPr>
              <a:t>curiados</a:t>
            </a:r>
            <a:r>
              <a:rPr lang="es-AR" sz="2400" spc="-1" dirty="0">
                <a:solidFill>
                  <a:srgbClr val="000000"/>
                </a:solidFill>
                <a:uFill>
                  <a:solidFill>
                    <a:srgbClr val="FFFFFF"/>
                  </a:solidFill>
                </a:uFill>
                <a:latin typeface="Roman"/>
              </a:rPr>
              <a:t>” ya que la organización popular proviene de las </a:t>
            </a:r>
            <a:r>
              <a:rPr lang="es-AR" sz="2400" spc="-1" dirty="0" smtClean="0">
                <a:solidFill>
                  <a:srgbClr val="000000"/>
                </a:solidFill>
                <a:uFill>
                  <a:solidFill>
                    <a:srgbClr val="FFFFFF"/>
                  </a:solidFill>
                </a:uFill>
                <a:latin typeface="Roman"/>
              </a:rPr>
              <a:t>curias</a:t>
            </a:r>
            <a:endParaRPr lang="es-AR" sz="2400" spc="-1" dirty="0">
              <a:solidFill>
                <a:srgbClr val="000000"/>
              </a:solidFill>
              <a:uFill>
                <a:solidFill>
                  <a:srgbClr val="FFFFFF"/>
                </a:solidFill>
              </a:uFill>
              <a:latin typeface="Arial"/>
            </a:endParaRPr>
          </a:p>
          <a:p>
            <a:endParaRPr lang="es-AR" dirty="0"/>
          </a:p>
        </p:txBody>
      </p:sp>
    </p:spTree>
    <p:extLst>
      <p:ext uri="{BB962C8B-B14F-4D97-AF65-F5344CB8AC3E}">
        <p14:creationId xmlns:p14="http://schemas.microsoft.com/office/powerpoint/2010/main" val="3756532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b="1" spc="-1" dirty="0">
                <a:solidFill>
                  <a:srgbClr val="000000"/>
                </a:solidFill>
                <a:uFill>
                  <a:solidFill>
                    <a:srgbClr val="FFFFFF"/>
                  </a:solidFill>
                </a:uFill>
                <a:latin typeface="Roman"/>
              </a:rPr>
              <a:t>Los Colegios </a:t>
            </a:r>
            <a:r>
              <a:rPr lang="es-AR" b="1" spc="-1" dirty="0" smtClean="0">
                <a:solidFill>
                  <a:srgbClr val="000000"/>
                </a:solidFill>
                <a:uFill>
                  <a:solidFill>
                    <a:srgbClr val="FFFFFF"/>
                  </a:solidFill>
                </a:uFill>
                <a:latin typeface="Roman"/>
              </a:rPr>
              <a:t>Sacerdotales</a:t>
            </a:r>
            <a:endParaRPr lang="es-AR" dirty="0"/>
          </a:p>
        </p:txBody>
      </p:sp>
      <p:sp>
        <p:nvSpPr>
          <p:cNvPr id="3" name="Marcador de contenido 2"/>
          <p:cNvSpPr>
            <a:spLocks noGrp="1"/>
          </p:cNvSpPr>
          <p:nvPr>
            <p:ph idx="1"/>
          </p:nvPr>
        </p:nvSpPr>
        <p:spPr>
          <a:xfrm>
            <a:off x="1130270" y="2002558"/>
            <a:ext cx="9603275" cy="4006355"/>
          </a:xfrm>
        </p:spPr>
        <p:txBody>
          <a:bodyPr>
            <a:normAutofit/>
          </a:bodyPr>
          <a:lstStyle/>
          <a:p>
            <a:pPr algn="ctr">
              <a:lnSpc>
                <a:spcPct val="100000"/>
              </a:lnSpc>
            </a:pPr>
            <a:r>
              <a:rPr lang="es-AR" sz="2400" spc="-1" dirty="0">
                <a:solidFill>
                  <a:srgbClr val="000000"/>
                </a:solidFill>
                <a:uFill>
                  <a:solidFill>
                    <a:srgbClr val="FFFFFF"/>
                  </a:solidFill>
                </a:uFill>
                <a:latin typeface="Roman"/>
              </a:rPr>
              <a:t>Fueron establecidos para garantizar las tradiciones religiosas y guiar a la máxima autoridad (el Rey) en el desempeño de sus tareas con las divinidades. </a:t>
            </a:r>
            <a:endParaRPr lang="es-AR" sz="2400" spc="-1" dirty="0">
              <a:solidFill>
                <a:srgbClr val="000000"/>
              </a:solidFill>
              <a:uFill>
                <a:solidFill>
                  <a:srgbClr val="FFFFFF"/>
                </a:solidFill>
              </a:uFill>
              <a:latin typeface="Arial"/>
            </a:endParaRPr>
          </a:p>
          <a:p>
            <a:pPr algn="ctr">
              <a:lnSpc>
                <a:spcPct val="100000"/>
              </a:lnSpc>
            </a:pPr>
            <a:endParaRPr lang="es-AR" sz="2400" spc="-1" dirty="0">
              <a:solidFill>
                <a:srgbClr val="000000"/>
              </a:solidFill>
              <a:uFill>
                <a:solidFill>
                  <a:srgbClr val="FFFFFF"/>
                </a:solidFill>
              </a:uFill>
              <a:latin typeface="Arial"/>
            </a:endParaRPr>
          </a:p>
          <a:p>
            <a:pPr algn="ctr">
              <a:lnSpc>
                <a:spcPct val="100000"/>
              </a:lnSpc>
            </a:pPr>
            <a:r>
              <a:rPr lang="es-AR" sz="2400" spc="-1" dirty="0">
                <a:solidFill>
                  <a:srgbClr val="000000"/>
                </a:solidFill>
                <a:uFill>
                  <a:solidFill>
                    <a:srgbClr val="FFFFFF"/>
                  </a:solidFill>
                </a:uFill>
                <a:latin typeface="Roman"/>
              </a:rPr>
              <a:t>Existían distintos Colegios, entre los que se destaca el </a:t>
            </a:r>
            <a:r>
              <a:rPr lang="es-AR" sz="2400" b="1" spc="-1" dirty="0">
                <a:solidFill>
                  <a:srgbClr val="000000"/>
                </a:solidFill>
                <a:uFill>
                  <a:solidFill>
                    <a:srgbClr val="FFFFFF"/>
                  </a:solidFill>
                </a:uFill>
                <a:latin typeface="Roman"/>
              </a:rPr>
              <a:t>Colegio de los Pontífices,</a:t>
            </a:r>
            <a:r>
              <a:rPr lang="es-AR" sz="2400" spc="-1" dirty="0">
                <a:solidFill>
                  <a:srgbClr val="000000"/>
                </a:solidFill>
                <a:uFill>
                  <a:solidFill>
                    <a:srgbClr val="FFFFFF"/>
                  </a:solidFill>
                </a:uFill>
                <a:latin typeface="Roman"/>
              </a:rPr>
              <a:t> ya que quienes lo integraban tenían injerencia en cuestiones atinentes al Derecho Privado; se expedían acerca del matrimonio, los testamentos y las normas que regían el culto</a:t>
            </a:r>
            <a:r>
              <a:rPr lang="es-AR" sz="2400" spc="-1" dirty="0" smtClean="0">
                <a:solidFill>
                  <a:srgbClr val="000000"/>
                </a:solidFill>
                <a:uFill>
                  <a:solidFill>
                    <a:srgbClr val="FFFFFF"/>
                  </a:solidFill>
                </a:uFill>
                <a:latin typeface="Roman"/>
              </a:rPr>
              <a:t>.</a:t>
            </a:r>
            <a:endParaRPr lang="es-AR" sz="2400"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40337960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b="1" dirty="0" smtClean="0">
                <a:latin typeface="Roman"/>
              </a:rPr>
              <a:t>La República</a:t>
            </a:r>
            <a:endParaRPr lang="es-AR" b="1" dirty="0">
              <a:latin typeface="Roman"/>
            </a:endParaRPr>
          </a:p>
        </p:txBody>
      </p:sp>
      <p:sp>
        <p:nvSpPr>
          <p:cNvPr id="3" name="Marcador de contenido 2"/>
          <p:cNvSpPr>
            <a:spLocks noGrp="1"/>
          </p:cNvSpPr>
          <p:nvPr>
            <p:ph idx="1"/>
          </p:nvPr>
        </p:nvSpPr>
        <p:spPr>
          <a:xfrm>
            <a:off x="1130270" y="1776548"/>
            <a:ext cx="9603275" cy="4323806"/>
          </a:xfrm>
        </p:spPr>
        <p:txBody>
          <a:bodyPr>
            <a:normAutofit lnSpcReduction="10000"/>
          </a:bodyPr>
          <a:lstStyle/>
          <a:p>
            <a:r>
              <a:rPr lang="es-AR" sz="2400" dirty="0" smtClean="0">
                <a:latin typeface="Arial" panose="020B0604020202020204" pitchFamily="34" charset="0"/>
                <a:cs typeface="Arial" panose="020B0604020202020204" pitchFamily="34" charset="0"/>
              </a:rPr>
              <a:t>Este período se extendió desde el año 509 </a:t>
            </a:r>
            <a:r>
              <a:rPr lang="es-AR" sz="2400" dirty="0" err="1" smtClean="0">
                <a:latin typeface="Arial" panose="020B0604020202020204" pitchFamily="34" charset="0"/>
                <a:cs typeface="Arial" panose="020B0604020202020204" pitchFamily="34" charset="0"/>
              </a:rPr>
              <a:t>a.C</a:t>
            </a:r>
            <a:r>
              <a:rPr lang="es-AR" sz="2400" dirty="0" smtClean="0">
                <a:latin typeface="Arial" panose="020B0604020202020204" pitchFamily="34" charset="0"/>
                <a:cs typeface="Arial" panose="020B0604020202020204" pitchFamily="34" charset="0"/>
              </a:rPr>
              <a:t> hasta el 27 a.C. </a:t>
            </a:r>
          </a:p>
          <a:p>
            <a:r>
              <a:rPr lang="es-AR" sz="2400" dirty="0" smtClean="0">
                <a:latin typeface="Arial" panose="020B0604020202020204" pitchFamily="34" charset="0"/>
                <a:cs typeface="Arial" panose="020B0604020202020204" pitchFamily="34" charset="0"/>
              </a:rPr>
              <a:t>Tras una serie de conflictos, la Monarquía fue abolida y Roma reorganizó su Estado, generando los cambios que le permitieron desarrollar de modo gradual y progresivo el sistema republicano.</a:t>
            </a:r>
          </a:p>
          <a:p>
            <a:r>
              <a:rPr lang="es-AR" sz="2400" dirty="0" smtClean="0">
                <a:latin typeface="Arial" panose="020B0604020202020204" pitchFamily="34" charset="0"/>
                <a:cs typeface="Arial" panose="020B0604020202020204" pitchFamily="34" charset="0"/>
              </a:rPr>
              <a:t>Desde entonces se fue desarrollando una nueva estructura política. Se establecieron las </a:t>
            </a:r>
            <a:r>
              <a:rPr lang="es-AR" sz="2400" b="1" dirty="0" smtClean="0">
                <a:latin typeface="Arial" panose="020B0604020202020204" pitchFamily="34" charset="0"/>
                <a:cs typeface="Arial" panose="020B0604020202020204" pitchFamily="34" charset="0"/>
              </a:rPr>
              <a:t>magistraturas</a:t>
            </a:r>
            <a:r>
              <a:rPr lang="es-AR" sz="2400" dirty="0" smtClean="0">
                <a:latin typeface="Arial" panose="020B0604020202020204" pitchFamily="34" charset="0"/>
                <a:cs typeface="Arial" panose="020B0604020202020204" pitchFamily="34" charset="0"/>
              </a:rPr>
              <a:t>, se modificó el Senado y los Comicios.</a:t>
            </a:r>
          </a:p>
          <a:p>
            <a:r>
              <a:rPr lang="es-AR" sz="2400" dirty="0" smtClean="0">
                <a:latin typeface="Arial" panose="020B0604020202020204" pitchFamily="34" charset="0"/>
                <a:cs typeface="Arial" panose="020B0604020202020204" pitchFamily="34" charset="0"/>
              </a:rPr>
              <a:t>Se caracterizó, entonces, por ser una estructura política basada en el equilibrio de tres órganos de gobierno.</a:t>
            </a:r>
            <a:endParaRPr lang="es-A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875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b="1" dirty="0" smtClean="0">
                <a:latin typeface="Arial" panose="020B0604020202020204" pitchFamily="34" charset="0"/>
                <a:cs typeface="Arial" panose="020B0604020202020204" pitchFamily="34" charset="0"/>
              </a:rPr>
              <a:t>Las Magistraturas</a:t>
            </a:r>
            <a:endParaRPr lang="es-AR"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130270" y="1489166"/>
            <a:ext cx="9920907" cy="4585063"/>
          </a:xfrm>
        </p:spPr>
        <p:txBody>
          <a:bodyPr/>
          <a:lstStyle/>
          <a:p>
            <a:pPr marL="0" indent="0">
              <a:buNone/>
            </a:pPr>
            <a:r>
              <a:rPr lang="es-AR" sz="2400" dirty="0" smtClean="0">
                <a:latin typeface="Arial" panose="020B0604020202020204" pitchFamily="34" charset="0"/>
                <a:cs typeface="Arial" panose="020B0604020202020204" pitchFamily="34" charset="0"/>
              </a:rPr>
              <a:t>Las Magistraturas reemplazaron en sus funciones al Rey, redistribuyendo el poder para que dejara de ser ejercido por una única autoridad.</a:t>
            </a:r>
          </a:p>
          <a:p>
            <a:pPr marL="0" indent="0">
              <a:buNone/>
            </a:pPr>
            <a:r>
              <a:rPr lang="es-AR" sz="2400" dirty="0" smtClean="0">
                <a:latin typeface="Arial" panose="020B0604020202020204" pitchFamily="34" charset="0"/>
                <a:cs typeface="Arial" panose="020B0604020202020204" pitchFamily="34" charset="0"/>
              </a:rPr>
              <a:t>Se clasificaron en:</a:t>
            </a:r>
          </a:p>
          <a:p>
            <a:r>
              <a:rPr lang="es-AR" sz="2400" b="1" dirty="0" smtClean="0">
                <a:latin typeface="Arial" panose="020B0604020202020204" pitchFamily="34" charset="0"/>
                <a:cs typeface="Arial" panose="020B0604020202020204" pitchFamily="34" charset="0"/>
              </a:rPr>
              <a:t>Magistraturas patricias</a:t>
            </a:r>
            <a:r>
              <a:rPr lang="es-AR" sz="2400" dirty="0" smtClean="0">
                <a:latin typeface="Arial" panose="020B0604020202020204" pitchFamily="34" charset="0"/>
                <a:cs typeface="Arial" panose="020B0604020202020204" pitchFamily="34" charset="0"/>
              </a:rPr>
              <a:t>: a) Ordinarias Mayores: Consulado, Pretura y Censura; y Ordinarias Menores: </a:t>
            </a:r>
            <a:r>
              <a:rPr lang="es-AR" sz="2400" dirty="0" err="1" smtClean="0">
                <a:latin typeface="Arial" panose="020B0604020202020204" pitchFamily="34" charset="0"/>
                <a:cs typeface="Arial" panose="020B0604020202020204" pitchFamily="34" charset="0"/>
              </a:rPr>
              <a:t>Edilato</a:t>
            </a:r>
            <a:r>
              <a:rPr lang="es-AR" sz="2400" dirty="0" smtClean="0">
                <a:latin typeface="Arial" panose="020B0604020202020204" pitchFamily="34" charset="0"/>
                <a:cs typeface="Arial" panose="020B0604020202020204" pitchFamily="34" charset="0"/>
              </a:rPr>
              <a:t> Curul y Cuestura. b) Extraordinarias: </a:t>
            </a:r>
            <a:r>
              <a:rPr lang="es-AR" sz="2400" dirty="0" err="1" smtClean="0">
                <a:latin typeface="Arial" panose="020B0604020202020204" pitchFamily="34" charset="0"/>
                <a:cs typeface="Arial" panose="020B0604020202020204" pitchFamily="34" charset="0"/>
              </a:rPr>
              <a:t>Praefectus</a:t>
            </a:r>
            <a:r>
              <a:rPr lang="es-AR" sz="2400" dirty="0" smtClean="0">
                <a:latin typeface="Arial" panose="020B0604020202020204" pitchFamily="34" charset="0"/>
                <a:cs typeface="Arial" panose="020B0604020202020204" pitchFamily="34" charset="0"/>
              </a:rPr>
              <a:t> urbi, Dictadura, Decenvirato Legislativo, Tribunado militar e </a:t>
            </a:r>
            <a:r>
              <a:rPr lang="es-AR" sz="2400" dirty="0" err="1" smtClean="0">
                <a:latin typeface="Arial" panose="020B0604020202020204" pitchFamily="34" charset="0"/>
                <a:cs typeface="Arial" panose="020B0604020202020204" pitchFamily="34" charset="0"/>
              </a:rPr>
              <a:t>Interrex</a:t>
            </a:r>
            <a:r>
              <a:rPr lang="es-AR" sz="2400" dirty="0" smtClean="0">
                <a:latin typeface="Arial" panose="020B0604020202020204" pitchFamily="34" charset="0"/>
                <a:cs typeface="Arial" panose="020B0604020202020204" pitchFamily="34" charset="0"/>
              </a:rPr>
              <a:t>. </a:t>
            </a:r>
          </a:p>
          <a:p>
            <a:r>
              <a:rPr lang="es-AR" sz="2400" b="1" dirty="0" smtClean="0">
                <a:latin typeface="Arial" panose="020B0604020202020204" pitchFamily="34" charset="0"/>
                <a:cs typeface="Arial" panose="020B0604020202020204" pitchFamily="34" charset="0"/>
              </a:rPr>
              <a:t>Magistraturas plebeyas</a:t>
            </a:r>
            <a:r>
              <a:rPr lang="es-AR" sz="2400" dirty="0" smtClean="0">
                <a:latin typeface="Arial" panose="020B0604020202020204" pitchFamily="34" charset="0"/>
                <a:cs typeface="Arial" panose="020B0604020202020204" pitchFamily="34" charset="0"/>
              </a:rPr>
              <a:t>: Tribunado de la Plebe y </a:t>
            </a:r>
            <a:r>
              <a:rPr lang="es-AR" sz="2400" dirty="0" err="1" smtClean="0">
                <a:latin typeface="Arial" panose="020B0604020202020204" pitchFamily="34" charset="0"/>
                <a:cs typeface="Arial" panose="020B0604020202020204" pitchFamily="34" charset="0"/>
              </a:rPr>
              <a:t>Edilato</a:t>
            </a:r>
            <a:r>
              <a:rPr lang="es-AR" sz="2400" dirty="0" smtClean="0">
                <a:latin typeface="Arial" panose="020B0604020202020204" pitchFamily="34" charset="0"/>
                <a:cs typeface="Arial" panose="020B0604020202020204" pitchFamily="34" charset="0"/>
              </a:rPr>
              <a:t> de la Plebe.</a:t>
            </a:r>
          </a:p>
          <a:p>
            <a:endParaRPr lang="es-AR" dirty="0">
              <a:latin typeface="Arial" panose="020B0604020202020204" pitchFamily="34" charset="0"/>
              <a:cs typeface="Arial" panose="020B0604020202020204" pitchFamily="34" charset="0"/>
            </a:endParaRPr>
          </a:p>
          <a:p>
            <a:pPr marL="0" indent="0">
              <a:buNone/>
            </a:pPr>
            <a:endParaRPr lang="es-A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9706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dirty="0">
                <a:latin typeface="Arial" panose="020B0604020202020204" pitchFamily="34" charset="0"/>
                <a:cs typeface="Arial" panose="020B0604020202020204" pitchFamily="34" charset="0"/>
              </a:rPr>
              <a:t>Estos nuevos funcionarios ejercerán el poder en forma:</a:t>
            </a:r>
            <a:br>
              <a:rPr lang="es-AR" dirty="0">
                <a:latin typeface="Arial" panose="020B0604020202020204" pitchFamily="34" charset="0"/>
                <a:cs typeface="Arial" panose="020B0604020202020204" pitchFamily="34" charset="0"/>
              </a:rPr>
            </a:br>
            <a:endParaRPr lang="es-AR"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130270" y="1789611"/>
            <a:ext cx="9603275" cy="3676734"/>
          </a:xfrm>
        </p:spPr>
        <p:txBody>
          <a:bodyPr>
            <a:normAutofit/>
          </a:bodyPr>
          <a:lstStyle/>
          <a:p>
            <a:r>
              <a:rPr lang="es-AR" sz="2400" b="1" dirty="0" smtClean="0">
                <a:latin typeface="Arial" panose="020B0604020202020204" pitchFamily="34" charset="0"/>
                <a:cs typeface="Arial" panose="020B0604020202020204" pitchFamily="34" charset="0"/>
              </a:rPr>
              <a:t>Colegiada</a:t>
            </a:r>
            <a:r>
              <a:rPr lang="es-AR" sz="2400" dirty="0" smtClean="0">
                <a:latin typeface="Arial" panose="020B0604020202020204" pitchFamily="34" charset="0"/>
                <a:cs typeface="Arial" panose="020B0604020202020204" pitchFamily="34" charset="0"/>
              </a:rPr>
              <a:t>: están integradas por dos o más funcionarios</a:t>
            </a:r>
          </a:p>
          <a:p>
            <a:r>
              <a:rPr lang="es-AR" sz="2400" b="1" dirty="0" smtClean="0">
                <a:latin typeface="Arial" panose="020B0604020202020204" pitchFamily="34" charset="0"/>
                <a:cs typeface="Arial" panose="020B0604020202020204" pitchFamily="34" charset="0"/>
              </a:rPr>
              <a:t>Temporal</a:t>
            </a:r>
            <a:r>
              <a:rPr lang="es-AR" sz="2400" dirty="0" smtClean="0">
                <a:latin typeface="Arial" panose="020B0604020202020204" pitchFamily="34" charset="0"/>
                <a:cs typeface="Arial" panose="020B0604020202020204" pitchFamily="34" charset="0"/>
              </a:rPr>
              <a:t>: se desarrollaban por un lapso de tiempo, generalmente un año</a:t>
            </a:r>
          </a:p>
          <a:p>
            <a:r>
              <a:rPr lang="es-AR" sz="2400" b="1" dirty="0" smtClean="0">
                <a:latin typeface="Arial" panose="020B0604020202020204" pitchFamily="34" charset="0"/>
                <a:cs typeface="Arial" panose="020B0604020202020204" pitchFamily="34" charset="0"/>
              </a:rPr>
              <a:t>Honoraria</a:t>
            </a:r>
            <a:r>
              <a:rPr lang="es-AR" sz="2400" dirty="0" smtClean="0">
                <a:latin typeface="Arial" panose="020B0604020202020204" pitchFamily="34" charset="0"/>
                <a:cs typeface="Arial" panose="020B0604020202020204" pitchFamily="34" charset="0"/>
              </a:rPr>
              <a:t>: no percibían pagos por su desempeño</a:t>
            </a:r>
          </a:p>
          <a:p>
            <a:r>
              <a:rPr lang="es-AR" sz="2400" dirty="0" smtClean="0">
                <a:latin typeface="Arial" panose="020B0604020202020204" pitchFamily="34" charset="0"/>
                <a:cs typeface="Arial" panose="020B0604020202020204" pitchFamily="34" charset="0"/>
              </a:rPr>
              <a:t>Responsable: podían ser sometidos a exámenes por sus actos</a:t>
            </a:r>
          </a:p>
          <a:p>
            <a:r>
              <a:rPr lang="es-AR" sz="2400" b="1" dirty="0" smtClean="0">
                <a:latin typeface="Arial" panose="020B0604020202020204" pitchFamily="34" charset="0"/>
                <a:cs typeface="Arial" panose="020B0604020202020204" pitchFamily="34" charset="0"/>
              </a:rPr>
              <a:t>Electiva</a:t>
            </a:r>
            <a:r>
              <a:rPr lang="es-AR" sz="2400" dirty="0" smtClean="0">
                <a:latin typeface="Arial" panose="020B0604020202020204" pitchFamily="34" charset="0"/>
                <a:cs typeface="Arial" panose="020B0604020202020204" pitchFamily="34" charset="0"/>
              </a:rPr>
              <a:t>: el magistrado anterior proponía su reemplazo y el </a:t>
            </a:r>
            <a:r>
              <a:rPr lang="es-AR" sz="2400" dirty="0" err="1" smtClean="0">
                <a:latin typeface="Arial" panose="020B0604020202020204" pitchFamily="34" charset="0"/>
                <a:cs typeface="Arial" panose="020B0604020202020204" pitchFamily="34" charset="0"/>
              </a:rPr>
              <a:t>comicio</a:t>
            </a:r>
            <a:r>
              <a:rPr lang="es-AR" sz="2400" dirty="0" smtClean="0">
                <a:latin typeface="Arial" panose="020B0604020202020204" pitchFamily="34" charset="0"/>
                <a:cs typeface="Arial" panose="020B0604020202020204" pitchFamily="34" charset="0"/>
              </a:rPr>
              <a:t> designaba.</a:t>
            </a:r>
            <a:endParaRPr lang="es-A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3420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3187" y="464547"/>
            <a:ext cx="7357656" cy="5518242"/>
          </a:xfrm>
          <a:prstGeom prst="rect">
            <a:avLst/>
          </a:prstGeom>
        </p:spPr>
      </p:pic>
    </p:spTree>
    <p:extLst>
      <p:ext uri="{BB962C8B-B14F-4D97-AF65-F5344CB8AC3E}">
        <p14:creationId xmlns:p14="http://schemas.microsoft.com/office/powerpoint/2010/main" val="21759102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b="1" dirty="0" smtClean="0">
                <a:latin typeface="Arial" panose="020B0604020202020204" pitchFamily="34" charset="0"/>
                <a:cs typeface="Arial" panose="020B0604020202020204" pitchFamily="34" charset="0"/>
              </a:rPr>
              <a:t>Los Pretores</a:t>
            </a:r>
            <a:endParaRPr lang="es-AR"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130269" y="1489166"/>
            <a:ext cx="9603275" cy="3572231"/>
          </a:xfrm>
        </p:spPr>
        <p:txBody>
          <a:bodyPr>
            <a:noAutofit/>
          </a:bodyPr>
          <a:lstStyle/>
          <a:p>
            <a:r>
              <a:rPr lang="es-AR" sz="2400" dirty="0" smtClean="0">
                <a:latin typeface="Arial" panose="020B0604020202020204" pitchFamily="34" charset="0"/>
                <a:cs typeface="Arial" panose="020B0604020202020204" pitchFamily="34" charset="0"/>
              </a:rPr>
              <a:t>Se trata de una de las magistraturas que reviste mayor interés desde el campo del Derecho. </a:t>
            </a:r>
          </a:p>
          <a:p>
            <a:r>
              <a:rPr lang="es-AR" sz="2400" dirty="0" smtClean="0">
                <a:latin typeface="Arial" panose="020B0604020202020204" pitchFamily="34" charset="0"/>
                <a:cs typeface="Arial" panose="020B0604020202020204" pitchFamily="34" charset="0"/>
              </a:rPr>
              <a:t>Su función específica era la de solucionar los conflictos que se suscitaban entre los particulares. Cuando esto era entre ciudadanos romanos actuaba el Pretor Urbano aplicando el Derecho civil; mientras que cuando el conflicto se daba entre ciudadanos romanos y extranjeros actuaba el Pretor Peregrino.</a:t>
            </a:r>
          </a:p>
          <a:p>
            <a:r>
              <a:rPr lang="es-AR" sz="2400" dirty="0" smtClean="0">
                <a:latin typeface="Arial" panose="020B0604020202020204" pitchFamily="34" charset="0"/>
                <a:cs typeface="Arial" panose="020B0604020202020204" pitchFamily="34" charset="0"/>
              </a:rPr>
              <a:t>La obra de este magistrado se evidencia en su edicto: el edicto pretorio, su pronunciamiento frente al respectivo conflicto.</a:t>
            </a:r>
            <a:endParaRPr lang="es-A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0888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b="1" dirty="0" smtClean="0">
                <a:latin typeface="Arial" panose="020B0604020202020204" pitchFamily="34" charset="0"/>
                <a:cs typeface="Arial" panose="020B0604020202020204" pitchFamily="34" charset="0"/>
              </a:rPr>
              <a:t>Los comicios</a:t>
            </a:r>
            <a:endParaRPr lang="es-AR"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130270" y="1792946"/>
            <a:ext cx="9603275" cy="3294576"/>
          </a:xfrm>
        </p:spPr>
        <p:txBody>
          <a:bodyPr>
            <a:normAutofit/>
          </a:bodyPr>
          <a:lstStyle/>
          <a:p>
            <a:pPr marL="0" indent="0">
              <a:buNone/>
            </a:pPr>
            <a:r>
              <a:rPr lang="es-AR" sz="2400" dirty="0" smtClean="0">
                <a:latin typeface="Arial" panose="020B0604020202020204" pitchFamily="34" charset="0"/>
                <a:cs typeface="Arial" panose="020B0604020202020204" pitchFamily="34" charset="0"/>
              </a:rPr>
              <a:t>Se trataba de órganos de reunión de la ciudadanía con funciones legislativas, electorales y judiciales.</a:t>
            </a:r>
          </a:p>
          <a:p>
            <a:pPr marL="0" indent="0">
              <a:buNone/>
            </a:pPr>
            <a:r>
              <a:rPr lang="es-AR" sz="2400" dirty="0" smtClean="0">
                <a:latin typeface="Arial" panose="020B0604020202020204" pitchFamily="34" charset="0"/>
                <a:cs typeface="Arial" panose="020B0604020202020204" pitchFamily="34" charset="0"/>
              </a:rPr>
              <a:t>Existieron tres tipos de comicios: </a:t>
            </a:r>
          </a:p>
          <a:p>
            <a:r>
              <a:rPr lang="es-AR" sz="2400" dirty="0" smtClean="0">
                <a:latin typeface="Arial" panose="020B0604020202020204" pitchFamily="34" charset="0"/>
                <a:cs typeface="Arial" panose="020B0604020202020204" pitchFamily="34" charset="0"/>
              </a:rPr>
              <a:t>El </a:t>
            </a:r>
            <a:r>
              <a:rPr lang="es-AR" sz="2400" dirty="0" err="1" smtClean="0">
                <a:latin typeface="Arial" panose="020B0604020202020204" pitchFamily="34" charset="0"/>
                <a:cs typeface="Arial" panose="020B0604020202020204" pitchFamily="34" charset="0"/>
              </a:rPr>
              <a:t>comicio</a:t>
            </a:r>
            <a:r>
              <a:rPr lang="es-AR" sz="2400" dirty="0" smtClean="0">
                <a:latin typeface="Arial" panose="020B0604020202020204" pitchFamily="34" charset="0"/>
                <a:cs typeface="Arial" panose="020B0604020202020204" pitchFamily="34" charset="0"/>
              </a:rPr>
              <a:t> </a:t>
            </a:r>
            <a:r>
              <a:rPr lang="es-AR" sz="2400" dirty="0" err="1" smtClean="0">
                <a:latin typeface="Arial" panose="020B0604020202020204" pitchFamily="34" charset="0"/>
                <a:cs typeface="Arial" panose="020B0604020202020204" pitchFamily="34" charset="0"/>
              </a:rPr>
              <a:t>curiado</a:t>
            </a:r>
            <a:endParaRPr lang="es-AR" sz="2400" dirty="0" smtClean="0">
              <a:latin typeface="Arial" panose="020B0604020202020204" pitchFamily="34" charset="0"/>
              <a:cs typeface="Arial" panose="020B0604020202020204" pitchFamily="34" charset="0"/>
            </a:endParaRPr>
          </a:p>
          <a:p>
            <a:r>
              <a:rPr lang="es-AR" sz="2400" dirty="0" smtClean="0">
                <a:latin typeface="Arial" panose="020B0604020202020204" pitchFamily="34" charset="0"/>
                <a:cs typeface="Arial" panose="020B0604020202020204" pitchFamily="34" charset="0"/>
              </a:rPr>
              <a:t>El </a:t>
            </a:r>
            <a:r>
              <a:rPr lang="es-AR" sz="2400" dirty="0" err="1" smtClean="0">
                <a:latin typeface="Arial" panose="020B0604020202020204" pitchFamily="34" charset="0"/>
                <a:cs typeface="Arial" panose="020B0604020202020204" pitchFamily="34" charset="0"/>
              </a:rPr>
              <a:t>comicio</a:t>
            </a:r>
            <a:r>
              <a:rPr lang="es-AR" sz="2400" dirty="0" smtClean="0">
                <a:latin typeface="Arial" panose="020B0604020202020204" pitchFamily="34" charset="0"/>
                <a:cs typeface="Arial" panose="020B0604020202020204" pitchFamily="34" charset="0"/>
              </a:rPr>
              <a:t> </a:t>
            </a:r>
            <a:r>
              <a:rPr lang="es-AR" sz="2400" dirty="0" err="1" smtClean="0">
                <a:latin typeface="Arial" panose="020B0604020202020204" pitchFamily="34" charset="0"/>
                <a:cs typeface="Arial" panose="020B0604020202020204" pitchFamily="34" charset="0"/>
              </a:rPr>
              <a:t>centuriado</a:t>
            </a:r>
            <a:endParaRPr lang="es-AR" sz="2400" dirty="0" smtClean="0">
              <a:latin typeface="Arial" panose="020B0604020202020204" pitchFamily="34" charset="0"/>
              <a:cs typeface="Arial" panose="020B0604020202020204" pitchFamily="34" charset="0"/>
            </a:endParaRPr>
          </a:p>
          <a:p>
            <a:r>
              <a:rPr lang="es-AR" sz="2400" dirty="0" smtClean="0">
                <a:latin typeface="Arial" panose="020B0604020202020204" pitchFamily="34" charset="0"/>
                <a:cs typeface="Arial" panose="020B0604020202020204" pitchFamily="34" charset="0"/>
              </a:rPr>
              <a:t>El </a:t>
            </a:r>
            <a:r>
              <a:rPr lang="es-AR" sz="2400" dirty="0" err="1" smtClean="0">
                <a:latin typeface="Arial" panose="020B0604020202020204" pitchFamily="34" charset="0"/>
                <a:cs typeface="Arial" panose="020B0604020202020204" pitchFamily="34" charset="0"/>
              </a:rPr>
              <a:t>comicio</a:t>
            </a:r>
            <a:r>
              <a:rPr lang="es-AR" sz="2400" dirty="0" smtClean="0">
                <a:latin typeface="Arial" panose="020B0604020202020204" pitchFamily="34" charset="0"/>
                <a:cs typeface="Arial" panose="020B0604020202020204" pitchFamily="34" charset="0"/>
              </a:rPr>
              <a:t> </a:t>
            </a:r>
            <a:r>
              <a:rPr lang="es-AR" sz="2400" dirty="0" err="1" smtClean="0">
                <a:latin typeface="Arial" panose="020B0604020202020204" pitchFamily="34" charset="0"/>
                <a:cs typeface="Arial" panose="020B0604020202020204" pitchFamily="34" charset="0"/>
              </a:rPr>
              <a:t>tribado</a:t>
            </a:r>
            <a:endParaRPr lang="es-A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0988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b="1" dirty="0" smtClean="0">
                <a:latin typeface="Arial" panose="020B0604020202020204" pitchFamily="34" charset="0"/>
                <a:cs typeface="Arial" panose="020B0604020202020204" pitchFamily="34" charset="0"/>
              </a:rPr>
              <a:t>El Senado</a:t>
            </a:r>
            <a:endParaRPr lang="es-AR"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130270" y="1779884"/>
            <a:ext cx="9603275" cy="3294576"/>
          </a:xfrm>
        </p:spPr>
        <p:txBody>
          <a:bodyPr>
            <a:normAutofit/>
          </a:bodyPr>
          <a:lstStyle/>
          <a:p>
            <a:pPr marL="0" indent="0">
              <a:buNone/>
            </a:pPr>
            <a:r>
              <a:rPr lang="es-AR" sz="2400" dirty="0" smtClean="0">
                <a:latin typeface="Arial" panose="020B0604020202020204" pitchFamily="34" charset="0"/>
                <a:cs typeface="Arial" panose="020B0604020202020204" pitchFamily="34" charset="0"/>
              </a:rPr>
              <a:t>Fue el órgano de mayor importancia de la República, siendo el único cuerpo estable y permanente. </a:t>
            </a:r>
          </a:p>
          <a:p>
            <a:pPr marL="0" indent="0">
              <a:buNone/>
            </a:pPr>
            <a:r>
              <a:rPr lang="es-AR" sz="2400" dirty="0" smtClean="0">
                <a:latin typeface="Arial" panose="020B0604020202020204" pitchFamily="34" charset="0"/>
                <a:cs typeface="Arial" panose="020B0604020202020204" pitchFamily="34" charset="0"/>
              </a:rPr>
              <a:t>No tenía límites para poder deliberar sobre diversas cuestiones de interés público, como las relaciones exteriores, las finanzas, la administración política, el culto, entre otras. </a:t>
            </a:r>
          </a:p>
        </p:txBody>
      </p:sp>
    </p:spTree>
    <p:extLst>
      <p:ext uri="{BB962C8B-B14F-4D97-AF65-F5344CB8AC3E}">
        <p14:creationId xmlns:p14="http://schemas.microsoft.com/office/powerpoint/2010/main" val="23298128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30269" y="1122534"/>
            <a:ext cx="9603275" cy="1049235"/>
          </a:xfrm>
        </p:spPr>
        <p:txBody>
          <a:bodyPr/>
          <a:lstStyle/>
          <a:p>
            <a:pPr algn="ctr"/>
            <a:r>
              <a:rPr lang="es-AR" b="1" dirty="0" smtClean="0">
                <a:latin typeface="Arial" panose="020B0604020202020204" pitchFamily="34" charset="0"/>
                <a:cs typeface="Arial" panose="020B0604020202020204" pitchFamily="34" charset="0"/>
              </a:rPr>
              <a:t>Organización Social</a:t>
            </a:r>
            <a:endParaRPr lang="es-AR"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130268" y="1871324"/>
            <a:ext cx="9603275" cy="3294576"/>
          </a:xfrm>
        </p:spPr>
        <p:txBody>
          <a:bodyPr>
            <a:normAutofit/>
          </a:bodyPr>
          <a:lstStyle/>
          <a:p>
            <a:pPr marL="0" indent="0">
              <a:buNone/>
            </a:pPr>
            <a:r>
              <a:rPr lang="es-AR" sz="2400" dirty="0" smtClean="0">
                <a:latin typeface="Arial" panose="020B0604020202020204" pitchFamily="34" charset="0"/>
                <a:cs typeface="Arial" panose="020B0604020202020204" pitchFamily="34" charset="0"/>
              </a:rPr>
              <a:t>Uno de los rasgos principales de la organización social romana fue la división entre </a:t>
            </a:r>
            <a:r>
              <a:rPr lang="es-AR" sz="2400" b="1" dirty="0" smtClean="0">
                <a:latin typeface="Arial" panose="020B0604020202020204" pitchFamily="34" charset="0"/>
                <a:cs typeface="Arial" panose="020B0604020202020204" pitchFamily="34" charset="0"/>
              </a:rPr>
              <a:t>patricios</a:t>
            </a:r>
            <a:r>
              <a:rPr lang="es-AR" sz="2400" dirty="0" smtClean="0">
                <a:latin typeface="Arial" panose="020B0604020202020204" pitchFamily="34" charset="0"/>
                <a:cs typeface="Arial" panose="020B0604020202020204" pitchFamily="34" charset="0"/>
              </a:rPr>
              <a:t> y </a:t>
            </a:r>
            <a:r>
              <a:rPr lang="es-AR" sz="2400" b="1" dirty="0" smtClean="0">
                <a:latin typeface="Arial" panose="020B0604020202020204" pitchFamily="34" charset="0"/>
                <a:cs typeface="Arial" panose="020B0604020202020204" pitchFamily="34" charset="0"/>
              </a:rPr>
              <a:t>plebeyos</a:t>
            </a:r>
            <a:r>
              <a:rPr lang="es-AR" sz="2400" dirty="0" smtClean="0">
                <a:latin typeface="Arial" panose="020B0604020202020204" pitchFamily="34" charset="0"/>
                <a:cs typeface="Arial" panose="020B0604020202020204" pitchFamily="34" charset="0"/>
              </a:rPr>
              <a:t>.</a:t>
            </a:r>
          </a:p>
          <a:p>
            <a:r>
              <a:rPr lang="es-AR" sz="2400" dirty="0" smtClean="0">
                <a:latin typeface="Arial" panose="020B0604020202020204" pitchFamily="34" charset="0"/>
                <a:cs typeface="Arial" panose="020B0604020202020204" pitchFamily="34" charset="0"/>
              </a:rPr>
              <a:t>Los </a:t>
            </a:r>
            <a:r>
              <a:rPr lang="es-AR" sz="2400" b="1" dirty="0" smtClean="0">
                <a:latin typeface="Arial" panose="020B0604020202020204" pitchFamily="34" charset="0"/>
                <a:cs typeface="Arial" panose="020B0604020202020204" pitchFamily="34" charset="0"/>
              </a:rPr>
              <a:t>patricios</a:t>
            </a:r>
            <a:r>
              <a:rPr lang="es-AR" sz="2400" dirty="0" smtClean="0">
                <a:latin typeface="Arial" panose="020B0604020202020204" pitchFamily="34" charset="0"/>
                <a:cs typeface="Arial" panose="020B0604020202020204" pitchFamily="34" charset="0"/>
              </a:rPr>
              <a:t> son los descendientes de los grupos gentilicios; es decir, de los primeros habitantes y fundadores de Roma.</a:t>
            </a:r>
          </a:p>
          <a:p>
            <a:r>
              <a:rPr lang="es-AR" sz="2400" dirty="0" smtClean="0">
                <a:latin typeface="Arial" panose="020B0604020202020204" pitchFamily="34" charset="0"/>
                <a:cs typeface="Arial" panose="020B0604020202020204" pitchFamily="34" charset="0"/>
              </a:rPr>
              <a:t>Los </a:t>
            </a:r>
            <a:r>
              <a:rPr lang="es-AR" sz="2400" b="1" dirty="0" smtClean="0">
                <a:latin typeface="Arial" panose="020B0604020202020204" pitchFamily="34" charset="0"/>
                <a:cs typeface="Arial" panose="020B0604020202020204" pitchFamily="34" charset="0"/>
              </a:rPr>
              <a:t>plebeyos</a:t>
            </a:r>
            <a:r>
              <a:rPr lang="es-AR" sz="2400" dirty="0" smtClean="0">
                <a:latin typeface="Arial" panose="020B0604020202020204" pitchFamily="34" charset="0"/>
                <a:cs typeface="Arial" panose="020B0604020202020204" pitchFamily="34" charset="0"/>
              </a:rPr>
              <a:t> se definen por exclusión. Son los hombres libres que no pertenecen a los grupos familiares patricios.</a:t>
            </a:r>
            <a:endParaRPr lang="es-A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4540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3047999" y="1224415"/>
            <a:ext cx="6814457" cy="3908762"/>
          </a:xfrm>
          <a:prstGeom prst="rect">
            <a:avLst/>
          </a:prstGeom>
        </p:spPr>
        <p:txBody>
          <a:bodyPr wrap="square">
            <a:spAutoFit/>
          </a:bodyPr>
          <a:lstStyle/>
          <a:p>
            <a:pPr algn="ctr">
              <a:lnSpc>
                <a:spcPct val="100000"/>
              </a:lnSpc>
            </a:pPr>
            <a:r>
              <a:rPr lang="es-AR" sz="4000" b="1" spc="-1" dirty="0">
                <a:solidFill>
                  <a:srgbClr val="000000"/>
                </a:solidFill>
                <a:uFill>
                  <a:solidFill>
                    <a:srgbClr val="FFFFFF"/>
                  </a:solidFill>
                </a:uFill>
                <a:latin typeface="Arial" panose="020B0604020202020204" pitchFamily="34" charset="0"/>
                <a:ea typeface="DejaVu Sans"/>
                <a:cs typeface="Arial" panose="020B0604020202020204" pitchFamily="34" charset="0"/>
              </a:rPr>
              <a:t>Bases Históricas del Derecho</a:t>
            </a:r>
            <a:endParaRPr lang="es-AR" sz="4000" spc="-1" dirty="0">
              <a:solidFill>
                <a:srgbClr val="000000"/>
              </a:solidFill>
              <a:uFill>
                <a:solidFill>
                  <a:srgbClr val="FFFFFF"/>
                </a:solidFill>
              </a:uFill>
              <a:latin typeface="Arial" panose="020B0604020202020204" pitchFamily="34" charset="0"/>
              <a:cs typeface="Arial" panose="020B0604020202020204" pitchFamily="34" charset="0"/>
            </a:endParaRPr>
          </a:p>
          <a:p>
            <a:pPr algn="ctr">
              <a:lnSpc>
                <a:spcPct val="100000"/>
              </a:lnSpc>
            </a:pPr>
            <a:endParaRPr lang="es-AR" sz="2800" spc="-1" dirty="0">
              <a:solidFill>
                <a:srgbClr val="000000"/>
              </a:solidFill>
              <a:uFill>
                <a:solidFill>
                  <a:srgbClr val="FFFFFF"/>
                </a:solidFill>
              </a:uFill>
              <a:latin typeface="Arial"/>
            </a:endParaRPr>
          </a:p>
          <a:p>
            <a:pPr algn="ctr">
              <a:lnSpc>
                <a:spcPct val="100000"/>
              </a:lnSpc>
            </a:pPr>
            <a:r>
              <a:rPr lang="es-AR" sz="2800" spc="-1" dirty="0">
                <a:solidFill>
                  <a:srgbClr val="000000"/>
                </a:solidFill>
                <a:uFill>
                  <a:solidFill>
                    <a:srgbClr val="FFFFFF"/>
                  </a:solidFill>
                </a:uFill>
                <a:latin typeface="Arial" panose="020B0604020202020204" pitchFamily="34" charset="0"/>
                <a:ea typeface="DejaVu Sans"/>
                <a:cs typeface="Arial" panose="020B0604020202020204" pitchFamily="34" charset="0"/>
              </a:rPr>
              <a:t>Pretende que sus </a:t>
            </a:r>
            <a:r>
              <a:rPr lang="es-AR" sz="2800" spc="-1" dirty="0" smtClean="0">
                <a:solidFill>
                  <a:srgbClr val="000000"/>
                </a:solidFill>
                <a:uFill>
                  <a:solidFill>
                    <a:srgbClr val="FFFFFF"/>
                  </a:solidFill>
                </a:uFill>
                <a:latin typeface="Arial" panose="020B0604020202020204" pitchFamily="34" charset="0"/>
                <a:ea typeface="DejaVu Sans"/>
                <a:cs typeface="Arial" panose="020B0604020202020204" pitchFamily="34" charset="0"/>
              </a:rPr>
              <a:t>estudiantes</a:t>
            </a:r>
            <a:r>
              <a:rPr lang="es-AR" sz="2800" spc="-1" dirty="0" smtClean="0">
                <a:solidFill>
                  <a:srgbClr val="000000"/>
                </a:solidFill>
                <a:uFill>
                  <a:solidFill>
                    <a:srgbClr val="FFFFFF"/>
                  </a:solidFill>
                </a:uFill>
                <a:latin typeface="Arial" panose="020B0604020202020204" pitchFamily="34" charset="0"/>
                <a:cs typeface="Arial" panose="020B0604020202020204" pitchFamily="34" charset="0"/>
              </a:rPr>
              <a:t> </a:t>
            </a:r>
            <a:r>
              <a:rPr lang="es-AR" sz="2800" spc="-1" dirty="0" smtClean="0">
                <a:solidFill>
                  <a:srgbClr val="000000"/>
                </a:solidFill>
                <a:uFill>
                  <a:solidFill>
                    <a:srgbClr val="FFFFFF"/>
                  </a:solidFill>
                </a:uFill>
                <a:latin typeface="Arial" panose="020B0604020202020204" pitchFamily="34" charset="0"/>
                <a:ea typeface="DejaVu Sans"/>
                <a:cs typeface="Arial" panose="020B0604020202020204" pitchFamily="34" charset="0"/>
              </a:rPr>
              <a:t>conozcan </a:t>
            </a:r>
            <a:r>
              <a:rPr lang="es-AR" sz="2800" spc="-1" dirty="0">
                <a:solidFill>
                  <a:srgbClr val="000000"/>
                </a:solidFill>
                <a:uFill>
                  <a:solidFill>
                    <a:srgbClr val="FFFFFF"/>
                  </a:solidFill>
                </a:uFill>
                <a:latin typeface="Arial" panose="020B0604020202020204" pitchFamily="34" charset="0"/>
                <a:ea typeface="DejaVu Sans"/>
                <a:cs typeface="Arial" panose="020B0604020202020204" pitchFamily="34" charset="0"/>
              </a:rPr>
              <a:t>la </a:t>
            </a:r>
            <a:r>
              <a:rPr lang="es-AR" sz="2800" b="1" u="sng" spc="-1" dirty="0">
                <a:solidFill>
                  <a:srgbClr val="000000"/>
                </a:solidFill>
                <a:uFill>
                  <a:solidFill>
                    <a:srgbClr val="FFFFFF"/>
                  </a:solidFill>
                </a:uFill>
                <a:latin typeface="Arial" panose="020B0604020202020204" pitchFamily="34" charset="0"/>
                <a:ea typeface="DejaVu Sans"/>
                <a:cs typeface="Arial" panose="020B0604020202020204" pitchFamily="34" charset="0"/>
              </a:rPr>
              <a:t>historia del Derecho Occidental</a:t>
            </a:r>
            <a:r>
              <a:rPr lang="es-AR" sz="2800" u="sng" spc="-1" dirty="0">
                <a:solidFill>
                  <a:srgbClr val="000000"/>
                </a:solidFill>
                <a:uFill>
                  <a:solidFill>
                    <a:srgbClr val="FFFFFF"/>
                  </a:solidFill>
                </a:uFill>
                <a:latin typeface="Arial" panose="020B0604020202020204" pitchFamily="34" charset="0"/>
                <a:ea typeface="DejaVu Sans"/>
                <a:cs typeface="Arial" panose="020B0604020202020204" pitchFamily="34" charset="0"/>
              </a:rPr>
              <a:t> </a:t>
            </a:r>
            <a:r>
              <a:rPr lang="es-AR" sz="2800" spc="-1" dirty="0">
                <a:solidFill>
                  <a:srgbClr val="000000"/>
                </a:solidFill>
                <a:uFill>
                  <a:solidFill>
                    <a:srgbClr val="FFFFFF"/>
                  </a:solidFill>
                </a:uFill>
                <a:latin typeface="Arial" panose="020B0604020202020204" pitchFamily="34" charset="0"/>
                <a:ea typeface="DejaVu Sans"/>
                <a:cs typeface="Arial" panose="020B0604020202020204" pitchFamily="34" charset="0"/>
              </a:rPr>
              <a:t>partiendo desde la Antigua Roma y analizando sus categorías jurídicas y sus instituciones</a:t>
            </a:r>
            <a:endParaRPr lang="es-AR"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52692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b="1" dirty="0" smtClean="0">
                <a:latin typeface="Arial" panose="020B0604020202020204" pitchFamily="34" charset="0"/>
                <a:cs typeface="Arial" panose="020B0604020202020204" pitchFamily="34" charset="0"/>
              </a:rPr>
              <a:t>Conflictos entre patricios y plebeyos</a:t>
            </a:r>
            <a:endParaRPr lang="es-AR"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130270" y="1701506"/>
            <a:ext cx="9603275" cy="3294576"/>
          </a:xfrm>
        </p:spPr>
        <p:txBody>
          <a:bodyPr>
            <a:noAutofit/>
          </a:bodyPr>
          <a:lstStyle/>
          <a:p>
            <a:pPr marL="0" indent="0">
              <a:buNone/>
            </a:pPr>
            <a:r>
              <a:rPr lang="es-AR" sz="2400" dirty="0" smtClean="0">
                <a:latin typeface="Arial" panose="020B0604020202020204" pitchFamily="34" charset="0"/>
                <a:cs typeface="Arial" panose="020B0604020202020204" pitchFamily="34" charset="0"/>
              </a:rPr>
              <a:t>Con el establecimiento de la República se produjo una política de retracción económica y monopolio patricio en la apropiación de la tierra. Esto motivó la reacción de la plebe, quien comenzó a organizarse como una comunidad política para defender sus propios intereses, amenazando con la secesión o la no colaboración.</a:t>
            </a:r>
          </a:p>
          <a:p>
            <a:pPr marL="0" indent="0">
              <a:buNone/>
            </a:pPr>
            <a:r>
              <a:rPr lang="es-AR" sz="2400" dirty="0" smtClean="0">
                <a:latin typeface="Arial" panose="020B0604020202020204" pitchFamily="34" charset="0"/>
                <a:cs typeface="Arial" panose="020B0604020202020204" pitchFamily="34" charset="0"/>
              </a:rPr>
              <a:t>De este modo, los patricios fueron reconociendo de manera paulatina la legitimidad de sus órganos de deliberación y le permitieron ocupar puestos políticos con magistraturas propias. </a:t>
            </a:r>
            <a:endParaRPr lang="es-A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28876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b="1" dirty="0" smtClean="0">
                <a:latin typeface="Arial" panose="020B0604020202020204" pitchFamily="34" charset="0"/>
                <a:cs typeface="Arial" panose="020B0604020202020204" pitchFamily="34" charset="0"/>
              </a:rPr>
              <a:t>La Ley de las XII Tablas</a:t>
            </a:r>
            <a:endParaRPr lang="es-AR"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130270" y="1477941"/>
            <a:ext cx="9603275" cy="3954711"/>
          </a:xfrm>
        </p:spPr>
        <p:txBody>
          <a:bodyPr>
            <a:noAutofit/>
          </a:bodyPr>
          <a:lstStyle/>
          <a:p>
            <a:pPr marL="0" indent="0">
              <a:buNone/>
            </a:pPr>
            <a:r>
              <a:rPr lang="es-ES" sz="2400" b="1" dirty="0" smtClean="0">
                <a:latin typeface="Arial" panose="020B0604020202020204" pitchFamily="34" charset="0"/>
                <a:cs typeface="Arial" panose="020B0604020202020204" pitchFamily="34" charset="0"/>
              </a:rPr>
              <a:t>Se trató de la primera formulación legislativa escrita y </a:t>
            </a:r>
            <a:r>
              <a:rPr lang="es-AR" sz="2400" b="1" dirty="0">
                <a:latin typeface="Arial" panose="020B0604020202020204" pitchFamily="34" charset="0"/>
                <a:cs typeface="Arial" panose="020B0604020202020204" pitchFamily="34" charset="0"/>
              </a:rPr>
              <a:t>fue, </a:t>
            </a:r>
            <a:r>
              <a:rPr lang="es-AR" sz="2400" b="1" dirty="0" smtClean="0">
                <a:latin typeface="Arial" panose="020B0604020202020204" pitchFamily="34" charset="0"/>
                <a:cs typeface="Arial" panose="020B0604020202020204" pitchFamily="34" charset="0"/>
              </a:rPr>
              <a:t>en buena </a:t>
            </a:r>
            <a:r>
              <a:rPr lang="es-AR" sz="2400" b="1" dirty="0">
                <a:latin typeface="Arial" panose="020B0604020202020204" pitchFamily="34" charset="0"/>
                <a:cs typeface="Arial" panose="020B0604020202020204" pitchFamily="34" charset="0"/>
              </a:rPr>
              <a:t>medida, una exigencia de los plebeyos</a:t>
            </a:r>
            <a:r>
              <a:rPr lang="es-AR" sz="2400" dirty="0">
                <a:latin typeface="Arial" panose="020B0604020202020204" pitchFamily="34" charset="0"/>
                <a:cs typeface="Arial" panose="020B0604020202020204" pitchFamily="34" charset="0"/>
              </a:rPr>
              <a:t>. </a:t>
            </a:r>
            <a:endParaRPr lang="es-AR" sz="2400" dirty="0" smtClean="0">
              <a:latin typeface="Arial" panose="020B0604020202020204" pitchFamily="34" charset="0"/>
              <a:cs typeface="Arial" panose="020B0604020202020204" pitchFamily="34" charset="0"/>
            </a:endParaRPr>
          </a:p>
          <a:p>
            <a:pPr marL="0" indent="0">
              <a:buNone/>
            </a:pPr>
            <a:r>
              <a:rPr lang="es-AR" sz="2400" dirty="0" smtClean="0">
                <a:latin typeface="Arial" panose="020B0604020202020204" pitchFamily="34" charset="0"/>
                <a:cs typeface="Arial" panose="020B0604020202020204" pitchFamily="34" charset="0"/>
              </a:rPr>
              <a:t>Ellos se habían sentido perjudicados por la forma en que el colegio sacerdotal interpretaba las normas no escritas, basados supuestamente en las </a:t>
            </a:r>
            <a:r>
              <a:rPr lang="es-AR" sz="2400" i="1" dirty="0" smtClean="0">
                <a:latin typeface="Arial" panose="020B0604020202020204" pitchFamily="34" charset="0"/>
                <a:cs typeface="Arial" panose="020B0604020202020204" pitchFamily="34" charset="0"/>
              </a:rPr>
              <a:t>mores </a:t>
            </a:r>
            <a:r>
              <a:rPr lang="es-AR" sz="2400" i="1" dirty="0" err="1" smtClean="0">
                <a:latin typeface="Arial" panose="020B0604020202020204" pitchFamily="34" charset="0"/>
                <a:cs typeface="Arial" panose="020B0604020202020204" pitchFamily="34" charset="0"/>
              </a:rPr>
              <a:t>maoirun</a:t>
            </a:r>
            <a:r>
              <a:rPr lang="es-AR" sz="2400" dirty="0" smtClean="0">
                <a:latin typeface="Arial" panose="020B0604020202020204" pitchFamily="34" charset="0"/>
                <a:cs typeface="Arial" panose="020B0604020202020204" pitchFamily="34" charset="0"/>
              </a:rPr>
              <a:t>. Esta convicción los llevó a exigir que hubiera normas escritas. Pensaron </a:t>
            </a:r>
            <a:r>
              <a:rPr lang="es-AR" sz="2400" dirty="0">
                <a:latin typeface="Arial" panose="020B0604020202020204" pitchFamily="34" charset="0"/>
                <a:cs typeface="Arial" panose="020B0604020202020204" pitchFamily="34" charset="0"/>
              </a:rPr>
              <a:t>que si el Derecho se encontraba escrito con anterioridad a los casos </a:t>
            </a:r>
            <a:r>
              <a:rPr lang="es-AR" sz="2400" dirty="0" smtClean="0">
                <a:latin typeface="Arial" panose="020B0604020202020204" pitchFamily="34" charset="0"/>
                <a:cs typeface="Arial" panose="020B0604020202020204" pitchFamily="34" charset="0"/>
              </a:rPr>
              <a:t>redundaría </a:t>
            </a:r>
            <a:r>
              <a:rPr lang="es-AR" sz="2400" dirty="0">
                <a:latin typeface="Arial" panose="020B0604020202020204" pitchFamily="34" charset="0"/>
                <a:cs typeface="Arial" panose="020B0604020202020204" pitchFamily="34" charset="0"/>
              </a:rPr>
              <a:t>en su beneficio al poder conocer su situación legal sin tener que consultar a los pontífices, cuyo poder de interpretación quedaría limitado por la letra de la ley.</a:t>
            </a:r>
          </a:p>
        </p:txBody>
      </p:sp>
    </p:spTree>
    <p:extLst>
      <p:ext uri="{BB962C8B-B14F-4D97-AF65-F5344CB8AC3E}">
        <p14:creationId xmlns:p14="http://schemas.microsoft.com/office/powerpoint/2010/main" val="226104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b="1" dirty="0" smtClean="0">
                <a:latin typeface="Arial" panose="020B0604020202020204" pitchFamily="34" charset="0"/>
                <a:cs typeface="Arial" panose="020B0604020202020204" pitchFamily="34" charset="0"/>
              </a:rPr>
              <a:t>Contenido</a:t>
            </a:r>
            <a:endParaRPr lang="es-AR"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221710" y="1763486"/>
            <a:ext cx="9603275" cy="4206239"/>
          </a:xfrm>
        </p:spPr>
        <p:txBody>
          <a:bodyPr>
            <a:normAutofit/>
          </a:bodyPr>
          <a:lstStyle/>
          <a:p>
            <a:pPr marL="0" indent="0">
              <a:buNone/>
            </a:pPr>
            <a:r>
              <a:rPr lang="es-AR" sz="2400" dirty="0" smtClean="0">
                <a:latin typeface="Arial" panose="020B0604020202020204" pitchFamily="34" charset="0"/>
                <a:cs typeface="Arial" panose="020B0604020202020204" pitchFamily="34" charset="0"/>
              </a:rPr>
              <a:t>El contenido de las XII tablas </a:t>
            </a:r>
            <a:r>
              <a:rPr lang="es-AR" sz="2400" b="1" dirty="0" smtClean="0">
                <a:latin typeface="Arial" panose="020B0604020202020204" pitchFamily="34" charset="0"/>
                <a:cs typeface="Arial" panose="020B0604020202020204" pitchFamily="34" charset="0"/>
              </a:rPr>
              <a:t>no constituía todo el Derecho vigente </a:t>
            </a:r>
            <a:r>
              <a:rPr lang="es-AR" sz="2400" dirty="0" smtClean="0">
                <a:latin typeface="Arial" panose="020B0604020202020204" pitchFamily="34" charset="0"/>
                <a:cs typeface="Arial" panose="020B0604020202020204" pitchFamily="34" charset="0"/>
              </a:rPr>
              <a:t>por aquel entonces; sino que </a:t>
            </a:r>
            <a:r>
              <a:rPr lang="es-AR" sz="2400" b="1" dirty="0" smtClean="0">
                <a:latin typeface="Arial" panose="020B0604020202020204" pitchFamily="34" charset="0"/>
                <a:cs typeface="Arial" panose="020B0604020202020204" pitchFamily="34" charset="0"/>
              </a:rPr>
              <a:t>estaba compuesta por aquellas partes que habían generado controversias e inseguridad entre los ciudadanos, especialmente los plebeyos</a:t>
            </a:r>
            <a:r>
              <a:rPr lang="es-AR" sz="2400" dirty="0" smtClean="0">
                <a:latin typeface="Arial" panose="020B0604020202020204" pitchFamily="34" charset="0"/>
                <a:cs typeface="Arial" panose="020B0604020202020204" pitchFamily="34" charset="0"/>
              </a:rPr>
              <a:t>. Por ejemplo, las ejecuciones por deudas (Tabla III), la patria potestad (Tabla IV), las disposiciones testamentarias (Tabla V), entre otras.</a:t>
            </a:r>
          </a:p>
        </p:txBody>
      </p:sp>
    </p:spTree>
    <p:extLst>
      <p:ext uri="{BB962C8B-B14F-4D97-AF65-F5344CB8AC3E}">
        <p14:creationId xmlns:p14="http://schemas.microsoft.com/office/powerpoint/2010/main" val="29945088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b="1" dirty="0" smtClean="0">
                <a:latin typeface="Arial" panose="020B0604020202020204" pitchFamily="34" charset="0"/>
                <a:cs typeface="Arial" panose="020B0604020202020204" pitchFamily="34" charset="0"/>
              </a:rPr>
              <a:t>Para concluir</a:t>
            </a:r>
            <a:endParaRPr lang="es-AR"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130270" y="1477941"/>
            <a:ext cx="10273604" cy="4557099"/>
          </a:xfrm>
        </p:spPr>
        <p:txBody>
          <a:bodyPr>
            <a:noAutofit/>
          </a:bodyPr>
          <a:lstStyle/>
          <a:p>
            <a:r>
              <a:rPr lang="es-AR" sz="2400" dirty="0" smtClean="0">
                <a:latin typeface="Arial" panose="020B0604020202020204" pitchFamily="34" charset="0"/>
                <a:cs typeface="Arial" panose="020B0604020202020204" pitchFamily="34" charset="0"/>
              </a:rPr>
              <a:t>La etapa de la </a:t>
            </a:r>
            <a:r>
              <a:rPr lang="es-AR" sz="2400" b="1" dirty="0" smtClean="0">
                <a:latin typeface="Arial" panose="020B0604020202020204" pitchFamily="34" charset="0"/>
                <a:cs typeface="Arial" panose="020B0604020202020204" pitchFamily="34" charset="0"/>
              </a:rPr>
              <a:t>República</a:t>
            </a:r>
            <a:r>
              <a:rPr lang="es-AR" sz="2400" dirty="0" smtClean="0">
                <a:latin typeface="Arial" panose="020B0604020202020204" pitchFamily="34" charset="0"/>
                <a:cs typeface="Arial" panose="020B0604020202020204" pitchFamily="34" charset="0"/>
              </a:rPr>
              <a:t> comprende, mayormente, el período del </a:t>
            </a:r>
            <a:r>
              <a:rPr lang="es-AR" sz="2400" b="1" dirty="0" smtClean="0">
                <a:latin typeface="Arial" panose="020B0604020202020204" pitchFamily="34" charset="0"/>
                <a:cs typeface="Arial" panose="020B0604020202020204" pitchFamily="34" charset="0"/>
              </a:rPr>
              <a:t>Derecho Preclásico</a:t>
            </a:r>
            <a:r>
              <a:rPr lang="es-AR" sz="2400" dirty="0" smtClean="0">
                <a:latin typeface="Arial" panose="020B0604020202020204" pitchFamily="34" charset="0"/>
                <a:cs typeface="Arial" panose="020B0604020202020204" pitchFamily="34" charset="0"/>
              </a:rPr>
              <a:t>. Durante su desarrollo se fueron consolidando los distintos órganos del poder político y las nuevas fuentes del Derecho: la </a:t>
            </a:r>
            <a:r>
              <a:rPr lang="es-AR" sz="2400" dirty="0" err="1" smtClean="0">
                <a:latin typeface="Arial" panose="020B0604020202020204" pitchFamily="34" charset="0"/>
                <a:cs typeface="Arial" panose="020B0604020202020204" pitchFamily="34" charset="0"/>
              </a:rPr>
              <a:t>lex</a:t>
            </a:r>
            <a:r>
              <a:rPr lang="es-AR" sz="2400" dirty="0">
                <a:latin typeface="Arial" panose="020B0604020202020204" pitchFamily="34" charset="0"/>
                <a:cs typeface="Arial" panose="020B0604020202020204" pitchFamily="34" charset="0"/>
              </a:rPr>
              <a:t> </a:t>
            </a:r>
            <a:r>
              <a:rPr lang="es-AR" sz="2400" dirty="0" smtClean="0">
                <a:latin typeface="Arial" panose="020B0604020202020204" pitchFamily="34" charset="0"/>
                <a:cs typeface="Arial" panose="020B0604020202020204" pitchFamily="34" charset="0"/>
              </a:rPr>
              <a:t>(</a:t>
            </a:r>
            <a:r>
              <a:rPr lang="es-AR" sz="2400" dirty="0" err="1" smtClean="0">
                <a:latin typeface="Arial" panose="020B0604020202020204" pitchFamily="34" charset="0"/>
                <a:cs typeface="Arial" panose="020B0604020202020204" pitchFamily="34" charset="0"/>
              </a:rPr>
              <a:t>rogata</a:t>
            </a:r>
            <a:r>
              <a:rPr lang="es-AR" sz="2400" dirty="0" smtClean="0">
                <a:latin typeface="Arial" panose="020B0604020202020204" pitchFamily="34" charset="0"/>
                <a:cs typeface="Arial" panose="020B0604020202020204" pitchFamily="34" charset="0"/>
              </a:rPr>
              <a:t> y data), los edictos y los plebiscitos. </a:t>
            </a:r>
          </a:p>
          <a:p>
            <a:r>
              <a:rPr lang="es-AR" sz="2400" dirty="0" smtClean="0">
                <a:latin typeface="Arial" panose="020B0604020202020204" pitchFamily="34" charset="0"/>
                <a:cs typeface="Arial" panose="020B0604020202020204" pitchFamily="34" charset="0"/>
              </a:rPr>
              <a:t>En el Derecho Arcaico estaban plasmadas en las </a:t>
            </a:r>
            <a:r>
              <a:rPr lang="es-AR" sz="2400" i="1" dirty="0" smtClean="0">
                <a:latin typeface="Arial" panose="020B0604020202020204" pitchFamily="34" charset="0"/>
                <a:cs typeface="Arial" panose="020B0604020202020204" pitchFamily="34" charset="0"/>
              </a:rPr>
              <a:t>mores </a:t>
            </a:r>
            <a:r>
              <a:rPr lang="es-AR" sz="2400" i="1" dirty="0" err="1" smtClean="0">
                <a:latin typeface="Arial" panose="020B0604020202020204" pitchFamily="34" charset="0"/>
                <a:cs typeface="Arial" panose="020B0604020202020204" pitchFamily="34" charset="0"/>
              </a:rPr>
              <a:t>maiorum</a:t>
            </a:r>
            <a:r>
              <a:rPr lang="es-AR" sz="2400" i="1" dirty="0" smtClean="0">
                <a:latin typeface="Arial" panose="020B0604020202020204" pitchFamily="34" charset="0"/>
                <a:cs typeface="Arial" panose="020B0604020202020204" pitchFamily="34" charset="0"/>
              </a:rPr>
              <a:t> </a:t>
            </a:r>
            <a:r>
              <a:rPr lang="es-AR" sz="2400" dirty="0" smtClean="0">
                <a:latin typeface="Arial" panose="020B0604020202020204" pitchFamily="34" charset="0"/>
                <a:cs typeface="Arial" panose="020B0604020202020204" pitchFamily="34" charset="0"/>
              </a:rPr>
              <a:t>y en la interpretación que de estas hacían los pontífices. La Ley de las XII Tablas redactada durante el período republicano significó un importante quiebre al generar un paulatino debilitamiento de las instituciones religiosas en pos de las políticas, como las magistraturas. Desde entonces, el nuevo encargado de interpretar las normas sería el pretor.</a:t>
            </a:r>
            <a:endParaRPr lang="es-A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9387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AR" sz="4800" b="1" spc="-1" dirty="0">
                <a:solidFill>
                  <a:srgbClr val="000000"/>
                </a:solidFill>
                <a:uFill>
                  <a:solidFill>
                    <a:srgbClr val="FFFFFF"/>
                  </a:solidFill>
                </a:uFill>
                <a:ea typeface="DejaVu Sans"/>
              </a:rPr>
              <a:t>La </a:t>
            </a:r>
            <a:r>
              <a:rPr lang="es-AR" sz="4800" b="1" spc="-1" dirty="0">
                <a:solidFill>
                  <a:srgbClr val="000000"/>
                </a:solidFill>
                <a:uFill>
                  <a:solidFill>
                    <a:srgbClr val="FFFFFF"/>
                  </a:solidFill>
                </a:uFill>
                <a:latin typeface="Arial" panose="020B0604020202020204" pitchFamily="34" charset="0"/>
                <a:ea typeface="DejaVu Sans"/>
                <a:cs typeface="Arial" panose="020B0604020202020204" pitchFamily="34" charset="0"/>
              </a:rPr>
              <a:t>Antigua</a:t>
            </a:r>
            <a:r>
              <a:rPr lang="es-AR" sz="4800" b="1" spc="-1" dirty="0">
                <a:solidFill>
                  <a:srgbClr val="000000"/>
                </a:solidFill>
                <a:uFill>
                  <a:solidFill>
                    <a:srgbClr val="FFFFFF"/>
                  </a:solidFill>
                </a:uFill>
                <a:ea typeface="DejaVu Sans"/>
              </a:rPr>
              <a:t> </a:t>
            </a:r>
            <a:r>
              <a:rPr lang="es-AR" sz="4800" b="1" spc="-1" dirty="0" smtClean="0">
                <a:solidFill>
                  <a:srgbClr val="000000"/>
                </a:solidFill>
                <a:uFill>
                  <a:solidFill>
                    <a:srgbClr val="FFFFFF"/>
                  </a:solidFill>
                </a:uFill>
                <a:ea typeface="DejaVu Sans"/>
              </a:rPr>
              <a:t>Roma</a:t>
            </a:r>
            <a:endParaRPr lang="es-AR" sz="4800" dirty="0"/>
          </a:p>
        </p:txBody>
      </p:sp>
      <p:sp>
        <p:nvSpPr>
          <p:cNvPr id="3" name="Marcador de contenido 2"/>
          <p:cNvSpPr>
            <a:spLocks noGrp="1"/>
          </p:cNvSpPr>
          <p:nvPr>
            <p:ph idx="1"/>
          </p:nvPr>
        </p:nvSpPr>
        <p:spPr>
          <a:xfrm>
            <a:off x="1130270" y="2002559"/>
            <a:ext cx="9603275" cy="3463786"/>
          </a:xfrm>
        </p:spPr>
        <p:txBody>
          <a:bodyPr>
            <a:normAutofit/>
          </a:bodyPr>
          <a:lstStyle/>
          <a:p>
            <a:pPr marL="0" indent="0" algn="just">
              <a:lnSpc>
                <a:spcPct val="100000"/>
              </a:lnSpc>
              <a:buNone/>
            </a:pPr>
            <a:r>
              <a:rPr lang="es-AR" sz="2400" spc="-1" dirty="0" smtClean="0">
                <a:solidFill>
                  <a:srgbClr val="000000"/>
                </a:solidFill>
                <a:uFill>
                  <a:solidFill>
                    <a:srgbClr val="FFFFFF"/>
                  </a:solidFill>
                </a:uFill>
                <a:latin typeface="Arial" panose="020B0604020202020204" pitchFamily="34" charset="0"/>
                <a:ea typeface="DejaVu Sans"/>
                <a:cs typeface="Arial" panose="020B0604020202020204" pitchFamily="34" charset="0"/>
              </a:rPr>
              <a:t>“La </a:t>
            </a:r>
            <a:r>
              <a:rPr lang="es-AR" sz="2400" spc="-1" dirty="0">
                <a:solidFill>
                  <a:srgbClr val="000000"/>
                </a:solidFill>
                <a:uFill>
                  <a:solidFill>
                    <a:srgbClr val="FFFFFF"/>
                  </a:solidFill>
                </a:uFill>
                <a:latin typeface="Arial" panose="020B0604020202020204" pitchFamily="34" charset="0"/>
                <a:ea typeface="DejaVu Sans"/>
                <a:cs typeface="Arial" panose="020B0604020202020204" pitchFamily="34" charset="0"/>
              </a:rPr>
              <a:t>antigua Roma es sumamente importante, por lo que ignorar a los romanos no es solo dar la espalda al pasado remoto, ya que Roma todavía contribuye a definir la forma en que entendemos nuestro mundo y pensamos en nosotros, desde la teoría más elevada hasta la comedia más vulgar. </a:t>
            </a:r>
            <a:r>
              <a:rPr lang="es-AR" sz="2400" b="1" spc="-1" dirty="0">
                <a:solidFill>
                  <a:srgbClr val="000000"/>
                </a:solidFill>
                <a:uFill>
                  <a:solidFill>
                    <a:srgbClr val="FFFFFF"/>
                  </a:solidFill>
                </a:uFill>
                <a:latin typeface="Arial" panose="020B0604020202020204" pitchFamily="34" charset="0"/>
                <a:ea typeface="DejaVu Sans"/>
                <a:cs typeface="Arial" panose="020B0604020202020204" pitchFamily="34" charset="0"/>
              </a:rPr>
              <a:t>Después de 2.000 años, sigue siendo la base de la cultura y la política occidental, de lo que escribimos y de cómo vemos el mundo y nuestro lugar en él</a:t>
            </a:r>
            <a:r>
              <a:rPr lang="es-AR" sz="2400" spc="-1" dirty="0">
                <a:solidFill>
                  <a:srgbClr val="000000"/>
                </a:solidFill>
                <a:uFill>
                  <a:solidFill>
                    <a:srgbClr val="FFFFFF"/>
                  </a:solidFill>
                </a:uFill>
                <a:latin typeface="Arial" panose="020B0604020202020204" pitchFamily="34" charset="0"/>
                <a:ea typeface="DejaVu Sans"/>
                <a:cs typeface="Arial" panose="020B0604020202020204" pitchFamily="34" charset="0"/>
              </a:rPr>
              <a:t>.”</a:t>
            </a:r>
            <a:endParaRPr lang="es-AR" sz="2400" spc="-1" dirty="0">
              <a:solidFill>
                <a:srgbClr val="000000"/>
              </a:solidFill>
              <a:uFill>
                <a:solidFill>
                  <a:srgbClr val="FFFFFF"/>
                </a:solidFill>
              </a:uFill>
              <a:latin typeface="Arial" panose="020B0604020202020204" pitchFamily="34" charset="0"/>
              <a:cs typeface="Arial" panose="020B0604020202020204" pitchFamily="34" charset="0"/>
            </a:endParaRPr>
          </a:p>
          <a:p>
            <a:pPr algn="ctr">
              <a:lnSpc>
                <a:spcPct val="100000"/>
              </a:lnSpc>
            </a:pPr>
            <a:endParaRPr lang="es-AR" sz="1600" spc="-1" dirty="0">
              <a:solidFill>
                <a:srgbClr val="000000"/>
              </a:solidFill>
              <a:uFill>
                <a:solidFill>
                  <a:srgbClr val="FFFFFF"/>
                </a:solidFill>
              </a:uFill>
              <a:latin typeface="Arial"/>
            </a:endParaRPr>
          </a:p>
          <a:p>
            <a:pPr algn="r">
              <a:lnSpc>
                <a:spcPct val="100000"/>
              </a:lnSpc>
            </a:pPr>
            <a:r>
              <a:rPr lang="es-AR" sz="1600" spc="-1" dirty="0" err="1">
                <a:solidFill>
                  <a:srgbClr val="000000"/>
                </a:solidFill>
                <a:uFill>
                  <a:solidFill>
                    <a:srgbClr val="FFFFFF"/>
                  </a:solidFill>
                </a:uFill>
                <a:latin typeface="Arial" panose="020B0604020202020204" pitchFamily="34" charset="0"/>
                <a:ea typeface="DejaVu Sans"/>
                <a:cs typeface="Arial" panose="020B0604020202020204" pitchFamily="34" charset="0"/>
              </a:rPr>
              <a:t>Beard</a:t>
            </a:r>
            <a:r>
              <a:rPr lang="es-AR" sz="1600" spc="-1" dirty="0">
                <a:solidFill>
                  <a:srgbClr val="000000"/>
                </a:solidFill>
                <a:uFill>
                  <a:solidFill>
                    <a:srgbClr val="FFFFFF"/>
                  </a:solidFill>
                </a:uFill>
                <a:latin typeface="Arial" panose="020B0604020202020204" pitchFamily="34" charset="0"/>
                <a:ea typeface="DejaVu Sans"/>
                <a:cs typeface="Arial" panose="020B0604020202020204" pitchFamily="34" charset="0"/>
              </a:rPr>
              <a:t>, Mary (2016), </a:t>
            </a:r>
            <a:r>
              <a:rPr lang="es-AR" sz="1600" i="1" spc="-1" dirty="0">
                <a:solidFill>
                  <a:srgbClr val="000000"/>
                </a:solidFill>
                <a:uFill>
                  <a:solidFill>
                    <a:srgbClr val="FFFFFF"/>
                  </a:solidFill>
                </a:uFill>
                <a:latin typeface="Arial" panose="020B0604020202020204" pitchFamily="34" charset="0"/>
                <a:ea typeface="DejaVu Sans"/>
                <a:cs typeface="Arial" panose="020B0604020202020204" pitchFamily="34" charset="0"/>
              </a:rPr>
              <a:t>SPQR. Una historia de la Antigua Roma</a:t>
            </a:r>
            <a:r>
              <a:rPr lang="es-AR" sz="1600" spc="-1" dirty="0">
                <a:solidFill>
                  <a:srgbClr val="000000"/>
                </a:solidFill>
                <a:uFill>
                  <a:solidFill>
                    <a:srgbClr val="FFFFFF"/>
                  </a:solidFill>
                </a:uFill>
                <a:latin typeface="Arial" panose="020B0604020202020204" pitchFamily="34" charset="0"/>
                <a:ea typeface="DejaVu Sans"/>
                <a:cs typeface="Arial" panose="020B0604020202020204" pitchFamily="34" charset="0"/>
              </a:rPr>
              <a:t>, CABA, Crítica, p. 15</a:t>
            </a:r>
            <a:endParaRPr lang="es-AR" sz="1600" spc="-1" dirty="0">
              <a:solidFill>
                <a:srgbClr val="000000"/>
              </a:solidFill>
              <a:uFill>
                <a:solidFill>
                  <a:srgbClr val="FFFFFF"/>
                </a:solidFill>
              </a:uFill>
              <a:latin typeface="Arial" panose="020B0604020202020204" pitchFamily="34" charset="0"/>
              <a:cs typeface="Arial" panose="020B0604020202020204" pitchFamily="34" charset="0"/>
            </a:endParaRPr>
          </a:p>
          <a:p>
            <a:endParaRPr lang="es-AR" dirty="0"/>
          </a:p>
        </p:txBody>
      </p:sp>
    </p:spTree>
    <p:extLst>
      <p:ext uri="{BB962C8B-B14F-4D97-AF65-F5344CB8AC3E}">
        <p14:creationId xmlns:p14="http://schemas.microsoft.com/office/powerpoint/2010/main" val="436055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b="1" spc="-1" dirty="0">
                <a:solidFill>
                  <a:srgbClr val="000000"/>
                </a:solidFill>
                <a:uFill>
                  <a:solidFill>
                    <a:srgbClr val="FFFFFF"/>
                  </a:solidFill>
                </a:uFill>
                <a:latin typeface="Arial" panose="020B0604020202020204" pitchFamily="34" charset="0"/>
                <a:ea typeface="DejaVu Sans"/>
                <a:cs typeface="Arial" panose="020B0604020202020204" pitchFamily="34" charset="0"/>
              </a:rPr>
              <a:t>¿Qué es el Derecho Romano?</a:t>
            </a:r>
            <a:r>
              <a:rPr lang="es-AR" sz="1200" spc="-1" dirty="0">
                <a:solidFill>
                  <a:srgbClr val="000000"/>
                </a:solidFill>
                <a:uFill>
                  <a:solidFill>
                    <a:srgbClr val="FFFFFF"/>
                  </a:solidFill>
                </a:uFill>
                <a:latin typeface="Arial" panose="020B0604020202020204" pitchFamily="34" charset="0"/>
                <a:cs typeface="Arial" panose="020B0604020202020204" pitchFamily="34" charset="0"/>
              </a:rPr>
              <a:t/>
            </a:r>
            <a:br>
              <a:rPr lang="es-AR" sz="1200" spc="-1" dirty="0">
                <a:solidFill>
                  <a:srgbClr val="000000"/>
                </a:solidFill>
                <a:uFill>
                  <a:solidFill>
                    <a:srgbClr val="FFFFFF"/>
                  </a:solidFill>
                </a:uFill>
                <a:latin typeface="Arial" panose="020B0604020202020204" pitchFamily="34" charset="0"/>
                <a:cs typeface="Arial" panose="020B0604020202020204" pitchFamily="34" charset="0"/>
              </a:rPr>
            </a:br>
            <a:endParaRPr lang="es-AR"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130270" y="1806009"/>
            <a:ext cx="9603275" cy="3294576"/>
          </a:xfrm>
        </p:spPr>
        <p:txBody>
          <a:bodyPr>
            <a:normAutofit fontScale="85000" lnSpcReduction="20000"/>
          </a:bodyPr>
          <a:lstStyle/>
          <a:p>
            <a:pPr marL="0" indent="0" algn="just">
              <a:lnSpc>
                <a:spcPct val="100000"/>
              </a:lnSpc>
              <a:buNone/>
            </a:pPr>
            <a:r>
              <a:rPr lang="es-AR" sz="2800" spc="-1" dirty="0">
                <a:solidFill>
                  <a:srgbClr val="000000"/>
                </a:solidFill>
                <a:uFill>
                  <a:solidFill>
                    <a:srgbClr val="FFFFFF"/>
                  </a:solidFill>
                </a:uFill>
                <a:latin typeface="Arial" panose="020B0604020202020204" pitchFamily="34" charset="0"/>
                <a:ea typeface="DejaVu Sans"/>
                <a:cs typeface="Arial" panose="020B0604020202020204" pitchFamily="34" charset="0"/>
              </a:rPr>
              <a:t>Por Derecho Romano se entiende al ordenamiento jurídico que rigió a los ciudadanos de Roma y, posteriormente, a todos aquellos que formaron parte de su imperio</a:t>
            </a:r>
            <a:r>
              <a:rPr lang="es-AR" sz="2800" spc="-1" dirty="0" smtClean="0">
                <a:solidFill>
                  <a:srgbClr val="000000"/>
                </a:solidFill>
                <a:uFill>
                  <a:solidFill>
                    <a:srgbClr val="FFFFFF"/>
                  </a:solidFill>
                </a:uFill>
                <a:latin typeface="Arial" panose="020B0604020202020204" pitchFamily="34" charset="0"/>
                <a:ea typeface="DejaVu Sans"/>
                <a:cs typeface="Arial" panose="020B0604020202020204" pitchFamily="34" charset="0"/>
              </a:rPr>
              <a:t>.</a:t>
            </a:r>
          </a:p>
          <a:p>
            <a:pPr marL="0" indent="0" algn="just">
              <a:lnSpc>
                <a:spcPct val="100000"/>
              </a:lnSpc>
              <a:buNone/>
            </a:pPr>
            <a:r>
              <a:rPr lang="es-AR" sz="2800" dirty="0">
                <a:latin typeface="Arial" panose="020B0604020202020204" pitchFamily="34" charset="0"/>
                <a:cs typeface="Arial" panose="020B0604020202020204" pitchFamily="34" charset="0"/>
              </a:rPr>
              <a:t>El Derecho Romano no fue un sistema cerrado de normas jurídicas que se mantuvo estático en el tiempo y en el espacio; por el contrario, fue cambiando y ajustándose a distintas circunstancias y necesidades</a:t>
            </a:r>
            <a:r>
              <a:rPr lang="es-AR" sz="2800" dirty="0" smtClean="0">
                <a:latin typeface="Arial" panose="020B0604020202020204" pitchFamily="34" charset="0"/>
                <a:cs typeface="Arial" panose="020B0604020202020204" pitchFamily="34" charset="0"/>
              </a:rPr>
              <a:t>.</a:t>
            </a:r>
            <a:endParaRPr lang="es-AR" sz="2800" spc="-1" dirty="0">
              <a:solidFill>
                <a:srgbClr val="000000"/>
              </a:solidFill>
              <a:uFill>
                <a:solidFill>
                  <a:srgbClr val="FFFFFF"/>
                </a:solidFill>
              </a:uFill>
              <a:latin typeface="Arial" panose="020B0604020202020204" pitchFamily="34" charset="0"/>
              <a:cs typeface="Arial" panose="020B0604020202020204" pitchFamily="34" charset="0"/>
            </a:endParaRPr>
          </a:p>
          <a:p>
            <a:pPr marL="0" indent="0" algn="just">
              <a:lnSpc>
                <a:spcPct val="100000"/>
              </a:lnSpc>
              <a:buNone/>
            </a:pPr>
            <a:r>
              <a:rPr lang="es-AR" sz="2800" spc="-1" dirty="0">
                <a:solidFill>
                  <a:srgbClr val="000000"/>
                </a:solidFill>
                <a:uFill>
                  <a:solidFill>
                    <a:srgbClr val="FFFFFF"/>
                  </a:solidFill>
                </a:uFill>
                <a:latin typeface="Arial" panose="020B0604020202020204" pitchFamily="34" charset="0"/>
                <a:ea typeface="DejaVu Sans"/>
                <a:cs typeface="Arial" panose="020B0604020202020204" pitchFamily="34" charset="0"/>
              </a:rPr>
              <a:t>Su desarrollo puede periodizarse desde el momento de la fundación de la ciudad de Roma en el siglo VIII </a:t>
            </a:r>
            <a:r>
              <a:rPr lang="es-AR" sz="2800" spc="-1" dirty="0" err="1">
                <a:solidFill>
                  <a:srgbClr val="000000"/>
                </a:solidFill>
                <a:uFill>
                  <a:solidFill>
                    <a:srgbClr val="FFFFFF"/>
                  </a:solidFill>
                </a:uFill>
                <a:latin typeface="Arial" panose="020B0604020202020204" pitchFamily="34" charset="0"/>
                <a:ea typeface="DejaVu Sans"/>
                <a:cs typeface="Arial" panose="020B0604020202020204" pitchFamily="34" charset="0"/>
              </a:rPr>
              <a:t>a.C</a:t>
            </a:r>
            <a:r>
              <a:rPr lang="es-AR" sz="2800" spc="-1" dirty="0">
                <a:solidFill>
                  <a:srgbClr val="000000"/>
                </a:solidFill>
                <a:uFill>
                  <a:solidFill>
                    <a:srgbClr val="FFFFFF"/>
                  </a:solidFill>
                </a:uFill>
                <a:latin typeface="Arial" panose="020B0604020202020204" pitchFamily="34" charset="0"/>
                <a:ea typeface="DejaVu Sans"/>
                <a:cs typeface="Arial" panose="020B0604020202020204" pitchFamily="34" charset="0"/>
              </a:rPr>
              <a:t> hasta mediados del siglo VI </a:t>
            </a:r>
            <a:r>
              <a:rPr lang="es-AR" sz="2800" spc="-1" dirty="0" err="1">
                <a:solidFill>
                  <a:srgbClr val="000000"/>
                </a:solidFill>
                <a:uFill>
                  <a:solidFill>
                    <a:srgbClr val="FFFFFF"/>
                  </a:solidFill>
                </a:uFill>
                <a:latin typeface="Arial" panose="020B0604020202020204" pitchFamily="34" charset="0"/>
                <a:ea typeface="DejaVu Sans"/>
                <a:cs typeface="Arial" panose="020B0604020202020204" pitchFamily="34" charset="0"/>
              </a:rPr>
              <a:t>d.C</a:t>
            </a:r>
            <a:r>
              <a:rPr lang="es-AR" sz="2800" spc="-1" dirty="0">
                <a:solidFill>
                  <a:srgbClr val="000000"/>
                </a:solidFill>
                <a:uFill>
                  <a:solidFill>
                    <a:srgbClr val="FFFFFF"/>
                  </a:solidFill>
                </a:uFill>
                <a:latin typeface="Arial" panose="020B0604020202020204" pitchFamily="34" charset="0"/>
                <a:ea typeface="DejaVu Sans"/>
                <a:cs typeface="Arial" panose="020B0604020202020204" pitchFamily="34" charset="0"/>
              </a:rPr>
              <a:t> con la obra de Justiniano I.</a:t>
            </a:r>
            <a:endParaRPr lang="es-AR" sz="2800" spc="-1" dirty="0">
              <a:solidFill>
                <a:srgbClr val="000000"/>
              </a:solidFill>
              <a:uFill>
                <a:solidFill>
                  <a:srgbClr val="FFFFFF"/>
                </a:solidFill>
              </a:uFill>
              <a:latin typeface="Arial" panose="020B0604020202020204" pitchFamily="34" charset="0"/>
              <a:cs typeface="Arial" panose="020B0604020202020204" pitchFamily="34" charset="0"/>
            </a:endParaRPr>
          </a:p>
          <a:p>
            <a:pPr marL="0" indent="0">
              <a:buNone/>
            </a:pPr>
            <a:endParaRPr lang="es-AR" dirty="0"/>
          </a:p>
        </p:txBody>
      </p:sp>
    </p:spTree>
    <p:extLst>
      <p:ext uri="{BB962C8B-B14F-4D97-AF65-F5344CB8AC3E}">
        <p14:creationId xmlns:p14="http://schemas.microsoft.com/office/powerpoint/2010/main" val="705822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130270" y="953324"/>
            <a:ext cx="9603275" cy="4154253"/>
          </a:xfrm>
        </p:spPr>
        <p:txBody>
          <a:bodyPr/>
          <a:lstStyle/>
          <a:p>
            <a:pPr algn="ctr"/>
            <a:r>
              <a:rPr lang="es-AR" b="1" spc="-1" dirty="0">
                <a:solidFill>
                  <a:srgbClr val="000000"/>
                </a:solidFill>
                <a:uFill>
                  <a:solidFill>
                    <a:srgbClr val="FFFFFF"/>
                  </a:solidFill>
                </a:uFill>
                <a:latin typeface="Arial" panose="020B0604020202020204" pitchFamily="34" charset="0"/>
                <a:ea typeface="DejaVu Sans"/>
                <a:cs typeface="Arial" panose="020B0604020202020204" pitchFamily="34" charset="0"/>
              </a:rPr>
              <a:t>La Historia de </a:t>
            </a:r>
            <a:r>
              <a:rPr lang="es-AR" b="1" spc="-1" dirty="0" smtClean="0">
                <a:solidFill>
                  <a:srgbClr val="000000"/>
                </a:solidFill>
                <a:uFill>
                  <a:solidFill>
                    <a:srgbClr val="FFFFFF"/>
                  </a:solidFill>
                </a:uFill>
                <a:latin typeface="Arial" panose="020B0604020202020204" pitchFamily="34" charset="0"/>
                <a:ea typeface="DejaVu Sans"/>
                <a:cs typeface="Arial" panose="020B0604020202020204" pitchFamily="34" charset="0"/>
              </a:rPr>
              <a:t>Roma: </a:t>
            </a:r>
            <a:br>
              <a:rPr lang="es-AR" b="1" spc="-1" dirty="0" smtClean="0">
                <a:solidFill>
                  <a:srgbClr val="000000"/>
                </a:solidFill>
                <a:uFill>
                  <a:solidFill>
                    <a:srgbClr val="FFFFFF"/>
                  </a:solidFill>
                </a:uFill>
                <a:latin typeface="Arial" panose="020B0604020202020204" pitchFamily="34" charset="0"/>
                <a:ea typeface="DejaVu Sans"/>
                <a:cs typeface="Arial" panose="020B0604020202020204" pitchFamily="34" charset="0"/>
              </a:rPr>
            </a:br>
            <a:r>
              <a:rPr lang="es-AR" b="1" spc="-1" dirty="0" smtClean="0">
                <a:solidFill>
                  <a:srgbClr val="000000"/>
                </a:solidFill>
                <a:uFill>
                  <a:solidFill>
                    <a:srgbClr val="FFFFFF"/>
                  </a:solidFill>
                </a:uFill>
                <a:latin typeface="Arial" panose="020B0604020202020204" pitchFamily="34" charset="0"/>
                <a:ea typeface="DejaVu Sans"/>
                <a:cs typeface="Arial" panose="020B0604020202020204" pitchFamily="34" charset="0"/>
              </a:rPr>
              <a:t>sus períodos</a:t>
            </a:r>
            <a:br>
              <a:rPr lang="es-AR" b="1" spc="-1" dirty="0" smtClean="0">
                <a:solidFill>
                  <a:srgbClr val="000000"/>
                </a:solidFill>
                <a:uFill>
                  <a:solidFill>
                    <a:srgbClr val="FFFFFF"/>
                  </a:solidFill>
                </a:uFill>
                <a:latin typeface="Arial" panose="020B0604020202020204" pitchFamily="34" charset="0"/>
                <a:ea typeface="DejaVu Sans"/>
                <a:cs typeface="Arial" panose="020B0604020202020204" pitchFamily="34" charset="0"/>
              </a:rPr>
            </a:br>
            <a:r>
              <a:rPr lang="es-AR" b="1" spc="-1" dirty="0">
                <a:solidFill>
                  <a:srgbClr val="000000"/>
                </a:solidFill>
                <a:uFill>
                  <a:solidFill>
                    <a:srgbClr val="FFFFFF"/>
                  </a:solidFill>
                </a:uFill>
                <a:latin typeface="Arial" panose="020B0604020202020204" pitchFamily="34" charset="0"/>
                <a:ea typeface="DejaVu Sans"/>
                <a:cs typeface="Arial" panose="020B0604020202020204" pitchFamily="34" charset="0"/>
              </a:rPr>
              <a:t/>
            </a:r>
            <a:br>
              <a:rPr lang="es-AR" b="1" spc="-1" dirty="0">
                <a:solidFill>
                  <a:srgbClr val="000000"/>
                </a:solidFill>
                <a:uFill>
                  <a:solidFill>
                    <a:srgbClr val="FFFFFF"/>
                  </a:solidFill>
                </a:uFill>
                <a:latin typeface="Arial" panose="020B0604020202020204" pitchFamily="34" charset="0"/>
                <a:ea typeface="DejaVu Sans"/>
                <a:cs typeface="Arial" panose="020B0604020202020204" pitchFamily="34" charset="0"/>
              </a:rPr>
            </a:br>
            <a:endParaRPr lang="es-AR" dirty="0">
              <a:latin typeface="Arial" panose="020B0604020202020204" pitchFamily="34" charset="0"/>
              <a:cs typeface="Arial" panose="020B0604020202020204" pitchFamily="34" charset="0"/>
            </a:endParaRPr>
          </a:p>
        </p:txBody>
      </p:sp>
      <p:pic>
        <p:nvPicPr>
          <p:cNvPr id="5" name="Imagen 4"/>
          <p:cNvPicPr/>
          <p:nvPr/>
        </p:nvPicPr>
        <p:blipFill>
          <a:blip r:embed="rId2"/>
          <a:stretch/>
        </p:blipFill>
        <p:spPr>
          <a:xfrm>
            <a:off x="1659967" y="2077710"/>
            <a:ext cx="8543880" cy="1905480"/>
          </a:xfrm>
          <a:prstGeom prst="rect">
            <a:avLst/>
          </a:prstGeom>
          <a:ln>
            <a:noFill/>
          </a:ln>
        </p:spPr>
      </p:pic>
      <p:sp>
        <p:nvSpPr>
          <p:cNvPr id="6" name="Rectángulo 5"/>
          <p:cNvSpPr/>
          <p:nvPr/>
        </p:nvSpPr>
        <p:spPr>
          <a:xfrm>
            <a:off x="3048000" y="2782669"/>
            <a:ext cx="6096000" cy="2677656"/>
          </a:xfrm>
          <a:prstGeom prst="rect">
            <a:avLst/>
          </a:prstGeom>
        </p:spPr>
        <p:txBody>
          <a:bodyPr>
            <a:spAutoFit/>
          </a:bodyPr>
          <a:lstStyle/>
          <a:p>
            <a:pPr algn="ctr">
              <a:lnSpc>
                <a:spcPct val="100000"/>
              </a:lnSpc>
            </a:pPr>
            <a:endParaRPr lang="es-AR" spc="-1" dirty="0" smtClean="0">
              <a:solidFill>
                <a:srgbClr val="000000"/>
              </a:solidFill>
              <a:uFill>
                <a:solidFill>
                  <a:srgbClr val="FFFFFF"/>
                </a:solidFill>
              </a:uFill>
              <a:latin typeface="Roman"/>
              <a:ea typeface="DejaVu Sans"/>
            </a:endParaRPr>
          </a:p>
          <a:p>
            <a:pPr algn="ctr">
              <a:lnSpc>
                <a:spcPct val="100000"/>
              </a:lnSpc>
            </a:pPr>
            <a:endParaRPr lang="es-AR" spc="-1" dirty="0">
              <a:solidFill>
                <a:srgbClr val="000000"/>
              </a:solidFill>
              <a:uFill>
                <a:solidFill>
                  <a:srgbClr val="FFFFFF"/>
                </a:solidFill>
              </a:uFill>
              <a:latin typeface="Roman"/>
              <a:ea typeface="DejaVu Sans"/>
            </a:endParaRPr>
          </a:p>
          <a:p>
            <a:pPr algn="ctr">
              <a:lnSpc>
                <a:spcPct val="100000"/>
              </a:lnSpc>
            </a:pPr>
            <a:endParaRPr lang="es-AR" spc="-1" dirty="0" smtClean="0">
              <a:solidFill>
                <a:srgbClr val="000000"/>
              </a:solidFill>
              <a:uFill>
                <a:solidFill>
                  <a:srgbClr val="FFFFFF"/>
                </a:solidFill>
              </a:uFill>
              <a:latin typeface="Roman"/>
              <a:ea typeface="DejaVu Sans"/>
            </a:endParaRPr>
          </a:p>
          <a:p>
            <a:pPr algn="ctr">
              <a:lnSpc>
                <a:spcPct val="100000"/>
              </a:lnSpc>
            </a:pPr>
            <a:endParaRPr lang="es-AR" spc="-1" dirty="0">
              <a:solidFill>
                <a:srgbClr val="000000"/>
              </a:solidFill>
              <a:uFill>
                <a:solidFill>
                  <a:srgbClr val="FFFFFF"/>
                </a:solidFill>
              </a:uFill>
              <a:latin typeface="Roman"/>
              <a:ea typeface="DejaVu Sans"/>
            </a:endParaRPr>
          </a:p>
          <a:p>
            <a:pPr algn="ctr">
              <a:lnSpc>
                <a:spcPct val="100000"/>
              </a:lnSpc>
            </a:pPr>
            <a:endParaRPr lang="es-AR" spc="-1" dirty="0" smtClean="0">
              <a:solidFill>
                <a:srgbClr val="000000"/>
              </a:solidFill>
              <a:uFill>
                <a:solidFill>
                  <a:srgbClr val="FFFFFF"/>
                </a:solidFill>
              </a:uFill>
              <a:latin typeface="Roman"/>
              <a:ea typeface="DejaVu Sans"/>
            </a:endParaRPr>
          </a:p>
          <a:p>
            <a:pPr algn="ctr">
              <a:lnSpc>
                <a:spcPct val="100000"/>
              </a:lnSpc>
            </a:pPr>
            <a:r>
              <a:rPr lang="es-AR" spc="-1" dirty="0" smtClean="0">
                <a:solidFill>
                  <a:srgbClr val="000000"/>
                </a:solidFill>
                <a:uFill>
                  <a:solidFill>
                    <a:srgbClr val="FFFFFF"/>
                  </a:solidFill>
                </a:uFill>
                <a:latin typeface="Arial" panose="020B0604020202020204" pitchFamily="34" charset="0"/>
                <a:ea typeface="DejaVu Sans"/>
                <a:cs typeface="Arial" panose="020B0604020202020204" pitchFamily="34" charset="0"/>
              </a:rPr>
              <a:t>El </a:t>
            </a:r>
            <a:r>
              <a:rPr lang="es-AR" spc="-1" dirty="0">
                <a:solidFill>
                  <a:srgbClr val="000000"/>
                </a:solidFill>
                <a:uFill>
                  <a:solidFill>
                    <a:srgbClr val="FFFFFF"/>
                  </a:solidFill>
                </a:uFill>
                <a:latin typeface="Arial" panose="020B0604020202020204" pitchFamily="34" charset="0"/>
                <a:ea typeface="DejaVu Sans"/>
                <a:cs typeface="Arial" panose="020B0604020202020204" pitchFamily="34" charset="0"/>
              </a:rPr>
              <a:t>imperio se divide en </a:t>
            </a:r>
            <a:endParaRPr lang="es-AR" sz="1200" spc="-1" dirty="0">
              <a:solidFill>
                <a:srgbClr val="000000"/>
              </a:solidFill>
              <a:uFill>
                <a:solidFill>
                  <a:srgbClr val="FFFFFF"/>
                </a:solidFill>
              </a:uFill>
              <a:latin typeface="Arial" panose="020B0604020202020204" pitchFamily="34" charset="0"/>
              <a:cs typeface="Arial" panose="020B0604020202020204" pitchFamily="34" charset="0"/>
            </a:endParaRPr>
          </a:p>
          <a:p>
            <a:pPr algn="ctr">
              <a:lnSpc>
                <a:spcPct val="100000"/>
              </a:lnSpc>
            </a:pPr>
            <a:endParaRPr lang="es-AR" sz="1200" spc="-1" dirty="0">
              <a:solidFill>
                <a:srgbClr val="000000"/>
              </a:solidFill>
              <a:uFill>
                <a:solidFill>
                  <a:srgbClr val="FFFFFF"/>
                </a:solidFill>
              </a:uFill>
              <a:latin typeface="Arial" panose="020B0604020202020204" pitchFamily="34" charset="0"/>
              <a:cs typeface="Arial" panose="020B0604020202020204" pitchFamily="34" charset="0"/>
            </a:endParaRPr>
          </a:p>
          <a:p>
            <a:pPr algn="ctr">
              <a:lnSpc>
                <a:spcPct val="100000"/>
              </a:lnSpc>
            </a:pPr>
            <a:r>
              <a:rPr lang="es-AR" spc="-1" dirty="0">
                <a:solidFill>
                  <a:srgbClr val="000000"/>
                </a:solidFill>
                <a:uFill>
                  <a:solidFill>
                    <a:srgbClr val="FFFFFF"/>
                  </a:solidFill>
                </a:uFill>
                <a:latin typeface="Arial" panose="020B0604020202020204" pitchFamily="34" charset="0"/>
                <a:ea typeface="DejaVu Sans"/>
                <a:cs typeface="Arial" panose="020B0604020202020204" pitchFamily="34" charset="0"/>
              </a:rPr>
              <a:t>Alto Imperio o Principado (27 a.C. - 235 </a:t>
            </a:r>
            <a:r>
              <a:rPr lang="es-AR" spc="-1" dirty="0" err="1">
                <a:solidFill>
                  <a:srgbClr val="000000"/>
                </a:solidFill>
                <a:uFill>
                  <a:solidFill>
                    <a:srgbClr val="FFFFFF"/>
                  </a:solidFill>
                </a:uFill>
                <a:latin typeface="Arial" panose="020B0604020202020204" pitchFamily="34" charset="0"/>
                <a:ea typeface="DejaVu Sans"/>
                <a:cs typeface="Arial" panose="020B0604020202020204" pitchFamily="34" charset="0"/>
              </a:rPr>
              <a:t>d.C</a:t>
            </a:r>
            <a:r>
              <a:rPr lang="es-AR" spc="-1" dirty="0">
                <a:solidFill>
                  <a:srgbClr val="000000"/>
                </a:solidFill>
                <a:uFill>
                  <a:solidFill>
                    <a:srgbClr val="FFFFFF"/>
                  </a:solidFill>
                </a:uFill>
                <a:latin typeface="Arial" panose="020B0604020202020204" pitchFamily="34" charset="0"/>
                <a:ea typeface="DejaVu Sans"/>
                <a:cs typeface="Arial" panose="020B0604020202020204" pitchFamily="34" charset="0"/>
              </a:rPr>
              <a:t>) </a:t>
            </a:r>
            <a:endParaRPr lang="es-AR" sz="1200" spc="-1" dirty="0">
              <a:solidFill>
                <a:srgbClr val="000000"/>
              </a:solidFill>
              <a:uFill>
                <a:solidFill>
                  <a:srgbClr val="FFFFFF"/>
                </a:solidFill>
              </a:uFill>
              <a:latin typeface="Arial" panose="020B0604020202020204" pitchFamily="34" charset="0"/>
              <a:cs typeface="Arial" panose="020B0604020202020204" pitchFamily="34" charset="0"/>
            </a:endParaRPr>
          </a:p>
          <a:p>
            <a:pPr algn="ctr">
              <a:lnSpc>
                <a:spcPct val="100000"/>
              </a:lnSpc>
            </a:pPr>
            <a:endParaRPr lang="es-AR" sz="1200" spc="-1" dirty="0">
              <a:solidFill>
                <a:srgbClr val="000000"/>
              </a:solidFill>
              <a:uFill>
                <a:solidFill>
                  <a:srgbClr val="FFFFFF"/>
                </a:solidFill>
              </a:uFill>
              <a:latin typeface="Arial" panose="020B0604020202020204" pitchFamily="34" charset="0"/>
              <a:cs typeface="Arial" panose="020B0604020202020204" pitchFamily="34" charset="0"/>
            </a:endParaRPr>
          </a:p>
          <a:p>
            <a:pPr algn="ctr">
              <a:lnSpc>
                <a:spcPct val="100000"/>
              </a:lnSpc>
            </a:pPr>
            <a:r>
              <a:rPr lang="es-AR" spc="-1" dirty="0">
                <a:solidFill>
                  <a:srgbClr val="000000"/>
                </a:solidFill>
                <a:uFill>
                  <a:solidFill>
                    <a:srgbClr val="FFFFFF"/>
                  </a:solidFill>
                </a:uFill>
                <a:latin typeface="Arial" panose="020B0604020202020204" pitchFamily="34" charset="0"/>
                <a:ea typeface="DejaVu Sans"/>
                <a:cs typeface="Arial" panose="020B0604020202020204" pitchFamily="34" charset="0"/>
              </a:rPr>
              <a:t>Bajo Imperio o Dominado (235 </a:t>
            </a:r>
            <a:r>
              <a:rPr lang="es-AR" spc="-1" dirty="0" err="1">
                <a:solidFill>
                  <a:srgbClr val="000000"/>
                </a:solidFill>
                <a:uFill>
                  <a:solidFill>
                    <a:srgbClr val="FFFFFF"/>
                  </a:solidFill>
                </a:uFill>
                <a:latin typeface="Arial" panose="020B0604020202020204" pitchFamily="34" charset="0"/>
                <a:ea typeface="DejaVu Sans"/>
                <a:cs typeface="Arial" panose="020B0604020202020204" pitchFamily="34" charset="0"/>
              </a:rPr>
              <a:t>d.C</a:t>
            </a:r>
            <a:r>
              <a:rPr lang="es-AR" spc="-1" dirty="0">
                <a:solidFill>
                  <a:srgbClr val="000000"/>
                </a:solidFill>
                <a:uFill>
                  <a:solidFill>
                    <a:srgbClr val="FFFFFF"/>
                  </a:solidFill>
                </a:uFill>
                <a:latin typeface="Arial" panose="020B0604020202020204" pitchFamily="34" charset="0"/>
                <a:ea typeface="DejaVu Sans"/>
                <a:cs typeface="Arial" panose="020B0604020202020204" pitchFamily="34" charset="0"/>
              </a:rPr>
              <a:t> – 476 </a:t>
            </a:r>
            <a:r>
              <a:rPr lang="es-AR" spc="-1" dirty="0" err="1">
                <a:solidFill>
                  <a:srgbClr val="000000"/>
                </a:solidFill>
                <a:uFill>
                  <a:solidFill>
                    <a:srgbClr val="FFFFFF"/>
                  </a:solidFill>
                </a:uFill>
                <a:latin typeface="Arial" panose="020B0604020202020204" pitchFamily="34" charset="0"/>
                <a:ea typeface="DejaVu Sans"/>
                <a:cs typeface="Arial" panose="020B0604020202020204" pitchFamily="34" charset="0"/>
              </a:rPr>
              <a:t>d.C</a:t>
            </a:r>
            <a:r>
              <a:rPr lang="es-AR" spc="-1" dirty="0">
                <a:solidFill>
                  <a:srgbClr val="000000"/>
                </a:solidFill>
                <a:uFill>
                  <a:solidFill>
                    <a:srgbClr val="FFFFFF"/>
                  </a:solidFill>
                </a:uFill>
                <a:latin typeface="Arial" panose="020B0604020202020204" pitchFamily="34" charset="0"/>
                <a:ea typeface="DejaVu Sans"/>
                <a:cs typeface="Arial" panose="020B0604020202020204" pitchFamily="34" charset="0"/>
              </a:rPr>
              <a:t>)</a:t>
            </a:r>
            <a:endParaRPr lang="es-AR" sz="1200" spc="-1" dirty="0">
              <a:solidFill>
                <a:srgbClr val="000000"/>
              </a:solidFill>
              <a:uFill>
                <a:solidFill>
                  <a:srgbClr val="FFFFFF"/>
                </a:solidFill>
              </a:u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9337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p:nvPr/>
        </p:nvPicPr>
        <p:blipFill>
          <a:blip r:embed="rId2"/>
          <a:stretch/>
        </p:blipFill>
        <p:spPr>
          <a:xfrm>
            <a:off x="2706171" y="586286"/>
            <a:ext cx="7104034" cy="4769486"/>
          </a:xfrm>
          <a:prstGeom prst="rect">
            <a:avLst/>
          </a:prstGeom>
          <a:ln>
            <a:noFill/>
          </a:ln>
        </p:spPr>
      </p:pic>
    </p:spTree>
    <p:extLst>
      <p:ext uri="{BB962C8B-B14F-4D97-AF65-F5344CB8AC3E}">
        <p14:creationId xmlns:p14="http://schemas.microsoft.com/office/powerpoint/2010/main" val="3739243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b="1" dirty="0" smtClean="0">
                <a:latin typeface="Arial" panose="020B0604020202020204" pitchFamily="34" charset="0"/>
                <a:cs typeface="Arial" panose="020B0604020202020204" pitchFamily="34" charset="0"/>
              </a:rPr>
              <a:t>La Monarquía</a:t>
            </a:r>
            <a:endParaRPr lang="es-AR"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130270" y="1477941"/>
            <a:ext cx="9603275" cy="3294576"/>
          </a:xfrm>
        </p:spPr>
        <p:txBody>
          <a:bodyPr/>
          <a:lstStyle/>
          <a:p>
            <a:r>
              <a:rPr lang="es-AR" dirty="0" smtClean="0">
                <a:latin typeface="Arial" panose="020B0604020202020204" pitchFamily="34" charset="0"/>
                <a:cs typeface="Arial" panose="020B0604020202020204" pitchFamily="34" charset="0"/>
              </a:rPr>
              <a:t>Se desarrolló entre los años de la fundación de Roma, en el </a:t>
            </a:r>
            <a:r>
              <a:rPr lang="es-AR" dirty="0" smtClean="0">
                <a:latin typeface="Arial" panose="020B0604020202020204" pitchFamily="34" charset="0"/>
                <a:cs typeface="Arial" panose="020B0604020202020204" pitchFamily="34" charset="0"/>
              </a:rPr>
              <a:t>753 </a:t>
            </a:r>
            <a:r>
              <a:rPr lang="es-AR" dirty="0" err="1" smtClean="0">
                <a:latin typeface="Arial" panose="020B0604020202020204" pitchFamily="34" charset="0"/>
                <a:cs typeface="Arial" panose="020B0604020202020204" pitchFamily="34" charset="0"/>
              </a:rPr>
              <a:t>a.C</a:t>
            </a:r>
            <a:r>
              <a:rPr lang="es-AR" dirty="0" smtClean="0">
                <a:latin typeface="Arial" panose="020B0604020202020204" pitchFamily="34" charset="0"/>
                <a:cs typeface="Arial" panose="020B0604020202020204" pitchFamily="34" charset="0"/>
              </a:rPr>
              <a:t> hasta el año 509 </a:t>
            </a:r>
            <a:r>
              <a:rPr lang="es-AR" dirty="0" err="1" smtClean="0">
                <a:latin typeface="Arial" panose="020B0604020202020204" pitchFamily="34" charset="0"/>
                <a:cs typeface="Arial" panose="020B0604020202020204" pitchFamily="34" charset="0"/>
              </a:rPr>
              <a:t>a.C</a:t>
            </a:r>
            <a:endParaRPr lang="es-AR" dirty="0" smtClean="0">
              <a:latin typeface="Arial" panose="020B0604020202020204" pitchFamily="34" charset="0"/>
              <a:cs typeface="Arial" panose="020B0604020202020204" pitchFamily="34" charset="0"/>
            </a:endParaRPr>
          </a:p>
          <a:p>
            <a:endParaRPr lang="es-AR" dirty="0"/>
          </a:p>
        </p:txBody>
      </p:sp>
      <p:pic>
        <p:nvPicPr>
          <p:cNvPr id="4" name="Imagen 3"/>
          <p:cNvPicPr/>
          <p:nvPr/>
        </p:nvPicPr>
        <p:blipFill>
          <a:blip r:embed="rId2"/>
          <a:stretch/>
        </p:blipFill>
        <p:spPr>
          <a:xfrm>
            <a:off x="3595970" y="2343703"/>
            <a:ext cx="4671874" cy="3534583"/>
          </a:xfrm>
          <a:prstGeom prst="rect">
            <a:avLst/>
          </a:prstGeom>
          <a:ln>
            <a:noFill/>
          </a:ln>
        </p:spPr>
      </p:pic>
    </p:spTree>
    <p:extLst>
      <p:ext uri="{BB962C8B-B14F-4D97-AF65-F5344CB8AC3E}">
        <p14:creationId xmlns:p14="http://schemas.microsoft.com/office/powerpoint/2010/main" val="28696306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b="1" spc="-1" dirty="0">
                <a:solidFill>
                  <a:srgbClr val="000000"/>
                </a:solidFill>
                <a:uFill>
                  <a:solidFill>
                    <a:srgbClr val="FFFFFF"/>
                  </a:solidFill>
                </a:uFill>
                <a:latin typeface="Arial" panose="020B0604020202020204" pitchFamily="34" charset="0"/>
                <a:cs typeface="Arial" panose="020B0604020202020204" pitchFamily="34" charset="0"/>
              </a:rPr>
              <a:t>Su organización política</a:t>
            </a:r>
            <a:r>
              <a:rPr lang="es-AR" sz="1200" spc="-1" dirty="0">
                <a:solidFill>
                  <a:srgbClr val="000000"/>
                </a:solidFill>
                <a:uFill>
                  <a:solidFill>
                    <a:srgbClr val="FFFFFF"/>
                  </a:solidFill>
                </a:uFill>
                <a:latin typeface="Arial" panose="020B0604020202020204" pitchFamily="34" charset="0"/>
                <a:cs typeface="Arial" panose="020B0604020202020204" pitchFamily="34" charset="0"/>
              </a:rPr>
              <a:t/>
            </a:r>
            <a:br>
              <a:rPr lang="es-AR" sz="1200" spc="-1" dirty="0">
                <a:solidFill>
                  <a:srgbClr val="000000"/>
                </a:solidFill>
                <a:uFill>
                  <a:solidFill>
                    <a:srgbClr val="FFFFFF"/>
                  </a:solidFill>
                </a:uFill>
                <a:latin typeface="Arial" panose="020B0604020202020204" pitchFamily="34" charset="0"/>
                <a:cs typeface="Arial" panose="020B0604020202020204" pitchFamily="34" charset="0"/>
              </a:rPr>
            </a:br>
            <a:endParaRPr lang="es-AR"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130269" y="1727631"/>
            <a:ext cx="9603275" cy="3980837"/>
          </a:xfrm>
        </p:spPr>
        <p:txBody>
          <a:bodyPr>
            <a:normAutofit fontScale="62500" lnSpcReduction="20000"/>
          </a:bodyPr>
          <a:lstStyle/>
          <a:p>
            <a:pPr marL="0" indent="0" algn="ctr">
              <a:lnSpc>
                <a:spcPct val="100000"/>
              </a:lnSpc>
              <a:buNone/>
            </a:pPr>
            <a:r>
              <a:rPr lang="es-AR" sz="3300" b="1" spc="-1" dirty="0">
                <a:solidFill>
                  <a:srgbClr val="000000"/>
                </a:solidFill>
                <a:uFill>
                  <a:solidFill>
                    <a:srgbClr val="FFFFFF"/>
                  </a:solidFill>
                </a:uFill>
                <a:latin typeface="Arial" panose="020B0604020202020204" pitchFamily="34" charset="0"/>
                <a:cs typeface="Arial" panose="020B0604020202020204" pitchFamily="34" charset="0"/>
              </a:rPr>
              <a:t>El Rey (</a:t>
            </a:r>
            <a:r>
              <a:rPr lang="es-AR" sz="3300" b="1" spc="-1" dirty="0" err="1">
                <a:solidFill>
                  <a:srgbClr val="000000"/>
                </a:solidFill>
                <a:uFill>
                  <a:solidFill>
                    <a:srgbClr val="FFFFFF"/>
                  </a:solidFill>
                </a:uFill>
                <a:latin typeface="Arial" panose="020B0604020202020204" pitchFamily="34" charset="0"/>
                <a:cs typeface="Arial" panose="020B0604020202020204" pitchFamily="34" charset="0"/>
              </a:rPr>
              <a:t>Rex</a:t>
            </a:r>
            <a:r>
              <a:rPr lang="es-AR" sz="3300" b="1" spc="-1" dirty="0" smtClean="0">
                <a:solidFill>
                  <a:srgbClr val="000000"/>
                </a:solidFill>
                <a:uFill>
                  <a:solidFill>
                    <a:srgbClr val="FFFFFF"/>
                  </a:solidFill>
                </a:uFill>
                <a:latin typeface="Arial" panose="020B0604020202020204" pitchFamily="34" charset="0"/>
                <a:cs typeface="Arial" panose="020B0604020202020204" pitchFamily="34" charset="0"/>
              </a:rPr>
              <a:t>)</a:t>
            </a:r>
          </a:p>
          <a:p>
            <a:pPr marL="0" indent="0" algn="ctr">
              <a:lnSpc>
                <a:spcPct val="100000"/>
              </a:lnSpc>
              <a:buNone/>
            </a:pPr>
            <a:endParaRPr lang="es-AR" sz="1400" spc="-1" dirty="0">
              <a:solidFill>
                <a:srgbClr val="000000"/>
              </a:solidFill>
              <a:uFill>
                <a:solidFill>
                  <a:srgbClr val="FFFFFF"/>
                </a:solidFill>
              </a:uFill>
              <a:latin typeface="+mj-lt"/>
            </a:endParaRPr>
          </a:p>
          <a:p>
            <a:pPr marL="0" indent="0" algn="just">
              <a:lnSpc>
                <a:spcPct val="100000"/>
              </a:lnSpc>
              <a:buNone/>
            </a:pPr>
            <a:r>
              <a:rPr lang="es-AR" sz="3400" spc="-1" dirty="0">
                <a:solidFill>
                  <a:srgbClr val="000000"/>
                </a:solidFill>
                <a:uFill>
                  <a:solidFill>
                    <a:srgbClr val="FFFFFF"/>
                  </a:solidFill>
                </a:uFill>
                <a:latin typeface="Arial" panose="020B0604020202020204" pitchFamily="34" charset="0"/>
                <a:cs typeface="Arial" panose="020B0604020202020204" pitchFamily="34" charset="0"/>
              </a:rPr>
              <a:t>Autoridad vitalicia que ocupaba las esferas religiosas, políticas, militares y judiciales</a:t>
            </a:r>
            <a:r>
              <a:rPr lang="es-AR" sz="3400" spc="-1" dirty="0" smtClean="0">
                <a:solidFill>
                  <a:srgbClr val="000000"/>
                </a:solidFill>
                <a:uFill>
                  <a:solidFill>
                    <a:srgbClr val="FFFFFF"/>
                  </a:solidFill>
                </a:uFill>
                <a:latin typeface="Arial" panose="020B0604020202020204" pitchFamily="34" charset="0"/>
                <a:cs typeface="Arial" panose="020B0604020202020204" pitchFamily="34" charset="0"/>
              </a:rPr>
              <a:t>.</a:t>
            </a:r>
            <a:endParaRPr lang="es-AR" sz="3400" spc="-1" dirty="0">
              <a:solidFill>
                <a:srgbClr val="000000"/>
              </a:solidFill>
              <a:uFill>
                <a:solidFill>
                  <a:srgbClr val="FFFFFF"/>
                </a:solidFill>
              </a:uFill>
              <a:latin typeface="Arial" panose="020B0604020202020204" pitchFamily="34" charset="0"/>
              <a:cs typeface="Arial" panose="020B0604020202020204" pitchFamily="34" charset="0"/>
            </a:endParaRPr>
          </a:p>
          <a:p>
            <a:pPr algn="just">
              <a:lnSpc>
                <a:spcPct val="100000"/>
              </a:lnSpc>
            </a:pPr>
            <a:r>
              <a:rPr lang="es-AR" sz="3400" b="1" spc="-1" dirty="0" smtClean="0">
                <a:solidFill>
                  <a:srgbClr val="000000"/>
                </a:solidFill>
                <a:uFill>
                  <a:solidFill>
                    <a:srgbClr val="FFFFFF"/>
                  </a:solidFill>
                </a:uFill>
                <a:latin typeface="Arial" panose="020B0604020202020204" pitchFamily="34" charset="0"/>
                <a:cs typeface="Arial" panose="020B0604020202020204" pitchFamily="34" charset="0"/>
              </a:rPr>
              <a:t>Era </a:t>
            </a:r>
            <a:r>
              <a:rPr lang="es-AR" sz="3400" b="1" spc="-1" dirty="0">
                <a:solidFill>
                  <a:srgbClr val="000000"/>
                </a:solidFill>
                <a:uFill>
                  <a:solidFill>
                    <a:srgbClr val="FFFFFF"/>
                  </a:solidFill>
                </a:uFill>
                <a:latin typeface="Arial" panose="020B0604020202020204" pitchFamily="34" charset="0"/>
                <a:cs typeface="Arial" panose="020B0604020202020204" pitchFamily="34" charset="0"/>
              </a:rPr>
              <a:t>el máximo sacerdote romano</a:t>
            </a:r>
            <a:r>
              <a:rPr lang="es-AR" sz="3400" spc="-1" dirty="0">
                <a:solidFill>
                  <a:srgbClr val="000000"/>
                </a:solidFill>
                <a:uFill>
                  <a:solidFill>
                    <a:srgbClr val="FFFFFF"/>
                  </a:solidFill>
                </a:uFill>
                <a:latin typeface="Arial" panose="020B0604020202020204" pitchFamily="34" charset="0"/>
                <a:cs typeface="Arial" panose="020B0604020202020204" pitchFamily="34" charset="0"/>
              </a:rPr>
              <a:t>, por lo que organizaba y presidía toda forma de culto. Designaba sacerdotes y funcionarios.</a:t>
            </a:r>
          </a:p>
          <a:p>
            <a:pPr algn="just">
              <a:lnSpc>
                <a:spcPct val="100000"/>
              </a:lnSpc>
            </a:pPr>
            <a:r>
              <a:rPr lang="es-AR" sz="3400" b="1" spc="-1" dirty="0" smtClean="0">
                <a:solidFill>
                  <a:srgbClr val="000000"/>
                </a:solidFill>
                <a:uFill>
                  <a:solidFill>
                    <a:srgbClr val="FFFFFF"/>
                  </a:solidFill>
                </a:uFill>
                <a:latin typeface="Arial" panose="020B0604020202020204" pitchFamily="34" charset="0"/>
                <a:cs typeface="Arial" panose="020B0604020202020204" pitchFamily="34" charset="0"/>
              </a:rPr>
              <a:t>Tenía </a:t>
            </a:r>
            <a:r>
              <a:rPr lang="es-AR" sz="3400" b="1" spc="-1" dirty="0">
                <a:solidFill>
                  <a:srgbClr val="000000"/>
                </a:solidFill>
                <a:uFill>
                  <a:solidFill>
                    <a:srgbClr val="FFFFFF"/>
                  </a:solidFill>
                </a:uFill>
                <a:latin typeface="Arial" panose="020B0604020202020204" pitchFamily="34" charset="0"/>
                <a:cs typeface="Arial" panose="020B0604020202020204" pitchFamily="34" charset="0"/>
              </a:rPr>
              <a:t>al ejército bajo su mando</a:t>
            </a:r>
            <a:r>
              <a:rPr lang="es-AR" sz="3400" spc="-1" dirty="0">
                <a:solidFill>
                  <a:srgbClr val="000000"/>
                </a:solidFill>
                <a:uFill>
                  <a:solidFill>
                    <a:srgbClr val="FFFFFF"/>
                  </a:solidFill>
                </a:uFill>
                <a:latin typeface="Arial" panose="020B0604020202020204" pitchFamily="34" charset="0"/>
                <a:cs typeface="Arial" panose="020B0604020202020204" pitchFamily="34" charset="0"/>
              </a:rPr>
              <a:t>, por lo que ordenaba la guerra y decretaba la paz. </a:t>
            </a:r>
          </a:p>
          <a:p>
            <a:pPr algn="just">
              <a:lnSpc>
                <a:spcPct val="100000"/>
              </a:lnSpc>
            </a:pPr>
            <a:r>
              <a:rPr lang="es-AR" sz="3400" b="1" spc="-1" dirty="0" smtClean="0">
                <a:solidFill>
                  <a:srgbClr val="000000"/>
                </a:solidFill>
                <a:uFill>
                  <a:solidFill>
                    <a:srgbClr val="FFFFFF"/>
                  </a:solidFill>
                </a:uFill>
                <a:latin typeface="Arial" panose="020B0604020202020204" pitchFamily="34" charset="0"/>
                <a:cs typeface="Arial" panose="020B0604020202020204" pitchFamily="34" charset="0"/>
              </a:rPr>
              <a:t>Organizaba </a:t>
            </a:r>
            <a:r>
              <a:rPr lang="es-AR" sz="3400" b="1" spc="-1" dirty="0">
                <a:solidFill>
                  <a:srgbClr val="000000"/>
                </a:solidFill>
                <a:uFill>
                  <a:solidFill>
                    <a:srgbClr val="FFFFFF"/>
                  </a:solidFill>
                </a:uFill>
                <a:latin typeface="Arial" panose="020B0604020202020204" pitchFamily="34" charset="0"/>
                <a:cs typeface="Arial" panose="020B0604020202020204" pitchFamily="34" charset="0"/>
              </a:rPr>
              <a:t>y administraba la ciudad,</a:t>
            </a:r>
            <a:r>
              <a:rPr lang="es-AR" sz="3400" spc="-1" dirty="0">
                <a:solidFill>
                  <a:srgbClr val="000000"/>
                </a:solidFill>
                <a:uFill>
                  <a:solidFill>
                    <a:srgbClr val="FFFFFF"/>
                  </a:solidFill>
                </a:uFill>
                <a:latin typeface="Arial" panose="020B0604020202020204" pitchFamily="34" charset="0"/>
                <a:cs typeface="Arial" panose="020B0604020202020204" pitchFamily="34" charset="0"/>
              </a:rPr>
              <a:t> por lo que  juzgaba y castigaba a quienes no cumplieran con sus obligaciones y/o cometieran delitos contra la divinidad, la paz y la seguridad del Estado.</a:t>
            </a:r>
          </a:p>
          <a:p>
            <a:endParaRPr lang="es-AR" dirty="0"/>
          </a:p>
        </p:txBody>
      </p:sp>
    </p:spTree>
    <p:extLst>
      <p:ext uri="{BB962C8B-B14F-4D97-AF65-F5344CB8AC3E}">
        <p14:creationId xmlns:p14="http://schemas.microsoft.com/office/powerpoint/2010/main" val="2349622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30270" y="966387"/>
            <a:ext cx="9603275" cy="1049235"/>
          </a:xfrm>
        </p:spPr>
        <p:txBody>
          <a:bodyPr/>
          <a:lstStyle/>
          <a:p>
            <a:pPr algn="ctr"/>
            <a:r>
              <a:rPr lang="es-AR" b="1" spc="-1" dirty="0">
                <a:solidFill>
                  <a:srgbClr val="000000"/>
                </a:solidFill>
                <a:uFill>
                  <a:solidFill>
                    <a:srgbClr val="FFFFFF"/>
                  </a:solidFill>
                </a:uFill>
                <a:latin typeface="Roman"/>
              </a:rPr>
              <a:t>El Senado</a:t>
            </a:r>
            <a:r>
              <a:rPr lang="es-AR" sz="1200" spc="-1" dirty="0">
                <a:solidFill>
                  <a:srgbClr val="000000"/>
                </a:solidFill>
                <a:uFill>
                  <a:solidFill>
                    <a:srgbClr val="FFFFFF"/>
                  </a:solidFill>
                </a:uFill>
                <a:latin typeface="Roman"/>
              </a:rPr>
              <a:t/>
            </a:r>
            <a:br>
              <a:rPr lang="es-AR" sz="1200" spc="-1" dirty="0">
                <a:solidFill>
                  <a:srgbClr val="000000"/>
                </a:solidFill>
                <a:uFill>
                  <a:solidFill>
                    <a:srgbClr val="FFFFFF"/>
                  </a:solidFill>
                </a:uFill>
                <a:latin typeface="Roman"/>
              </a:rPr>
            </a:br>
            <a:endParaRPr lang="es-AR" dirty="0">
              <a:latin typeface="Roman"/>
            </a:endParaRPr>
          </a:p>
        </p:txBody>
      </p:sp>
      <p:sp>
        <p:nvSpPr>
          <p:cNvPr id="3" name="Marcador de contenido 2"/>
          <p:cNvSpPr>
            <a:spLocks noGrp="1"/>
          </p:cNvSpPr>
          <p:nvPr>
            <p:ph idx="1"/>
          </p:nvPr>
        </p:nvSpPr>
        <p:spPr>
          <a:xfrm>
            <a:off x="1130270" y="1923575"/>
            <a:ext cx="9603275" cy="3294576"/>
          </a:xfrm>
        </p:spPr>
        <p:txBody>
          <a:bodyPr/>
          <a:lstStyle/>
          <a:p>
            <a:pPr marL="0" indent="0" algn="just">
              <a:lnSpc>
                <a:spcPct val="100000"/>
              </a:lnSpc>
              <a:buNone/>
            </a:pPr>
            <a:r>
              <a:rPr lang="es-AR" sz="2400" spc="-1" dirty="0">
                <a:solidFill>
                  <a:srgbClr val="000000"/>
                </a:solidFill>
                <a:uFill>
                  <a:solidFill>
                    <a:srgbClr val="FFFFFF"/>
                  </a:solidFill>
                </a:uFill>
                <a:latin typeface="Arial" panose="020B0604020202020204" pitchFamily="34" charset="0"/>
                <a:cs typeface="Arial" panose="020B0604020202020204" pitchFamily="34" charset="0"/>
              </a:rPr>
              <a:t>Integrado de forma vitalicia por los jefes de las gentes y los ancianos.</a:t>
            </a:r>
          </a:p>
          <a:p>
            <a:pPr marL="0" indent="0" algn="just">
              <a:lnSpc>
                <a:spcPct val="100000"/>
              </a:lnSpc>
              <a:buNone/>
            </a:pPr>
            <a:r>
              <a:rPr lang="es-AR" sz="2400" spc="-1" dirty="0">
                <a:solidFill>
                  <a:srgbClr val="000000"/>
                </a:solidFill>
                <a:uFill>
                  <a:solidFill>
                    <a:srgbClr val="FFFFFF"/>
                  </a:solidFill>
                </a:uFill>
                <a:latin typeface="Arial" panose="020B0604020202020204" pitchFamily="34" charset="0"/>
                <a:cs typeface="Arial" panose="020B0604020202020204" pitchFamily="34" charset="0"/>
              </a:rPr>
              <a:t>Debía ser consultado por el Rey al tomar decisiones de gravedad e importancia.</a:t>
            </a:r>
          </a:p>
          <a:p>
            <a:pPr marL="0" indent="0" algn="just">
              <a:lnSpc>
                <a:spcPct val="100000"/>
              </a:lnSpc>
              <a:buNone/>
            </a:pPr>
            <a:r>
              <a:rPr lang="es-AR" sz="2400" spc="-1" dirty="0" smtClean="0">
                <a:solidFill>
                  <a:srgbClr val="000000"/>
                </a:solidFill>
                <a:uFill>
                  <a:solidFill>
                    <a:srgbClr val="FFFFFF"/>
                  </a:solidFill>
                </a:uFill>
                <a:latin typeface="Arial" panose="020B0604020202020204" pitchFamily="34" charset="0"/>
                <a:cs typeface="Arial" panose="020B0604020202020204" pitchFamily="34" charset="0"/>
              </a:rPr>
              <a:t>Además</a:t>
            </a:r>
            <a:r>
              <a:rPr lang="es-AR" sz="2400" spc="-1" dirty="0">
                <a:solidFill>
                  <a:srgbClr val="000000"/>
                </a:solidFill>
                <a:uFill>
                  <a:solidFill>
                    <a:srgbClr val="FFFFFF"/>
                  </a:solidFill>
                </a:uFill>
                <a:latin typeface="Arial" panose="020B0604020202020204" pitchFamily="34" charset="0"/>
                <a:cs typeface="Arial" panose="020B0604020202020204" pitchFamily="34" charset="0"/>
              </a:rPr>
              <a:t>, controlaba su designación y aseguraba su continuidad.</a:t>
            </a:r>
          </a:p>
          <a:p>
            <a:endParaRPr lang="es-AR" dirty="0"/>
          </a:p>
        </p:txBody>
      </p:sp>
    </p:spTree>
    <p:extLst>
      <p:ext uri="{BB962C8B-B14F-4D97-AF65-F5344CB8AC3E}">
        <p14:creationId xmlns:p14="http://schemas.microsoft.com/office/powerpoint/2010/main" val="774333031"/>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TM10001114[[fn=Galería]]</Template>
  <TotalTime>489</TotalTime>
  <Words>1431</Words>
  <Application>Microsoft Office PowerPoint</Application>
  <PresentationFormat>Panorámica</PresentationFormat>
  <Paragraphs>98</Paragraphs>
  <Slides>23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Century Gothic</vt:lpstr>
      <vt:lpstr>DejaVu Sans</vt:lpstr>
      <vt:lpstr>Roman</vt:lpstr>
      <vt:lpstr>Gallery</vt:lpstr>
      <vt:lpstr>Bases Históricas del Derecho</vt:lpstr>
      <vt:lpstr>Presentación de PowerPoint</vt:lpstr>
      <vt:lpstr>La Antigua Roma</vt:lpstr>
      <vt:lpstr>¿Qué es el Derecho Romano? </vt:lpstr>
      <vt:lpstr>La Historia de Roma:  sus períodos  </vt:lpstr>
      <vt:lpstr>Presentación de PowerPoint</vt:lpstr>
      <vt:lpstr>La Monarquía</vt:lpstr>
      <vt:lpstr>Su organización política </vt:lpstr>
      <vt:lpstr>El Senado </vt:lpstr>
      <vt:lpstr>Los Comicios</vt:lpstr>
      <vt:lpstr>Los Colegios Sacerdotales</vt:lpstr>
      <vt:lpstr>La República</vt:lpstr>
      <vt:lpstr>Las Magistraturas</vt:lpstr>
      <vt:lpstr>Estos nuevos funcionarios ejercerán el poder en forma: </vt:lpstr>
      <vt:lpstr>Presentación de PowerPoint</vt:lpstr>
      <vt:lpstr>Los Pretores</vt:lpstr>
      <vt:lpstr>Los comicios</vt:lpstr>
      <vt:lpstr>El Senado</vt:lpstr>
      <vt:lpstr>Organización Social</vt:lpstr>
      <vt:lpstr>Conflictos entre patricios y plebeyos</vt:lpstr>
      <vt:lpstr>La Ley de las XII Tablas</vt:lpstr>
      <vt:lpstr>Contenido</vt:lpstr>
      <vt:lpstr>Para concluir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Históricas del Derecho</dc:title>
  <dc:creator>user</dc:creator>
  <cp:lastModifiedBy>user</cp:lastModifiedBy>
  <cp:revision>34</cp:revision>
  <dcterms:created xsi:type="dcterms:W3CDTF">2023-04-08T14:00:53Z</dcterms:created>
  <dcterms:modified xsi:type="dcterms:W3CDTF">2023-04-17T16:38:56Z</dcterms:modified>
</cp:coreProperties>
</file>