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80"/>
  </p:normalViewPr>
  <p:slideViewPr>
    <p:cSldViewPr>
      <p:cViewPr varScale="1">
        <p:scale>
          <a:sx n="85" d="100"/>
          <a:sy n="85" d="100"/>
        </p:scale>
        <p:origin x="19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58883" y="4228008"/>
            <a:ext cx="3786332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D9D8D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D9D8D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D9D8D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D9D8D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D3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542256"/>
            <a:ext cx="7777480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D9D8D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568" y="2866793"/>
            <a:ext cx="17804963" cy="6128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arity.design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294" y="4898145"/>
            <a:ext cx="9281795" cy="1512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180" dirty="0">
                <a:solidFill>
                  <a:srgbClr val="D9D8DC"/>
                </a:solidFill>
                <a:latin typeface="Verdana"/>
                <a:cs typeface="Verdana"/>
              </a:rPr>
              <a:t>Clarity </a:t>
            </a:r>
            <a:r>
              <a:rPr sz="6400" spc="-105" dirty="0">
                <a:solidFill>
                  <a:srgbClr val="D9D8DC"/>
                </a:solidFill>
                <a:latin typeface="Verdana"/>
                <a:cs typeface="Verdana"/>
              </a:rPr>
              <a:t>Design</a:t>
            </a:r>
            <a:r>
              <a:rPr sz="6400" spc="-605" dirty="0">
                <a:solidFill>
                  <a:srgbClr val="D9D8DC"/>
                </a:solidFill>
                <a:latin typeface="Verdana"/>
                <a:cs typeface="Verdana"/>
              </a:rPr>
              <a:t> </a:t>
            </a:r>
            <a:r>
              <a:rPr sz="6400" spc="-195" dirty="0">
                <a:solidFill>
                  <a:srgbClr val="D9D8DC"/>
                </a:solidFill>
                <a:latin typeface="Verdana"/>
                <a:cs typeface="Verdana"/>
              </a:rPr>
              <a:t>System</a:t>
            </a:r>
            <a:endParaRPr sz="6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300" spc="-150" dirty="0">
                <a:solidFill>
                  <a:srgbClr val="848387"/>
                </a:solidFill>
                <a:latin typeface="Verdana"/>
                <a:cs typeface="Verdana"/>
              </a:rPr>
              <a:t>Inspiring </a:t>
            </a:r>
            <a:r>
              <a:rPr sz="3300" spc="-75" dirty="0">
                <a:solidFill>
                  <a:srgbClr val="848387"/>
                </a:solidFill>
                <a:latin typeface="Verdana"/>
                <a:cs typeface="Verdana"/>
              </a:rPr>
              <a:t>builders </a:t>
            </a:r>
            <a:r>
              <a:rPr sz="3300" spc="-5" dirty="0">
                <a:solidFill>
                  <a:srgbClr val="848387"/>
                </a:solidFill>
                <a:latin typeface="Verdana"/>
                <a:cs typeface="Verdana"/>
              </a:rPr>
              <a:t>to </a:t>
            </a:r>
            <a:r>
              <a:rPr sz="3300" spc="-45" dirty="0">
                <a:solidFill>
                  <a:srgbClr val="848387"/>
                </a:solidFill>
                <a:latin typeface="Verdana"/>
                <a:cs typeface="Verdana"/>
              </a:rPr>
              <a:t>create better</a:t>
            </a:r>
            <a:r>
              <a:rPr sz="3300" spc="-725" dirty="0">
                <a:solidFill>
                  <a:srgbClr val="848387"/>
                </a:solidFill>
                <a:latin typeface="Verdana"/>
                <a:cs typeface="Verdana"/>
              </a:rPr>
              <a:t> </a:t>
            </a:r>
            <a:r>
              <a:rPr sz="3300" spc="-55" dirty="0">
                <a:solidFill>
                  <a:srgbClr val="848387"/>
                </a:solidFill>
                <a:latin typeface="Verdana"/>
                <a:cs typeface="Verdana"/>
              </a:rPr>
              <a:t>experiences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194" y="607311"/>
            <a:ext cx="572161" cy="225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520" y="607311"/>
            <a:ext cx="383657" cy="225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248" y="607311"/>
            <a:ext cx="516199" cy="226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1391" y="2323740"/>
            <a:ext cx="1831339" cy="1991360"/>
          </a:xfrm>
          <a:custGeom>
            <a:avLst/>
            <a:gdLst/>
            <a:ahLst/>
            <a:cxnLst/>
            <a:rect l="l" t="t" r="r" b="b"/>
            <a:pathLst>
              <a:path w="1831340" h="1991360">
                <a:moveTo>
                  <a:pt x="496141" y="1116698"/>
                </a:moveTo>
                <a:lnTo>
                  <a:pt x="3874" y="1405862"/>
                </a:lnTo>
                <a:lnTo>
                  <a:pt x="993927" y="1991059"/>
                </a:lnTo>
                <a:lnTo>
                  <a:pt x="1829881" y="1498111"/>
                </a:lnTo>
                <a:lnTo>
                  <a:pt x="1830008" y="1405862"/>
                </a:lnTo>
                <a:lnTo>
                  <a:pt x="993414" y="1405862"/>
                </a:lnTo>
                <a:lnTo>
                  <a:pt x="496141" y="1116698"/>
                </a:lnTo>
                <a:close/>
              </a:path>
              <a:path w="1831340" h="1991360">
                <a:moveTo>
                  <a:pt x="1831140" y="583825"/>
                </a:moveTo>
                <a:lnTo>
                  <a:pt x="993592" y="583825"/>
                </a:lnTo>
                <a:lnTo>
                  <a:pt x="1330409" y="776594"/>
                </a:lnTo>
                <a:lnTo>
                  <a:pt x="1330409" y="1213093"/>
                </a:lnTo>
                <a:lnTo>
                  <a:pt x="993414" y="1405862"/>
                </a:lnTo>
                <a:lnTo>
                  <a:pt x="1830008" y="1405862"/>
                </a:lnTo>
                <a:lnTo>
                  <a:pt x="1831140" y="583825"/>
                </a:lnTo>
                <a:close/>
              </a:path>
              <a:path w="1831340" h="1991360">
                <a:moveTo>
                  <a:pt x="992545" y="0"/>
                </a:moveTo>
                <a:lnTo>
                  <a:pt x="0" y="583825"/>
                </a:lnTo>
                <a:lnTo>
                  <a:pt x="495628" y="872989"/>
                </a:lnTo>
                <a:lnTo>
                  <a:pt x="993592" y="583825"/>
                </a:lnTo>
                <a:lnTo>
                  <a:pt x="1831140" y="583825"/>
                </a:lnTo>
                <a:lnTo>
                  <a:pt x="1831263" y="494330"/>
                </a:lnTo>
                <a:lnTo>
                  <a:pt x="992545" y="0"/>
                </a:lnTo>
                <a:close/>
              </a:path>
            </a:pathLst>
          </a:custGeom>
          <a:solidFill>
            <a:srgbClr val="0195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3092" y="2323740"/>
            <a:ext cx="1827530" cy="1991360"/>
          </a:xfrm>
          <a:custGeom>
            <a:avLst/>
            <a:gdLst/>
            <a:ahLst/>
            <a:cxnLst/>
            <a:rect l="l" t="t" r="r" b="b"/>
            <a:pathLst>
              <a:path w="1827529" h="1991360">
                <a:moveTo>
                  <a:pt x="838717" y="0"/>
                </a:moveTo>
                <a:lnTo>
                  <a:pt x="0" y="494330"/>
                </a:lnTo>
                <a:lnTo>
                  <a:pt x="1382" y="1498111"/>
                </a:lnTo>
                <a:lnTo>
                  <a:pt x="837335" y="1991059"/>
                </a:lnTo>
                <a:lnTo>
                  <a:pt x="1827378" y="1405862"/>
                </a:lnTo>
                <a:lnTo>
                  <a:pt x="837848" y="1405862"/>
                </a:lnTo>
                <a:lnTo>
                  <a:pt x="500853" y="1213093"/>
                </a:lnTo>
                <a:lnTo>
                  <a:pt x="500853" y="776594"/>
                </a:lnTo>
                <a:lnTo>
                  <a:pt x="833524" y="583825"/>
                </a:lnTo>
                <a:lnTo>
                  <a:pt x="1827117" y="583825"/>
                </a:lnTo>
                <a:lnTo>
                  <a:pt x="838717" y="0"/>
                </a:lnTo>
                <a:close/>
              </a:path>
              <a:path w="1827529" h="1991360">
                <a:moveTo>
                  <a:pt x="1335132" y="1116698"/>
                </a:moveTo>
                <a:lnTo>
                  <a:pt x="837848" y="1405862"/>
                </a:lnTo>
                <a:lnTo>
                  <a:pt x="1827378" y="1405862"/>
                </a:lnTo>
                <a:lnTo>
                  <a:pt x="1335132" y="1116698"/>
                </a:lnTo>
                <a:close/>
              </a:path>
              <a:path w="1827529" h="1991360">
                <a:moveTo>
                  <a:pt x="1827117" y="583825"/>
                </a:moveTo>
                <a:lnTo>
                  <a:pt x="833524" y="583825"/>
                </a:lnTo>
                <a:lnTo>
                  <a:pt x="1330106" y="872989"/>
                </a:lnTo>
                <a:lnTo>
                  <a:pt x="1827117" y="583825"/>
                </a:lnTo>
                <a:close/>
              </a:path>
            </a:pathLst>
          </a:custGeom>
          <a:solidFill>
            <a:srgbClr val="E88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5266" y="3440439"/>
            <a:ext cx="986155" cy="579755"/>
          </a:xfrm>
          <a:custGeom>
            <a:avLst/>
            <a:gdLst/>
            <a:ahLst/>
            <a:cxnLst/>
            <a:rect l="l" t="t" r="r" b="b"/>
            <a:pathLst>
              <a:path w="986154" h="579754">
                <a:moveTo>
                  <a:pt x="492267" y="0"/>
                </a:moveTo>
                <a:lnTo>
                  <a:pt x="0" y="289163"/>
                </a:lnTo>
                <a:lnTo>
                  <a:pt x="493524" y="579238"/>
                </a:lnTo>
                <a:lnTo>
                  <a:pt x="985718" y="289163"/>
                </a:lnTo>
                <a:lnTo>
                  <a:pt x="492267" y="0"/>
                </a:lnTo>
                <a:close/>
              </a:path>
            </a:pathLst>
          </a:custGeom>
          <a:solidFill>
            <a:srgbClr val="004A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0428" y="2615197"/>
            <a:ext cx="991235" cy="582930"/>
          </a:xfrm>
          <a:custGeom>
            <a:avLst/>
            <a:gdLst/>
            <a:ahLst/>
            <a:cxnLst/>
            <a:rect l="l" t="t" r="r" b="b"/>
            <a:pathLst>
              <a:path w="991235" h="582930">
                <a:moveTo>
                  <a:pt x="496529" y="0"/>
                </a:moveTo>
                <a:lnTo>
                  <a:pt x="0" y="292368"/>
                </a:lnTo>
                <a:lnTo>
                  <a:pt x="497105" y="582903"/>
                </a:lnTo>
                <a:lnTo>
                  <a:pt x="990744" y="292368"/>
                </a:lnTo>
                <a:lnTo>
                  <a:pt x="496529" y="0"/>
                </a:lnTo>
                <a:close/>
              </a:path>
            </a:pathLst>
          </a:custGeom>
          <a:solidFill>
            <a:srgbClr val="9947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54089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Hands-on: </a:t>
            </a:r>
            <a:r>
              <a:rPr spc="-140" dirty="0"/>
              <a:t>Building </a:t>
            </a:r>
            <a:r>
              <a:rPr spc="-190" dirty="0"/>
              <a:t>an </a:t>
            </a:r>
            <a:r>
              <a:rPr spc="-95" dirty="0"/>
              <a:t>application </a:t>
            </a:r>
            <a:r>
              <a:rPr spc="-140" dirty="0"/>
              <a:t>with</a:t>
            </a:r>
            <a:r>
              <a:rPr spc="-1075" dirty="0"/>
              <a:t> </a:t>
            </a:r>
            <a:r>
              <a:rPr spc="-165" dirty="0"/>
              <a:t>Clarity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970" y="2133831"/>
            <a:ext cx="101282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45" dirty="0">
                <a:solidFill>
                  <a:srgbClr val="D9D8DC"/>
                </a:solidFill>
                <a:latin typeface="Verdana"/>
                <a:cs typeface="Verdana"/>
              </a:rPr>
              <a:t>In </a:t>
            </a:r>
            <a:r>
              <a:rPr sz="3950" spc="-135" dirty="0">
                <a:solidFill>
                  <a:srgbClr val="D9D8DC"/>
                </a:solidFill>
                <a:latin typeface="Verdana"/>
                <a:cs typeface="Verdana"/>
              </a:rPr>
              <a:t>this </a:t>
            </a:r>
            <a:r>
              <a:rPr sz="3950" spc="-125" dirty="0">
                <a:solidFill>
                  <a:srgbClr val="D9D8DC"/>
                </a:solidFill>
                <a:latin typeface="Verdana"/>
                <a:cs typeface="Verdana"/>
              </a:rPr>
              <a:t>training </a:t>
            </a:r>
            <a:r>
              <a:rPr sz="3950" spc="-80" dirty="0">
                <a:solidFill>
                  <a:srgbClr val="D9D8DC"/>
                </a:solidFill>
                <a:latin typeface="Verdana"/>
                <a:cs typeface="Verdana"/>
              </a:rPr>
              <a:t>session </a:t>
            </a:r>
            <a:r>
              <a:rPr sz="3950" spc="-90" dirty="0">
                <a:solidFill>
                  <a:srgbClr val="D9D8DC"/>
                </a:solidFill>
                <a:latin typeface="Verdana"/>
                <a:cs typeface="Verdana"/>
              </a:rPr>
              <a:t>you’ll </a:t>
            </a:r>
            <a:r>
              <a:rPr sz="3950" spc="-125" dirty="0">
                <a:solidFill>
                  <a:srgbClr val="D9D8DC"/>
                </a:solidFill>
                <a:latin typeface="Verdana"/>
                <a:cs typeface="Verdana"/>
              </a:rPr>
              <a:t>learn </a:t>
            </a:r>
            <a:r>
              <a:rPr sz="3950" spc="-25" dirty="0">
                <a:solidFill>
                  <a:srgbClr val="D9D8DC"/>
                </a:solidFill>
                <a:latin typeface="Verdana"/>
                <a:cs typeface="Verdana"/>
              </a:rPr>
              <a:t>how</a:t>
            </a:r>
            <a:r>
              <a:rPr sz="3950" spc="-720" dirty="0">
                <a:solidFill>
                  <a:srgbClr val="D9D8DC"/>
                </a:solidFill>
                <a:latin typeface="Verdana"/>
                <a:cs typeface="Verdana"/>
              </a:rPr>
              <a:t> </a:t>
            </a:r>
            <a:r>
              <a:rPr sz="3950" spc="-220" dirty="0">
                <a:solidFill>
                  <a:srgbClr val="D9D8DC"/>
                </a:solidFill>
                <a:latin typeface="Verdana"/>
                <a:cs typeface="Verdana"/>
              </a:rPr>
              <a:t>to..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620" y="2837473"/>
            <a:ext cx="262229" cy="3056606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282" y="2919147"/>
            <a:ext cx="9301480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Create </a:t>
            </a:r>
            <a:r>
              <a:rPr sz="3950" spc="-135" dirty="0">
                <a:solidFill>
                  <a:srgbClr val="DCDEE0"/>
                </a:solidFill>
                <a:latin typeface="Verdana"/>
                <a:cs typeface="Verdana"/>
              </a:rPr>
              <a:t>an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Angular </a:t>
            </a:r>
            <a:r>
              <a:rPr sz="3950" spc="-890" dirty="0">
                <a:solidFill>
                  <a:srgbClr val="DCDEE0"/>
                </a:solidFill>
                <a:latin typeface="Verdana"/>
                <a:cs typeface="Verdana"/>
              </a:rPr>
              <a:t>+ </a:t>
            </a:r>
            <a:r>
              <a:rPr sz="3950" spc="-114" dirty="0">
                <a:solidFill>
                  <a:srgbClr val="DCDEE0"/>
                </a:solidFill>
                <a:latin typeface="Verdana"/>
                <a:cs typeface="Verdana"/>
              </a:rPr>
              <a:t>Clarity</a:t>
            </a:r>
            <a:r>
              <a:rPr sz="3950" spc="-59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application  </a:t>
            </a:r>
            <a:r>
              <a:rPr sz="3950" spc="-25" dirty="0">
                <a:solidFill>
                  <a:srgbClr val="DCDEE0"/>
                </a:solidFill>
                <a:latin typeface="Verdana"/>
                <a:cs typeface="Verdana"/>
              </a:rPr>
              <a:t>Work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with </a:t>
            </a:r>
            <a:r>
              <a:rPr sz="3950" spc="-100" dirty="0">
                <a:solidFill>
                  <a:srgbClr val="DCDEE0"/>
                </a:solidFill>
                <a:latin typeface="Verdana"/>
                <a:cs typeface="Verdana"/>
              </a:rPr>
              <a:t>navigation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and </a:t>
            </a:r>
            <a:r>
              <a:rPr sz="3950" spc="-100" dirty="0">
                <a:solidFill>
                  <a:srgbClr val="DCDEE0"/>
                </a:solidFill>
                <a:latin typeface="Verdana"/>
                <a:cs typeface="Verdana"/>
              </a:rPr>
              <a:t>routing 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Create</a:t>
            </a:r>
            <a:r>
              <a:rPr sz="3950" spc="-25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0" dirty="0">
                <a:solidFill>
                  <a:srgbClr val="DCDEE0"/>
                </a:solidFill>
                <a:latin typeface="Verdana"/>
                <a:cs typeface="Verdana"/>
              </a:rPr>
              <a:t>components</a:t>
            </a:r>
            <a:endParaRPr sz="3950" dirty="0">
              <a:latin typeface="Verdana"/>
              <a:cs typeface="Verdana"/>
            </a:endParaRPr>
          </a:p>
          <a:p>
            <a:pPr marL="12700" marR="3183255">
              <a:lnSpc>
                <a:spcPct val="100899"/>
              </a:lnSpc>
            </a:pPr>
            <a:r>
              <a:rPr sz="3950" spc="-15" dirty="0">
                <a:solidFill>
                  <a:srgbClr val="DCDEE0"/>
                </a:solidFill>
                <a:latin typeface="Verdana"/>
                <a:cs typeface="Verdana"/>
              </a:rPr>
              <a:t>Write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and </a:t>
            </a:r>
            <a:r>
              <a:rPr sz="3950" spc="-140" dirty="0">
                <a:solidFill>
                  <a:srgbClr val="DCDEE0"/>
                </a:solidFill>
                <a:latin typeface="Verdana"/>
                <a:cs typeface="Verdana"/>
              </a:rPr>
              <a:t>inject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services 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Retrieve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using</a:t>
            </a:r>
            <a:r>
              <a:rPr sz="3950" spc="-6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40" dirty="0">
                <a:solidFill>
                  <a:srgbClr val="DCDEE0"/>
                </a:solidFill>
                <a:latin typeface="Verdana"/>
                <a:cs typeface="Verdana"/>
              </a:rPr>
              <a:t>HTTP</a:t>
            </a:r>
            <a:endParaRPr sz="3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1075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Getting </a:t>
            </a:r>
            <a:r>
              <a:rPr spc="-100" dirty="0"/>
              <a:t>started </a:t>
            </a:r>
            <a:r>
              <a:rPr spc="-140" dirty="0"/>
              <a:t>with </a:t>
            </a:r>
            <a:r>
              <a:rPr spc="-165" dirty="0"/>
              <a:t>Clarity</a:t>
            </a:r>
            <a:r>
              <a:rPr spc="-1040" dirty="0"/>
              <a:t> </a:t>
            </a:r>
            <a:r>
              <a:rPr spc="-15" dirty="0"/>
              <a:t>seed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145" y="1861588"/>
            <a:ext cx="17405985" cy="8555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825" indent="-492125">
              <a:lnSpc>
                <a:spcPct val="10000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504190" algn="l"/>
                <a:tab pos="505459" algn="l"/>
              </a:tabLst>
            </a:pPr>
            <a:r>
              <a:rPr sz="3950" b="1" spc="-330" dirty="0">
                <a:solidFill>
                  <a:srgbClr val="DCDEE0"/>
                </a:solidFill>
                <a:latin typeface="Verdana"/>
                <a:cs typeface="Verdana"/>
              </a:rPr>
              <a:t>Prerequisite</a:t>
            </a:r>
            <a:r>
              <a:rPr sz="3950" spc="-330" dirty="0">
                <a:solidFill>
                  <a:srgbClr val="DCDEE0"/>
                </a:solidFill>
                <a:latin typeface="Verdana"/>
                <a:cs typeface="Verdana"/>
              </a:rPr>
              <a:t>: </a:t>
            </a:r>
            <a:r>
              <a:rPr sz="3950" spc="-225" dirty="0">
                <a:solidFill>
                  <a:srgbClr val="DCDEE0"/>
                </a:solidFill>
                <a:latin typeface="Verdana"/>
                <a:cs typeface="Verdana"/>
              </a:rPr>
              <a:t>Install </a:t>
            </a:r>
            <a:r>
              <a:rPr sz="3950" spc="-145" dirty="0">
                <a:solidFill>
                  <a:srgbClr val="DCDEE0"/>
                </a:solidFill>
                <a:latin typeface="Verdana"/>
                <a:cs typeface="Verdana"/>
              </a:rPr>
              <a:t>Node.js, </a:t>
            </a:r>
            <a:r>
              <a:rPr sz="3950" spc="-260" dirty="0">
                <a:solidFill>
                  <a:srgbClr val="DCDEE0"/>
                </a:solidFill>
                <a:latin typeface="Verdana"/>
                <a:cs typeface="Verdana"/>
              </a:rPr>
              <a:t>IDE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such </a:t>
            </a:r>
            <a:r>
              <a:rPr sz="3950" spc="-100" dirty="0">
                <a:solidFill>
                  <a:srgbClr val="DCDEE0"/>
                </a:solidFill>
                <a:latin typeface="Verdana"/>
                <a:cs typeface="Verdana"/>
              </a:rPr>
              <a:t>as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Visual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Studio </a:t>
            </a:r>
            <a:r>
              <a:rPr sz="3950" spc="20" dirty="0">
                <a:solidFill>
                  <a:srgbClr val="DCDEE0"/>
                </a:solidFill>
                <a:latin typeface="Verdana"/>
                <a:cs typeface="Verdana"/>
              </a:rPr>
              <a:t>Code</a:t>
            </a:r>
            <a:r>
              <a:rPr sz="3950" spc="-85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DCDEE0"/>
                </a:solidFill>
                <a:latin typeface="Verdana"/>
                <a:cs typeface="Verdana"/>
              </a:rPr>
              <a:t>(Optional)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marL="358140" marR="10530840">
              <a:lnSpc>
                <a:spcPct val="100899"/>
              </a:lnSpc>
              <a:spcBef>
                <a:spcPts val="5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145" dirty="0">
                <a:solidFill>
                  <a:srgbClr val="FFDF79"/>
                </a:solidFill>
                <a:latin typeface="Verdana"/>
                <a:cs typeface="Verdana"/>
              </a:rPr>
              <a:t>install </a:t>
            </a:r>
            <a:r>
              <a:rPr sz="3950" spc="-130" dirty="0">
                <a:solidFill>
                  <a:srgbClr val="FFDF79"/>
                </a:solidFill>
                <a:latin typeface="Verdana"/>
                <a:cs typeface="Verdana"/>
              </a:rPr>
              <a:t>angular-cli </a:t>
            </a:r>
            <a:r>
              <a:rPr sz="3950" spc="-55" dirty="0">
                <a:solidFill>
                  <a:srgbClr val="FFDF79"/>
                </a:solidFill>
                <a:latin typeface="Verdana"/>
                <a:cs typeface="Verdana"/>
              </a:rPr>
              <a:t>globally 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npm </a:t>
            </a:r>
            <a:r>
              <a:rPr sz="3950" spc="-145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-g</a:t>
            </a:r>
            <a:r>
              <a:rPr sz="395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Verdana"/>
                <a:cs typeface="Verdana"/>
              </a:rPr>
              <a:t>@angular/cli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35" dirty="0">
                <a:solidFill>
                  <a:srgbClr val="FFDF79"/>
                </a:solidFill>
                <a:latin typeface="Verdana"/>
                <a:cs typeface="Verdana"/>
              </a:rPr>
              <a:t>clone </a:t>
            </a:r>
            <a:r>
              <a:rPr sz="3950" spc="-85" dirty="0">
                <a:solidFill>
                  <a:srgbClr val="FFDF79"/>
                </a:solidFill>
                <a:latin typeface="Verdana"/>
                <a:cs typeface="Verdana"/>
              </a:rPr>
              <a:t>the </a:t>
            </a:r>
            <a:r>
              <a:rPr sz="3950" spc="-95" dirty="0">
                <a:solidFill>
                  <a:srgbClr val="FFDF79"/>
                </a:solidFill>
                <a:latin typeface="Verdana"/>
                <a:cs typeface="Verdana"/>
              </a:rPr>
              <a:t>latest </a:t>
            </a:r>
            <a:r>
              <a:rPr sz="3950" spc="-110" dirty="0">
                <a:solidFill>
                  <a:srgbClr val="FFDF79"/>
                </a:solidFill>
                <a:latin typeface="Verdana"/>
                <a:cs typeface="Verdana"/>
              </a:rPr>
              <a:t>version </a:t>
            </a:r>
            <a:r>
              <a:rPr sz="3950" spc="50" dirty="0">
                <a:solidFill>
                  <a:srgbClr val="FFDF79"/>
                </a:solidFill>
                <a:latin typeface="Verdana"/>
                <a:cs typeface="Verdana"/>
              </a:rPr>
              <a:t>of </a:t>
            </a:r>
            <a:r>
              <a:rPr sz="3950" spc="-114" dirty="0">
                <a:solidFill>
                  <a:srgbClr val="FFDF79"/>
                </a:solidFill>
                <a:latin typeface="Verdana"/>
                <a:cs typeface="Verdana"/>
              </a:rPr>
              <a:t>Clarity</a:t>
            </a:r>
            <a:r>
              <a:rPr sz="3950" spc="-87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FFDF79"/>
                </a:solidFill>
                <a:latin typeface="Verdana"/>
                <a:cs typeface="Verdana"/>
              </a:rPr>
              <a:t>seed</a:t>
            </a:r>
            <a:endParaRPr sz="3950">
              <a:latin typeface="Verdana"/>
              <a:cs typeface="Verdana"/>
            </a:endParaRPr>
          </a:p>
          <a:p>
            <a:pPr marL="358140" marR="4497070">
              <a:lnSpc>
                <a:spcPct val="100899"/>
              </a:lnSpc>
            </a:pPr>
            <a:r>
              <a:rPr sz="3950" spc="-80" dirty="0">
                <a:solidFill>
                  <a:srgbClr val="FFFFFF"/>
                </a:solidFill>
                <a:latin typeface="Verdana"/>
                <a:cs typeface="Verdana"/>
              </a:rPr>
              <a:t>git </a:t>
            </a:r>
            <a:r>
              <a:rPr sz="3950" spc="-35" dirty="0">
                <a:solidFill>
                  <a:srgbClr val="FFFFFF"/>
                </a:solidFill>
                <a:latin typeface="Verdana"/>
                <a:cs typeface="Verdana"/>
              </a:rPr>
              <a:t>clone</a:t>
            </a:r>
            <a:r>
              <a:rPr sz="395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https://github.com/vmware/clarity-seed.git  </a:t>
            </a:r>
            <a:r>
              <a:rPr sz="3950" spc="7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r>
              <a:rPr sz="39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Verdana"/>
                <a:cs typeface="Verdana"/>
              </a:rPr>
              <a:t>clarity-seed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358140" marR="8509000">
              <a:lnSpc>
                <a:spcPct val="100899"/>
              </a:lnSpc>
              <a:spcBef>
                <a:spcPts val="5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145" dirty="0">
                <a:solidFill>
                  <a:srgbClr val="FFDF79"/>
                </a:solidFill>
                <a:latin typeface="Verdana"/>
                <a:cs typeface="Verdana"/>
              </a:rPr>
              <a:t>install </a:t>
            </a:r>
            <a:r>
              <a:rPr sz="3950" spc="-85" dirty="0">
                <a:solidFill>
                  <a:srgbClr val="FFDF79"/>
                </a:solidFill>
                <a:latin typeface="Verdana"/>
                <a:cs typeface="Verdana"/>
              </a:rPr>
              <a:t>the </a:t>
            </a:r>
            <a:r>
              <a:rPr sz="3950" spc="-75" dirty="0">
                <a:solidFill>
                  <a:srgbClr val="FFDF79"/>
                </a:solidFill>
                <a:latin typeface="Verdana"/>
                <a:cs typeface="Verdana"/>
              </a:rPr>
              <a:t>project’s</a:t>
            </a:r>
            <a:r>
              <a:rPr sz="3950" spc="-101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30" dirty="0">
                <a:solidFill>
                  <a:srgbClr val="FFDF79"/>
                </a:solidFill>
                <a:latin typeface="Verdana"/>
                <a:cs typeface="Verdana"/>
              </a:rPr>
              <a:t>dependencies 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39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358140" marR="1115060">
              <a:lnSpc>
                <a:spcPct val="100899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FFDF79"/>
                </a:solidFill>
                <a:latin typeface="Verdana"/>
                <a:cs typeface="Verdana"/>
              </a:rPr>
              <a:t>start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FFDF79"/>
                </a:solidFill>
                <a:latin typeface="Verdana"/>
                <a:cs typeface="Verdana"/>
              </a:rPr>
              <a:t>the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FFDF79"/>
                </a:solidFill>
                <a:latin typeface="Verdana"/>
                <a:cs typeface="Verdana"/>
              </a:rPr>
              <a:t>application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330" dirty="0">
                <a:solidFill>
                  <a:srgbClr val="FFDF79"/>
                </a:solidFill>
                <a:latin typeface="Verdana"/>
                <a:cs typeface="Verdana"/>
              </a:rPr>
              <a:t>-</a:t>
            </a:r>
            <a:r>
              <a:rPr sz="3950" spc="-23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FFDF79"/>
                </a:solidFill>
                <a:latin typeface="Verdana"/>
                <a:cs typeface="Verdana"/>
              </a:rPr>
              <a:t>it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30" dirty="0">
                <a:solidFill>
                  <a:srgbClr val="FFDF79"/>
                </a:solidFill>
                <a:latin typeface="Verdana"/>
                <a:cs typeface="Verdana"/>
              </a:rPr>
              <a:t>will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45" dirty="0">
                <a:solidFill>
                  <a:srgbClr val="FFDF79"/>
                </a:solidFill>
                <a:latin typeface="Verdana"/>
                <a:cs typeface="Verdana"/>
              </a:rPr>
              <a:t>watch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FFDF79"/>
                </a:solidFill>
                <a:latin typeface="Verdana"/>
                <a:cs typeface="Verdana"/>
              </a:rPr>
              <a:t>for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95" dirty="0">
                <a:solidFill>
                  <a:srgbClr val="FFDF79"/>
                </a:solidFill>
                <a:latin typeface="Verdana"/>
                <a:cs typeface="Verdana"/>
              </a:rPr>
              <a:t>file</a:t>
            </a:r>
            <a:r>
              <a:rPr sz="3950" spc="-23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FFDF79"/>
                </a:solidFill>
                <a:latin typeface="Verdana"/>
                <a:cs typeface="Verdana"/>
              </a:rPr>
              <a:t>changes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FFDF79"/>
                </a:solidFill>
                <a:latin typeface="Verdana"/>
                <a:cs typeface="Verdana"/>
              </a:rPr>
              <a:t>for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14" dirty="0">
                <a:solidFill>
                  <a:srgbClr val="FFDF79"/>
                </a:solidFill>
                <a:latin typeface="Verdana"/>
                <a:cs typeface="Verdana"/>
              </a:rPr>
              <a:t>live-reload  </a:t>
            </a: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39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Verdana"/>
                <a:cs typeface="Verdana"/>
              </a:rPr>
              <a:t>serve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367537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Angular-cli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145" y="1861588"/>
            <a:ext cx="16211550" cy="778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825" indent="-492125">
              <a:lnSpc>
                <a:spcPct val="10000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504190" algn="l"/>
                <a:tab pos="505459" algn="l"/>
              </a:tabLst>
            </a:pP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Command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35" dirty="0">
                <a:solidFill>
                  <a:srgbClr val="DCDEE0"/>
                </a:solidFill>
                <a:latin typeface="Verdana"/>
                <a:cs typeface="Verdana"/>
              </a:rPr>
              <a:t>line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interface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DCDEE0"/>
                </a:solidFill>
                <a:latin typeface="Verdana"/>
                <a:cs typeface="Verdana"/>
              </a:rPr>
              <a:t>tool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DCDEE0"/>
                </a:solidFill>
                <a:latin typeface="Verdana"/>
                <a:cs typeface="Verdana"/>
              </a:rPr>
              <a:t>for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5" dirty="0">
                <a:solidFill>
                  <a:srgbClr val="DCDEE0"/>
                </a:solidFill>
                <a:latin typeface="Verdana"/>
                <a:cs typeface="Verdana"/>
              </a:rPr>
              <a:t>speedy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Angular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50" dirty="0">
                <a:solidFill>
                  <a:srgbClr val="DCDEE0"/>
                </a:solidFill>
                <a:latin typeface="Verdana"/>
                <a:cs typeface="Verdana"/>
              </a:rPr>
              <a:t>code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generation</a:t>
            </a:r>
            <a:endParaRPr sz="3950">
              <a:latin typeface="Verdana"/>
              <a:cs typeface="Verdana"/>
            </a:endParaRPr>
          </a:p>
          <a:p>
            <a:pPr marL="400050" marR="9294495">
              <a:lnSpc>
                <a:spcPct val="100899"/>
              </a:lnSpc>
              <a:spcBef>
                <a:spcPts val="3710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145" dirty="0">
                <a:solidFill>
                  <a:srgbClr val="FFDF79"/>
                </a:solidFill>
                <a:latin typeface="Verdana"/>
                <a:cs typeface="Verdana"/>
              </a:rPr>
              <a:t>install </a:t>
            </a:r>
            <a:r>
              <a:rPr sz="3950" spc="-130" dirty="0">
                <a:solidFill>
                  <a:srgbClr val="FFDF79"/>
                </a:solidFill>
                <a:latin typeface="Verdana"/>
                <a:cs typeface="Verdana"/>
              </a:rPr>
              <a:t>angular-cli </a:t>
            </a:r>
            <a:r>
              <a:rPr sz="3950" spc="-55" dirty="0">
                <a:solidFill>
                  <a:srgbClr val="FFDF79"/>
                </a:solidFill>
                <a:latin typeface="Verdana"/>
                <a:cs typeface="Verdana"/>
              </a:rPr>
              <a:t>globally 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npm </a:t>
            </a:r>
            <a:r>
              <a:rPr sz="3950" spc="-145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3950" spc="-135" dirty="0">
                <a:solidFill>
                  <a:srgbClr val="FFFFFF"/>
                </a:solidFill>
                <a:latin typeface="Verdana"/>
                <a:cs typeface="Verdana"/>
              </a:rPr>
              <a:t>-g</a:t>
            </a:r>
            <a:r>
              <a:rPr sz="395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Verdana"/>
                <a:cs typeface="Verdana"/>
              </a:rPr>
              <a:t>@angular/cli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75" dirty="0">
                <a:solidFill>
                  <a:srgbClr val="FFDF79"/>
                </a:solidFill>
                <a:latin typeface="Verdana"/>
                <a:cs typeface="Verdana"/>
              </a:rPr>
              <a:t>generating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45" dirty="0">
                <a:solidFill>
                  <a:srgbClr val="FFDF79"/>
                </a:solidFill>
                <a:latin typeface="Verdana"/>
                <a:cs typeface="Verdana"/>
              </a:rPr>
              <a:t>component</a:t>
            </a:r>
            <a:endParaRPr sz="3950">
              <a:latin typeface="Verdana"/>
              <a:cs typeface="Verdana"/>
            </a:endParaRPr>
          </a:p>
          <a:p>
            <a:pPr marL="400050">
              <a:lnSpc>
                <a:spcPct val="100000"/>
              </a:lnSpc>
              <a:spcBef>
                <a:spcPts val="45"/>
              </a:spcBef>
            </a:pP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 </a:t>
            </a:r>
            <a:r>
              <a:rPr sz="3950" spc="55" dirty="0">
                <a:solidFill>
                  <a:srgbClr val="FFFFFF"/>
                </a:solidFill>
                <a:latin typeface="Verdana"/>
                <a:cs typeface="Verdana"/>
              </a:rPr>
              <a:t>g </a:t>
            </a:r>
            <a:r>
              <a:rPr sz="3950" spc="-4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39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Verdana"/>
                <a:cs typeface="Verdana"/>
              </a:rPr>
              <a:t>my-new-component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Times New Roman"/>
              <a:cs typeface="Times New Roman"/>
            </a:endParaRPr>
          </a:p>
          <a:p>
            <a:pPr marL="400050" marR="8886190">
              <a:lnSpc>
                <a:spcPct val="100899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75" dirty="0">
                <a:solidFill>
                  <a:srgbClr val="FFDF79"/>
                </a:solidFill>
                <a:latin typeface="Verdana"/>
                <a:cs typeface="Verdana"/>
              </a:rPr>
              <a:t>generating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 </a:t>
            </a:r>
            <a:r>
              <a:rPr sz="3950" spc="-70" dirty="0">
                <a:solidFill>
                  <a:srgbClr val="FFDF79"/>
                </a:solidFill>
                <a:latin typeface="Verdana"/>
                <a:cs typeface="Verdana"/>
              </a:rPr>
              <a:t>service  </a:t>
            </a: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 </a:t>
            </a:r>
            <a:r>
              <a:rPr sz="3950" spc="55" dirty="0">
                <a:solidFill>
                  <a:srgbClr val="FFFFFF"/>
                </a:solidFill>
                <a:latin typeface="Verdana"/>
                <a:cs typeface="Verdana"/>
              </a:rPr>
              <a:t>g </a:t>
            </a:r>
            <a:r>
              <a:rPr sz="3950" spc="-7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sz="3950" spc="-7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14" dirty="0">
                <a:solidFill>
                  <a:srgbClr val="FFFFFF"/>
                </a:solidFill>
                <a:latin typeface="Verdana"/>
                <a:cs typeface="Verdana"/>
              </a:rPr>
              <a:t>my-new-service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00050" marR="633730">
              <a:lnSpc>
                <a:spcPct val="100899"/>
              </a:lnSpc>
              <a:spcBef>
                <a:spcPts val="5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dirty="0">
                <a:solidFill>
                  <a:srgbClr val="FFDF79"/>
                </a:solidFill>
                <a:latin typeface="Verdana"/>
                <a:cs typeface="Verdana"/>
              </a:rPr>
              <a:t>to </a:t>
            </a:r>
            <a:r>
              <a:rPr sz="3950" spc="-125" dirty="0">
                <a:solidFill>
                  <a:srgbClr val="FFDF79"/>
                </a:solidFill>
                <a:latin typeface="Verdana"/>
                <a:cs typeface="Verdana"/>
              </a:rPr>
              <a:t>learn </a:t>
            </a:r>
            <a:r>
              <a:rPr sz="3950" spc="-90" dirty="0">
                <a:solidFill>
                  <a:srgbClr val="FFDF79"/>
                </a:solidFill>
                <a:latin typeface="Verdana"/>
                <a:cs typeface="Verdana"/>
              </a:rPr>
              <a:t>more </a:t>
            </a:r>
            <a:r>
              <a:rPr sz="3950" spc="-40" dirty="0">
                <a:solidFill>
                  <a:srgbClr val="FFDF79"/>
                </a:solidFill>
                <a:latin typeface="Verdana"/>
                <a:cs typeface="Verdana"/>
              </a:rPr>
              <a:t>about </a:t>
            </a:r>
            <a:r>
              <a:rPr sz="3950" spc="-145" dirty="0">
                <a:solidFill>
                  <a:srgbClr val="FFDF79"/>
                </a:solidFill>
                <a:latin typeface="Verdana"/>
                <a:cs typeface="Verdana"/>
              </a:rPr>
              <a:t>Angular-CLI </a:t>
            </a:r>
            <a:r>
              <a:rPr sz="3950" spc="-95" dirty="0">
                <a:solidFill>
                  <a:srgbClr val="FFDF79"/>
                </a:solidFill>
                <a:latin typeface="Verdana"/>
                <a:cs typeface="Verdana"/>
              </a:rPr>
              <a:t>commands </a:t>
            </a:r>
            <a:r>
              <a:rPr sz="3950" spc="-70" dirty="0">
                <a:solidFill>
                  <a:srgbClr val="FFDF79"/>
                </a:solidFill>
                <a:latin typeface="Verdana"/>
                <a:cs typeface="Verdana"/>
              </a:rPr>
              <a:t>and </a:t>
            </a:r>
            <a:r>
              <a:rPr sz="3950" spc="-120" dirty="0">
                <a:solidFill>
                  <a:srgbClr val="FFDF79"/>
                </a:solidFill>
                <a:latin typeface="Verdana"/>
                <a:cs typeface="Verdana"/>
              </a:rPr>
              <a:t>their</a:t>
            </a:r>
            <a:r>
              <a:rPr sz="3950" spc="-102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FFDF79"/>
                </a:solidFill>
                <a:latin typeface="Verdana"/>
                <a:cs typeface="Verdana"/>
              </a:rPr>
              <a:t>usages  </a:t>
            </a: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39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763333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Creating </a:t>
            </a:r>
            <a:r>
              <a:rPr spc="-155" dirty="0"/>
              <a:t>a</a:t>
            </a:r>
            <a:r>
              <a:rPr spc="-605" dirty="0"/>
              <a:t> </a:t>
            </a:r>
            <a:r>
              <a:rPr spc="-7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674" y="1756879"/>
            <a:ext cx="18921095" cy="91376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77850" marR="11322685" indent="-565785">
              <a:lnSpc>
                <a:spcPct val="100899"/>
              </a:lnSpc>
              <a:spcBef>
                <a:spcPts val="65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75" dirty="0">
                <a:solidFill>
                  <a:srgbClr val="FFDF79"/>
                </a:solidFill>
                <a:latin typeface="Verdana"/>
                <a:cs typeface="Verdana"/>
              </a:rPr>
              <a:t>generating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</a:t>
            </a:r>
            <a:r>
              <a:rPr sz="3950" spc="-31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45" dirty="0">
                <a:solidFill>
                  <a:srgbClr val="FFDF79"/>
                </a:solidFill>
                <a:latin typeface="Verdana"/>
                <a:cs typeface="Verdana"/>
              </a:rPr>
              <a:t>component  </a:t>
            </a: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 </a:t>
            </a:r>
            <a:r>
              <a:rPr sz="3950" spc="55" dirty="0">
                <a:solidFill>
                  <a:srgbClr val="FFFFFF"/>
                </a:solidFill>
                <a:latin typeface="Verdana"/>
                <a:cs typeface="Verdana"/>
              </a:rPr>
              <a:t>g </a:t>
            </a:r>
            <a:r>
              <a:rPr sz="3950" spc="-4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3950" spc="-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5" dirty="0">
                <a:solidFill>
                  <a:srgbClr val="FFDF79"/>
                </a:solidFill>
                <a:latin typeface="Verdana"/>
                <a:cs typeface="Verdana"/>
              </a:rPr>
              <a:t>add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 </a:t>
            </a:r>
            <a:r>
              <a:rPr sz="3950" spc="-80" dirty="0">
                <a:solidFill>
                  <a:srgbClr val="FFDF79"/>
                </a:solidFill>
                <a:latin typeface="Verdana"/>
                <a:cs typeface="Verdana"/>
              </a:rPr>
              <a:t>route </a:t>
            </a:r>
            <a:r>
              <a:rPr sz="3950" spc="-180" dirty="0">
                <a:solidFill>
                  <a:srgbClr val="FFDF79"/>
                </a:solidFill>
                <a:latin typeface="Verdana"/>
                <a:cs typeface="Verdana"/>
              </a:rPr>
              <a:t>in</a:t>
            </a:r>
            <a:r>
              <a:rPr sz="3950" spc="-66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70BF41"/>
                </a:solidFill>
                <a:latin typeface="Verdana"/>
                <a:cs typeface="Verdana"/>
              </a:rPr>
              <a:t>app.routing.ts</a:t>
            </a:r>
            <a:endParaRPr sz="3950">
              <a:latin typeface="Verdana"/>
              <a:cs typeface="Verdana"/>
            </a:endParaRPr>
          </a:p>
          <a:p>
            <a:pPr marL="577850">
              <a:lnSpc>
                <a:spcPts val="4545"/>
              </a:lnSpc>
              <a:spcBef>
                <a:spcPts val="1100"/>
              </a:spcBef>
            </a:pPr>
            <a:r>
              <a:rPr sz="3800" b="1" spc="-270" dirty="0">
                <a:solidFill>
                  <a:srgbClr val="CC7831"/>
                </a:solidFill>
                <a:latin typeface="Verdana"/>
                <a:cs typeface="Verdana"/>
              </a:rPr>
              <a:t>export </a:t>
            </a:r>
            <a:r>
              <a:rPr sz="3800" b="1" spc="-275" dirty="0">
                <a:solidFill>
                  <a:srgbClr val="CC7831"/>
                </a:solidFill>
                <a:latin typeface="Verdana"/>
                <a:cs typeface="Verdana"/>
              </a:rPr>
              <a:t>const </a:t>
            </a:r>
            <a:r>
              <a:rPr sz="3800" spc="-155" dirty="0">
                <a:solidFill>
                  <a:srgbClr val="A9B7C6"/>
                </a:solidFill>
                <a:latin typeface="Verdana"/>
                <a:cs typeface="Verdana"/>
              </a:rPr>
              <a:t>ROUTES: </a:t>
            </a:r>
            <a:r>
              <a:rPr sz="3800" spc="-75" dirty="0">
                <a:solidFill>
                  <a:srgbClr val="A9B7C6"/>
                </a:solidFill>
                <a:latin typeface="Verdana"/>
                <a:cs typeface="Verdana"/>
              </a:rPr>
              <a:t>Routes </a:t>
            </a:r>
            <a:r>
              <a:rPr sz="3800" spc="-86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800" spc="-44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800" spc="-340" dirty="0">
                <a:solidFill>
                  <a:srgbClr val="A9B7C6"/>
                </a:solidFill>
                <a:latin typeface="Verdana"/>
                <a:cs typeface="Verdana"/>
              </a:rPr>
              <a:t>[</a:t>
            </a:r>
            <a:endParaRPr sz="3800">
              <a:latin typeface="Verdana"/>
              <a:cs typeface="Verdana"/>
            </a:endParaRPr>
          </a:p>
          <a:p>
            <a:pPr marL="1276350">
              <a:lnSpc>
                <a:spcPts val="4535"/>
              </a:lnSpc>
            </a:pPr>
            <a:r>
              <a:rPr sz="3800" spc="-630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800">
              <a:latin typeface="Verdana"/>
              <a:cs typeface="Verdana"/>
            </a:endParaRPr>
          </a:p>
          <a:p>
            <a:pPr marL="1136650">
              <a:lnSpc>
                <a:spcPts val="4535"/>
              </a:lnSpc>
            </a:pPr>
            <a:r>
              <a:rPr sz="3800" spc="-335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r>
              <a:rPr sz="3800" spc="-335" dirty="0">
                <a:solidFill>
                  <a:srgbClr val="9876AA"/>
                </a:solidFill>
                <a:latin typeface="Verdana"/>
                <a:cs typeface="Verdana"/>
              </a:rPr>
              <a:t>path</a:t>
            </a:r>
            <a:r>
              <a:rPr sz="3800" spc="-335" dirty="0">
                <a:solidFill>
                  <a:srgbClr val="A9B7C6"/>
                </a:solidFill>
                <a:latin typeface="Verdana"/>
                <a:cs typeface="Verdana"/>
              </a:rPr>
              <a:t>: </a:t>
            </a:r>
            <a:r>
              <a:rPr sz="3800" spc="-135" dirty="0">
                <a:solidFill>
                  <a:srgbClr val="6A8759"/>
                </a:solidFill>
                <a:latin typeface="Verdana"/>
                <a:cs typeface="Verdana"/>
              </a:rPr>
              <a:t>'test'</a:t>
            </a:r>
            <a:r>
              <a:rPr sz="3800" spc="-135" dirty="0">
                <a:solidFill>
                  <a:srgbClr val="CC7831"/>
                </a:solidFill>
                <a:latin typeface="Verdana"/>
                <a:cs typeface="Verdana"/>
              </a:rPr>
              <a:t>, </a:t>
            </a:r>
            <a:r>
              <a:rPr sz="3800" spc="-125" dirty="0">
                <a:solidFill>
                  <a:srgbClr val="9876AA"/>
                </a:solidFill>
                <a:latin typeface="Verdana"/>
                <a:cs typeface="Verdana"/>
              </a:rPr>
              <a:t>component</a:t>
            </a:r>
            <a:r>
              <a:rPr sz="3800" spc="-125" dirty="0">
                <a:solidFill>
                  <a:srgbClr val="A9B7C6"/>
                </a:solidFill>
                <a:latin typeface="Verdana"/>
                <a:cs typeface="Verdana"/>
              </a:rPr>
              <a:t>:</a:t>
            </a:r>
            <a:r>
              <a:rPr sz="3800" spc="-254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800" spc="-120" dirty="0">
                <a:solidFill>
                  <a:srgbClr val="A9B7C6"/>
                </a:solidFill>
                <a:latin typeface="Verdana"/>
                <a:cs typeface="Verdana"/>
              </a:rPr>
              <a:t>TestComponent}</a:t>
            </a:r>
            <a:endParaRPr sz="3800">
              <a:latin typeface="Verdana"/>
              <a:cs typeface="Verdana"/>
            </a:endParaRPr>
          </a:p>
          <a:p>
            <a:pPr marL="577850">
              <a:lnSpc>
                <a:spcPts val="4545"/>
              </a:lnSpc>
            </a:pPr>
            <a:r>
              <a:rPr sz="3800" spc="-535" dirty="0">
                <a:solidFill>
                  <a:srgbClr val="A9B7C6"/>
                </a:solidFill>
                <a:latin typeface="Verdana"/>
                <a:cs typeface="Verdana"/>
              </a:rPr>
              <a:t>]</a:t>
            </a:r>
            <a:r>
              <a:rPr sz="3800" spc="-53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5" dirty="0">
                <a:solidFill>
                  <a:srgbClr val="FFDF79"/>
                </a:solidFill>
                <a:latin typeface="Verdana"/>
                <a:cs typeface="Verdana"/>
              </a:rPr>
              <a:t>add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 </a:t>
            </a:r>
            <a:r>
              <a:rPr sz="3950" spc="-100" dirty="0">
                <a:solidFill>
                  <a:srgbClr val="FFDF79"/>
                </a:solidFill>
                <a:latin typeface="Verdana"/>
                <a:cs typeface="Verdana"/>
              </a:rPr>
              <a:t>navigation </a:t>
            </a:r>
            <a:r>
              <a:rPr sz="3950" spc="-185" dirty="0">
                <a:solidFill>
                  <a:srgbClr val="FFDF79"/>
                </a:solidFill>
                <a:latin typeface="Verdana"/>
                <a:cs typeface="Verdana"/>
              </a:rPr>
              <a:t>link </a:t>
            </a:r>
            <a:r>
              <a:rPr sz="3950" spc="-180" dirty="0">
                <a:solidFill>
                  <a:srgbClr val="FFDF79"/>
                </a:solidFill>
                <a:latin typeface="Verdana"/>
                <a:cs typeface="Verdana"/>
              </a:rPr>
              <a:t>in </a:t>
            </a:r>
            <a:r>
              <a:rPr sz="3950" spc="-85" dirty="0">
                <a:solidFill>
                  <a:srgbClr val="FFDF79"/>
                </a:solidFill>
                <a:latin typeface="Verdana"/>
                <a:cs typeface="Verdana"/>
              </a:rPr>
              <a:t>the </a:t>
            </a:r>
            <a:r>
              <a:rPr sz="3950" spc="-90" dirty="0">
                <a:solidFill>
                  <a:srgbClr val="FFDF79"/>
                </a:solidFill>
                <a:latin typeface="Verdana"/>
                <a:cs typeface="Verdana"/>
              </a:rPr>
              <a:t>template</a:t>
            </a:r>
            <a:r>
              <a:rPr sz="3950" spc="-894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14" dirty="0">
                <a:solidFill>
                  <a:srgbClr val="70BF41"/>
                </a:solidFill>
                <a:latin typeface="Verdana"/>
                <a:cs typeface="Verdana"/>
              </a:rPr>
              <a:t>app.component.html</a:t>
            </a:r>
            <a:endParaRPr sz="3950">
              <a:latin typeface="Verdana"/>
              <a:cs typeface="Verdana"/>
            </a:endParaRPr>
          </a:p>
          <a:p>
            <a:pPr marL="577850">
              <a:lnSpc>
                <a:spcPts val="4545"/>
              </a:lnSpc>
              <a:spcBef>
                <a:spcPts val="1095"/>
              </a:spcBef>
            </a:pPr>
            <a:r>
              <a:rPr sz="3800" spc="-285" dirty="0">
                <a:solidFill>
                  <a:srgbClr val="E8BF6B"/>
                </a:solidFill>
                <a:latin typeface="Verdana"/>
                <a:cs typeface="Verdana"/>
              </a:rPr>
              <a:t>&lt;div </a:t>
            </a:r>
            <a:r>
              <a:rPr sz="3800" spc="-15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800" spc="-155" dirty="0">
                <a:solidFill>
                  <a:srgbClr val="A5C261"/>
                </a:solidFill>
                <a:latin typeface="Verdana"/>
                <a:cs typeface="Verdana"/>
              </a:rPr>
              <a:t>"header-nav"</a:t>
            </a:r>
            <a:r>
              <a:rPr sz="3800" spc="-19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800" spc="-280" dirty="0">
                <a:solidFill>
                  <a:srgbClr val="BABABA"/>
                </a:solidFill>
                <a:latin typeface="Verdana"/>
                <a:cs typeface="Verdana"/>
              </a:rPr>
              <a:t>[clr-nav-level]=</a:t>
            </a:r>
            <a:r>
              <a:rPr sz="3800" spc="-280" dirty="0">
                <a:solidFill>
                  <a:srgbClr val="A5C261"/>
                </a:solidFill>
                <a:latin typeface="Verdana"/>
                <a:cs typeface="Verdana"/>
              </a:rPr>
              <a:t>“1"</a:t>
            </a:r>
            <a:r>
              <a:rPr sz="3800" spc="-28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800">
              <a:latin typeface="Verdana"/>
              <a:cs typeface="Verdana"/>
            </a:endParaRPr>
          </a:p>
          <a:p>
            <a:pPr marL="996950">
              <a:lnSpc>
                <a:spcPts val="4535"/>
              </a:lnSpc>
            </a:pPr>
            <a:r>
              <a:rPr sz="3800" spc="-630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800">
              <a:latin typeface="Verdana"/>
              <a:cs typeface="Verdana"/>
            </a:endParaRPr>
          </a:p>
          <a:p>
            <a:pPr marL="996950">
              <a:lnSpc>
                <a:spcPts val="4535"/>
              </a:lnSpc>
            </a:pPr>
            <a:r>
              <a:rPr sz="3800" spc="-500" dirty="0">
                <a:solidFill>
                  <a:srgbClr val="E8BF6B"/>
                </a:solidFill>
                <a:latin typeface="Verdana"/>
                <a:cs typeface="Verdana"/>
              </a:rPr>
              <a:t>&lt;a </a:t>
            </a:r>
            <a:r>
              <a:rPr sz="3800" spc="-19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800" spc="-195" dirty="0">
                <a:solidFill>
                  <a:srgbClr val="A5C261"/>
                </a:solidFill>
                <a:latin typeface="Verdana"/>
                <a:cs typeface="Verdana"/>
              </a:rPr>
              <a:t>"nav-link" </a:t>
            </a:r>
            <a:r>
              <a:rPr sz="3800" spc="-265" dirty="0">
                <a:solidFill>
                  <a:srgbClr val="BABABA"/>
                </a:solidFill>
                <a:latin typeface="Verdana"/>
                <a:cs typeface="Verdana"/>
              </a:rPr>
              <a:t>href=</a:t>
            </a:r>
            <a:r>
              <a:rPr sz="3800" spc="-265" dirty="0">
                <a:solidFill>
                  <a:srgbClr val="A5C261"/>
                </a:solidFill>
                <a:latin typeface="Verdana"/>
                <a:cs typeface="Verdana"/>
              </a:rPr>
              <a:t>"#" </a:t>
            </a:r>
            <a:r>
              <a:rPr sz="3800" spc="-235" dirty="0">
                <a:solidFill>
                  <a:srgbClr val="BABABA"/>
                </a:solidFill>
                <a:latin typeface="Verdana"/>
                <a:cs typeface="Verdana"/>
              </a:rPr>
              <a:t>[routerLink]=</a:t>
            </a:r>
            <a:r>
              <a:rPr sz="3800" spc="-235" dirty="0">
                <a:solidFill>
                  <a:srgbClr val="A5C261"/>
                </a:solidFill>
                <a:latin typeface="Verdana"/>
                <a:cs typeface="Verdana"/>
              </a:rPr>
              <a:t>“[‘</a:t>
            </a:r>
            <a:r>
              <a:rPr sz="3800" b="1" spc="-235" dirty="0">
                <a:solidFill>
                  <a:srgbClr val="A5C261"/>
                </a:solidFill>
                <a:latin typeface="Verdana"/>
                <a:cs typeface="Verdana"/>
              </a:rPr>
              <a:t>/test</a:t>
            </a:r>
            <a:r>
              <a:rPr sz="3800" spc="-235" dirty="0">
                <a:solidFill>
                  <a:srgbClr val="A5C261"/>
                </a:solidFill>
                <a:latin typeface="Verdana"/>
                <a:cs typeface="Verdana"/>
              </a:rPr>
              <a:t>']"</a:t>
            </a:r>
            <a:r>
              <a:rPr sz="3800" spc="-64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800" spc="-150" dirty="0">
                <a:solidFill>
                  <a:srgbClr val="BABABA"/>
                </a:solidFill>
                <a:latin typeface="Verdana"/>
                <a:cs typeface="Verdana"/>
              </a:rPr>
              <a:t>routerLinkActive=</a:t>
            </a:r>
            <a:r>
              <a:rPr sz="3800" spc="-150" dirty="0">
                <a:solidFill>
                  <a:srgbClr val="A5C261"/>
                </a:solidFill>
                <a:latin typeface="Verdana"/>
                <a:cs typeface="Verdana"/>
              </a:rPr>
              <a:t>“active"</a:t>
            </a:r>
            <a:r>
              <a:rPr sz="3800" spc="-15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800">
              <a:latin typeface="Verdana"/>
              <a:cs typeface="Verdana"/>
            </a:endParaRPr>
          </a:p>
          <a:p>
            <a:pPr marL="1520190">
              <a:lnSpc>
                <a:spcPts val="4535"/>
              </a:lnSpc>
            </a:pPr>
            <a:r>
              <a:rPr sz="3800" spc="-245" dirty="0">
                <a:solidFill>
                  <a:srgbClr val="E8BF6B"/>
                </a:solidFill>
                <a:latin typeface="Verdana"/>
                <a:cs typeface="Verdana"/>
              </a:rPr>
              <a:t>&lt;span </a:t>
            </a:r>
            <a:r>
              <a:rPr sz="3800" spc="-25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800" spc="-250" dirty="0">
                <a:solidFill>
                  <a:srgbClr val="A5C261"/>
                </a:solidFill>
                <a:latin typeface="Verdana"/>
                <a:cs typeface="Verdana"/>
              </a:rPr>
              <a:t>"nav-text"</a:t>
            </a:r>
            <a:r>
              <a:rPr sz="3800" spc="-25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r>
              <a:rPr sz="3800" spc="-250" dirty="0">
                <a:solidFill>
                  <a:srgbClr val="A9B7C6"/>
                </a:solidFill>
                <a:latin typeface="Verdana"/>
                <a:cs typeface="Verdana"/>
              </a:rPr>
              <a:t>Test</a:t>
            </a:r>
            <a:r>
              <a:rPr sz="3800" spc="-250" dirty="0">
                <a:solidFill>
                  <a:srgbClr val="E8BF6B"/>
                </a:solidFill>
                <a:latin typeface="Verdana"/>
                <a:cs typeface="Verdana"/>
              </a:rPr>
              <a:t>&lt;/span&gt;&lt;/a&gt;</a:t>
            </a:r>
            <a:endParaRPr sz="3800">
              <a:latin typeface="Verdana"/>
              <a:cs typeface="Verdana"/>
            </a:endParaRPr>
          </a:p>
          <a:p>
            <a:pPr marL="577850">
              <a:lnSpc>
                <a:spcPts val="4545"/>
              </a:lnSpc>
            </a:pPr>
            <a:r>
              <a:rPr sz="3800" spc="-365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6790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Setting </a:t>
            </a:r>
            <a:r>
              <a:rPr spc="-70" dirty="0"/>
              <a:t>up </a:t>
            </a:r>
            <a:r>
              <a:rPr spc="-120" dirty="0"/>
              <a:t>the</a:t>
            </a:r>
            <a:r>
              <a:rPr spc="-885" dirty="0"/>
              <a:t> </a:t>
            </a:r>
            <a:r>
              <a:rPr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145" y="1622851"/>
            <a:ext cx="236854" cy="184785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806" y="1704525"/>
            <a:ext cx="16502380" cy="71520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285" dirty="0">
                <a:solidFill>
                  <a:srgbClr val="DCDEE0"/>
                </a:solidFill>
                <a:latin typeface="Verdana"/>
                <a:cs typeface="Verdana"/>
              </a:rPr>
              <a:t>A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b="1" spc="-245" dirty="0">
                <a:solidFill>
                  <a:srgbClr val="DCDEE0"/>
                </a:solidFill>
                <a:latin typeface="Verdana"/>
                <a:cs typeface="Verdana"/>
              </a:rPr>
              <a:t>grid</a:t>
            </a:r>
            <a:r>
              <a:rPr sz="3950" b="1" spc="-204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provides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a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structure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50" dirty="0">
                <a:solidFill>
                  <a:srgbClr val="DCDEE0"/>
                </a:solidFill>
                <a:latin typeface="Verdana"/>
                <a:cs typeface="Verdana"/>
              </a:rPr>
              <a:t>of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rows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and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columns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DCDEE0"/>
                </a:solidFill>
                <a:latin typeface="Verdana"/>
                <a:cs typeface="Verdana"/>
              </a:rPr>
              <a:t>for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aligning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content  </a:t>
            </a:r>
            <a:r>
              <a:rPr sz="3950" spc="-114" dirty="0">
                <a:solidFill>
                  <a:srgbClr val="DCDEE0"/>
                </a:solidFill>
                <a:latin typeface="Verdana"/>
                <a:cs typeface="Verdana"/>
              </a:rPr>
              <a:t>Clarity </a:t>
            </a:r>
            <a:r>
              <a:rPr sz="3950" spc="-90" dirty="0">
                <a:solidFill>
                  <a:srgbClr val="DCDEE0"/>
                </a:solidFill>
                <a:latin typeface="Verdana"/>
                <a:cs typeface="Verdana"/>
              </a:rPr>
              <a:t>uses </a:t>
            </a: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a </a:t>
            </a:r>
            <a:r>
              <a:rPr sz="3950" spc="-270" dirty="0">
                <a:solidFill>
                  <a:srgbClr val="DCDEE0"/>
                </a:solidFill>
                <a:latin typeface="Verdana"/>
                <a:cs typeface="Verdana"/>
              </a:rPr>
              <a:t>12-column, </a:t>
            </a:r>
            <a:r>
              <a:rPr sz="3950" spc="-80" dirty="0">
                <a:solidFill>
                  <a:srgbClr val="DCDEE0"/>
                </a:solidFill>
                <a:latin typeface="Verdana"/>
                <a:cs typeface="Verdana"/>
              </a:rPr>
              <a:t>responsive</a:t>
            </a:r>
            <a:r>
              <a:rPr sz="3950" spc="-65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grid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45" dirty="0">
                <a:solidFill>
                  <a:srgbClr val="DCDEE0"/>
                </a:solidFill>
                <a:latin typeface="Verdana"/>
                <a:cs typeface="Verdana"/>
              </a:rPr>
              <a:t>Replace</a:t>
            </a:r>
            <a:r>
              <a:rPr sz="3950" spc="-25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content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50" dirty="0">
                <a:solidFill>
                  <a:srgbClr val="DCDEE0"/>
                </a:solidFill>
                <a:latin typeface="Verdana"/>
                <a:cs typeface="Verdana"/>
              </a:rPr>
              <a:t>of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245" dirty="0">
                <a:solidFill>
                  <a:srgbClr val="70BF41"/>
                </a:solidFill>
                <a:latin typeface="Verdana"/>
                <a:cs typeface="Verdana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9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9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Verdana"/>
                <a:cs typeface="Verdana"/>
              </a:rPr>
              <a:t>following:</a:t>
            </a:r>
            <a:endParaRPr sz="3950">
              <a:latin typeface="Verdana"/>
              <a:cs typeface="Verdana"/>
            </a:endParaRPr>
          </a:p>
          <a:p>
            <a:pPr marL="410209">
              <a:lnSpc>
                <a:spcPct val="100000"/>
              </a:lnSpc>
              <a:spcBef>
                <a:spcPts val="359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22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25" dirty="0">
                <a:solidFill>
                  <a:srgbClr val="A5C261"/>
                </a:solidFill>
                <a:latin typeface="Verdana"/>
                <a:cs typeface="Verdana"/>
              </a:rPr>
              <a:t>"row"</a:t>
            </a: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99314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 </a:t>
            </a:r>
            <a:r>
              <a:rPr sz="3950" spc="-24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40" dirty="0">
                <a:solidFill>
                  <a:srgbClr val="A5C261"/>
                </a:solidFill>
                <a:latin typeface="Verdana"/>
                <a:cs typeface="Verdana"/>
              </a:rPr>
              <a:t>"col-sm-12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215" dirty="0">
                <a:solidFill>
                  <a:srgbClr val="A5C261"/>
                </a:solidFill>
                <a:latin typeface="Verdana"/>
                <a:cs typeface="Verdana"/>
              </a:rPr>
              <a:t>col-md-8"</a:t>
            </a:r>
            <a:r>
              <a:rPr sz="3950" spc="-21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576070">
              <a:lnSpc>
                <a:spcPct val="100000"/>
              </a:lnSpc>
              <a:spcBef>
                <a:spcPts val="40"/>
              </a:spcBef>
            </a:pPr>
            <a:r>
              <a:rPr sz="3950" spc="-245" dirty="0">
                <a:solidFill>
                  <a:srgbClr val="E8BF6B"/>
                </a:solidFill>
                <a:latin typeface="Verdana"/>
                <a:cs typeface="Verdana"/>
              </a:rPr>
              <a:t>&lt;span&gt;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span</a:t>
            </a:r>
            <a:r>
              <a:rPr sz="3950" spc="-25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425" dirty="0">
                <a:solidFill>
                  <a:srgbClr val="A9B7C6"/>
                </a:solidFill>
                <a:latin typeface="Verdana"/>
                <a:cs typeface="Verdana"/>
              </a:rPr>
              <a:t>1</a:t>
            </a:r>
            <a:r>
              <a:rPr sz="3950" spc="-425" dirty="0">
                <a:solidFill>
                  <a:srgbClr val="E8BF6B"/>
                </a:solidFill>
                <a:latin typeface="Verdana"/>
                <a:cs typeface="Verdana"/>
              </a:rPr>
              <a:t>&lt;/span&gt;</a:t>
            </a:r>
            <a:endParaRPr sz="3950">
              <a:latin typeface="Verdana"/>
              <a:cs typeface="Verdana"/>
            </a:endParaRPr>
          </a:p>
          <a:p>
            <a:pPr marL="99314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99314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 </a:t>
            </a:r>
            <a:r>
              <a:rPr sz="3950" spc="-24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40" dirty="0">
                <a:solidFill>
                  <a:srgbClr val="A5C261"/>
                </a:solidFill>
                <a:latin typeface="Verdana"/>
                <a:cs typeface="Verdana"/>
              </a:rPr>
              <a:t>"col-sm-12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210" dirty="0">
                <a:solidFill>
                  <a:srgbClr val="A5C261"/>
                </a:solidFill>
                <a:latin typeface="Verdana"/>
                <a:cs typeface="Verdana"/>
              </a:rPr>
              <a:t>col-md-4"</a:t>
            </a:r>
            <a:r>
              <a:rPr sz="3950" spc="-21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576070">
              <a:lnSpc>
                <a:spcPct val="100000"/>
              </a:lnSpc>
              <a:spcBef>
                <a:spcPts val="40"/>
              </a:spcBef>
            </a:pPr>
            <a:r>
              <a:rPr sz="3950" spc="-245" dirty="0">
                <a:solidFill>
                  <a:srgbClr val="E8BF6B"/>
                </a:solidFill>
                <a:latin typeface="Verdana"/>
                <a:cs typeface="Verdana"/>
              </a:rPr>
              <a:t>&lt;span&gt;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span</a:t>
            </a:r>
            <a:r>
              <a:rPr sz="3950" spc="-25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2</a:t>
            </a:r>
            <a:r>
              <a:rPr sz="3950" spc="-310" dirty="0">
                <a:solidFill>
                  <a:srgbClr val="E8BF6B"/>
                </a:solidFill>
                <a:latin typeface="Verdana"/>
                <a:cs typeface="Verdana"/>
              </a:rPr>
              <a:t>&lt;/span&gt;</a:t>
            </a:r>
            <a:endParaRPr sz="3950">
              <a:latin typeface="Verdana"/>
              <a:cs typeface="Verdana"/>
            </a:endParaRPr>
          </a:p>
          <a:p>
            <a:pPr marL="99314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410209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62033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Adding </a:t>
            </a:r>
            <a:r>
              <a:rPr spc="-155" dirty="0"/>
              <a:t>a</a:t>
            </a:r>
            <a:r>
              <a:rPr spc="-765" dirty="0"/>
              <a:t> </a:t>
            </a:r>
            <a:r>
              <a:rPr spc="-90" dirty="0"/>
              <a:t>datagrid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9432039"/>
            <a:ext cx="23685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4" dirty="0">
                <a:solidFill>
                  <a:srgbClr val="DCDEE0"/>
                </a:solidFill>
                <a:latin typeface="Trebuchet MS"/>
                <a:cs typeface="Trebuchet MS"/>
              </a:rPr>
              <a:t>•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261" y="1260559"/>
            <a:ext cx="16419194" cy="9344660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203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135" dirty="0">
                <a:solidFill>
                  <a:srgbClr val="DCDEE0"/>
                </a:solidFill>
                <a:latin typeface="Verdana"/>
                <a:cs typeface="Verdana"/>
              </a:rPr>
              <a:t>Add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following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to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first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column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0" dirty="0">
                <a:solidFill>
                  <a:srgbClr val="DCDEE0"/>
                </a:solidFill>
                <a:latin typeface="Verdana"/>
                <a:cs typeface="Verdana"/>
              </a:rPr>
              <a:t>div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1939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&lt;h3&gt;</a:t>
            </a:r>
            <a:r>
              <a:rPr sz="3950" spc="-290" dirty="0">
                <a:solidFill>
                  <a:srgbClr val="A9B7C6"/>
                </a:solidFill>
                <a:latin typeface="Verdana"/>
                <a:cs typeface="Verdana"/>
              </a:rPr>
              <a:t>Pick </a:t>
            </a:r>
            <a:r>
              <a:rPr sz="3950" spc="-75" dirty="0">
                <a:solidFill>
                  <a:srgbClr val="A9B7C6"/>
                </a:solidFill>
                <a:latin typeface="Verdana"/>
                <a:cs typeface="Verdana"/>
              </a:rPr>
              <a:t>your </a:t>
            </a:r>
            <a:r>
              <a:rPr sz="3950" spc="-160" dirty="0">
                <a:solidFill>
                  <a:srgbClr val="A9B7C6"/>
                </a:solidFill>
                <a:latin typeface="Verdana"/>
                <a:cs typeface="Verdana"/>
              </a:rPr>
              <a:t>Star </a:t>
            </a:r>
            <a:r>
              <a:rPr sz="3950" dirty="0">
                <a:solidFill>
                  <a:srgbClr val="A9B7C6"/>
                </a:solidFill>
                <a:latin typeface="Verdana"/>
                <a:cs typeface="Verdana"/>
              </a:rPr>
              <a:t>Wars</a:t>
            </a:r>
            <a:r>
              <a:rPr sz="3950" spc="-45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40" dirty="0">
                <a:solidFill>
                  <a:srgbClr val="A9B7C6"/>
                </a:solidFill>
                <a:latin typeface="Verdana"/>
                <a:cs typeface="Verdana"/>
              </a:rPr>
              <a:t>captain</a:t>
            </a:r>
            <a:r>
              <a:rPr sz="3950" spc="-240" dirty="0">
                <a:solidFill>
                  <a:srgbClr val="E8BF6B"/>
                </a:solidFill>
                <a:latin typeface="Verdana"/>
                <a:cs typeface="Verdana"/>
              </a:rPr>
              <a:t>&lt;/h3&gt;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40"/>
              </a:spcBef>
            </a:pPr>
            <a:r>
              <a:rPr sz="3950" spc="-210" dirty="0">
                <a:solidFill>
                  <a:srgbClr val="E8BF6B"/>
                </a:solidFill>
                <a:latin typeface="Verdana"/>
                <a:cs typeface="Verdana"/>
              </a:rPr>
              <a:t>&lt;clr-datagrid&gt;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5"/>
              </a:spcBef>
            </a:pPr>
            <a:r>
              <a:rPr sz="3950" spc="-185" dirty="0">
                <a:solidFill>
                  <a:srgbClr val="E8BF6B"/>
                </a:solidFill>
                <a:latin typeface="Verdana"/>
                <a:cs typeface="Verdana"/>
              </a:rPr>
              <a:t>&lt;clr-dg-column&gt;</a:t>
            </a:r>
            <a:r>
              <a:rPr sz="3950" spc="-185" dirty="0">
                <a:solidFill>
                  <a:srgbClr val="A9B7C6"/>
                </a:solidFill>
                <a:latin typeface="Verdana"/>
                <a:cs typeface="Verdana"/>
              </a:rPr>
              <a:t>User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35" dirty="0">
                <a:solidFill>
                  <a:srgbClr val="A9B7C6"/>
                </a:solidFill>
                <a:latin typeface="Verdana"/>
                <a:cs typeface="Verdana"/>
              </a:rPr>
              <a:t>ID</a:t>
            </a:r>
            <a:r>
              <a:rPr sz="3950" spc="-235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0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&lt;clr-dg-column&gt;</a:t>
            </a:r>
            <a:r>
              <a:rPr sz="3950" spc="-204" dirty="0">
                <a:solidFill>
                  <a:srgbClr val="A9B7C6"/>
                </a:solidFill>
                <a:latin typeface="Verdana"/>
                <a:cs typeface="Verdana"/>
              </a:rPr>
              <a:t>Name</a:t>
            </a: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2430"/>
              </a:spcBef>
            </a:pPr>
            <a:r>
              <a:rPr sz="3950" spc="-170" dirty="0">
                <a:solidFill>
                  <a:srgbClr val="E8BF6B"/>
                </a:solidFill>
                <a:latin typeface="Verdana"/>
                <a:cs typeface="Verdana"/>
              </a:rPr>
              <a:t>&lt;clr-dg-row </a:t>
            </a:r>
            <a:r>
              <a:rPr sz="3950" b="1" spc="-345" dirty="0">
                <a:solidFill>
                  <a:srgbClr val="BABABA"/>
                </a:solidFill>
                <a:latin typeface="Verdana"/>
                <a:cs typeface="Verdana"/>
              </a:rPr>
              <a:t>*ngFor</a:t>
            </a:r>
            <a:r>
              <a:rPr sz="3950" spc="-345" dirty="0">
                <a:solidFill>
                  <a:srgbClr val="BABABA"/>
                </a:solidFill>
                <a:latin typeface="Verdana"/>
                <a:cs typeface="Verdana"/>
              </a:rPr>
              <a:t>=</a:t>
            </a:r>
            <a:r>
              <a:rPr sz="3950" spc="-345" dirty="0">
                <a:solidFill>
                  <a:srgbClr val="A5C261"/>
                </a:solidFill>
                <a:latin typeface="Verdana"/>
                <a:cs typeface="Verdana"/>
              </a:rPr>
              <a:t>"let </a:t>
            </a:r>
            <a:r>
              <a:rPr sz="3950" b="1" spc="-345" dirty="0">
                <a:solidFill>
                  <a:srgbClr val="A5C261"/>
                </a:solidFill>
                <a:latin typeface="Verdana"/>
                <a:cs typeface="Verdana"/>
              </a:rPr>
              <a:t>user </a:t>
            </a:r>
            <a:r>
              <a:rPr sz="3950" spc="50" dirty="0">
                <a:solidFill>
                  <a:srgbClr val="A5C261"/>
                </a:solidFill>
                <a:latin typeface="Verdana"/>
                <a:cs typeface="Verdana"/>
              </a:rPr>
              <a:t>of</a:t>
            </a:r>
            <a:r>
              <a:rPr sz="3950" spc="-8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b="1" spc="-405" dirty="0">
                <a:solidFill>
                  <a:srgbClr val="9876AA"/>
                </a:solidFill>
                <a:latin typeface="Verdana"/>
                <a:cs typeface="Verdana"/>
              </a:rPr>
              <a:t>users</a:t>
            </a:r>
            <a:r>
              <a:rPr sz="3950" spc="-40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40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099945">
              <a:lnSpc>
                <a:spcPct val="100000"/>
              </a:lnSpc>
              <a:spcBef>
                <a:spcPts val="45"/>
              </a:spcBef>
            </a:pPr>
            <a:r>
              <a:rPr sz="3950" spc="-285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85" dirty="0">
                <a:solidFill>
                  <a:srgbClr val="A9B7C6"/>
                </a:solidFill>
                <a:latin typeface="Verdana"/>
                <a:cs typeface="Verdana"/>
              </a:rPr>
              <a:t>{{user.</a:t>
            </a:r>
            <a:r>
              <a:rPr sz="3950" spc="-285" dirty="0">
                <a:solidFill>
                  <a:srgbClr val="9876AA"/>
                </a:solidFill>
                <a:latin typeface="Verdana"/>
                <a:cs typeface="Verdana"/>
              </a:rPr>
              <a:t>id</a:t>
            </a:r>
            <a:r>
              <a:rPr sz="3950" spc="-285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285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2099945">
              <a:lnSpc>
                <a:spcPct val="100000"/>
              </a:lnSpc>
              <a:spcBef>
                <a:spcPts val="40"/>
              </a:spcBef>
            </a:pPr>
            <a:r>
              <a:rPr sz="3950" spc="-280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80" dirty="0">
                <a:solidFill>
                  <a:srgbClr val="A9B7C6"/>
                </a:solidFill>
                <a:latin typeface="Verdana"/>
                <a:cs typeface="Verdana"/>
              </a:rPr>
              <a:t>{{user.</a:t>
            </a:r>
            <a:r>
              <a:rPr sz="3950" spc="-280" dirty="0">
                <a:solidFill>
                  <a:srgbClr val="9876AA"/>
                </a:solidFill>
                <a:latin typeface="Verdana"/>
                <a:cs typeface="Verdana"/>
              </a:rPr>
              <a:t>name</a:t>
            </a:r>
            <a:r>
              <a:rPr sz="3950" spc="-280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280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5"/>
              </a:spcBef>
            </a:pP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&lt;/clr-dg-row&gt;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2430"/>
              </a:spcBef>
            </a:pPr>
            <a:r>
              <a:rPr sz="3950" spc="-260" dirty="0">
                <a:solidFill>
                  <a:srgbClr val="E8BF6B"/>
                </a:solidFill>
                <a:latin typeface="Verdana"/>
                <a:cs typeface="Verdana"/>
              </a:rPr>
              <a:t>&lt;clr-dg-footer&gt;</a:t>
            </a:r>
            <a:r>
              <a:rPr sz="3950" spc="-260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60" dirty="0">
                <a:solidFill>
                  <a:srgbClr val="9876AA"/>
                </a:solidFill>
                <a:latin typeface="Verdana"/>
                <a:cs typeface="Verdana"/>
              </a:rPr>
              <a:t>users</a:t>
            </a:r>
            <a:r>
              <a:rPr sz="3950" spc="-260" dirty="0">
                <a:solidFill>
                  <a:srgbClr val="A9B7C6"/>
                </a:solidFill>
                <a:latin typeface="Verdana"/>
                <a:cs typeface="Verdana"/>
              </a:rPr>
              <a:t>.length}}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A9B7C6"/>
                </a:solidFill>
                <a:latin typeface="Verdana"/>
                <a:cs typeface="Verdana"/>
              </a:rPr>
              <a:t>users</a:t>
            </a:r>
            <a:r>
              <a:rPr sz="3950" spc="-160" dirty="0">
                <a:solidFill>
                  <a:srgbClr val="E8BF6B"/>
                </a:solidFill>
                <a:latin typeface="Verdana"/>
                <a:cs typeface="Verdana"/>
              </a:rPr>
              <a:t>&lt;/clr-dg-footer&gt;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45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&lt;/clr-datagrid&gt;</a:t>
            </a:r>
            <a:endParaRPr sz="395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2595"/>
              </a:spcBef>
            </a:pP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Define </a:t>
            </a: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users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57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70BF41"/>
                </a:solidFill>
                <a:latin typeface="Verdana"/>
                <a:cs typeface="Verdana"/>
              </a:rPr>
              <a:t>home.component.ts</a:t>
            </a:r>
            <a:r>
              <a:rPr sz="3950" spc="-145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  <a:spcBef>
                <a:spcPts val="125"/>
              </a:spcBef>
            </a:pPr>
            <a:r>
              <a:rPr sz="3950" spc="-105" dirty="0">
                <a:solidFill>
                  <a:srgbClr val="9876AA"/>
                </a:solidFill>
                <a:latin typeface="Verdana"/>
                <a:cs typeface="Verdana"/>
              </a:rPr>
              <a:t>users </a:t>
            </a:r>
            <a:r>
              <a:rPr sz="3950" spc="-890" dirty="0">
                <a:solidFill>
                  <a:srgbClr val="A9B7C6"/>
                </a:solidFill>
                <a:latin typeface="Verdana"/>
                <a:cs typeface="Verdana"/>
              </a:rPr>
              <a:t>= </a:t>
            </a:r>
            <a:r>
              <a:rPr sz="3950" spc="-350" dirty="0">
                <a:solidFill>
                  <a:srgbClr val="A9B7C6"/>
                </a:solidFill>
                <a:latin typeface="Verdana"/>
                <a:cs typeface="Verdana"/>
              </a:rPr>
              <a:t>[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 </a:t>
            </a:r>
            <a:r>
              <a:rPr sz="3950" spc="-310" dirty="0">
                <a:solidFill>
                  <a:srgbClr val="9876AA"/>
                </a:solidFill>
                <a:latin typeface="Verdana"/>
                <a:cs typeface="Verdana"/>
              </a:rPr>
              <a:t>id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: </a:t>
            </a:r>
            <a:r>
              <a:rPr sz="3950" spc="-755" dirty="0">
                <a:solidFill>
                  <a:srgbClr val="6897BB"/>
                </a:solidFill>
                <a:latin typeface="Verdana"/>
                <a:cs typeface="Verdana"/>
              </a:rPr>
              <a:t>1</a:t>
            </a:r>
            <a:r>
              <a:rPr sz="3950" spc="-755" dirty="0">
                <a:solidFill>
                  <a:srgbClr val="CC7831"/>
                </a:solidFill>
                <a:latin typeface="Verdana"/>
                <a:cs typeface="Verdana"/>
              </a:rPr>
              <a:t>, </a:t>
            </a:r>
            <a:r>
              <a:rPr sz="3950" spc="-275" dirty="0">
                <a:solidFill>
                  <a:srgbClr val="9876AA"/>
                </a:solidFill>
                <a:latin typeface="Verdana"/>
                <a:cs typeface="Verdana"/>
              </a:rPr>
              <a:t>name</a:t>
            </a:r>
            <a:r>
              <a:rPr sz="3950" spc="-275" dirty="0">
                <a:solidFill>
                  <a:srgbClr val="A9B7C6"/>
                </a:solidFill>
                <a:latin typeface="Verdana"/>
                <a:cs typeface="Verdana"/>
              </a:rPr>
              <a:t>: </a:t>
            </a:r>
            <a:r>
              <a:rPr sz="3950" spc="-25" dirty="0">
                <a:solidFill>
                  <a:srgbClr val="6A8759"/>
                </a:solidFill>
                <a:latin typeface="Verdana"/>
                <a:cs typeface="Verdana"/>
              </a:rPr>
              <a:t>“Alice" </a:t>
            </a:r>
            <a:r>
              <a:rPr sz="3950" spc="-675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r>
              <a:rPr sz="3950" spc="-675" dirty="0">
                <a:solidFill>
                  <a:srgbClr val="CC7831"/>
                </a:solidFill>
                <a:latin typeface="Verdana"/>
                <a:cs typeface="Verdana"/>
              </a:rPr>
              <a:t>,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 </a:t>
            </a:r>
            <a:r>
              <a:rPr sz="3950" spc="-310" dirty="0">
                <a:solidFill>
                  <a:srgbClr val="9876AA"/>
                </a:solidFill>
                <a:latin typeface="Verdana"/>
                <a:cs typeface="Verdana"/>
              </a:rPr>
              <a:t>id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: </a:t>
            </a:r>
            <a:r>
              <a:rPr sz="3950" spc="-290" dirty="0">
                <a:solidFill>
                  <a:srgbClr val="6897BB"/>
                </a:solidFill>
                <a:latin typeface="Verdana"/>
                <a:cs typeface="Verdana"/>
              </a:rPr>
              <a:t>2</a:t>
            </a:r>
            <a:r>
              <a:rPr sz="3950" spc="-290" dirty="0">
                <a:solidFill>
                  <a:srgbClr val="CC7831"/>
                </a:solidFill>
                <a:latin typeface="Verdana"/>
                <a:cs typeface="Verdana"/>
              </a:rPr>
              <a:t>, </a:t>
            </a:r>
            <a:r>
              <a:rPr sz="3950" spc="-275" dirty="0">
                <a:solidFill>
                  <a:srgbClr val="9876AA"/>
                </a:solidFill>
                <a:latin typeface="Verdana"/>
                <a:cs typeface="Verdana"/>
              </a:rPr>
              <a:t>name</a:t>
            </a:r>
            <a:r>
              <a:rPr sz="3950" spc="-275" dirty="0">
                <a:solidFill>
                  <a:srgbClr val="A9B7C6"/>
                </a:solidFill>
                <a:latin typeface="Verdana"/>
                <a:cs typeface="Verdana"/>
              </a:rPr>
              <a:t>: </a:t>
            </a:r>
            <a:r>
              <a:rPr sz="3950" dirty="0">
                <a:solidFill>
                  <a:srgbClr val="6A8759"/>
                </a:solidFill>
                <a:latin typeface="Verdana"/>
                <a:cs typeface="Verdana"/>
              </a:rPr>
              <a:t>“Bob"</a:t>
            </a:r>
            <a:r>
              <a:rPr sz="3950" spc="-1019" dirty="0">
                <a:solidFill>
                  <a:srgbClr val="6A8759"/>
                </a:solidFill>
                <a:latin typeface="Verdana"/>
                <a:cs typeface="Verdana"/>
              </a:rPr>
              <a:t>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} </a:t>
            </a:r>
            <a:r>
              <a:rPr sz="3950" spc="-550" dirty="0">
                <a:solidFill>
                  <a:srgbClr val="A9B7C6"/>
                </a:solidFill>
                <a:latin typeface="Verdana"/>
                <a:cs typeface="Verdana"/>
              </a:rPr>
              <a:t>]</a:t>
            </a:r>
            <a:r>
              <a:rPr sz="3950" spc="-550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08712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Fetching </a:t>
            </a:r>
            <a:r>
              <a:rPr spc="-90" dirty="0"/>
              <a:t>data </a:t>
            </a:r>
            <a:r>
              <a:rPr spc="-135" dirty="0"/>
              <a:t>through </a:t>
            </a:r>
            <a:r>
              <a:rPr spc="-155" dirty="0"/>
              <a:t>a</a:t>
            </a:r>
            <a:r>
              <a:rPr spc="-1110" dirty="0"/>
              <a:t> </a:t>
            </a:r>
            <a:r>
              <a:rPr spc="-100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884064" y="11221256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299"/>
                </a:lnTo>
              </a:path>
            </a:pathLst>
          </a:custGeom>
          <a:ln w="75648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441" y="11201618"/>
            <a:ext cx="10160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" dirty="0">
                <a:solidFill>
                  <a:srgbClr val="A9B7C6"/>
                </a:solidFill>
                <a:latin typeface="DejaVu Sans Mono"/>
                <a:cs typeface="DejaVu Sans Mono"/>
              </a:rPr>
              <a:t>}</a:t>
            </a:r>
            <a:endParaRPr sz="95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91" y="1197733"/>
            <a:ext cx="15997555" cy="989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marR="5080" indent="-125095">
              <a:lnSpc>
                <a:spcPct val="151300"/>
              </a:lnSpc>
              <a:spcBef>
                <a:spcPts val="100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-50" dirty="0">
                <a:solidFill>
                  <a:srgbClr val="DCDEE0"/>
                </a:solidFill>
                <a:latin typeface="Verdana"/>
                <a:cs typeface="Verdana"/>
              </a:rPr>
              <a:t>We’ll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30" dirty="0">
                <a:solidFill>
                  <a:srgbClr val="DCDEE0"/>
                </a:solidFill>
                <a:latin typeface="Verdana"/>
                <a:cs typeface="Verdana"/>
              </a:rPr>
              <a:t>be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using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3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Star</a:t>
            </a:r>
            <a:r>
              <a:rPr sz="3950" spc="-23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Wars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API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to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35" dirty="0">
                <a:solidFill>
                  <a:srgbClr val="DCDEE0"/>
                </a:solidFill>
                <a:latin typeface="Verdana"/>
                <a:cs typeface="Verdana"/>
              </a:rPr>
              <a:t>fetch</a:t>
            </a:r>
            <a:r>
              <a:rPr sz="3950" spc="-23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10" dirty="0">
                <a:solidFill>
                  <a:srgbClr val="DCDEE0"/>
                </a:solidFill>
                <a:latin typeface="Verdana"/>
                <a:cs typeface="Verdana"/>
              </a:rPr>
              <a:t>data:</a:t>
            </a:r>
            <a:r>
              <a:rPr sz="3950" spc="-240" dirty="0">
                <a:solidFill>
                  <a:srgbClr val="F5D328"/>
                </a:solidFill>
                <a:latin typeface="Verdana"/>
                <a:cs typeface="Verdana"/>
              </a:rPr>
              <a:t> </a:t>
            </a:r>
            <a:r>
              <a:rPr sz="3950" u="sng" spc="-160" dirty="0">
                <a:solidFill>
                  <a:srgbClr val="F5D328"/>
                </a:solidFill>
                <a:uFill>
                  <a:solidFill>
                    <a:srgbClr val="F5D328"/>
                  </a:solidFill>
                </a:uFill>
                <a:latin typeface="Verdana"/>
                <a:cs typeface="Verdana"/>
              </a:rPr>
              <a:t>https://swapi.co/ </a:t>
            </a:r>
            <a:r>
              <a:rPr sz="3950" spc="-16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 </a:t>
            </a:r>
            <a:r>
              <a:rPr sz="3950" spc="-75" dirty="0">
                <a:solidFill>
                  <a:srgbClr val="FFDF79"/>
                </a:solidFill>
                <a:latin typeface="Verdana"/>
                <a:cs typeface="Verdana"/>
              </a:rPr>
              <a:t>generating </a:t>
            </a:r>
            <a:r>
              <a:rPr sz="3950" spc="-105" dirty="0">
                <a:solidFill>
                  <a:srgbClr val="FFDF79"/>
                </a:solidFill>
                <a:latin typeface="Verdana"/>
                <a:cs typeface="Verdana"/>
              </a:rPr>
              <a:t>a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new</a:t>
            </a:r>
            <a:r>
              <a:rPr sz="3950" spc="-23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FFDF79"/>
                </a:solidFill>
                <a:latin typeface="Verdana"/>
                <a:cs typeface="Verdana"/>
              </a:rPr>
              <a:t>service</a:t>
            </a:r>
            <a:endParaRPr sz="3950">
              <a:latin typeface="Verdana"/>
              <a:cs typeface="Verdana"/>
            </a:endParaRPr>
          </a:p>
          <a:p>
            <a:pPr marL="703580">
              <a:lnSpc>
                <a:spcPct val="100000"/>
              </a:lnSpc>
              <a:spcBef>
                <a:spcPts val="40"/>
              </a:spcBef>
            </a:pPr>
            <a:r>
              <a:rPr sz="3950" spc="-55" dirty="0">
                <a:solidFill>
                  <a:srgbClr val="FFFFFF"/>
                </a:solidFill>
                <a:latin typeface="Verdana"/>
                <a:cs typeface="Verdana"/>
              </a:rPr>
              <a:t>ng </a:t>
            </a:r>
            <a:r>
              <a:rPr sz="3950" spc="55" dirty="0">
                <a:solidFill>
                  <a:srgbClr val="FFFFFF"/>
                </a:solidFill>
                <a:latin typeface="Verdana"/>
                <a:cs typeface="Verdana"/>
              </a:rPr>
              <a:t>g </a:t>
            </a:r>
            <a:r>
              <a:rPr sz="3950" spc="-7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sz="39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endParaRPr sz="3950">
              <a:latin typeface="Verdana"/>
              <a:cs typeface="Verdana"/>
            </a:endParaRPr>
          </a:p>
          <a:p>
            <a:pPr marL="137795">
              <a:lnSpc>
                <a:spcPct val="100000"/>
              </a:lnSpc>
              <a:spcBef>
                <a:spcPts val="2435"/>
              </a:spcBef>
            </a:pPr>
            <a:r>
              <a:rPr sz="3950" spc="-570" dirty="0">
                <a:solidFill>
                  <a:srgbClr val="FFDF79"/>
                </a:solidFill>
                <a:latin typeface="Verdana"/>
                <a:cs typeface="Verdana"/>
              </a:rPr>
              <a:t>#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FFDF79"/>
                </a:solidFill>
                <a:latin typeface="Verdana"/>
                <a:cs typeface="Verdana"/>
              </a:rPr>
              <a:t>use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FFDF79"/>
                </a:solidFill>
                <a:latin typeface="Verdana"/>
                <a:cs typeface="Verdana"/>
              </a:rPr>
              <a:t>Angular’s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65" dirty="0">
                <a:solidFill>
                  <a:srgbClr val="FFDF79"/>
                </a:solidFill>
                <a:latin typeface="Verdana"/>
                <a:cs typeface="Verdana"/>
              </a:rPr>
              <a:t>Http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80" dirty="0">
                <a:solidFill>
                  <a:srgbClr val="FFDF79"/>
                </a:solidFill>
                <a:latin typeface="Verdana"/>
                <a:cs typeface="Verdana"/>
              </a:rPr>
              <a:t>module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FFDF79"/>
                </a:solidFill>
                <a:latin typeface="Verdana"/>
                <a:cs typeface="Verdana"/>
              </a:rPr>
              <a:t>to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00" dirty="0">
                <a:solidFill>
                  <a:srgbClr val="FFDF79"/>
                </a:solidFill>
                <a:latin typeface="Verdana"/>
                <a:cs typeface="Verdana"/>
              </a:rPr>
              <a:t>call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35" dirty="0">
                <a:solidFill>
                  <a:srgbClr val="FFDF79"/>
                </a:solidFill>
                <a:latin typeface="Verdana"/>
                <a:cs typeface="Verdana"/>
              </a:rPr>
              <a:t>this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95" dirty="0">
                <a:solidFill>
                  <a:srgbClr val="FFDF79"/>
                </a:solidFill>
                <a:latin typeface="Verdana"/>
                <a:cs typeface="Verdana"/>
              </a:rPr>
              <a:t>API</a:t>
            </a:r>
            <a:r>
              <a:rPr sz="3950" spc="-240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FFDF79"/>
                </a:solidFill>
                <a:latin typeface="Verdana"/>
                <a:cs typeface="Verdana"/>
              </a:rPr>
              <a:t>in</a:t>
            </a:r>
            <a:r>
              <a:rPr sz="3950" spc="-245" dirty="0">
                <a:solidFill>
                  <a:srgbClr val="FFDF79"/>
                </a:solidFill>
                <a:latin typeface="Verdana"/>
                <a:cs typeface="Verdana"/>
              </a:rPr>
              <a:t> </a:t>
            </a:r>
            <a:r>
              <a:rPr sz="3950" spc="-90" dirty="0">
                <a:solidFill>
                  <a:srgbClr val="70BF41"/>
                </a:solidFill>
                <a:latin typeface="Verdana"/>
                <a:cs typeface="Verdana"/>
              </a:rPr>
              <a:t>people.service.ts</a:t>
            </a:r>
            <a:endParaRPr sz="3950">
              <a:latin typeface="Verdana"/>
              <a:cs typeface="Verdana"/>
            </a:endParaRPr>
          </a:p>
          <a:p>
            <a:pPr marL="703580" marR="5981065">
              <a:lnSpc>
                <a:spcPct val="101200"/>
              </a:lnSpc>
              <a:spcBef>
                <a:spcPts val="1165"/>
              </a:spcBef>
            </a:pP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import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 </a:t>
            </a:r>
            <a:r>
              <a:rPr sz="3600" spc="-135" dirty="0">
                <a:solidFill>
                  <a:srgbClr val="A9B7C6"/>
                </a:solidFill>
                <a:latin typeface="Verdana"/>
                <a:cs typeface="Verdana"/>
              </a:rPr>
              <a:t>Injectable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 </a:t>
            </a:r>
            <a:r>
              <a:rPr sz="3600" b="1" spc="-280" dirty="0">
                <a:solidFill>
                  <a:srgbClr val="CC7831"/>
                </a:solidFill>
                <a:latin typeface="Verdana"/>
                <a:cs typeface="Verdana"/>
              </a:rPr>
              <a:t>from </a:t>
            </a:r>
            <a:r>
              <a:rPr sz="3600" spc="-130" dirty="0">
                <a:solidFill>
                  <a:srgbClr val="6A8759"/>
                </a:solidFill>
                <a:latin typeface="Verdana"/>
                <a:cs typeface="Verdana"/>
              </a:rPr>
              <a:t>'@angular/core'</a:t>
            </a:r>
            <a:r>
              <a:rPr sz="3600" spc="-130" dirty="0">
                <a:solidFill>
                  <a:srgbClr val="CC7831"/>
                </a:solidFill>
                <a:latin typeface="Verdana"/>
                <a:cs typeface="Verdana"/>
              </a:rPr>
              <a:t>;  </a:t>
            </a: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import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 </a:t>
            </a:r>
            <a:r>
              <a:rPr sz="3600" spc="-45" dirty="0">
                <a:solidFill>
                  <a:srgbClr val="A9B7C6"/>
                </a:solidFill>
                <a:latin typeface="Verdana"/>
                <a:cs typeface="Verdana"/>
              </a:rPr>
              <a:t>Http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 </a:t>
            </a:r>
            <a:r>
              <a:rPr sz="3600" b="1" spc="-280" dirty="0">
                <a:solidFill>
                  <a:srgbClr val="CC7831"/>
                </a:solidFill>
                <a:latin typeface="Verdana"/>
                <a:cs typeface="Verdana"/>
              </a:rPr>
              <a:t>from </a:t>
            </a:r>
            <a:r>
              <a:rPr sz="3600" spc="-150" dirty="0">
                <a:solidFill>
                  <a:srgbClr val="6A8759"/>
                </a:solidFill>
                <a:latin typeface="Verdana"/>
                <a:cs typeface="Verdana"/>
              </a:rPr>
              <a:t>"@angular/http"</a:t>
            </a:r>
            <a:r>
              <a:rPr sz="3600" spc="-150" dirty="0">
                <a:solidFill>
                  <a:srgbClr val="CC7831"/>
                </a:solidFill>
                <a:latin typeface="Verdana"/>
                <a:cs typeface="Verdana"/>
              </a:rPr>
              <a:t>;  </a:t>
            </a: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import</a:t>
            </a:r>
            <a:r>
              <a:rPr sz="3600" b="1" spc="-225" dirty="0">
                <a:solidFill>
                  <a:srgbClr val="CC7831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6A8759"/>
                </a:solidFill>
                <a:latin typeface="Verdana"/>
                <a:cs typeface="Verdana"/>
              </a:rPr>
              <a:t>"rxjs/add/operator/map"</a:t>
            </a:r>
            <a:r>
              <a:rPr sz="3600" spc="-10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703580">
              <a:lnSpc>
                <a:spcPct val="100000"/>
              </a:lnSpc>
              <a:spcBef>
                <a:spcPts val="5"/>
              </a:spcBef>
            </a:pPr>
            <a:r>
              <a:rPr sz="3600" spc="-190" dirty="0">
                <a:solidFill>
                  <a:srgbClr val="A9B7C6"/>
                </a:solidFill>
                <a:latin typeface="Verdana"/>
                <a:cs typeface="Verdana"/>
              </a:rPr>
              <a:t>@Injectable()</a:t>
            </a:r>
            <a:endParaRPr sz="3600">
              <a:latin typeface="Verdana"/>
              <a:cs typeface="Verdana"/>
            </a:endParaRPr>
          </a:p>
          <a:p>
            <a:pPr marL="703580">
              <a:lnSpc>
                <a:spcPct val="100000"/>
              </a:lnSpc>
              <a:spcBef>
                <a:spcPts val="50"/>
              </a:spcBef>
            </a:pPr>
            <a:r>
              <a:rPr sz="3600" b="1" spc="-235" dirty="0">
                <a:solidFill>
                  <a:srgbClr val="CC7831"/>
                </a:solidFill>
                <a:latin typeface="Verdana"/>
                <a:cs typeface="Verdana"/>
              </a:rPr>
              <a:t>export </a:t>
            </a:r>
            <a:r>
              <a:rPr sz="3600" b="1" spc="-260" dirty="0">
                <a:solidFill>
                  <a:srgbClr val="CC7831"/>
                </a:solidFill>
                <a:latin typeface="Verdana"/>
                <a:cs typeface="Verdana"/>
              </a:rPr>
              <a:t>class </a:t>
            </a:r>
            <a:r>
              <a:rPr sz="3600" spc="-25" dirty="0">
                <a:solidFill>
                  <a:srgbClr val="A9B7C6"/>
                </a:solidFill>
                <a:latin typeface="Verdana"/>
                <a:cs typeface="Verdana"/>
              </a:rPr>
              <a:t>PeopleService</a:t>
            </a:r>
            <a:r>
              <a:rPr sz="3600" spc="-16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  <a:p>
            <a:pPr marL="970915">
              <a:lnSpc>
                <a:spcPct val="100000"/>
              </a:lnSpc>
              <a:spcBef>
                <a:spcPts val="45"/>
              </a:spcBef>
            </a:pP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constructor</a:t>
            </a:r>
            <a:r>
              <a:rPr sz="3600" spc="-250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private </a:t>
            </a:r>
            <a:r>
              <a:rPr sz="3600" spc="-190" dirty="0">
                <a:solidFill>
                  <a:srgbClr val="A9B7C6"/>
                </a:solidFill>
                <a:latin typeface="Verdana"/>
                <a:cs typeface="Verdana"/>
              </a:rPr>
              <a:t>http: </a:t>
            </a:r>
            <a:r>
              <a:rPr sz="3600" spc="-105" dirty="0">
                <a:solidFill>
                  <a:srgbClr val="A9B7C6"/>
                </a:solidFill>
                <a:latin typeface="Verdana"/>
                <a:cs typeface="Verdana"/>
              </a:rPr>
              <a:t>Http)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r>
              <a:rPr sz="3600" spc="-72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  <a:p>
            <a:pPr marL="970915">
              <a:lnSpc>
                <a:spcPct val="100000"/>
              </a:lnSpc>
              <a:spcBef>
                <a:spcPts val="2195"/>
              </a:spcBef>
            </a:pPr>
            <a:r>
              <a:rPr sz="3600" spc="-110" dirty="0">
                <a:solidFill>
                  <a:srgbClr val="FFC66E"/>
                </a:solidFill>
                <a:latin typeface="Verdana"/>
                <a:cs typeface="Verdana"/>
              </a:rPr>
              <a:t>get</a:t>
            </a:r>
            <a:r>
              <a:rPr sz="3600" spc="-110" dirty="0">
                <a:solidFill>
                  <a:srgbClr val="A9B7C6"/>
                </a:solidFill>
                <a:latin typeface="Verdana"/>
                <a:cs typeface="Verdana"/>
              </a:rPr>
              <a:t>(page: </a:t>
            </a:r>
            <a:r>
              <a:rPr sz="3600" b="1" spc="-300" dirty="0">
                <a:solidFill>
                  <a:srgbClr val="CC7831"/>
                </a:solidFill>
                <a:latin typeface="Verdana"/>
                <a:cs typeface="Verdana"/>
              </a:rPr>
              <a:t>number </a:t>
            </a:r>
            <a:r>
              <a:rPr sz="3600" spc="-795" dirty="0">
                <a:solidFill>
                  <a:srgbClr val="A9B7C6"/>
                </a:solidFill>
                <a:latin typeface="Verdana"/>
                <a:cs typeface="Verdana"/>
              </a:rPr>
              <a:t>= </a:t>
            </a:r>
            <a:r>
              <a:rPr sz="3600" spc="-675" dirty="0">
                <a:solidFill>
                  <a:srgbClr val="6897BB"/>
                </a:solidFill>
                <a:latin typeface="Verdana"/>
                <a:cs typeface="Verdana"/>
              </a:rPr>
              <a:t>1</a:t>
            </a:r>
            <a:r>
              <a:rPr sz="3600" spc="-675" dirty="0">
                <a:solidFill>
                  <a:srgbClr val="A9B7C6"/>
                </a:solidFill>
                <a:latin typeface="Verdana"/>
                <a:cs typeface="Verdana"/>
              </a:rPr>
              <a:t>)</a:t>
            </a:r>
            <a:r>
              <a:rPr sz="3600" spc="-13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  <a:p>
            <a:pPr marL="1504950">
              <a:lnSpc>
                <a:spcPct val="100000"/>
              </a:lnSpc>
              <a:spcBef>
                <a:spcPts val="50"/>
              </a:spcBef>
            </a:pPr>
            <a:r>
              <a:rPr sz="3600" b="1" spc="-229" dirty="0">
                <a:solidFill>
                  <a:srgbClr val="CC7831"/>
                </a:solidFill>
                <a:latin typeface="Verdana"/>
                <a:cs typeface="Verdana"/>
              </a:rPr>
              <a:t>let </a:t>
            </a:r>
            <a:r>
              <a:rPr sz="3600" spc="-75" dirty="0">
                <a:solidFill>
                  <a:srgbClr val="A9B7C6"/>
                </a:solidFill>
                <a:latin typeface="Verdana"/>
                <a:cs typeface="Verdana"/>
              </a:rPr>
              <a:t>restUrl </a:t>
            </a:r>
            <a:r>
              <a:rPr sz="3600" spc="-79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spc="-3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6A8759"/>
                </a:solidFill>
                <a:latin typeface="Verdana"/>
                <a:cs typeface="Verdana"/>
              </a:rPr>
              <a:t>`https://swapi.co/api/people/?page=</a:t>
            </a:r>
            <a:r>
              <a:rPr sz="3600" spc="-185" dirty="0">
                <a:solidFill>
                  <a:srgbClr val="A9B7C6"/>
                </a:solidFill>
                <a:latin typeface="Verdana"/>
                <a:cs typeface="Verdana"/>
              </a:rPr>
              <a:t>${page}</a:t>
            </a:r>
            <a:r>
              <a:rPr sz="3600" spc="-185" dirty="0">
                <a:solidFill>
                  <a:srgbClr val="6A8759"/>
                </a:solidFill>
                <a:latin typeface="Verdana"/>
                <a:cs typeface="Verdana"/>
              </a:rPr>
              <a:t>`</a:t>
            </a:r>
            <a:r>
              <a:rPr sz="3600" spc="-18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504950">
              <a:lnSpc>
                <a:spcPct val="100000"/>
              </a:lnSpc>
              <a:spcBef>
                <a:spcPts val="50"/>
              </a:spcBef>
            </a:pPr>
            <a:r>
              <a:rPr sz="3600" b="1" spc="-290" dirty="0">
                <a:solidFill>
                  <a:srgbClr val="CC7831"/>
                </a:solidFill>
                <a:latin typeface="Verdana"/>
                <a:cs typeface="Verdana"/>
              </a:rPr>
              <a:t>return </a:t>
            </a:r>
            <a:r>
              <a:rPr sz="3600" b="1" spc="-145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145" dirty="0">
                <a:solidFill>
                  <a:srgbClr val="A9B7C6"/>
                </a:solidFill>
                <a:latin typeface="Verdana"/>
                <a:cs typeface="Verdana"/>
              </a:rPr>
              <a:t>.http.</a:t>
            </a:r>
            <a:r>
              <a:rPr sz="3600" spc="-145" dirty="0">
                <a:solidFill>
                  <a:srgbClr val="FFC66E"/>
                </a:solidFill>
                <a:latin typeface="Verdana"/>
                <a:cs typeface="Verdana"/>
              </a:rPr>
              <a:t>get</a:t>
            </a:r>
            <a:r>
              <a:rPr sz="3600" spc="-145" dirty="0">
                <a:solidFill>
                  <a:srgbClr val="A9B7C6"/>
                </a:solidFill>
                <a:latin typeface="Verdana"/>
                <a:cs typeface="Verdana"/>
              </a:rPr>
              <a:t>(restUrl).</a:t>
            </a:r>
            <a:r>
              <a:rPr sz="3600" spc="-145" dirty="0">
                <a:solidFill>
                  <a:srgbClr val="9876AA"/>
                </a:solidFill>
                <a:latin typeface="Verdana"/>
                <a:cs typeface="Verdana"/>
              </a:rPr>
              <a:t>map</a:t>
            </a:r>
            <a:r>
              <a:rPr sz="3600" spc="-145" dirty="0">
                <a:solidFill>
                  <a:srgbClr val="A9B7C6"/>
                </a:solidFill>
                <a:latin typeface="Verdana"/>
                <a:cs typeface="Verdana"/>
              </a:rPr>
              <a:t>(data </a:t>
            </a:r>
            <a:r>
              <a:rPr sz="3600" spc="-810" dirty="0">
                <a:solidFill>
                  <a:srgbClr val="A9B7C6"/>
                </a:solidFill>
                <a:latin typeface="Verdana"/>
                <a:cs typeface="Verdana"/>
              </a:rPr>
              <a:t>=&gt;</a:t>
            </a:r>
            <a:r>
              <a:rPr sz="3600" spc="-67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215" dirty="0">
                <a:solidFill>
                  <a:srgbClr val="A9B7C6"/>
                </a:solidFill>
                <a:latin typeface="Verdana"/>
                <a:cs typeface="Verdana"/>
              </a:rPr>
              <a:t>data.</a:t>
            </a:r>
            <a:r>
              <a:rPr sz="3600" spc="-215" dirty="0">
                <a:solidFill>
                  <a:srgbClr val="FFC66E"/>
                </a:solidFill>
                <a:latin typeface="Verdana"/>
                <a:cs typeface="Verdana"/>
              </a:rPr>
              <a:t>json</a:t>
            </a:r>
            <a:r>
              <a:rPr sz="3600" spc="-215" dirty="0">
                <a:solidFill>
                  <a:srgbClr val="A9B7C6"/>
                </a:solidFill>
                <a:latin typeface="Verdana"/>
                <a:cs typeface="Verdana"/>
              </a:rPr>
              <a:t>())</a:t>
            </a:r>
            <a:r>
              <a:rPr sz="3600" spc="-21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970915">
              <a:lnSpc>
                <a:spcPct val="100000"/>
              </a:lnSpc>
              <a:spcBef>
                <a:spcPts val="50"/>
              </a:spcBef>
            </a:pP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40163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Consuming </a:t>
            </a:r>
            <a:r>
              <a:rPr spc="-105" dirty="0"/>
              <a:t>our </a:t>
            </a:r>
            <a:r>
              <a:rPr spc="-100" dirty="0"/>
              <a:t>service </a:t>
            </a:r>
            <a:r>
              <a:rPr spc="-250" dirty="0"/>
              <a:t>in </a:t>
            </a:r>
            <a:r>
              <a:rPr spc="-120" dirty="0"/>
              <a:t>the</a:t>
            </a:r>
            <a:r>
              <a:rPr spc="-1100" dirty="0"/>
              <a:t> </a:t>
            </a:r>
            <a:r>
              <a:rPr spc="-7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398203"/>
            <a:ext cx="15067280" cy="97015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950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-445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25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70BF41"/>
                </a:solidFill>
                <a:latin typeface="Verdana"/>
                <a:cs typeface="Verdana"/>
              </a:rPr>
              <a:t>home.component.ts</a:t>
            </a:r>
            <a:r>
              <a:rPr sz="3950" spc="-145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805"/>
              </a:spcBef>
            </a:pP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import </a:t>
            </a:r>
            <a:r>
              <a:rPr sz="3600" spc="-135" dirty="0">
                <a:solidFill>
                  <a:srgbClr val="A9B7C6"/>
                </a:solidFill>
                <a:latin typeface="Verdana"/>
                <a:cs typeface="Verdana"/>
              </a:rPr>
              <a:t>{PeopleService} </a:t>
            </a:r>
            <a:r>
              <a:rPr sz="3600" b="1" spc="-280" dirty="0">
                <a:solidFill>
                  <a:srgbClr val="CC7831"/>
                </a:solidFill>
                <a:latin typeface="Verdana"/>
                <a:cs typeface="Verdana"/>
              </a:rPr>
              <a:t>from</a:t>
            </a:r>
            <a:r>
              <a:rPr sz="3600" b="1" spc="-275" dirty="0">
                <a:solidFill>
                  <a:srgbClr val="CC7831"/>
                </a:solidFill>
                <a:latin typeface="Verdana"/>
                <a:cs typeface="Verdana"/>
              </a:rPr>
              <a:t> </a:t>
            </a:r>
            <a:r>
              <a:rPr sz="3600" spc="-130" dirty="0">
                <a:solidFill>
                  <a:srgbClr val="6A8759"/>
                </a:solidFill>
                <a:latin typeface="Verdana"/>
                <a:cs typeface="Verdana"/>
              </a:rPr>
              <a:t>"../people.service"</a:t>
            </a:r>
            <a:r>
              <a:rPr sz="3600" spc="-130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2195"/>
              </a:spcBef>
            </a:pPr>
            <a:r>
              <a:rPr sz="3600" spc="-165" dirty="0">
                <a:solidFill>
                  <a:srgbClr val="A9B7C6"/>
                </a:solidFill>
                <a:latin typeface="Verdana"/>
                <a:cs typeface="Verdana"/>
              </a:rPr>
              <a:t>@Component({</a:t>
            </a:r>
            <a:endParaRPr sz="3600">
              <a:latin typeface="Verdana"/>
              <a:cs typeface="Verdana"/>
            </a:endParaRPr>
          </a:p>
          <a:p>
            <a:pPr marL="1844675">
              <a:lnSpc>
                <a:spcPct val="100000"/>
              </a:lnSpc>
              <a:spcBef>
                <a:spcPts val="50"/>
              </a:spcBef>
            </a:pPr>
            <a:r>
              <a:rPr sz="3600" spc="-57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6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50"/>
              </a:spcBef>
            </a:pPr>
            <a:r>
              <a:rPr sz="3600" spc="-125" dirty="0">
                <a:solidFill>
                  <a:srgbClr val="9876AA"/>
                </a:solidFill>
                <a:latin typeface="Verdana"/>
                <a:cs typeface="Verdana"/>
              </a:rPr>
              <a:t>providers</a:t>
            </a:r>
            <a:r>
              <a:rPr sz="3600" spc="-125" dirty="0">
                <a:solidFill>
                  <a:srgbClr val="A9B7C6"/>
                </a:solidFill>
                <a:latin typeface="Verdana"/>
                <a:cs typeface="Verdana"/>
              </a:rPr>
              <a:t>:</a:t>
            </a:r>
            <a:r>
              <a:rPr sz="3600" spc="-21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A9B7C6"/>
                </a:solidFill>
                <a:latin typeface="Verdana"/>
                <a:cs typeface="Verdana"/>
              </a:rPr>
              <a:t>[PeopleService]</a:t>
            </a:r>
            <a:endParaRPr sz="360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50"/>
              </a:spcBef>
            </a:pPr>
            <a:r>
              <a:rPr sz="3600" spc="-600" dirty="0">
                <a:solidFill>
                  <a:srgbClr val="A9B7C6"/>
                </a:solidFill>
                <a:latin typeface="Verdana"/>
                <a:cs typeface="Verdana"/>
              </a:rPr>
              <a:t>})</a:t>
            </a:r>
            <a:endParaRPr sz="3600">
              <a:latin typeface="Verdana"/>
              <a:cs typeface="Verdana"/>
            </a:endParaRPr>
          </a:p>
          <a:p>
            <a:pPr marL="1090930" marR="7452359" indent="-565785">
              <a:lnSpc>
                <a:spcPts val="4370"/>
              </a:lnSpc>
              <a:spcBef>
                <a:spcPts val="150"/>
              </a:spcBef>
            </a:pPr>
            <a:r>
              <a:rPr sz="3600" b="1" spc="-235" dirty="0">
                <a:solidFill>
                  <a:srgbClr val="CC7831"/>
                </a:solidFill>
                <a:latin typeface="Verdana"/>
                <a:cs typeface="Verdana"/>
              </a:rPr>
              <a:t>export </a:t>
            </a:r>
            <a:r>
              <a:rPr sz="3600" b="1" spc="-260" dirty="0">
                <a:solidFill>
                  <a:srgbClr val="CC7831"/>
                </a:solidFill>
                <a:latin typeface="Verdana"/>
                <a:cs typeface="Verdana"/>
              </a:rPr>
              <a:t>class </a:t>
            </a:r>
            <a:r>
              <a:rPr sz="3600" spc="-45" dirty="0">
                <a:solidFill>
                  <a:srgbClr val="A9B7C6"/>
                </a:solidFill>
                <a:latin typeface="Verdana"/>
                <a:cs typeface="Verdana"/>
              </a:rPr>
              <a:t>HomeComponent</a:t>
            </a:r>
            <a:r>
              <a:rPr sz="3600" spc="-23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  </a:t>
            </a:r>
            <a:r>
              <a:rPr sz="3600" spc="-35" dirty="0">
                <a:solidFill>
                  <a:srgbClr val="9876AA"/>
                </a:solidFill>
                <a:latin typeface="Verdana"/>
                <a:cs typeface="Verdana"/>
              </a:rPr>
              <a:t>currentPage </a:t>
            </a:r>
            <a:r>
              <a:rPr sz="3600" spc="-79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spc="-40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44" dirty="0">
                <a:solidFill>
                  <a:srgbClr val="6897BB"/>
                </a:solidFill>
                <a:latin typeface="Verdana"/>
                <a:cs typeface="Verdana"/>
              </a:rPr>
              <a:t>1</a:t>
            </a:r>
            <a:r>
              <a:rPr sz="3600" spc="-844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090930">
              <a:lnSpc>
                <a:spcPts val="4215"/>
              </a:lnSpc>
            </a:pPr>
            <a:r>
              <a:rPr sz="3600" spc="15" dirty="0">
                <a:solidFill>
                  <a:srgbClr val="9876AA"/>
                </a:solidFill>
                <a:latin typeface="Verdana"/>
                <a:cs typeface="Verdana"/>
              </a:rPr>
              <a:t>people </a:t>
            </a:r>
            <a:r>
              <a:rPr sz="3600" spc="-79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spc="-45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434" dirty="0">
                <a:solidFill>
                  <a:srgbClr val="A9B7C6"/>
                </a:solidFill>
                <a:latin typeface="Verdana"/>
                <a:cs typeface="Verdana"/>
              </a:rPr>
              <a:t>[]</a:t>
            </a:r>
            <a:r>
              <a:rPr sz="3600" spc="-434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2195"/>
              </a:spcBef>
            </a:pP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constructor</a:t>
            </a:r>
            <a:r>
              <a:rPr sz="3600" spc="-250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600" b="1" spc="-250" dirty="0">
                <a:solidFill>
                  <a:srgbClr val="CC7831"/>
                </a:solidFill>
                <a:latin typeface="Verdana"/>
                <a:cs typeface="Verdana"/>
              </a:rPr>
              <a:t>private </a:t>
            </a:r>
            <a:r>
              <a:rPr sz="3600" spc="-85" dirty="0">
                <a:solidFill>
                  <a:srgbClr val="A9B7C6"/>
                </a:solidFill>
                <a:latin typeface="Verdana"/>
                <a:cs typeface="Verdana"/>
              </a:rPr>
              <a:t>peopleService: </a:t>
            </a:r>
            <a:r>
              <a:rPr sz="3600" spc="-50" dirty="0">
                <a:solidFill>
                  <a:srgbClr val="A9B7C6"/>
                </a:solidFill>
                <a:latin typeface="Verdana"/>
                <a:cs typeface="Verdana"/>
              </a:rPr>
              <a:t>PeopleService)</a:t>
            </a:r>
            <a:r>
              <a:rPr sz="3600" spc="-30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  <a:p>
            <a:pPr marL="2834640" marR="5080" indent="-1240790">
              <a:lnSpc>
                <a:spcPts val="4370"/>
              </a:lnSpc>
              <a:spcBef>
                <a:spcPts val="155"/>
              </a:spcBef>
            </a:pPr>
            <a:r>
              <a:rPr sz="3600" b="1" spc="-114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.peopleService.</a:t>
            </a:r>
            <a:r>
              <a:rPr sz="3600" spc="-114" dirty="0">
                <a:solidFill>
                  <a:srgbClr val="FFC66E"/>
                </a:solidFill>
                <a:latin typeface="Verdana"/>
                <a:cs typeface="Verdana"/>
              </a:rPr>
              <a:t>get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600" b="1" spc="-114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600" spc="-114" dirty="0">
                <a:solidFill>
                  <a:srgbClr val="9876AA"/>
                </a:solidFill>
                <a:latin typeface="Verdana"/>
                <a:cs typeface="Verdana"/>
              </a:rPr>
              <a:t>currentPage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).</a:t>
            </a:r>
            <a:r>
              <a:rPr sz="3600" spc="-114" dirty="0">
                <a:solidFill>
                  <a:srgbClr val="FFC66E"/>
                </a:solidFill>
                <a:latin typeface="Verdana"/>
                <a:cs typeface="Verdana"/>
              </a:rPr>
              <a:t>subscribe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( </a:t>
            </a:r>
            <a:r>
              <a:rPr sz="3600" spc="-45" dirty="0">
                <a:solidFill>
                  <a:srgbClr val="A9B7C6"/>
                </a:solidFill>
                <a:latin typeface="Verdana"/>
                <a:cs typeface="Verdana"/>
              </a:rPr>
              <a:t>data </a:t>
            </a:r>
            <a:r>
              <a:rPr sz="3600" spc="-810" dirty="0">
                <a:solidFill>
                  <a:srgbClr val="A9B7C6"/>
                </a:solidFill>
                <a:latin typeface="Verdana"/>
                <a:cs typeface="Verdana"/>
              </a:rPr>
              <a:t>=&gt;</a:t>
            </a:r>
            <a:r>
              <a:rPr sz="3600" spc="-57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  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console.</a:t>
            </a:r>
            <a:r>
              <a:rPr sz="3600" spc="-114" dirty="0">
                <a:solidFill>
                  <a:srgbClr val="FFC66E"/>
                </a:solidFill>
                <a:latin typeface="Verdana"/>
                <a:cs typeface="Verdana"/>
              </a:rPr>
              <a:t>log</a:t>
            </a:r>
            <a:r>
              <a:rPr sz="3600" spc="-114" dirty="0">
                <a:solidFill>
                  <a:srgbClr val="A9B7C6"/>
                </a:solidFill>
                <a:latin typeface="Verdana"/>
                <a:cs typeface="Verdana"/>
              </a:rPr>
              <a:t>(data)</a:t>
            </a:r>
            <a:r>
              <a:rPr sz="3600" spc="-114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2834640">
              <a:lnSpc>
                <a:spcPts val="4215"/>
              </a:lnSpc>
            </a:pPr>
            <a:r>
              <a:rPr sz="3600" b="1" spc="-125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125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600" spc="-125" dirty="0">
                <a:solidFill>
                  <a:srgbClr val="9876AA"/>
                </a:solidFill>
                <a:latin typeface="Verdana"/>
                <a:cs typeface="Verdana"/>
              </a:rPr>
              <a:t>people </a:t>
            </a:r>
            <a:r>
              <a:rPr sz="3600" spc="-79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spc="-78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150" dirty="0">
                <a:solidFill>
                  <a:srgbClr val="A9B7C6"/>
                </a:solidFill>
                <a:latin typeface="Verdana"/>
                <a:cs typeface="Verdana"/>
              </a:rPr>
              <a:t>data.</a:t>
            </a:r>
            <a:r>
              <a:rPr sz="3600" spc="-150" dirty="0">
                <a:solidFill>
                  <a:srgbClr val="FFC66E"/>
                </a:solidFill>
                <a:latin typeface="Verdana"/>
                <a:cs typeface="Verdana"/>
              </a:rPr>
              <a:t>results</a:t>
            </a:r>
            <a:r>
              <a:rPr sz="3600" spc="-150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594485">
              <a:lnSpc>
                <a:spcPct val="100000"/>
              </a:lnSpc>
              <a:spcBef>
                <a:spcPts val="50"/>
              </a:spcBef>
            </a:pPr>
            <a:r>
              <a:rPr sz="3600" spc="-625" dirty="0">
                <a:solidFill>
                  <a:srgbClr val="A9B7C6"/>
                </a:solidFill>
                <a:latin typeface="Verdana"/>
                <a:cs typeface="Verdana"/>
              </a:rPr>
              <a:t>})</a:t>
            </a:r>
            <a:r>
              <a:rPr sz="3600" spc="-62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50"/>
              </a:spcBef>
            </a:pP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50"/>
              </a:spcBef>
            </a:pP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67595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Populating</a:t>
            </a:r>
            <a:r>
              <a:rPr spc="-390" dirty="0"/>
              <a:t> </a:t>
            </a:r>
            <a:r>
              <a:rPr spc="-90" dirty="0"/>
              <a:t>datagrid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218675"/>
            <a:ext cx="16571594" cy="9093200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236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5" dirty="0">
                <a:solidFill>
                  <a:srgbClr val="DCDEE0"/>
                </a:solidFill>
                <a:latin typeface="Verdana"/>
                <a:cs typeface="Verdana"/>
              </a:rPr>
              <a:t>Modify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245" dirty="0">
                <a:solidFill>
                  <a:srgbClr val="70BF41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to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display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from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service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call: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2270"/>
              </a:spcBef>
            </a:pPr>
            <a:r>
              <a:rPr sz="3950" spc="-210" dirty="0">
                <a:solidFill>
                  <a:srgbClr val="E8BF6B"/>
                </a:solidFill>
                <a:latin typeface="Verdana"/>
                <a:cs typeface="Verdana"/>
              </a:rPr>
              <a:t>&lt;clr-datagrid&gt;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0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&lt;clr-dg-column&gt;</a:t>
            </a:r>
            <a:r>
              <a:rPr sz="3950" spc="-204" dirty="0">
                <a:solidFill>
                  <a:srgbClr val="A9B7C6"/>
                </a:solidFill>
                <a:latin typeface="Verdana"/>
                <a:cs typeface="Verdana"/>
              </a:rPr>
              <a:t>Name</a:t>
            </a: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0"/>
              </a:spcBef>
            </a:pPr>
            <a:r>
              <a:rPr sz="3950" spc="-195" dirty="0">
                <a:solidFill>
                  <a:srgbClr val="E8BF6B"/>
                </a:solidFill>
                <a:latin typeface="Verdana"/>
                <a:cs typeface="Verdana"/>
              </a:rPr>
              <a:t>&lt;clr-dg-column&gt;</a:t>
            </a:r>
            <a:r>
              <a:rPr sz="3950" spc="-195" dirty="0">
                <a:solidFill>
                  <a:srgbClr val="A9B7C6"/>
                </a:solidFill>
                <a:latin typeface="Verdana"/>
                <a:cs typeface="Verdana"/>
              </a:rPr>
              <a:t>Birth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00" dirty="0">
                <a:solidFill>
                  <a:srgbClr val="A9B7C6"/>
                </a:solidFill>
                <a:latin typeface="Verdana"/>
                <a:cs typeface="Verdana"/>
              </a:rPr>
              <a:t>Year</a:t>
            </a:r>
            <a:r>
              <a:rPr sz="3950" spc="-200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5"/>
              </a:spcBef>
            </a:pPr>
            <a:r>
              <a:rPr sz="3950" spc="-195" dirty="0">
                <a:solidFill>
                  <a:srgbClr val="E8BF6B"/>
                </a:solidFill>
                <a:latin typeface="Verdana"/>
                <a:cs typeface="Verdana"/>
              </a:rPr>
              <a:t>&lt;clr-dg-column&gt;</a:t>
            </a:r>
            <a:r>
              <a:rPr sz="3950" spc="-195" dirty="0">
                <a:solidFill>
                  <a:srgbClr val="A9B7C6"/>
                </a:solidFill>
                <a:latin typeface="Verdana"/>
                <a:cs typeface="Verdana"/>
              </a:rPr>
              <a:t>Gender</a:t>
            </a:r>
            <a:r>
              <a:rPr sz="3950" spc="-195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marL="1517015">
              <a:lnSpc>
                <a:spcPct val="100000"/>
              </a:lnSpc>
            </a:pPr>
            <a:r>
              <a:rPr sz="3950" spc="-170" dirty="0">
                <a:solidFill>
                  <a:srgbClr val="E8BF6B"/>
                </a:solidFill>
                <a:latin typeface="Verdana"/>
                <a:cs typeface="Verdana"/>
              </a:rPr>
              <a:t>&lt;clr-dg-row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*ngFor=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"let </a:t>
            </a:r>
            <a:r>
              <a:rPr sz="3950" spc="-45" dirty="0">
                <a:solidFill>
                  <a:srgbClr val="A5C261"/>
                </a:solidFill>
                <a:latin typeface="Verdana"/>
                <a:cs typeface="Verdana"/>
              </a:rPr>
              <a:t>person </a:t>
            </a:r>
            <a:r>
              <a:rPr sz="3950" spc="50" dirty="0">
                <a:solidFill>
                  <a:srgbClr val="A5C261"/>
                </a:solidFill>
                <a:latin typeface="Verdana"/>
                <a:cs typeface="Verdana"/>
              </a:rPr>
              <a:t>of</a:t>
            </a:r>
            <a:r>
              <a:rPr sz="3950" spc="-56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135" dirty="0">
                <a:solidFill>
                  <a:srgbClr val="9876AA"/>
                </a:solidFill>
                <a:latin typeface="Verdana"/>
                <a:cs typeface="Verdana"/>
              </a:rPr>
              <a:t>people</a:t>
            </a:r>
            <a:r>
              <a:rPr sz="3950" spc="-13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3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099945">
              <a:lnSpc>
                <a:spcPct val="100000"/>
              </a:lnSpc>
              <a:spcBef>
                <a:spcPts val="45"/>
              </a:spcBef>
            </a:pPr>
            <a:r>
              <a:rPr sz="3950" spc="-265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65" dirty="0">
                <a:solidFill>
                  <a:srgbClr val="A9B7C6"/>
                </a:solidFill>
                <a:latin typeface="Verdana"/>
                <a:cs typeface="Verdana"/>
              </a:rPr>
              <a:t>{{person.name}}</a:t>
            </a:r>
            <a:r>
              <a:rPr sz="3950" spc="-265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2099945">
              <a:lnSpc>
                <a:spcPct val="100000"/>
              </a:lnSpc>
              <a:spcBef>
                <a:spcPts val="40"/>
              </a:spcBef>
            </a:pPr>
            <a:r>
              <a:rPr sz="3950" spc="-240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40" dirty="0">
                <a:solidFill>
                  <a:srgbClr val="A9B7C6"/>
                </a:solidFill>
                <a:latin typeface="Verdana"/>
                <a:cs typeface="Verdana"/>
              </a:rPr>
              <a:t>{{person.birth_year}}</a:t>
            </a:r>
            <a:r>
              <a:rPr sz="3950" spc="-240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2099945">
              <a:lnSpc>
                <a:spcPct val="100000"/>
              </a:lnSpc>
              <a:spcBef>
                <a:spcPts val="40"/>
              </a:spcBef>
            </a:pPr>
            <a:r>
              <a:rPr sz="3950" spc="-245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{{person.gender}}</a:t>
            </a:r>
            <a:r>
              <a:rPr sz="3950" spc="-245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1517015">
              <a:lnSpc>
                <a:spcPct val="100000"/>
              </a:lnSpc>
              <a:spcBef>
                <a:spcPts val="45"/>
              </a:spcBef>
            </a:pP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&lt;/clr-dg-row&gt;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marL="1517015">
              <a:lnSpc>
                <a:spcPct val="100000"/>
              </a:lnSpc>
            </a:pPr>
            <a:r>
              <a:rPr sz="3950" spc="-235" dirty="0">
                <a:solidFill>
                  <a:srgbClr val="E8BF6B"/>
                </a:solidFill>
                <a:latin typeface="Verdana"/>
                <a:cs typeface="Verdana"/>
              </a:rPr>
              <a:t>&lt;clr-dg-footer&gt;</a:t>
            </a:r>
            <a:r>
              <a:rPr sz="3950" spc="-235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35" dirty="0">
                <a:solidFill>
                  <a:srgbClr val="9876AA"/>
                </a:solidFill>
                <a:latin typeface="Verdana"/>
                <a:cs typeface="Verdana"/>
              </a:rPr>
              <a:t>people</a:t>
            </a:r>
            <a:r>
              <a:rPr sz="3950" spc="-235" dirty="0">
                <a:solidFill>
                  <a:srgbClr val="A9B7C6"/>
                </a:solidFill>
                <a:latin typeface="Verdana"/>
                <a:cs typeface="Verdana"/>
              </a:rPr>
              <a:t>.length}} </a:t>
            </a:r>
            <a:r>
              <a:rPr sz="3950" spc="-130" dirty="0">
                <a:solidFill>
                  <a:srgbClr val="A9B7C6"/>
                </a:solidFill>
                <a:latin typeface="Verdana"/>
                <a:cs typeface="Verdana"/>
              </a:rPr>
              <a:t>people</a:t>
            </a:r>
            <a:r>
              <a:rPr sz="3950" spc="-130" dirty="0">
                <a:solidFill>
                  <a:srgbClr val="E8BF6B"/>
                </a:solidFill>
                <a:latin typeface="Verdana"/>
                <a:cs typeface="Verdana"/>
              </a:rPr>
              <a:t>&lt;/clr-dg-footer&gt;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45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&lt;/clr-datagrid&gt;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90995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Adding </a:t>
            </a:r>
            <a:r>
              <a:rPr spc="-114" dirty="0"/>
              <a:t>pagination </a:t>
            </a:r>
            <a:r>
              <a:rPr spc="-465" dirty="0"/>
              <a:t>-</a:t>
            </a:r>
            <a:r>
              <a:rPr spc="-1010" dirty="0"/>
              <a:t> </a:t>
            </a:r>
            <a:r>
              <a:rPr spc="-15" dirty="0"/>
              <a:t>footer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494" y="1396680"/>
            <a:ext cx="16090265" cy="97974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77850" indent="-481965">
              <a:lnSpc>
                <a:spcPct val="100000"/>
              </a:lnSpc>
              <a:spcBef>
                <a:spcPts val="965"/>
              </a:spcBef>
              <a:buSzPct val="74683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3950" spc="5" dirty="0">
                <a:solidFill>
                  <a:srgbClr val="DCDEE0"/>
                </a:solidFill>
                <a:latin typeface="Verdana"/>
                <a:cs typeface="Verdana"/>
              </a:rPr>
              <a:t>Modify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 </a:t>
            </a:r>
            <a:r>
              <a:rPr sz="3950" spc="-10" dirty="0">
                <a:solidFill>
                  <a:srgbClr val="DCDEE0"/>
                </a:solidFill>
                <a:latin typeface="Verdana"/>
                <a:cs typeface="Verdana"/>
              </a:rPr>
              <a:t>footer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894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247775">
              <a:lnSpc>
                <a:spcPct val="100000"/>
              </a:lnSpc>
              <a:spcBef>
                <a:spcPts val="865"/>
              </a:spcBef>
            </a:pPr>
            <a:r>
              <a:rPr sz="3950" spc="-180" dirty="0">
                <a:solidFill>
                  <a:srgbClr val="E8BF6B"/>
                </a:solidFill>
                <a:latin typeface="Verdana"/>
                <a:cs typeface="Verdana"/>
              </a:rPr>
              <a:t>&lt;clr-dg-footer&gt;</a:t>
            </a:r>
            <a:endParaRPr sz="3950">
              <a:latin typeface="Verdana"/>
              <a:cs typeface="Verdana"/>
            </a:endParaRPr>
          </a:p>
          <a:p>
            <a:pPr marL="1830705">
              <a:lnSpc>
                <a:spcPct val="100000"/>
              </a:lnSpc>
              <a:spcBef>
                <a:spcPts val="40"/>
              </a:spcBef>
            </a:pPr>
            <a:r>
              <a:rPr sz="3950" spc="-280" dirty="0">
                <a:solidFill>
                  <a:srgbClr val="A9B7C6"/>
                </a:solidFill>
                <a:latin typeface="Verdana"/>
                <a:cs typeface="Verdana"/>
              </a:rPr>
              <a:t>{{pg.</a:t>
            </a:r>
            <a:r>
              <a:rPr sz="3950" spc="-280" dirty="0">
                <a:solidFill>
                  <a:srgbClr val="9876AA"/>
                </a:solidFill>
                <a:latin typeface="Verdana"/>
                <a:cs typeface="Verdana"/>
              </a:rPr>
              <a:t>firstItem </a:t>
            </a:r>
            <a:r>
              <a:rPr sz="3950" spc="-890" dirty="0">
                <a:solidFill>
                  <a:srgbClr val="A9B7C6"/>
                </a:solidFill>
                <a:latin typeface="Verdana"/>
                <a:cs typeface="Verdana"/>
              </a:rPr>
              <a:t>+ </a:t>
            </a:r>
            <a:r>
              <a:rPr sz="3950" spc="-1005" dirty="0">
                <a:solidFill>
                  <a:srgbClr val="A9B7C6"/>
                </a:solidFill>
                <a:latin typeface="Verdana"/>
                <a:cs typeface="Verdana"/>
              </a:rPr>
              <a:t>1}} </a:t>
            </a:r>
            <a:r>
              <a:rPr sz="3950" spc="-330" dirty="0">
                <a:solidFill>
                  <a:srgbClr val="A9B7C6"/>
                </a:solidFill>
                <a:latin typeface="Verdana"/>
                <a:cs typeface="Verdana"/>
              </a:rPr>
              <a:t>- </a:t>
            </a:r>
            <a:r>
              <a:rPr sz="3950" spc="-295" dirty="0">
                <a:solidFill>
                  <a:srgbClr val="A9B7C6"/>
                </a:solidFill>
                <a:latin typeface="Verdana"/>
                <a:cs typeface="Verdana"/>
              </a:rPr>
              <a:t>{{pg.</a:t>
            </a:r>
            <a:r>
              <a:rPr sz="3950" spc="-295" dirty="0">
                <a:solidFill>
                  <a:srgbClr val="9876AA"/>
                </a:solidFill>
                <a:latin typeface="Verdana"/>
                <a:cs typeface="Verdana"/>
              </a:rPr>
              <a:t>lastItem </a:t>
            </a:r>
            <a:r>
              <a:rPr sz="3950" spc="-890" dirty="0">
                <a:solidFill>
                  <a:srgbClr val="A9B7C6"/>
                </a:solidFill>
                <a:latin typeface="Verdana"/>
                <a:cs typeface="Verdana"/>
              </a:rPr>
              <a:t>+ </a:t>
            </a:r>
            <a:r>
              <a:rPr sz="3950" spc="-1005" dirty="0">
                <a:solidFill>
                  <a:srgbClr val="A9B7C6"/>
                </a:solidFill>
                <a:latin typeface="Verdana"/>
                <a:cs typeface="Verdana"/>
              </a:rPr>
              <a:t>1}} </a:t>
            </a:r>
            <a:r>
              <a:rPr sz="3950" spc="50" dirty="0">
                <a:solidFill>
                  <a:srgbClr val="A9B7C6"/>
                </a:solidFill>
                <a:latin typeface="Verdana"/>
                <a:cs typeface="Verdana"/>
              </a:rPr>
              <a:t>of </a:t>
            </a:r>
            <a:r>
              <a:rPr sz="3950" spc="-375" dirty="0">
                <a:solidFill>
                  <a:srgbClr val="A9B7C6"/>
                </a:solidFill>
                <a:latin typeface="Verdana"/>
                <a:cs typeface="Verdana"/>
              </a:rPr>
              <a:t>{{pg.</a:t>
            </a:r>
            <a:r>
              <a:rPr sz="3950" spc="-375" dirty="0">
                <a:solidFill>
                  <a:srgbClr val="9876AA"/>
                </a:solidFill>
                <a:latin typeface="Verdana"/>
                <a:cs typeface="Verdana"/>
              </a:rPr>
              <a:t>total</a:t>
            </a:r>
            <a:r>
              <a:rPr sz="3950" spc="-375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7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5" dirty="0">
                <a:solidFill>
                  <a:srgbClr val="A9B7C6"/>
                </a:solidFill>
                <a:latin typeface="Verdana"/>
                <a:cs typeface="Verdana"/>
              </a:rPr>
              <a:t>people</a:t>
            </a:r>
            <a:endParaRPr sz="3950">
              <a:latin typeface="Verdana"/>
              <a:cs typeface="Verdana"/>
            </a:endParaRPr>
          </a:p>
          <a:p>
            <a:pPr marL="2755900" marR="1626235" indent="-925194">
              <a:lnSpc>
                <a:spcPct val="100899"/>
              </a:lnSpc>
            </a:pPr>
            <a:r>
              <a:rPr sz="3950" spc="-140" dirty="0">
                <a:solidFill>
                  <a:srgbClr val="E8BF6B"/>
                </a:solidFill>
                <a:latin typeface="Verdana"/>
                <a:cs typeface="Verdana"/>
              </a:rPr>
              <a:t>&lt;clr-dg-pagination </a:t>
            </a:r>
            <a:r>
              <a:rPr sz="3950" spc="-150" dirty="0">
                <a:solidFill>
                  <a:srgbClr val="BABABA"/>
                </a:solidFill>
                <a:latin typeface="Verdana"/>
                <a:cs typeface="Verdana"/>
              </a:rPr>
              <a:t>#pg</a:t>
            </a:r>
            <a:r>
              <a:rPr sz="3950" spc="-345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BABABA"/>
                </a:solidFill>
                <a:latin typeface="Verdana"/>
                <a:cs typeface="Verdana"/>
              </a:rPr>
              <a:t>[(clrDgPage)]=</a:t>
            </a:r>
            <a:r>
              <a:rPr sz="3950" spc="-12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25" dirty="0">
                <a:solidFill>
                  <a:srgbClr val="9876AA"/>
                </a:solidFill>
                <a:latin typeface="Verdana"/>
                <a:cs typeface="Verdana"/>
              </a:rPr>
              <a:t>currentPage</a:t>
            </a:r>
            <a:r>
              <a:rPr sz="3950" spc="-125" dirty="0">
                <a:solidFill>
                  <a:srgbClr val="A5C261"/>
                </a:solidFill>
                <a:latin typeface="Verdana"/>
                <a:cs typeface="Verdana"/>
              </a:rPr>
              <a:t>"  </a:t>
            </a:r>
            <a:r>
              <a:rPr sz="3950" spc="-165" dirty="0">
                <a:solidFill>
                  <a:srgbClr val="BABABA"/>
                </a:solidFill>
                <a:latin typeface="Verdana"/>
                <a:cs typeface="Verdana"/>
              </a:rPr>
              <a:t>[clrDgPageSize]=</a:t>
            </a:r>
            <a:r>
              <a:rPr sz="3950" spc="-165" dirty="0">
                <a:solidFill>
                  <a:srgbClr val="A5C261"/>
                </a:solidFill>
                <a:latin typeface="Verdana"/>
                <a:cs typeface="Verdana"/>
              </a:rPr>
              <a:t>“10"</a:t>
            </a:r>
            <a:r>
              <a:rPr sz="3950" spc="-210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185" dirty="0">
                <a:solidFill>
                  <a:srgbClr val="BABABA"/>
                </a:solidFill>
                <a:latin typeface="Verdana"/>
                <a:cs typeface="Verdana"/>
              </a:rPr>
              <a:t>[clrDgTotalItems]=</a:t>
            </a:r>
            <a:r>
              <a:rPr sz="3950" spc="-185" dirty="0">
                <a:solidFill>
                  <a:srgbClr val="A5C261"/>
                </a:solidFill>
                <a:latin typeface="Verdana"/>
                <a:cs typeface="Verdana"/>
              </a:rPr>
              <a:t>“</a:t>
            </a:r>
            <a:r>
              <a:rPr sz="3950" spc="-185" dirty="0">
                <a:solidFill>
                  <a:srgbClr val="9876AA"/>
                </a:solidFill>
                <a:latin typeface="Verdana"/>
                <a:cs typeface="Verdana"/>
              </a:rPr>
              <a:t>total</a:t>
            </a:r>
            <a:r>
              <a:rPr sz="3950" spc="-18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8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813560">
              <a:lnSpc>
                <a:spcPct val="100000"/>
              </a:lnSpc>
              <a:spcBef>
                <a:spcPts val="45"/>
              </a:spcBef>
            </a:pPr>
            <a:r>
              <a:rPr sz="3950" spc="-180" dirty="0">
                <a:solidFill>
                  <a:srgbClr val="E8BF6B"/>
                </a:solidFill>
                <a:latin typeface="Verdana"/>
                <a:cs typeface="Verdana"/>
              </a:rPr>
              <a:t>&lt;/clr-dg-pagination&gt;</a:t>
            </a:r>
            <a:endParaRPr sz="3950">
              <a:latin typeface="Verdana"/>
              <a:cs typeface="Verdana"/>
            </a:endParaRPr>
          </a:p>
          <a:p>
            <a:pPr marL="1247775">
              <a:lnSpc>
                <a:spcPct val="100000"/>
              </a:lnSpc>
              <a:spcBef>
                <a:spcPts val="40"/>
              </a:spcBef>
            </a:pPr>
            <a:r>
              <a:rPr sz="3950" spc="-180" dirty="0">
                <a:solidFill>
                  <a:srgbClr val="E8BF6B"/>
                </a:solidFill>
                <a:latin typeface="Verdana"/>
                <a:cs typeface="Verdana"/>
              </a:rPr>
              <a:t>&lt;/clr-dg-footer&gt;</a:t>
            </a:r>
            <a:endParaRPr sz="3950">
              <a:latin typeface="Verdana"/>
              <a:cs typeface="Verdana"/>
            </a:endParaRPr>
          </a:p>
          <a:p>
            <a:pPr marL="504825" indent="-492125">
              <a:lnSpc>
                <a:spcPts val="4275"/>
              </a:lnSpc>
              <a:spcBef>
                <a:spcPts val="950"/>
              </a:spcBef>
              <a:buSzPct val="74683"/>
              <a:buFont typeface="Trebuchet MS"/>
              <a:buChar char="•"/>
              <a:tabLst>
                <a:tab pos="504190" algn="l"/>
                <a:tab pos="505459" algn="l"/>
              </a:tabLst>
            </a:pP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Define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total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60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70BF41"/>
                </a:solidFill>
                <a:latin typeface="Verdana"/>
                <a:cs typeface="Verdana"/>
              </a:rPr>
              <a:t>home.component.ts</a:t>
            </a:r>
            <a:r>
              <a:rPr sz="3950" spc="-145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648460">
              <a:lnSpc>
                <a:spcPts val="3854"/>
              </a:lnSpc>
            </a:pPr>
            <a:r>
              <a:rPr sz="3600" spc="-57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600">
              <a:latin typeface="Verdana"/>
              <a:cs typeface="Verdana"/>
            </a:endParaRPr>
          </a:p>
          <a:p>
            <a:pPr marL="1633855">
              <a:lnSpc>
                <a:spcPct val="100000"/>
              </a:lnSpc>
              <a:spcBef>
                <a:spcPts val="50"/>
              </a:spcBef>
            </a:pPr>
            <a:r>
              <a:rPr sz="3600" b="1" spc="-225" dirty="0">
                <a:solidFill>
                  <a:srgbClr val="9876AA"/>
                </a:solidFill>
                <a:latin typeface="Verdana"/>
                <a:cs typeface="Verdana"/>
              </a:rPr>
              <a:t>total </a:t>
            </a:r>
            <a:r>
              <a:rPr sz="3600" b="1" spc="-93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b="1" spc="-81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b="1" spc="-195" dirty="0">
                <a:solidFill>
                  <a:srgbClr val="6897BB"/>
                </a:solidFill>
                <a:latin typeface="Verdana"/>
                <a:cs typeface="Verdana"/>
              </a:rPr>
              <a:t>0</a:t>
            </a:r>
            <a:r>
              <a:rPr sz="3600" b="1" spc="-19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2317115" marR="400050" indent="-534670">
              <a:lnSpc>
                <a:spcPct val="101200"/>
              </a:lnSpc>
              <a:spcBef>
                <a:spcPts val="2140"/>
              </a:spcBef>
            </a:pPr>
            <a:r>
              <a:rPr sz="3600" spc="-75" dirty="0">
                <a:solidFill>
                  <a:srgbClr val="CC7831"/>
                </a:solidFill>
                <a:latin typeface="Verdana"/>
                <a:cs typeface="Verdana"/>
              </a:rPr>
              <a:t>constructor</a:t>
            </a:r>
            <a:r>
              <a:rPr sz="3600" spc="-75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600" spc="-75" dirty="0">
                <a:solidFill>
                  <a:srgbClr val="CC7831"/>
                </a:solidFill>
                <a:latin typeface="Verdana"/>
                <a:cs typeface="Verdana"/>
              </a:rPr>
              <a:t>private </a:t>
            </a:r>
            <a:r>
              <a:rPr sz="3600" spc="-85" dirty="0">
                <a:solidFill>
                  <a:srgbClr val="A9B7C6"/>
                </a:solidFill>
                <a:latin typeface="Verdana"/>
                <a:cs typeface="Verdana"/>
              </a:rPr>
              <a:t>peopleService: </a:t>
            </a:r>
            <a:r>
              <a:rPr sz="3600" spc="-50" dirty="0">
                <a:solidFill>
                  <a:srgbClr val="A9B7C6"/>
                </a:solidFill>
                <a:latin typeface="Verdana"/>
                <a:cs typeface="Verdana"/>
              </a:rPr>
              <a:t>PeopleService)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  </a:t>
            </a:r>
            <a:r>
              <a:rPr sz="3600" spc="-9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90" dirty="0">
                <a:solidFill>
                  <a:srgbClr val="A9B7C6"/>
                </a:solidFill>
                <a:latin typeface="Verdana"/>
                <a:cs typeface="Verdana"/>
              </a:rPr>
              <a:t>.peopleService.</a:t>
            </a:r>
            <a:r>
              <a:rPr sz="3600" spc="-90" dirty="0">
                <a:solidFill>
                  <a:srgbClr val="FFC66E"/>
                </a:solidFill>
                <a:latin typeface="Verdana"/>
                <a:cs typeface="Verdana"/>
              </a:rPr>
              <a:t>get</a:t>
            </a:r>
            <a:r>
              <a:rPr sz="3600" spc="-90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600" spc="-9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spc="-90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600" spc="-90" dirty="0">
                <a:solidFill>
                  <a:srgbClr val="9876AA"/>
                </a:solidFill>
                <a:latin typeface="Verdana"/>
                <a:cs typeface="Verdana"/>
              </a:rPr>
              <a:t>currentPage</a:t>
            </a:r>
            <a:r>
              <a:rPr sz="3600" spc="-90" dirty="0">
                <a:solidFill>
                  <a:srgbClr val="A9B7C6"/>
                </a:solidFill>
                <a:latin typeface="Verdana"/>
                <a:cs typeface="Verdana"/>
              </a:rPr>
              <a:t>).</a:t>
            </a:r>
            <a:r>
              <a:rPr sz="3600" spc="-90" dirty="0">
                <a:solidFill>
                  <a:srgbClr val="FFC66E"/>
                </a:solidFill>
                <a:latin typeface="Verdana"/>
                <a:cs typeface="Verdana"/>
              </a:rPr>
              <a:t>subscribe</a:t>
            </a:r>
            <a:r>
              <a:rPr sz="3600" spc="-90" dirty="0">
                <a:solidFill>
                  <a:srgbClr val="A9B7C6"/>
                </a:solidFill>
                <a:latin typeface="Verdana"/>
                <a:cs typeface="Verdana"/>
              </a:rPr>
              <a:t>( </a:t>
            </a:r>
            <a:r>
              <a:rPr sz="3600" spc="-45" dirty="0">
                <a:solidFill>
                  <a:srgbClr val="A9B7C6"/>
                </a:solidFill>
                <a:latin typeface="Verdana"/>
                <a:cs typeface="Verdana"/>
              </a:rPr>
              <a:t>data </a:t>
            </a:r>
            <a:r>
              <a:rPr sz="3600" spc="-810" dirty="0">
                <a:solidFill>
                  <a:srgbClr val="A9B7C6"/>
                </a:solidFill>
                <a:latin typeface="Verdana"/>
                <a:cs typeface="Verdana"/>
              </a:rPr>
              <a:t>=&gt;</a:t>
            </a:r>
            <a:r>
              <a:rPr sz="3600" spc="-59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  <a:p>
            <a:pPr marR="10001885" algn="ctr">
              <a:lnSpc>
                <a:spcPct val="100000"/>
              </a:lnSpc>
              <a:spcBef>
                <a:spcPts val="50"/>
              </a:spcBef>
            </a:pPr>
            <a:r>
              <a:rPr sz="3600" spc="-57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600">
              <a:latin typeface="Verdana"/>
              <a:cs typeface="Verdana"/>
            </a:endParaRPr>
          </a:p>
          <a:p>
            <a:pPr marL="2790190">
              <a:lnSpc>
                <a:spcPct val="100000"/>
              </a:lnSpc>
              <a:spcBef>
                <a:spcPts val="50"/>
              </a:spcBef>
            </a:pPr>
            <a:r>
              <a:rPr sz="3600" b="1" spc="-245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600" b="1" spc="-245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600" b="1" spc="-245" dirty="0">
                <a:solidFill>
                  <a:srgbClr val="9876AA"/>
                </a:solidFill>
                <a:latin typeface="Verdana"/>
                <a:cs typeface="Verdana"/>
              </a:rPr>
              <a:t>total </a:t>
            </a:r>
            <a:r>
              <a:rPr sz="3600" b="1" spc="-935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600" b="1" spc="-79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b="1" spc="-254" dirty="0">
                <a:solidFill>
                  <a:srgbClr val="A9B7C6"/>
                </a:solidFill>
                <a:latin typeface="Verdana"/>
                <a:cs typeface="Verdana"/>
              </a:rPr>
              <a:t>data.</a:t>
            </a:r>
            <a:r>
              <a:rPr sz="3600" b="1" spc="-254" dirty="0">
                <a:solidFill>
                  <a:srgbClr val="9876AA"/>
                </a:solidFill>
                <a:latin typeface="Verdana"/>
                <a:cs typeface="Verdana"/>
              </a:rPr>
              <a:t>count</a:t>
            </a:r>
            <a:r>
              <a:rPr sz="3600" b="1" spc="-254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2317115">
              <a:lnSpc>
                <a:spcPct val="100000"/>
              </a:lnSpc>
              <a:spcBef>
                <a:spcPts val="50"/>
              </a:spcBef>
            </a:pPr>
            <a:r>
              <a:rPr sz="3600" spc="-625" dirty="0">
                <a:solidFill>
                  <a:srgbClr val="A9B7C6"/>
                </a:solidFill>
                <a:latin typeface="Verdana"/>
                <a:cs typeface="Verdana"/>
              </a:rPr>
              <a:t>})</a:t>
            </a:r>
            <a:r>
              <a:rPr sz="3600" spc="-62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600">
              <a:latin typeface="Verdana"/>
              <a:cs typeface="Verdana"/>
            </a:endParaRPr>
          </a:p>
          <a:p>
            <a:pPr marL="1782445">
              <a:lnSpc>
                <a:spcPct val="100000"/>
              </a:lnSpc>
              <a:spcBef>
                <a:spcPts val="50"/>
              </a:spcBef>
            </a:pPr>
            <a:r>
              <a:rPr sz="3600" spc="-860" dirty="0">
                <a:solidFill>
                  <a:srgbClr val="A9B7C6"/>
                </a:solidFill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663" y="1968526"/>
            <a:ext cx="14826773" cy="8104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831" y="364251"/>
            <a:ext cx="1547749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15" dirty="0"/>
              <a:t>How</a:t>
            </a:r>
            <a:r>
              <a:rPr sz="3950" spc="-245" dirty="0"/>
              <a:t> </a:t>
            </a:r>
            <a:r>
              <a:rPr sz="3950" spc="80" dirty="0"/>
              <a:t>do</a:t>
            </a:r>
            <a:r>
              <a:rPr sz="3950" spc="-245" dirty="0"/>
              <a:t> </a:t>
            </a:r>
            <a:r>
              <a:rPr sz="3950" spc="-20" dirty="0"/>
              <a:t>we</a:t>
            </a:r>
            <a:r>
              <a:rPr sz="3950" spc="-240" dirty="0"/>
              <a:t> </a:t>
            </a:r>
            <a:r>
              <a:rPr sz="3950" spc="-60" dirty="0"/>
              <a:t>empower</a:t>
            </a:r>
            <a:r>
              <a:rPr sz="3950" spc="-245" dirty="0"/>
              <a:t> </a:t>
            </a:r>
            <a:r>
              <a:rPr sz="3950" spc="-65" dirty="0"/>
              <a:t>designers</a:t>
            </a:r>
            <a:r>
              <a:rPr sz="3950" spc="-240" dirty="0"/>
              <a:t> </a:t>
            </a:r>
            <a:r>
              <a:rPr sz="3950" spc="-70" dirty="0"/>
              <a:t>and</a:t>
            </a:r>
            <a:r>
              <a:rPr sz="3950" spc="-245" dirty="0"/>
              <a:t> </a:t>
            </a:r>
            <a:r>
              <a:rPr sz="3950" spc="-80" dirty="0"/>
              <a:t>engineers</a:t>
            </a:r>
            <a:r>
              <a:rPr sz="3950" spc="-245" dirty="0"/>
              <a:t> </a:t>
            </a:r>
            <a:r>
              <a:rPr sz="3950" dirty="0"/>
              <a:t>to</a:t>
            </a:r>
            <a:r>
              <a:rPr sz="3950" spc="-240" dirty="0"/>
              <a:t> </a:t>
            </a:r>
            <a:r>
              <a:rPr sz="3950" spc="-85" dirty="0"/>
              <a:t>build</a:t>
            </a:r>
            <a:r>
              <a:rPr sz="3950" spc="-245" dirty="0"/>
              <a:t> </a:t>
            </a:r>
            <a:r>
              <a:rPr sz="3950" spc="-35" dirty="0"/>
              <a:t>products  </a:t>
            </a:r>
            <a:r>
              <a:rPr sz="3950" spc="-114" dirty="0"/>
              <a:t>that </a:t>
            </a:r>
            <a:r>
              <a:rPr sz="3950" spc="-90" dirty="0"/>
              <a:t>are </a:t>
            </a:r>
            <a:r>
              <a:rPr sz="3950" spc="-95" dirty="0"/>
              <a:t>beautiful </a:t>
            </a:r>
            <a:r>
              <a:rPr sz="3950" spc="-70" dirty="0"/>
              <a:t>and</a:t>
            </a:r>
            <a:r>
              <a:rPr sz="3950" spc="-680" dirty="0"/>
              <a:t> </a:t>
            </a:r>
            <a:r>
              <a:rPr sz="3950" spc="-95" dirty="0"/>
              <a:t>functional?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7903289" y="10437243"/>
            <a:ext cx="42938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65" dirty="0">
                <a:solidFill>
                  <a:srgbClr val="DCDEE0"/>
                </a:solidFill>
                <a:latin typeface="Verdana"/>
                <a:cs typeface="Verdana"/>
              </a:rPr>
              <a:t>vSphere </a:t>
            </a:r>
            <a:r>
              <a:rPr sz="2950" spc="-85" dirty="0">
                <a:solidFill>
                  <a:srgbClr val="DCDEE0"/>
                </a:solidFill>
                <a:latin typeface="Verdana"/>
                <a:cs typeface="Verdana"/>
              </a:rPr>
              <a:t>Client</a:t>
            </a:r>
            <a:r>
              <a:rPr sz="2950" spc="-30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2950" spc="-95" dirty="0">
                <a:solidFill>
                  <a:srgbClr val="DCDEE0"/>
                </a:solidFill>
                <a:latin typeface="Verdana"/>
                <a:cs typeface="Verdana"/>
              </a:rPr>
              <a:t>(HTML5)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44354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Fetching </a:t>
            </a:r>
            <a:r>
              <a:rPr spc="-90" dirty="0"/>
              <a:t>data </a:t>
            </a:r>
            <a:r>
              <a:rPr spc="-30" dirty="0"/>
              <a:t>for </a:t>
            </a:r>
            <a:r>
              <a:rPr spc="-120" dirty="0"/>
              <a:t>another </a:t>
            </a:r>
            <a:r>
              <a:rPr dirty="0"/>
              <a:t>page</a:t>
            </a:r>
            <a:r>
              <a:rPr spc="-1320" dirty="0"/>
              <a:t> </a:t>
            </a:r>
            <a:r>
              <a:rPr spc="-465" dirty="0"/>
              <a:t>- </a:t>
            </a:r>
            <a:r>
              <a:rPr spc="-130" dirty="0"/>
              <a:t>template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03" y="1386209"/>
            <a:ext cx="17556480" cy="664337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228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135" dirty="0">
                <a:solidFill>
                  <a:srgbClr val="DCDEE0"/>
                </a:solidFill>
                <a:latin typeface="Verdana"/>
                <a:cs typeface="Verdana"/>
              </a:rPr>
              <a:t>Add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datagrid’s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properties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100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913130">
              <a:lnSpc>
                <a:spcPct val="100000"/>
              </a:lnSpc>
              <a:spcBef>
                <a:spcPts val="2185"/>
              </a:spcBef>
            </a:pPr>
            <a:r>
              <a:rPr sz="3950" spc="-155" dirty="0">
                <a:solidFill>
                  <a:srgbClr val="E8BF6B"/>
                </a:solidFill>
                <a:latin typeface="Verdana"/>
                <a:cs typeface="Verdana"/>
              </a:rPr>
              <a:t>&lt;clr-datagrid</a:t>
            </a:r>
            <a:endParaRPr sz="3950">
              <a:latin typeface="Verdana"/>
              <a:cs typeface="Verdana"/>
            </a:endParaRPr>
          </a:p>
          <a:p>
            <a:pPr marL="2420620">
              <a:lnSpc>
                <a:spcPct val="100000"/>
              </a:lnSpc>
              <a:spcBef>
                <a:spcPts val="40"/>
              </a:spcBef>
            </a:pPr>
            <a:r>
              <a:rPr sz="3950" b="1" spc="-360" dirty="0">
                <a:solidFill>
                  <a:srgbClr val="BABABA"/>
                </a:solidFill>
                <a:latin typeface="Verdana"/>
                <a:cs typeface="Verdana"/>
              </a:rPr>
              <a:t>(clrDgRefresh)=</a:t>
            </a:r>
            <a:r>
              <a:rPr sz="3950" b="1" spc="-360" dirty="0">
                <a:solidFill>
                  <a:srgbClr val="A5C261"/>
                </a:solidFill>
                <a:latin typeface="Verdana"/>
                <a:cs typeface="Verdana"/>
              </a:rPr>
              <a:t>“</a:t>
            </a:r>
            <a:r>
              <a:rPr sz="3950" b="1" spc="-360" dirty="0">
                <a:solidFill>
                  <a:srgbClr val="FFC66E"/>
                </a:solidFill>
                <a:latin typeface="Verdana"/>
                <a:cs typeface="Verdana"/>
              </a:rPr>
              <a:t>refresh</a:t>
            </a:r>
            <a:r>
              <a:rPr sz="3950" b="1" spc="-360" dirty="0">
                <a:solidFill>
                  <a:srgbClr val="A5C261"/>
                </a:solidFill>
                <a:latin typeface="Verdana"/>
                <a:cs typeface="Verdana"/>
              </a:rPr>
              <a:t>($event)"</a:t>
            </a:r>
            <a:r>
              <a:rPr sz="3950" b="1" spc="-160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b="1" spc="-345" dirty="0">
                <a:solidFill>
                  <a:srgbClr val="BABABA"/>
                </a:solidFill>
                <a:latin typeface="Verdana"/>
                <a:cs typeface="Verdana"/>
              </a:rPr>
              <a:t>[clrDgLoading]=</a:t>
            </a:r>
            <a:r>
              <a:rPr sz="3950" b="1" spc="-34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b="1" spc="-345" dirty="0">
                <a:solidFill>
                  <a:srgbClr val="9876AA"/>
                </a:solidFill>
                <a:latin typeface="Verdana"/>
                <a:cs typeface="Verdana"/>
              </a:rPr>
              <a:t>loading</a:t>
            </a:r>
            <a:r>
              <a:rPr sz="3950" b="1" spc="-34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34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496060">
              <a:lnSpc>
                <a:spcPct val="100000"/>
              </a:lnSpc>
              <a:spcBef>
                <a:spcPts val="40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289685">
              <a:lnSpc>
                <a:spcPct val="100000"/>
              </a:lnSpc>
              <a:spcBef>
                <a:spcPts val="45"/>
              </a:spcBef>
            </a:pPr>
            <a:r>
              <a:rPr sz="3950" spc="-170" dirty="0">
                <a:solidFill>
                  <a:srgbClr val="E8BF6B"/>
                </a:solidFill>
                <a:latin typeface="Verdana"/>
                <a:cs typeface="Verdana"/>
              </a:rPr>
              <a:t>&lt;clr-dg-row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*ngFor=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"let </a:t>
            </a:r>
            <a:r>
              <a:rPr sz="3950" spc="-45" dirty="0">
                <a:solidFill>
                  <a:srgbClr val="A5C261"/>
                </a:solidFill>
                <a:latin typeface="Verdana"/>
                <a:cs typeface="Verdana"/>
              </a:rPr>
              <a:t>person </a:t>
            </a:r>
            <a:r>
              <a:rPr sz="3950" spc="50" dirty="0">
                <a:solidFill>
                  <a:srgbClr val="A5C261"/>
                </a:solidFill>
                <a:latin typeface="Verdana"/>
                <a:cs typeface="Verdana"/>
              </a:rPr>
              <a:t>of</a:t>
            </a:r>
            <a:r>
              <a:rPr sz="3950" spc="-56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135" dirty="0">
                <a:solidFill>
                  <a:srgbClr val="9876AA"/>
                </a:solidFill>
                <a:latin typeface="Verdana"/>
                <a:cs typeface="Verdana"/>
              </a:rPr>
              <a:t>people</a:t>
            </a:r>
            <a:r>
              <a:rPr sz="3950" spc="-13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3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855470">
              <a:lnSpc>
                <a:spcPct val="100000"/>
              </a:lnSpc>
              <a:spcBef>
                <a:spcPts val="40"/>
              </a:spcBef>
            </a:pPr>
            <a:r>
              <a:rPr sz="3950" spc="-265" dirty="0">
                <a:solidFill>
                  <a:srgbClr val="E8BF6B"/>
                </a:solidFill>
                <a:latin typeface="Verdana"/>
                <a:cs typeface="Verdana"/>
              </a:rPr>
              <a:t>&lt;clr-dg-cell&gt;</a:t>
            </a:r>
            <a:r>
              <a:rPr sz="3950" spc="-265" dirty="0">
                <a:solidFill>
                  <a:srgbClr val="A9B7C6"/>
                </a:solidFill>
                <a:latin typeface="Verdana"/>
                <a:cs typeface="Verdana"/>
              </a:rPr>
              <a:t>{{person.</a:t>
            </a:r>
            <a:r>
              <a:rPr sz="3950" spc="-265" dirty="0">
                <a:solidFill>
                  <a:srgbClr val="9876AA"/>
                </a:solidFill>
                <a:latin typeface="Verdana"/>
                <a:cs typeface="Verdana"/>
              </a:rPr>
              <a:t>name</a:t>
            </a:r>
            <a:r>
              <a:rPr sz="3950" spc="-265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265" dirty="0">
                <a:solidFill>
                  <a:srgbClr val="E8BF6B"/>
                </a:solidFill>
                <a:latin typeface="Verdana"/>
                <a:cs typeface="Verdana"/>
              </a:rPr>
              <a:t>&lt;/clr-dg-cell&gt;</a:t>
            </a:r>
            <a:endParaRPr sz="3950">
              <a:latin typeface="Verdana"/>
              <a:cs typeface="Verdana"/>
            </a:endParaRPr>
          </a:p>
          <a:p>
            <a:pPr marL="1932939">
              <a:lnSpc>
                <a:spcPct val="100000"/>
              </a:lnSpc>
              <a:spcBef>
                <a:spcPts val="45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289685">
              <a:lnSpc>
                <a:spcPct val="100000"/>
              </a:lnSpc>
              <a:spcBef>
                <a:spcPts val="40"/>
              </a:spcBef>
            </a:pP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&lt;/clr-dg-row&gt;</a:t>
            </a:r>
            <a:endParaRPr sz="3950">
              <a:latin typeface="Verdana"/>
              <a:cs typeface="Verdana"/>
            </a:endParaRPr>
          </a:p>
          <a:p>
            <a:pPr marL="1496060">
              <a:lnSpc>
                <a:spcPct val="100000"/>
              </a:lnSpc>
              <a:spcBef>
                <a:spcPts val="40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913130">
              <a:lnSpc>
                <a:spcPct val="100000"/>
              </a:lnSpc>
              <a:spcBef>
                <a:spcPts val="45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&lt;/clr-datagrid&gt;</a:t>
            </a:r>
            <a:endParaRPr sz="39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19301" y="8444769"/>
          <a:ext cx="15454629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b="1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r>
                        <a:rPr sz="2950" b="1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95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direction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E779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Syntax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E7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950" spc="-40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2950" spc="-25" dirty="0">
                          <a:latin typeface="Verdana"/>
                          <a:cs typeface="Verdana"/>
                        </a:rPr>
                        <a:t>source </a:t>
                      </a:r>
                      <a:r>
                        <a:rPr sz="2950" spc="-120" dirty="0">
                          <a:latin typeface="Verdana"/>
                          <a:cs typeface="Verdana"/>
                        </a:rPr>
                        <a:t>(class) </a:t>
                      </a:r>
                      <a:r>
                        <a:rPr sz="2950" spc="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950" spc="-7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spc="-60" dirty="0">
                          <a:latin typeface="Verdana"/>
                          <a:cs typeface="Verdana"/>
                        </a:rPr>
                        <a:t>view </a:t>
                      </a:r>
                      <a:r>
                        <a:rPr sz="2950" spc="-45" dirty="0">
                          <a:latin typeface="Verdana"/>
                          <a:cs typeface="Verdana"/>
                        </a:rPr>
                        <a:t>target </a:t>
                      </a:r>
                      <a:r>
                        <a:rPr sz="2950" spc="-185" dirty="0">
                          <a:latin typeface="Verdana"/>
                          <a:cs typeface="Verdana"/>
                        </a:rPr>
                        <a:t>(html)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950" spc="-235" dirty="0">
                          <a:latin typeface="Verdana"/>
                          <a:cs typeface="Verdana"/>
                        </a:rPr>
                        <a:t>{{expression}} </a:t>
                      </a:r>
                      <a:r>
                        <a:rPr sz="2950" spc="-2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295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spc="-90" dirty="0">
                          <a:latin typeface="Verdana"/>
                          <a:cs typeface="Verdana"/>
                        </a:rPr>
                        <a:t>[target]=“expression”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spc="-60" dirty="0">
                          <a:latin typeface="Verdana"/>
                          <a:cs typeface="Verdana"/>
                        </a:rPr>
                        <a:t>view </a:t>
                      </a:r>
                      <a:r>
                        <a:rPr sz="2950" spc="-45" dirty="0">
                          <a:latin typeface="Verdana"/>
                          <a:cs typeface="Verdana"/>
                        </a:rPr>
                        <a:t>target </a:t>
                      </a:r>
                      <a:r>
                        <a:rPr sz="2950" spc="-185" dirty="0">
                          <a:latin typeface="Verdana"/>
                          <a:cs typeface="Verdana"/>
                        </a:rPr>
                        <a:t>(html) </a:t>
                      </a:r>
                      <a:r>
                        <a:rPr sz="2950" spc="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950" spc="-40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2950" spc="-25" dirty="0">
                          <a:latin typeface="Verdana"/>
                          <a:cs typeface="Verdana"/>
                        </a:rPr>
                        <a:t>source</a:t>
                      </a:r>
                      <a:r>
                        <a:rPr sz="2950" spc="-7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950" spc="-120" dirty="0">
                          <a:latin typeface="Verdana"/>
                          <a:cs typeface="Verdana"/>
                        </a:rPr>
                        <a:t>(class)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spc="-105" dirty="0">
                          <a:latin typeface="Verdana"/>
                          <a:cs typeface="Verdana"/>
                        </a:rPr>
                        <a:t>(target)=“statement”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spc="-15" dirty="0">
                          <a:latin typeface="Verdana"/>
                          <a:cs typeface="Verdana"/>
                        </a:rPr>
                        <a:t>Two-way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950" spc="-105" dirty="0">
                          <a:latin typeface="Verdana"/>
                          <a:cs typeface="Verdana"/>
                        </a:rPr>
                        <a:t>[(target)]=“expression”</a:t>
                      </a:r>
                      <a:endParaRPr sz="29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529841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Fetching </a:t>
            </a:r>
            <a:r>
              <a:rPr spc="-90" dirty="0"/>
              <a:t>data </a:t>
            </a:r>
            <a:r>
              <a:rPr spc="-30" dirty="0"/>
              <a:t>for </a:t>
            </a:r>
            <a:r>
              <a:rPr spc="-120" dirty="0"/>
              <a:t>another </a:t>
            </a:r>
            <a:r>
              <a:rPr dirty="0"/>
              <a:t>page</a:t>
            </a:r>
            <a:r>
              <a:rPr spc="-1295" dirty="0"/>
              <a:t> </a:t>
            </a:r>
            <a:r>
              <a:rPr spc="-465" dirty="0"/>
              <a:t>- </a:t>
            </a:r>
            <a:r>
              <a:rPr spc="-7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087" y="1396680"/>
            <a:ext cx="16797655" cy="919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1807845" indent="-494030">
              <a:lnSpc>
                <a:spcPct val="156500"/>
              </a:lnSpc>
              <a:spcBef>
                <a:spcPts val="100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Define </a:t>
            </a:r>
            <a:r>
              <a:rPr sz="3950" spc="-120" dirty="0">
                <a:solidFill>
                  <a:srgbClr val="DCDEE0"/>
                </a:solidFill>
                <a:latin typeface="Verdana"/>
                <a:cs typeface="Verdana"/>
              </a:rPr>
              <a:t>variables </a:t>
            </a: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and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refresh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function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1019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45" dirty="0">
                <a:solidFill>
                  <a:srgbClr val="70BF41"/>
                </a:solidFill>
                <a:latin typeface="Verdana"/>
                <a:cs typeface="Verdana"/>
              </a:rPr>
              <a:t>home.component.ts</a:t>
            </a:r>
            <a:r>
              <a:rPr sz="3950" spc="-145" dirty="0">
                <a:solidFill>
                  <a:srgbClr val="DCDEE0"/>
                </a:solidFill>
                <a:latin typeface="Verdana"/>
                <a:cs typeface="Verdana"/>
              </a:rPr>
              <a:t>: </a:t>
            </a:r>
            <a:r>
              <a:rPr sz="3950" spc="-145" dirty="0">
                <a:solidFill>
                  <a:srgbClr val="CC7831"/>
                </a:solidFill>
                <a:latin typeface="Verdana"/>
                <a:cs typeface="Verdana"/>
              </a:rPr>
              <a:t> </a:t>
            </a:r>
            <a:r>
              <a:rPr sz="3950" spc="-45" dirty="0">
                <a:solidFill>
                  <a:srgbClr val="CC7831"/>
                </a:solidFill>
                <a:latin typeface="Verdana"/>
                <a:cs typeface="Verdana"/>
              </a:rPr>
              <a:t>export </a:t>
            </a:r>
            <a:r>
              <a:rPr sz="3950" spc="-80" dirty="0">
                <a:solidFill>
                  <a:srgbClr val="CC7831"/>
                </a:solidFill>
                <a:latin typeface="Verdana"/>
                <a:cs typeface="Verdana"/>
              </a:rPr>
              <a:t>class </a:t>
            </a:r>
            <a:r>
              <a:rPr sz="3950" spc="-65" dirty="0">
                <a:solidFill>
                  <a:srgbClr val="A9B7C6"/>
                </a:solidFill>
                <a:latin typeface="Verdana"/>
                <a:cs typeface="Verdana"/>
              </a:rPr>
              <a:t>HomeComponent</a:t>
            </a:r>
            <a:r>
              <a:rPr sz="3950" spc="-61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950">
              <a:latin typeface="Verdana"/>
              <a:cs typeface="Verdana"/>
            </a:endParaRPr>
          </a:p>
          <a:p>
            <a:pPr marL="1621790">
              <a:lnSpc>
                <a:spcPct val="100000"/>
              </a:lnSpc>
              <a:spcBef>
                <a:spcPts val="40"/>
              </a:spcBef>
            </a:pPr>
            <a:r>
              <a:rPr sz="3950" spc="-645" dirty="0">
                <a:solidFill>
                  <a:srgbClr val="9876AA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599565" marR="11597005" indent="5080">
              <a:lnSpc>
                <a:spcPct val="100899"/>
              </a:lnSpc>
            </a:pPr>
            <a:r>
              <a:rPr sz="3950" b="1" spc="-270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b="1" spc="-270" dirty="0">
                <a:solidFill>
                  <a:srgbClr val="CC7831"/>
                </a:solidFill>
                <a:latin typeface="Verdana"/>
                <a:cs typeface="Verdana"/>
              </a:rPr>
              <a:t>;  </a:t>
            </a:r>
            <a:r>
              <a:rPr sz="3950" b="1" spc="-260" dirty="0">
                <a:solidFill>
                  <a:srgbClr val="9876AA"/>
                </a:solidFill>
                <a:latin typeface="Verdana"/>
                <a:cs typeface="Verdana"/>
              </a:rPr>
              <a:t>loading </a:t>
            </a:r>
            <a:r>
              <a:rPr sz="3950" b="1" spc="-1040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950" b="1" spc="-944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b="1" spc="-335" dirty="0">
                <a:solidFill>
                  <a:srgbClr val="CC7831"/>
                </a:solidFill>
                <a:latin typeface="Verdana"/>
                <a:cs typeface="Verdana"/>
              </a:rPr>
              <a:t>true;</a:t>
            </a:r>
            <a:endParaRPr sz="3950">
              <a:latin typeface="Verdana"/>
              <a:cs typeface="Verdana"/>
            </a:endParaRPr>
          </a:p>
          <a:p>
            <a:pPr marL="1621790" marR="2525395">
              <a:lnSpc>
                <a:spcPct val="151300"/>
              </a:lnSpc>
            </a:pPr>
            <a:r>
              <a:rPr sz="3950" spc="-95" dirty="0">
                <a:solidFill>
                  <a:srgbClr val="CC7831"/>
                </a:solidFill>
                <a:latin typeface="Verdana"/>
                <a:cs typeface="Verdana"/>
              </a:rPr>
              <a:t>constructor</a:t>
            </a:r>
            <a:r>
              <a:rPr sz="3950" spc="-95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950" spc="-95" dirty="0">
                <a:solidFill>
                  <a:srgbClr val="CC7831"/>
                </a:solidFill>
                <a:latin typeface="Verdana"/>
                <a:cs typeface="Verdana"/>
              </a:rPr>
              <a:t>private </a:t>
            </a:r>
            <a:r>
              <a:rPr sz="3950" spc="-100" dirty="0">
                <a:solidFill>
                  <a:srgbClr val="A9B7C6"/>
                </a:solidFill>
                <a:latin typeface="Verdana"/>
                <a:cs typeface="Verdana"/>
              </a:rPr>
              <a:t>peopleService: </a:t>
            </a:r>
            <a:r>
              <a:rPr sz="3950" spc="-65" dirty="0">
                <a:solidFill>
                  <a:srgbClr val="A9B7C6"/>
                </a:solidFill>
                <a:latin typeface="Verdana"/>
                <a:cs typeface="Verdana"/>
              </a:rPr>
              <a:t>PeopleService)</a:t>
            </a:r>
            <a:r>
              <a:rPr sz="3950" spc="-50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{}  </a:t>
            </a:r>
            <a:r>
              <a:rPr sz="3950" spc="-155" dirty="0">
                <a:solidFill>
                  <a:srgbClr val="FFC66E"/>
                </a:solidFill>
                <a:latin typeface="Verdana"/>
                <a:cs typeface="Verdana"/>
              </a:rPr>
              <a:t>refresh</a:t>
            </a:r>
            <a:r>
              <a:rPr sz="3950" spc="-155" dirty="0">
                <a:solidFill>
                  <a:srgbClr val="A9B7C6"/>
                </a:solidFill>
                <a:latin typeface="Verdana"/>
                <a:cs typeface="Verdana"/>
              </a:rPr>
              <a:t>(state: </a:t>
            </a:r>
            <a:r>
              <a:rPr sz="3950" spc="-160" dirty="0">
                <a:solidFill>
                  <a:srgbClr val="A9B7C6"/>
                </a:solidFill>
                <a:latin typeface="Verdana"/>
                <a:cs typeface="Verdana"/>
              </a:rPr>
              <a:t>State)</a:t>
            </a:r>
            <a:r>
              <a:rPr sz="3950" spc="-34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950">
              <a:latin typeface="Verdana"/>
              <a:cs typeface="Verdana"/>
            </a:endParaRPr>
          </a:p>
          <a:p>
            <a:pPr marL="2165985">
              <a:lnSpc>
                <a:spcPct val="100000"/>
              </a:lnSpc>
              <a:spcBef>
                <a:spcPts val="45"/>
              </a:spcBef>
            </a:pPr>
            <a:r>
              <a:rPr sz="3950" b="1" spc="-28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950" b="1" spc="-280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950" b="1" spc="-280" dirty="0">
                <a:solidFill>
                  <a:srgbClr val="9876AA"/>
                </a:solidFill>
                <a:latin typeface="Verdana"/>
                <a:cs typeface="Verdana"/>
              </a:rPr>
              <a:t>loading </a:t>
            </a:r>
            <a:r>
              <a:rPr sz="3950" b="1" spc="-1040" dirty="0">
                <a:solidFill>
                  <a:srgbClr val="A9B7C6"/>
                </a:solidFill>
                <a:latin typeface="Verdana"/>
                <a:cs typeface="Verdana"/>
              </a:rPr>
              <a:t>=  </a:t>
            </a:r>
            <a:r>
              <a:rPr sz="3950" b="1" spc="-90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b="1" spc="-335" dirty="0">
                <a:solidFill>
                  <a:srgbClr val="CC7831"/>
                </a:solidFill>
                <a:latin typeface="Verdana"/>
                <a:cs typeface="Verdana"/>
              </a:rPr>
              <a:t>true;</a:t>
            </a:r>
            <a:endParaRPr sz="3950">
              <a:latin typeface="Verdana"/>
              <a:cs typeface="Verdana"/>
            </a:endParaRPr>
          </a:p>
          <a:p>
            <a:pPr marL="2204720">
              <a:lnSpc>
                <a:spcPct val="100000"/>
              </a:lnSpc>
              <a:spcBef>
                <a:spcPts val="40"/>
              </a:spcBef>
            </a:pPr>
            <a:r>
              <a:rPr sz="3950" spc="-11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950" spc="-110" dirty="0">
                <a:solidFill>
                  <a:srgbClr val="A9B7C6"/>
                </a:solidFill>
                <a:latin typeface="Verdana"/>
                <a:cs typeface="Verdana"/>
              </a:rPr>
              <a:t>.peopleService.</a:t>
            </a:r>
            <a:r>
              <a:rPr sz="3950" spc="-110" dirty="0">
                <a:solidFill>
                  <a:srgbClr val="FFC66E"/>
                </a:solidFill>
                <a:latin typeface="Verdana"/>
                <a:cs typeface="Verdana"/>
              </a:rPr>
              <a:t>get</a:t>
            </a:r>
            <a:r>
              <a:rPr sz="3950" spc="-110" dirty="0">
                <a:solidFill>
                  <a:srgbClr val="A9B7C6"/>
                </a:solidFill>
                <a:latin typeface="Verdana"/>
                <a:cs typeface="Verdana"/>
              </a:rPr>
              <a:t>(</a:t>
            </a:r>
            <a:r>
              <a:rPr sz="3950" spc="-11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950" spc="-110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950" spc="-110" dirty="0">
                <a:solidFill>
                  <a:srgbClr val="9876AA"/>
                </a:solidFill>
                <a:latin typeface="Verdana"/>
                <a:cs typeface="Verdana"/>
              </a:rPr>
              <a:t>currentPage</a:t>
            </a:r>
            <a:r>
              <a:rPr sz="3950" spc="-110" dirty="0">
                <a:solidFill>
                  <a:srgbClr val="A9B7C6"/>
                </a:solidFill>
                <a:latin typeface="Verdana"/>
                <a:cs typeface="Verdana"/>
              </a:rPr>
              <a:t>).</a:t>
            </a:r>
            <a:r>
              <a:rPr sz="3950" spc="-110" dirty="0">
                <a:solidFill>
                  <a:srgbClr val="FFC66E"/>
                </a:solidFill>
                <a:latin typeface="Verdana"/>
                <a:cs typeface="Verdana"/>
              </a:rPr>
              <a:t>subscribe</a:t>
            </a:r>
            <a:r>
              <a:rPr sz="3950" spc="-110" dirty="0">
                <a:solidFill>
                  <a:srgbClr val="A9B7C6"/>
                </a:solidFill>
                <a:latin typeface="Verdana"/>
                <a:cs typeface="Verdana"/>
              </a:rPr>
              <a:t>( </a:t>
            </a:r>
            <a:r>
              <a:rPr sz="3950" spc="-60" dirty="0">
                <a:solidFill>
                  <a:srgbClr val="A9B7C6"/>
                </a:solidFill>
                <a:latin typeface="Verdana"/>
                <a:cs typeface="Verdana"/>
              </a:rPr>
              <a:t>data </a:t>
            </a:r>
            <a:r>
              <a:rPr sz="3950" spc="-900" dirty="0">
                <a:solidFill>
                  <a:srgbClr val="A9B7C6"/>
                </a:solidFill>
                <a:latin typeface="Verdana"/>
                <a:cs typeface="Verdana"/>
              </a:rPr>
              <a:t>=&gt;</a:t>
            </a: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{</a:t>
            </a:r>
            <a:endParaRPr sz="3950">
              <a:latin typeface="Verdana"/>
              <a:cs typeface="Verdana"/>
            </a:endParaRPr>
          </a:p>
          <a:p>
            <a:pPr marL="2692400">
              <a:lnSpc>
                <a:spcPct val="100000"/>
              </a:lnSpc>
              <a:spcBef>
                <a:spcPts val="45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2738120">
              <a:lnSpc>
                <a:spcPct val="100000"/>
              </a:lnSpc>
              <a:spcBef>
                <a:spcPts val="40"/>
              </a:spcBef>
            </a:pPr>
            <a:r>
              <a:rPr sz="3950" b="1" spc="-280" dirty="0">
                <a:solidFill>
                  <a:srgbClr val="CC7831"/>
                </a:solidFill>
                <a:latin typeface="Verdana"/>
                <a:cs typeface="Verdana"/>
              </a:rPr>
              <a:t>this</a:t>
            </a:r>
            <a:r>
              <a:rPr sz="3950" b="1" spc="-280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950" b="1" spc="-280" dirty="0">
                <a:solidFill>
                  <a:srgbClr val="9876AA"/>
                </a:solidFill>
                <a:latin typeface="Verdana"/>
                <a:cs typeface="Verdana"/>
              </a:rPr>
              <a:t>loading </a:t>
            </a:r>
            <a:r>
              <a:rPr sz="3950" b="1" spc="-1040" dirty="0">
                <a:solidFill>
                  <a:srgbClr val="A9B7C6"/>
                </a:solidFill>
                <a:latin typeface="Verdana"/>
                <a:cs typeface="Verdana"/>
              </a:rPr>
              <a:t>=</a:t>
            </a:r>
            <a:r>
              <a:rPr sz="3950" b="1" spc="-844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b="1" spc="-310" dirty="0">
                <a:solidFill>
                  <a:srgbClr val="CC7831"/>
                </a:solidFill>
                <a:latin typeface="Verdana"/>
                <a:cs typeface="Verdana"/>
              </a:rPr>
              <a:t>false;</a:t>
            </a:r>
            <a:endParaRPr sz="3950">
              <a:latin typeface="Verdana"/>
              <a:cs typeface="Verdana"/>
            </a:endParaRPr>
          </a:p>
          <a:p>
            <a:pPr marL="2058670">
              <a:lnSpc>
                <a:spcPct val="100000"/>
              </a:lnSpc>
              <a:spcBef>
                <a:spcPts val="40"/>
              </a:spcBef>
            </a:pPr>
            <a:r>
              <a:rPr sz="3950" spc="-695" dirty="0">
                <a:solidFill>
                  <a:srgbClr val="A9B7C6"/>
                </a:solidFill>
                <a:latin typeface="Verdana"/>
                <a:cs typeface="Verdana"/>
              </a:rPr>
              <a:t>})</a:t>
            </a:r>
            <a:r>
              <a:rPr sz="3950" spc="-695" dirty="0">
                <a:solidFill>
                  <a:srgbClr val="CC7831"/>
                </a:solidFill>
                <a:latin typeface="Verdana"/>
                <a:cs typeface="Verdana"/>
              </a:rPr>
              <a:t>;</a:t>
            </a:r>
            <a:endParaRPr sz="3950">
              <a:latin typeface="Verdana"/>
              <a:cs typeface="Verdana"/>
            </a:endParaRPr>
          </a:p>
          <a:p>
            <a:pPr marL="1621790">
              <a:lnSpc>
                <a:spcPct val="100000"/>
              </a:lnSpc>
              <a:spcBef>
                <a:spcPts val="45"/>
              </a:spcBef>
            </a:pPr>
            <a:r>
              <a:rPr sz="3950" spc="-950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62007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Enabling</a:t>
            </a:r>
            <a:r>
              <a:rPr spc="-370" dirty="0"/>
              <a:t> </a:t>
            </a:r>
            <a:r>
              <a:rPr spc="-9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03" y="1662641"/>
            <a:ext cx="17291685" cy="606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135" dirty="0">
                <a:solidFill>
                  <a:srgbClr val="DCDEE0"/>
                </a:solidFill>
                <a:latin typeface="Verdana"/>
                <a:cs typeface="Verdana"/>
              </a:rPr>
              <a:t>Add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datagrid’s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properties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DCDEE0"/>
                </a:solidFill>
                <a:latin typeface="Verdana"/>
                <a:cs typeface="Verdana"/>
              </a:rPr>
              <a:t>for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selection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913130">
              <a:lnSpc>
                <a:spcPct val="100000"/>
              </a:lnSpc>
            </a:pPr>
            <a:r>
              <a:rPr sz="3950" spc="-155" dirty="0">
                <a:solidFill>
                  <a:srgbClr val="E8BF6B"/>
                </a:solidFill>
                <a:latin typeface="Verdana"/>
                <a:cs typeface="Verdana"/>
              </a:rPr>
              <a:t>&lt;clr-datagrid</a:t>
            </a:r>
            <a:r>
              <a:rPr sz="3950" spc="-285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b="1" spc="-325" dirty="0">
                <a:solidFill>
                  <a:srgbClr val="BABABA"/>
                </a:solidFill>
                <a:latin typeface="Verdana"/>
                <a:cs typeface="Verdana"/>
              </a:rPr>
              <a:t>[(clrDgSingleSelected)]=</a:t>
            </a:r>
            <a:r>
              <a:rPr sz="3950" b="1" spc="-32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b="1" spc="-325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b="1" spc="-32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endParaRPr sz="3950">
              <a:latin typeface="Verdana"/>
              <a:cs typeface="Verdana"/>
            </a:endParaRPr>
          </a:p>
          <a:p>
            <a:pPr marL="2420620">
              <a:lnSpc>
                <a:spcPct val="100000"/>
              </a:lnSpc>
              <a:spcBef>
                <a:spcPts val="40"/>
              </a:spcBef>
            </a:pPr>
            <a:r>
              <a:rPr sz="3950" spc="-145" dirty="0">
                <a:solidFill>
                  <a:srgbClr val="BABABA"/>
                </a:solidFill>
                <a:latin typeface="Verdana"/>
                <a:cs typeface="Verdana"/>
              </a:rPr>
              <a:t>(clrDgRefresh)=</a:t>
            </a:r>
            <a:r>
              <a:rPr sz="3950" spc="-145" dirty="0">
                <a:solidFill>
                  <a:srgbClr val="A5C261"/>
                </a:solidFill>
                <a:latin typeface="Verdana"/>
                <a:cs typeface="Verdana"/>
              </a:rPr>
              <a:t>“</a:t>
            </a:r>
            <a:r>
              <a:rPr sz="3950" spc="-145" dirty="0">
                <a:solidFill>
                  <a:srgbClr val="FFC66E"/>
                </a:solidFill>
                <a:latin typeface="Verdana"/>
                <a:cs typeface="Verdana"/>
              </a:rPr>
              <a:t>refresh</a:t>
            </a:r>
            <a:r>
              <a:rPr sz="3950" spc="-145" dirty="0">
                <a:solidFill>
                  <a:srgbClr val="A5C261"/>
                </a:solidFill>
                <a:latin typeface="Verdana"/>
                <a:cs typeface="Verdana"/>
              </a:rPr>
              <a:t>($event)"</a:t>
            </a:r>
            <a:r>
              <a:rPr sz="3950" spc="-240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150" dirty="0">
                <a:solidFill>
                  <a:srgbClr val="BABABA"/>
                </a:solidFill>
                <a:latin typeface="Verdana"/>
                <a:cs typeface="Verdana"/>
              </a:rPr>
              <a:t>[clrDgLoading]=</a:t>
            </a:r>
            <a:r>
              <a:rPr sz="3950" spc="-150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50" dirty="0">
                <a:solidFill>
                  <a:srgbClr val="9876AA"/>
                </a:solidFill>
                <a:latin typeface="Verdana"/>
                <a:cs typeface="Verdana"/>
              </a:rPr>
              <a:t>loading</a:t>
            </a:r>
            <a:r>
              <a:rPr sz="3950" spc="-150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15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496060">
              <a:lnSpc>
                <a:spcPct val="100000"/>
              </a:lnSpc>
              <a:spcBef>
                <a:spcPts val="45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289685">
              <a:lnSpc>
                <a:spcPct val="100000"/>
              </a:lnSpc>
              <a:spcBef>
                <a:spcPts val="40"/>
              </a:spcBef>
            </a:pPr>
            <a:r>
              <a:rPr sz="3950" spc="-170" dirty="0">
                <a:solidFill>
                  <a:srgbClr val="E8BF6B"/>
                </a:solidFill>
                <a:latin typeface="Verdana"/>
                <a:cs typeface="Verdana"/>
              </a:rPr>
              <a:t>&lt;clr-dg-row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*ngFor=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"let </a:t>
            </a:r>
            <a:r>
              <a:rPr sz="3950" spc="-45" dirty="0">
                <a:solidFill>
                  <a:srgbClr val="A5C261"/>
                </a:solidFill>
                <a:latin typeface="Verdana"/>
                <a:cs typeface="Verdana"/>
              </a:rPr>
              <a:t>person </a:t>
            </a:r>
            <a:r>
              <a:rPr sz="3950" spc="50" dirty="0">
                <a:solidFill>
                  <a:srgbClr val="A5C261"/>
                </a:solidFill>
                <a:latin typeface="Verdana"/>
                <a:cs typeface="Verdana"/>
              </a:rPr>
              <a:t>of </a:t>
            </a:r>
            <a:r>
              <a:rPr sz="3950" spc="-20" dirty="0">
                <a:solidFill>
                  <a:srgbClr val="9876AA"/>
                </a:solidFill>
                <a:latin typeface="Verdana"/>
                <a:cs typeface="Verdana"/>
              </a:rPr>
              <a:t>people</a:t>
            </a:r>
            <a:r>
              <a:rPr sz="3950" spc="-20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spc="-919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b="1" spc="-409" dirty="0">
                <a:solidFill>
                  <a:srgbClr val="BABABA"/>
                </a:solidFill>
                <a:latin typeface="Verdana"/>
                <a:cs typeface="Verdana"/>
              </a:rPr>
              <a:t>[clrDgItem]=</a:t>
            </a:r>
            <a:r>
              <a:rPr sz="3950" b="1" spc="-409" dirty="0">
                <a:solidFill>
                  <a:srgbClr val="A5C261"/>
                </a:solidFill>
                <a:latin typeface="Verdana"/>
                <a:cs typeface="Verdana"/>
              </a:rPr>
              <a:t>“person"</a:t>
            </a:r>
            <a:r>
              <a:rPr sz="3950" spc="-409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932939">
              <a:lnSpc>
                <a:spcPct val="100000"/>
              </a:lnSpc>
              <a:spcBef>
                <a:spcPts val="45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289685">
              <a:lnSpc>
                <a:spcPct val="100000"/>
              </a:lnSpc>
              <a:spcBef>
                <a:spcPts val="40"/>
              </a:spcBef>
            </a:pP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&lt;/clr-dg-row&gt;</a:t>
            </a:r>
            <a:endParaRPr sz="3950">
              <a:latin typeface="Verdana"/>
              <a:cs typeface="Verdana"/>
            </a:endParaRPr>
          </a:p>
          <a:p>
            <a:pPr marL="1496060">
              <a:lnSpc>
                <a:spcPct val="100000"/>
              </a:lnSpc>
              <a:spcBef>
                <a:spcPts val="40"/>
              </a:spcBef>
            </a:pPr>
            <a:r>
              <a:rPr sz="3950" spc="-645" dirty="0">
                <a:solidFill>
                  <a:srgbClr val="A9B7C6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913130">
              <a:lnSpc>
                <a:spcPct val="100000"/>
              </a:lnSpc>
              <a:spcBef>
                <a:spcPts val="45"/>
              </a:spcBef>
            </a:pP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&lt;/clr-datagrid&gt;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Displaying </a:t>
            </a:r>
            <a:r>
              <a:rPr spc="-90" dirty="0"/>
              <a:t>selection</a:t>
            </a:r>
            <a:r>
              <a:rPr spc="-625" dirty="0"/>
              <a:t> </a:t>
            </a:r>
            <a:r>
              <a:rPr spc="-89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407151"/>
            <a:ext cx="14334490" cy="93237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880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135" dirty="0">
                <a:solidFill>
                  <a:srgbClr val="DCDEE0"/>
                </a:solidFill>
                <a:latin typeface="Verdana"/>
                <a:cs typeface="Verdana"/>
              </a:rPr>
              <a:t>Add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a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30" dirty="0">
                <a:solidFill>
                  <a:srgbClr val="DCDEE0"/>
                </a:solidFill>
                <a:latin typeface="Verdana"/>
                <a:cs typeface="Verdana"/>
              </a:rPr>
              <a:t>card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to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other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column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090930">
              <a:lnSpc>
                <a:spcPct val="100000"/>
              </a:lnSpc>
              <a:spcBef>
                <a:spcPts val="785"/>
              </a:spcBef>
            </a:pPr>
            <a:r>
              <a:rPr sz="3950" b="1" spc="-370" dirty="0">
                <a:solidFill>
                  <a:srgbClr val="E8BF6B"/>
                </a:solidFill>
                <a:latin typeface="Verdana"/>
                <a:cs typeface="Verdana"/>
              </a:rPr>
              <a:t>&lt;ng-container</a:t>
            </a:r>
            <a:r>
              <a:rPr sz="3950" b="1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b="1" spc="-455" dirty="0">
                <a:solidFill>
                  <a:srgbClr val="BABABA"/>
                </a:solidFill>
                <a:latin typeface="Verdana"/>
                <a:cs typeface="Verdana"/>
              </a:rPr>
              <a:t>*ngIf=</a:t>
            </a:r>
            <a:r>
              <a:rPr sz="3950" b="1" spc="-45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b="1" spc="-455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b="1" spc="-455" dirty="0">
                <a:solidFill>
                  <a:srgbClr val="A5C261"/>
                </a:solidFill>
                <a:latin typeface="Verdana"/>
                <a:cs typeface="Verdana"/>
              </a:rPr>
              <a:t>"</a:t>
            </a:r>
            <a:r>
              <a:rPr sz="3950" b="1" spc="-45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0"/>
              </a:spcBef>
            </a:pPr>
            <a:r>
              <a:rPr sz="3950" spc="-285" dirty="0">
                <a:solidFill>
                  <a:srgbClr val="E8BF6B"/>
                </a:solidFill>
                <a:latin typeface="Verdana"/>
                <a:cs typeface="Verdana"/>
              </a:rPr>
              <a:t>&lt;h3&gt;</a:t>
            </a:r>
            <a:r>
              <a:rPr sz="3950" spc="-285" dirty="0">
                <a:solidFill>
                  <a:srgbClr val="A9B7C6"/>
                </a:solidFill>
                <a:latin typeface="Verdana"/>
                <a:cs typeface="Verdana"/>
              </a:rPr>
              <a:t>You've</a:t>
            </a:r>
            <a:r>
              <a:rPr sz="3950" spc="-25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00" dirty="0">
                <a:solidFill>
                  <a:srgbClr val="A9B7C6"/>
                </a:solidFill>
                <a:latin typeface="Verdana"/>
                <a:cs typeface="Verdana"/>
              </a:rPr>
              <a:t>selected</a:t>
            </a:r>
            <a:r>
              <a:rPr sz="3950" spc="-200" dirty="0">
                <a:solidFill>
                  <a:srgbClr val="E8BF6B"/>
                </a:solidFill>
                <a:latin typeface="Verdana"/>
                <a:cs typeface="Verdana"/>
              </a:rPr>
              <a:t>&lt;/h3&gt;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5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"card"</a:t>
            </a: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17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70" dirty="0">
                <a:solidFill>
                  <a:srgbClr val="A5C261"/>
                </a:solidFill>
                <a:latin typeface="Verdana"/>
                <a:cs typeface="Verdana"/>
              </a:rPr>
              <a:t>"card-header"</a:t>
            </a:r>
            <a:r>
              <a:rPr sz="3950" spc="-17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5"/>
              </a:spcBef>
            </a:pPr>
            <a:r>
              <a:rPr sz="3950" spc="-295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95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295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950" spc="-295" dirty="0">
                <a:solidFill>
                  <a:srgbClr val="9876AA"/>
                </a:solidFill>
                <a:latin typeface="Verdana"/>
                <a:cs typeface="Verdana"/>
              </a:rPr>
              <a:t>name</a:t>
            </a:r>
            <a:r>
              <a:rPr sz="3950" spc="-295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16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65" dirty="0">
                <a:solidFill>
                  <a:srgbClr val="A5C261"/>
                </a:solidFill>
                <a:latin typeface="Verdana"/>
                <a:cs typeface="Verdana"/>
              </a:rPr>
              <a:t>"card-block"</a:t>
            </a:r>
            <a:r>
              <a:rPr sz="3950" spc="-16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R="8263890" algn="ctr">
              <a:lnSpc>
                <a:spcPct val="100000"/>
              </a:lnSpc>
              <a:spcBef>
                <a:spcPts val="45"/>
              </a:spcBef>
            </a:pPr>
            <a:r>
              <a:rPr sz="3950" spc="-440" dirty="0">
                <a:solidFill>
                  <a:srgbClr val="A9B7C6"/>
                </a:solidFill>
                <a:latin typeface="Verdana"/>
                <a:cs typeface="Verdana"/>
              </a:rPr>
              <a:t>...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5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15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55" dirty="0">
                <a:solidFill>
                  <a:srgbClr val="A5C261"/>
                </a:solidFill>
                <a:latin typeface="Verdana"/>
                <a:cs typeface="Verdana"/>
              </a:rPr>
              <a:t>"card-footer"</a:t>
            </a:r>
            <a:r>
              <a:rPr sz="3950" spc="-15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R="8263890" algn="ctr">
              <a:lnSpc>
                <a:spcPct val="100000"/>
              </a:lnSpc>
              <a:spcBef>
                <a:spcPts val="40"/>
              </a:spcBef>
            </a:pPr>
            <a:r>
              <a:rPr sz="3950" spc="-440" dirty="0">
                <a:solidFill>
                  <a:srgbClr val="A9B7C6"/>
                </a:solidFill>
                <a:latin typeface="Verdana"/>
                <a:cs typeface="Verdana"/>
              </a:rPr>
              <a:t>...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R="8160384" algn="ctr">
              <a:lnSpc>
                <a:spcPct val="100000"/>
              </a:lnSpc>
              <a:spcBef>
                <a:spcPts val="40"/>
              </a:spcBef>
            </a:pPr>
            <a:r>
              <a:rPr sz="3950" b="1" spc="-450" dirty="0">
                <a:solidFill>
                  <a:srgbClr val="E8BF6B"/>
                </a:solidFill>
                <a:latin typeface="Verdana"/>
                <a:cs typeface="Verdana"/>
              </a:rPr>
              <a:t>&lt;/ng-container&gt;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79457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Displaying </a:t>
            </a:r>
            <a:r>
              <a:rPr spc="-90" dirty="0"/>
              <a:t>selection</a:t>
            </a:r>
            <a:r>
              <a:rPr spc="-620" dirty="0"/>
              <a:t> </a:t>
            </a:r>
            <a:r>
              <a:rPr spc="-45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505578"/>
            <a:ext cx="13441680" cy="8314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Fill </a:t>
            </a:r>
            <a:r>
              <a:rPr sz="3950" spc="-50" dirty="0">
                <a:solidFill>
                  <a:srgbClr val="DCDEE0"/>
                </a:solidFill>
                <a:latin typeface="Verdana"/>
                <a:cs typeface="Verdana"/>
              </a:rPr>
              <a:t>out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card-block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with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</a:t>
            </a:r>
            <a:r>
              <a:rPr sz="3950" spc="-96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090930">
              <a:lnSpc>
                <a:spcPct val="100000"/>
              </a:lnSpc>
              <a:spcBef>
                <a:spcPts val="3175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"card"</a:t>
            </a: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528445">
              <a:lnSpc>
                <a:spcPct val="100000"/>
              </a:lnSpc>
              <a:spcBef>
                <a:spcPts val="45"/>
              </a:spcBef>
            </a:pPr>
            <a:r>
              <a:rPr sz="3950" spc="-645" dirty="0">
                <a:solidFill>
                  <a:srgbClr val="A5C261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16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65" dirty="0">
                <a:solidFill>
                  <a:srgbClr val="A5C261"/>
                </a:solidFill>
                <a:latin typeface="Verdana"/>
                <a:cs typeface="Verdana"/>
              </a:rPr>
              <a:t>"card-block"</a:t>
            </a:r>
            <a:r>
              <a:rPr sz="3950" spc="-16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545" dirty="0">
                <a:solidFill>
                  <a:srgbClr val="E8BF6B"/>
                </a:solidFill>
                <a:latin typeface="Verdana"/>
                <a:cs typeface="Verdana"/>
              </a:rPr>
              <a:t>&lt;ul&gt;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5"/>
              </a:spcBef>
            </a:pPr>
            <a:r>
              <a:rPr sz="3950" spc="-320" dirty="0">
                <a:solidFill>
                  <a:srgbClr val="E8BF6B"/>
                </a:solidFill>
                <a:latin typeface="Verdana"/>
                <a:cs typeface="Verdana"/>
              </a:rPr>
              <a:t>&lt;li&gt;</a:t>
            </a:r>
            <a:r>
              <a:rPr sz="3950" spc="-320" dirty="0">
                <a:solidFill>
                  <a:srgbClr val="A9B7C6"/>
                </a:solidFill>
                <a:latin typeface="Verdana"/>
                <a:cs typeface="Verdana"/>
              </a:rPr>
              <a:t>Height: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310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.</a:t>
            </a:r>
            <a:r>
              <a:rPr sz="3950" spc="-310" dirty="0">
                <a:solidFill>
                  <a:srgbClr val="9876AA"/>
                </a:solidFill>
                <a:latin typeface="Verdana"/>
                <a:cs typeface="Verdana"/>
              </a:rPr>
              <a:t>height</a:t>
            </a:r>
            <a:r>
              <a:rPr sz="3950" spc="-310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310" dirty="0">
                <a:solidFill>
                  <a:srgbClr val="E8BF6B"/>
                </a:solidFill>
                <a:latin typeface="Verdana"/>
                <a:cs typeface="Verdana"/>
              </a:rPr>
              <a:t>&lt;/li&gt;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0"/>
              </a:spcBef>
            </a:pPr>
            <a:r>
              <a:rPr sz="3950" spc="-365" dirty="0">
                <a:solidFill>
                  <a:srgbClr val="E8BF6B"/>
                </a:solidFill>
                <a:latin typeface="Verdana"/>
                <a:cs typeface="Verdana"/>
              </a:rPr>
              <a:t>&lt;li&gt;</a:t>
            </a:r>
            <a:r>
              <a:rPr sz="3950" spc="-365" dirty="0">
                <a:solidFill>
                  <a:srgbClr val="A9B7C6"/>
                </a:solidFill>
                <a:latin typeface="Verdana"/>
                <a:cs typeface="Verdana"/>
              </a:rPr>
              <a:t>Mass: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340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340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340" dirty="0">
                <a:solidFill>
                  <a:srgbClr val="A9B7C6"/>
                </a:solidFill>
                <a:latin typeface="Verdana"/>
                <a:cs typeface="Verdana"/>
              </a:rPr>
              <a:t>.mass}}</a:t>
            </a:r>
            <a:r>
              <a:rPr sz="3950" spc="-340" dirty="0">
                <a:solidFill>
                  <a:srgbClr val="E8BF6B"/>
                </a:solidFill>
                <a:latin typeface="Verdana"/>
                <a:cs typeface="Verdana"/>
              </a:rPr>
              <a:t>&lt;/li&gt;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5"/>
              </a:spcBef>
            </a:pPr>
            <a:r>
              <a:rPr sz="3950" spc="-350" dirty="0">
                <a:solidFill>
                  <a:srgbClr val="E8BF6B"/>
                </a:solidFill>
                <a:latin typeface="Verdana"/>
                <a:cs typeface="Verdana"/>
              </a:rPr>
              <a:t>&lt;li&gt;</a:t>
            </a:r>
            <a:r>
              <a:rPr sz="3950" spc="-350" dirty="0">
                <a:solidFill>
                  <a:srgbClr val="A9B7C6"/>
                </a:solidFill>
                <a:latin typeface="Verdana"/>
                <a:cs typeface="Verdana"/>
              </a:rPr>
              <a:t>Hair </a:t>
            </a:r>
            <a:r>
              <a:rPr sz="3950" spc="-170" dirty="0">
                <a:solidFill>
                  <a:srgbClr val="A9B7C6"/>
                </a:solidFill>
                <a:latin typeface="Verdana"/>
                <a:cs typeface="Verdana"/>
              </a:rPr>
              <a:t>Color:</a:t>
            </a:r>
            <a:r>
              <a:rPr sz="3950" spc="-16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75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75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275" dirty="0">
                <a:solidFill>
                  <a:srgbClr val="A9B7C6"/>
                </a:solidFill>
                <a:latin typeface="Verdana"/>
                <a:cs typeface="Verdana"/>
              </a:rPr>
              <a:t>.hair_color}}</a:t>
            </a:r>
            <a:r>
              <a:rPr sz="3950" spc="-275" dirty="0">
                <a:solidFill>
                  <a:srgbClr val="E8BF6B"/>
                </a:solidFill>
                <a:latin typeface="Verdana"/>
                <a:cs typeface="Verdana"/>
              </a:rPr>
              <a:t>&lt;/li&gt;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0"/>
              </a:spcBef>
            </a:pPr>
            <a:r>
              <a:rPr sz="3950" spc="-330" dirty="0">
                <a:solidFill>
                  <a:srgbClr val="E8BF6B"/>
                </a:solidFill>
                <a:latin typeface="Verdana"/>
                <a:cs typeface="Verdana"/>
              </a:rPr>
              <a:t>&lt;li&gt;</a:t>
            </a:r>
            <a:r>
              <a:rPr sz="3950" spc="-330" dirty="0">
                <a:solidFill>
                  <a:srgbClr val="A9B7C6"/>
                </a:solidFill>
                <a:latin typeface="Verdana"/>
                <a:cs typeface="Verdana"/>
              </a:rPr>
              <a:t>Eye </a:t>
            </a:r>
            <a:r>
              <a:rPr sz="3950" spc="-170" dirty="0">
                <a:solidFill>
                  <a:srgbClr val="A9B7C6"/>
                </a:solidFill>
                <a:latin typeface="Verdana"/>
                <a:cs typeface="Verdana"/>
              </a:rPr>
              <a:t>Color:</a:t>
            </a:r>
            <a:r>
              <a:rPr sz="3950" spc="-15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270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70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270" dirty="0">
                <a:solidFill>
                  <a:srgbClr val="A9B7C6"/>
                </a:solidFill>
                <a:latin typeface="Verdana"/>
                <a:cs typeface="Verdana"/>
              </a:rPr>
              <a:t>.eye_color}}</a:t>
            </a:r>
            <a:r>
              <a:rPr sz="3950" spc="-270" dirty="0">
                <a:solidFill>
                  <a:srgbClr val="E8BF6B"/>
                </a:solidFill>
                <a:latin typeface="Verdana"/>
                <a:cs typeface="Verdana"/>
              </a:rPr>
              <a:t>&lt;/li&gt;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465" dirty="0">
                <a:solidFill>
                  <a:srgbClr val="E8BF6B"/>
                </a:solidFill>
                <a:latin typeface="Verdana"/>
                <a:cs typeface="Verdana"/>
              </a:rPr>
              <a:t>&lt;/ul&gt;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0"/>
              </a:spcBef>
            </a:pPr>
            <a:r>
              <a:rPr sz="3950" spc="-645" dirty="0">
                <a:solidFill>
                  <a:srgbClr val="E8BF6B"/>
                </a:solidFill>
                <a:latin typeface="Verdana"/>
                <a:cs typeface="Verdana"/>
              </a:rPr>
              <a:t>…</a:t>
            </a:r>
            <a:endParaRPr sz="3950">
              <a:latin typeface="Verdana"/>
              <a:cs typeface="Verdana"/>
            </a:endParaRPr>
          </a:p>
          <a:p>
            <a:pPr marL="109093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79432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Displaying </a:t>
            </a:r>
            <a:r>
              <a:rPr spc="-90" dirty="0"/>
              <a:t>selection</a:t>
            </a:r>
            <a:r>
              <a:rPr spc="-620" dirty="0"/>
              <a:t> </a:t>
            </a:r>
            <a:r>
              <a:rPr spc="-45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505578"/>
            <a:ext cx="13441680" cy="972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30" indent="-481330">
              <a:lnSpc>
                <a:spcPts val="472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Fill </a:t>
            </a:r>
            <a:r>
              <a:rPr sz="3950" spc="-50" dirty="0">
                <a:solidFill>
                  <a:srgbClr val="DCDEE0"/>
                </a:solidFill>
                <a:latin typeface="Verdana"/>
                <a:cs typeface="Verdana"/>
              </a:rPr>
              <a:t>out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card-block </a:t>
            </a:r>
            <a:r>
              <a:rPr sz="3950" spc="-95" dirty="0">
                <a:solidFill>
                  <a:srgbClr val="DCDEE0"/>
                </a:solidFill>
                <a:latin typeface="Verdana"/>
                <a:cs typeface="Verdana"/>
              </a:rPr>
              <a:t>with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data</a:t>
            </a:r>
            <a:r>
              <a:rPr sz="3950" spc="-96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80" dirty="0">
                <a:solidFill>
                  <a:srgbClr val="DCDEE0"/>
                </a:solidFill>
                <a:latin typeface="Verdana"/>
                <a:cs typeface="Verdana"/>
              </a:rPr>
              <a:t>in </a:t>
            </a:r>
            <a:r>
              <a:rPr sz="3950" spc="-160" dirty="0">
                <a:solidFill>
                  <a:srgbClr val="70BF41"/>
                </a:solidFill>
                <a:latin typeface="Verdana"/>
                <a:cs typeface="Verdana"/>
              </a:rPr>
              <a:t>home.component.html</a:t>
            </a:r>
            <a:r>
              <a:rPr sz="3950" spc="-160" dirty="0">
                <a:solidFill>
                  <a:srgbClr val="DCDEE0"/>
                </a:solidFill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1090930">
              <a:lnSpc>
                <a:spcPts val="4720"/>
              </a:lnSpc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204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"card"</a:t>
            </a:r>
            <a:r>
              <a:rPr sz="3950" spc="-204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5"/>
              </a:spcBef>
            </a:pPr>
            <a:r>
              <a:rPr sz="3950" spc="-440" dirty="0">
                <a:solidFill>
                  <a:srgbClr val="A9B7C6"/>
                </a:solidFill>
                <a:latin typeface="Verdana"/>
                <a:cs typeface="Verdana"/>
              </a:rPr>
              <a:t>...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15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55" dirty="0">
                <a:solidFill>
                  <a:srgbClr val="A5C261"/>
                </a:solidFill>
                <a:latin typeface="Verdana"/>
                <a:cs typeface="Verdana"/>
              </a:rPr>
              <a:t>"card-footer"</a:t>
            </a:r>
            <a:r>
              <a:rPr sz="3950" spc="-15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950" spc="-25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spc="-22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225" dirty="0">
                <a:solidFill>
                  <a:srgbClr val="A5C261"/>
                </a:solidFill>
                <a:latin typeface="Verdana"/>
                <a:cs typeface="Verdana"/>
              </a:rPr>
              <a:t>"row"</a:t>
            </a: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5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 </a:t>
            </a:r>
            <a:r>
              <a:rPr sz="3950" spc="-17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75" dirty="0">
                <a:solidFill>
                  <a:srgbClr val="A5C261"/>
                </a:solidFill>
                <a:latin typeface="Verdana"/>
                <a:cs typeface="Verdana"/>
              </a:rPr>
              <a:t>"col-sm-6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210" dirty="0">
                <a:solidFill>
                  <a:srgbClr val="A5C261"/>
                </a:solidFill>
                <a:latin typeface="Verdana"/>
                <a:cs typeface="Verdana"/>
              </a:rPr>
              <a:t>col-md-6"</a:t>
            </a:r>
            <a:r>
              <a:rPr sz="3950" spc="-21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3422650">
              <a:lnSpc>
                <a:spcPct val="100000"/>
              </a:lnSpc>
              <a:spcBef>
                <a:spcPts val="40"/>
              </a:spcBef>
            </a:pPr>
            <a:r>
              <a:rPr sz="3950" b="1" spc="-375" dirty="0">
                <a:solidFill>
                  <a:srgbClr val="E8BF6B"/>
                </a:solidFill>
                <a:latin typeface="Verdana"/>
                <a:cs typeface="Verdana"/>
              </a:rPr>
              <a:t>&lt;clr-icon</a:t>
            </a:r>
            <a:r>
              <a:rPr sz="3950" b="1" spc="-254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b="1" spc="-455" dirty="0">
                <a:solidFill>
                  <a:srgbClr val="BABABA"/>
                </a:solidFill>
                <a:latin typeface="Verdana"/>
                <a:cs typeface="Verdana"/>
              </a:rPr>
              <a:t>shape=</a:t>
            </a:r>
            <a:r>
              <a:rPr sz="3950" b="1" spc="-455" dirty="0">
                <a:solidFill>
                  <a:srgbClr val="A5C261"/>
                </a:solidFill>
                <a:latin typeface="Verdana"/>
                <a:cs typeface="Verdana"/>
              </a:rPr>
              <a:t>"car"</a:t>
            </a:r>
            <a:r>
              <a:rPr sz="3950" b="1" spc="-455" dirty="0">
                <a:solidFill>
                  <a:srgbClr val="E8BF6B"/>
                </a:solidFill>
                <a:latin typeface="Verdana"/>
                <a:cs typeface="Verdana"/>
              </a:rPr>
              <a:t>&gt;&lt;/clr-icon&gt;</a:t>
            </a:r>
            <a:endParaRPr sz="3950">
              <a:latin typeface="Verdana"/>
              <a:cs typeface="Verdana"/>
            </a:endParaRPr>
          </a:p>
          <a:p>
            <a:pPr marL="3422650">
              <a:lnSpc>
                <a:spcPct val="100000"/>
              </a:lnSpc>
              <a:spcBef>
                <a:spcPts val="45"/>
              </a:spcBef>
            </a:pPr>
            <a:r>
              <a:rPr sz="3950" spc="-225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25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225" dirty="0">
                <a:solidFill>
                  <a:srgbClr val="A9B7C6"/>
                </a:solidFill>
                <a:latin typeface="Verdana"/>
                <a:cs typeface="Verdana"/>
              </a:rPr>
              <a:t>.vehicles.</a:t>
            </a:r>
            <a:r>
              <a:rPr sz="3950" spc="-225" dirty="0">
                <a:solidFill>
                  <a:srgbClr val="9876AA"/>
                </a:solidFill>
                <a:latin typeface="Verdana"/>
                <a:cs typeface="Verdana"/>
              </a:rPr>
              <a:t>length</a:t>
            </a:r>
            <a:r>
              <a:rPr sz="3950" spc="-225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245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100" dirty="0">
                <a:solidFill>
                  <a:srgbClr val="A9B7C6"/>
                </a:solidFill>
                <a:latin typeface="Verdana"/>
                <a:cs typeface="Verdana"/>
              </a:rPr>
              <a:t>vehicles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0"/>
              </a:spcBef>
            </a:pPr>
            <a:r>
              <a:rPr sz="3950" spc="-290" dirty="0">
                <a:solidFill>
                  <a:srgbClr val="E8BF6B"/>
                </a:solidFill>
                <a:latin typeface="Verdana"/>
                <a:cs typeface="Verdana"/>
              </a:rPr>
              <a:t>&lt;div </a:t>
            </a:r>
            <a:r>
              <a:rPr sz="3950" spc="-17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950" spc="-175" dirty="0">
                <a:solidFill>
                  <a:srgbClr val="A5C261"/>
                </a:solidFill>
                <a:latin typeface="Verdana"/>
                <a:cs typeface="Verdana"/>
              </a:rPr>
              <a:t>"col-sm-6</a:t>
            </a:r>
            <a:r>
              <a:rPr sz="3950" spc="-204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spc="-210" dirty="0">
                <a:solidFill>
                  <a:srgbClr val="A5C261"/>
                </a:solidFill>
                <a:latin typeface="Verdana"/>
                <a:cs typeface="Verdana"/>
              </a:rPr>
              <a:t>col-md-6"</a:t>
            </a:r>
            <a:r>
              <a:rPr sz="3950" spc="-21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3422650">
              <a:lnSpc>
                <a:spcPct val="100000"/>
              </a:lnSpc>
              <a:spcBef>
                <a:spcPts val="45"/>
              </a:spcBef>
            </a:pPr>
            <a:r>
              <a:rPr sz="3950" b="1" spc="-375" dirty="0">
                <a:solidFill>
                  <a:srgbClr val="E8BF6B"/>
                </a:solidFill>
                <a:latin typeface="Verdana"/>
                <a:cs typeface="Verdana"/>
              </a:rPr>
              <a:t>&lt;clr-icon</a:t>
            </a:r>
            <a:r>
              <a:rPr sz="3950" b="1" spc="-254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950" b="1" spc="-440" dirty="0">
                <a:solidFill>
                  <a:srgbClr val="BABABA"/>
                </a:solidFill>
                <a:latin typeface="Verdana"/>
                <a:cs typeface="Verdana"/>
              </a:rPr>
              <a:t>shape=</a:t>
            </a:r>
            <a:r>
              <a:rPr sz="3950" b="1" spc="-440" dirty="0">
                <a:solidFill>
                  <a:srgbClr val="A5C261"/>
                </a:solidFill>
                <a:latin typeface="Verdana"/>
                <a:cs typeface="Verdana"/>
              </a:rPr>
              <a:t>"plane"</a:t>
            </a:r>
            <a:r>
              <a:rPr sz="3950" b="1" spc="-440" dirty="0">
                <a:solidFill>
                  <a:srgbClr val="E8BF6B"/>
                </a:solidFill>
                <a:latin typeface="Verdana"/>
                <a:cs typeface="Verdana"/>
              </a:rPr>
              <a:t>&gt;&lt;/clr-icon&gt;</a:t>
            </a:r>
            <a:endParaRPr sz="3950">
              <a:latin typeface="Verdana"/>
              <a:cs typeface="Verdana"/>
            </a:endParaRPr>
          </a:p>
          <a:p>
            <a:pPr marL="3422650">
              <a:lnSpc>
                <a:spcPct val="100000"/>
              </a:lnSpc>
              <a:spcBef>
                <a:spcPts val="40"/>
              </a:spcBef>
            </a:pPr>
            <a:r>
              <a:rPr sz="3950" spc="-220" dirty="0">
                <a:solidFill>
                  <a:srgbClr val="A9B7C6"/>
                </a:solidFill>
                <a:latin typeface="Verdana"/>
                <a:cs typeface="Verdana"/>
              </a:rPr>
              <a:t>{{</a:t>
            </a:r>
            <a:r>
              <a:rPr sz="3950" spc="-220" dirty="0">
                <a:solidFill>
                  <a:srgbClr val="9876AA"/>
                </a:solidFill>
                <a:latin typeface="Verdana"/>
                <a:cs typeface="Verdana"/>
              </a:rPr>
              <a:t>selected</a:t>
            </a:r>
            <a:r>
              <a:rPr sz="3950" spc="-220" dirty="0">
                <a:solidFill>
                  <a:srgbClr val="A9B7C6"/>
                </a:solidFill>
                <a:latin typeface="Verdana"/>
                <a:cs typeface="Verdana"/>
              </a:rPr>
              <a:t>.starships.</a:t>
            </a:r>
            <a:r>
              <a:rPr sz="3950" spc="-220" dirty="0">
                <a:solidFill>
                  <a:srgbClr val="9876AA"/>
                </a:solidFill>
                <a:latin typeface="Verdana"/>
                <a:cs typeface="Verdana"/>
              </a:rPr>
              <a:t>length</a:t>
            </a:r>
            <a:r>
              <a:rPr sz="3950" spc="-220" dirty="0">
                <a:solidFill>
                  <a:srgbClr val="A9B7C6"/>
                </a:solidFill>
                <a:latin typeface="Verdana"/>
                <a:cs typeface="Verdana"/>
              </a:rPr>
              <a:t>}}</a:t>
            </a:r>
            <a:r>
              <a:rPr sz="3950" spc="-254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105" dirty="0">
                <a:solidFill>
                  <a:srgbClr val="A9B7C6"/>
                </a:solidFill>
                <a:latin typeface="Verdana"/>
                <a:cs typeface="Verdana"/>
              </a:rPr>
              <a:t>starships</a:t>
            </a:r>
            <a:endParaRPr sz="395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225679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1673860">
              <a:lnSpc>
                <a:spcPct val="100000"/>
              </a:lnSpc>
              <a:spcBef>
                <a:spcPts val="40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  <a:p>
            <a:pPr marL="1090930">
              <a:lnSpc>
                <a:spcPct val="100000"/>
              </a:lnSpc>
              <a:spcBef>
                <a:spcPts val="45"/>
              </a:spcBef>
            </a:pPr>
            <a:r>
              <a:rPr sz="3950" spc="-37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78613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Extra </a:t>
            </a:r>
            <a:r>
              <a:rPr spc="-465" dirty="0"/>
              <a:t>- </a:t>
            </a:r>
            <a:r>
              <a:rPr spc="-70" dirty="0"/>
              <a:t>adding </a:t>
            </a:r>
            <a:r>
              <a:rPr spc="-155" dirty="0"/>
              <a:t>a</a:t>
            </a:r>
            <a:r>
              <a:rPr spc="-730" dirty="0"/>
              <a:t> </a:t>
            </a:r>
            <a:r>
              <a:rPr spc="-65" dirty="0"/>
              <a:t>tooltip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261" y="1830176"/>
            <a:ext cx="17990185" cy="652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30" indent="-481330">
              <a:lnSpc>
                <a:spcPct val="100000"/>
              </a:lnSpc>
              <a:spcBef>
                <a:spcPts val="105"/>
              </a:spcBef>
              <a:buSzPct val="74683"/>
              <a:buFont typeface="Trebuchet MS"/>
              <a:buChar char="•"/>
              <a:tabLst>
                <a:tab pos="494030" algn="l"/>
                <a:tab pos="494665" algn="l"/>
              </a:tabLst>
            </a:pPr>
            <a:r>
              <a:rPr sz="3950" spc="285" dirty="0">
                <a:solidFill>
                  <a:srgbClr val="DCDEE0"/>
                </a:solidFill>
                <a:latin typeface="Verdana"/>
                <a:cs typeface="Verdana"/>
              </a:rPr>
              <a:t>A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45" dirty="0">
                <a:solidFill>
                  <a:srgbClr val="DCDEE0"/>
                </a:solidFill>
                <a:latin typeface="Verdana"/>
                <a:cs typeface="Verdana"/>
              </a:rPr>
              <a:t>tooltip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60" dirty="0">
                <a:solidFill>
                  <a:srgbClr val="DCDEE0"/>
                </a:solidFill>
                <a:latin typeface="Verdana"/>
                <a:cs typeface="Verdana"/>
              </a:rPr>
              <a:t>can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55" dirty="0">
                <a:solidFill>
                  <a:srgbClr val="DCDEE0"/>
                </a:solidFill>
                <a:latin typeface="Verdana"/>
                <a:cs typeface="Verdana"/>
              </a:rPr>
              <a:t>provide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90" dirty="0">
                <a:solidFill>
                  <a:srgbClr val="DCDEE0"/>
                </a:solidFill>
                <a:latin typeface="Verdana"/>
                <a:cs typeface="Verdana"/>
              </a:rPr>
              <a:t>more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</a:rPr>
              <a:t>information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DCDEE0"/>
                </a:solidFill>
                <a:latin typeface="Verdana"/>
                <a:cs typeface="Verdana"/>
              </a:rPr>
              <a:t>to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85" dirty="0">
                <a:solidFill>
                  <a:srgbClr val="DCDEE0"/>
                </a:solidFill>
                <a:latin typeface="Verdana"/>
                <a:cs typeface="Verdana"/>
              </a:rPr>
              <a:t>the</a:t>
            </a:r>
            <a:r>
              <a:rPr sz="3950" spc="-245" dirty="0">
                <a:solidFill>
                  <a:srgbClr val="DCDEE0"/>
                </a:solidFill>
                <a:latin typeface="Verdana"/>
                <a:cs typeface="Verdana"/>
              </a:rPr>
              <a:t> user:</a:t>
            </a:r>
            <a:endParaRPr sz="3950">
              <a:latin typeface="Verdana"/>
              <a:cs typeface="Verdana"/>
            </a:endParaRPr>
          </a:p>
          <a:p>
            <a:pPr marL="1517015" marR="13122275" indent="-583565">
              <a:lnSpc>
                <a:spcPct val="100899"/>
              </a:lnSpc>
              <a:spcBef>
                <a:spcPts val="3379"/>
              </a:spcBef>
            </a:pPr>
            <a:r>
              <a:rPr sz="3950" spc="-180" dirty="0">
                <a:solidFill>
                  <a:srgbClr val="E8BF6B"/>
                </a:solidFill>
                <a:latin typeface="Verdana"/>
                <a:cs typeface="Verdana"/>
              </a:rPr>
              <a:t>&lt;clr-dg-</a:t>
            </a:r>
            <a:r>
              <a:rPr sz="3950" spc="-225" dirty="0">
                <a:solidFill>
                  <a:srgbClr val="E8BF6B"/>
                </a:solidFill>
                <a:latin typeface="Verdana"/>
                <a:cs typeface="Verdana"/>
              </a:rPr>
              <a:t>c</a:t>
            </a:r>
            <a:r>
              <a:rPr sz="3950" spc="-240" dirty="0">
                <a:solidFill>
                  <a:srgbClr val="E8BF6B"/>
                </a:solidFill>
                <a:latin typeface="Verdana"/>
                <a:cs typeface="Verdana"/>
              </a:rPr>
              <a:t>olumn&gt;  </a:t>
            </a:r>
            <a:r>
              <a:rPr sz="3950" spc="-125" dirty="0">
                <a:solidFill>
                  <a:srgbClr val="A9B7C6"/>
                </a:solidFill>
                <a:latin typeface="Verdana"/>
                <a:cs typeface="Verdana"/>
              </a:rPr>
              <a:t>Birth</a:t>
            </a:r>
            <a:r>
              <a:rPr sz="3950" spc="-254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spc="-125" dirty="0">
                <a:solidFill>
                  <a:srgbClr val="A9B7C6"/>
                </a:solidFill>
                <a:latin typeface="Verdana"/>
                <a:cs typeface="Verdana"/>
              </a:rPr>
              <a:t>Year</a:t>
            </a:r>
            <a:endParaRPr sz="3950">
              <a:latin typeface="Verdana"/>
              <a:cs typeface="Verdana"/>
            </a:endParaRPr>
          </a:p>
          <a:p>
            <a:pPr marL="1494790">
              <a:lnSpc>
                <a:spcPct val="100000"/>
              </a:lnSpc>
              <a:spcBef>
                <a:spcPts val="45"/>
              </a:spcBef>
            </a:pPr>
            <a:r>
              <a:rPr sz="3950" b="1" spc="-380" dirty="0">
                <a:solidFill>
                  <a:srgbClr val="E8BF6B"/>
                </a:solidFill>
                <a:latin typeface="Verdana"/>
                <a:cs typeface="Verdana"/>
              </a:rPr>
              <a:t>&lt;clr-tooltip&gt;</a:t>
            </a:r>
            <a:endParaRPr sz="3950">
              <a:latin typeface="Verdana"/>
              <a:cs typeface="Verdana"/>
            </a:endParaRPr>
          </a:p>
          <a:p>
            <a:pPr marL="2055495">
              <a:lnSpc>
                <a:spcPct val="100000"/>
              </a:lnSpc>
              <a:spcBef>
                <a:spcPts val="40"/>
              </a:spcBef>
            </a:pPr>
            <a:r>
              <a:rPr sz="3950" b="1" spc="-375" dirty="0">
                <a:solidFill>
                  <a:srgbClr val="E8BF6B"/>
                </a:solidFill>
                <a:latin typeface="Verdana"/>
                <a:cs typeface="Verdana"/>
              </a:rPr>
              <a:t>&lt;clr-icon </a:t>
            </a:r>
            <a:r>
              <a:rPr sz="3950" b="1" spc="-240" dirty="0">
                <a:solidFill>
                  <a:srgbClr val="BABABA"/>
                </a:solidFill>
                <a:latin typeface="Verdana"/>
                <a:cs typeface="Verdana"/>
              </a:rPr>
              <a:t>clrTooltipTrigger</a:t>
            </a:r>
            <a:r>
              <a:rPr sz="3950" b="1" spc="-13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3950" b="1" spc="-405" dirty="0">
                <a:solidFill>
                  <a:srgbClr val="BABABA"/>
                </a:solidFill>
                <a:latin typeface="Verdana"/>
                <a:cs typeface="Verdana"/>
              </a:rPr>
              <a:t>shape=</a:t>
            </a:r>
            <a:r>
              <a:rPr sz="3950" b="1" spc="-405" dirty="0">
                <a:solidFill>
                  <a:srgbClr val="A5C261"/>
                </a:solidFill>
                <a:latin typeface="Verdana"/>
                <a:cs typeface="Verdana"/>
              </a:rPr>
              <a:t>"info-circle"</a:t>
            </a:r>
            <a:r>
              <a:rPr sz="3950" b="1" spc="-405" dirty="0">
                <a:solidFill>
                  <a:srgbClr val="E8BF6B"/>
                </a:solidFill>
                <a:latin typeface="Verdana"/>
                <a:cs typeface="Verdana"/>
              </a:rPr>
              <a:t>&gt;&lt;/clr-icon&gt;</a:t>
            </a:r>
            <a:endParaRPr sz="3950">
              <a:latin typeface="Verdana"/>
              <a:cs typeface="Verdana"/>
            </a:endParaRPr>
          </a:p>
          <a:p>
            <a:pPr marL="2055495">
              <a:lnSpc>
                <a:spcPct val="100000"/>
              </a:lnSpc>
              <a:spcBef>
                <a:spcPts val="40"/>
              </a:spcBef>
            </a:pPr>
            <a:r>
              <a:rPr sz="3950" b="1" spc="-315" dirty="0">
                <a:solidFill>
                  <a:srgbClr val="E8BF6B"/>
                </a:solidFill>
                <a:latin typeface="Verdana"/>
                <a:cs typeface="Verdana"/>
              </a:rPr>
              <a:t>&lt;clr-tooltip-content </a:t>
            </a:r>
            <a:r>
              <a:rPr sz="3950" b="1" spc="-320" dirty="0">
                <a:solidFill>
                  <a:srgbClr val="BABABA"/>
                </a:solidFill>
                <a:latin typeface="Verdana"/>
                <a:cs typeface="Verdana"/>
              </a:rPr>
              <a:t>clrPosition=</a:t>
            </a:r>
            <a:r>
              <a:rPr sz="3950" b="1" spc="-320" dirty="0">
                <a:solidFill>
                  <a:srgbClr val="A5C261"/>
                </a:solidFill>
                <a:latin typeface="Verdana"/>
                <a:cs typeface="Verdana"/>
              </a:rPr>
              <a:t>"right" </a:t>
            </a:r>
            <a:r>
              <a:rPr sz="3950" b="1" spc="-345" dirty="0">
                <a:solidFill>
                  <a:srgbClr val="BABABA"/>
                </a:solidFill>
                <a:latin typeface="Verdana"/>
                <a:cs typeface="Verdana"/>
              </a:rPr>
              <a:t>clrSize=</a:t>
            </a:r>
            <a:r>
              <a:rPr sz="3950" b="1" spc="-345" dirty="0">
                <a:solidFill>
                  <a:srgbClr val="A5C261"/>
                </a:solidFill>
                <a:latin typeface="Verdana"/>
                <a:cs typeface="Verdana"/>
              </a:rPr>
              <a:t>"md"</a:t>
            </a:r>
            <a:r>
              <a:rPr sz="3950" b="1" spc="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950" b="1" spc="-480" dirty="0">
                <a:solidFill>
                  <a:srgbClr val="BABABA"/>
                </a:solidFill>
                <a:latin typeface="Verdana"/>
                <a:cs typeface="Verdana"/>
              </a:rPr>
              <a:t>*clrIfOpen</a:t>
            </a:r>
            <a:r>
              <a:rPr sz="3950" b="1" spc="-48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950">
              <a:latin typeface="Verdana"/>
              <a:cs typeface="Verdana"/>
            </a:endParaRPr>
          </a:p>
          <a:p>
            <a:pPr marL="2616835">
              <a:lnSpc>
                <a:spcPct val="100000"/>
              </a:lnSpc>
              <a:spcBef>
                <a:spcPts val="45"/>
              </a:spcBef>
            </a:pPr>
            <a:r>
              <a:rPr sz="3950" b="1" spc="-450" dirty="0">
                <a:solidFill>
                  <a:srgbClr val="E8BF6B"/>
                </a:solidFill>
                <a:latin typeface="Verdana"/>
                <a:cs typeface="Verdana"/>
              </a:rPr>
              <a:t>&lt;span&gt;</a:t>
            </a:r>
            <a:r>
              <a:rPr sz="3950" b="1" spc="-450" dirty="0">
                <a:solidFill>
                  <a:srgbClr val="A9B7C6"/>
                </a:solidFill>
                <a:latin typeface="Verdana"/>
                <a:cs typeface="Verdana"/>
              </a:rPr>
              <a:t>BBY </a:t>
            </a:r>
            <a:r>
              <a:rPr sz="3950" b="1" spc="-459" dirty="0">
                <a:solidFill>
                  <a:srgbClr val="A9B7C6"/>
                </a:solidFill>
                <a:latin typeface="Verdana"/>
                <a:cs typeface="Verdana"/>
              </a:rPr>
              <a:t>- </a:t>
            </a:r>
            <a:r>
              <a:rPr sz="3950" b="1" spc="-254" dirty="0">
                <a:solidFill>
                  <a:srgbClr val="A9B7C6"/>
                </a:solidFill>
                <a:latin typeface="Verdana"/>
                <a:cs typeface="Verdana"/>
              </a:rPr>
              <a:t>Before </a:t>
            </a:r>
            <a:r>
              <a:rPr sz="3950" b="1" spc="-295" dirty="0">
                <a:solidFill>
                  <a:srgbClr val="A9B7C6"/>
                </a:solidFill>
                <a:latin typeface="Verdana"/>
                <a:cs typeface="Verdana"/>
              </a:rPr>
              <a:t>the </a:t>
            </a:r>
            <a:r>
              <a:rPr sz="3950" b="1" spc="-265" dirty="0">
                <a:solidFill>
                  <a:srgbClr val="A9B7C6"/>
                </a:solidFill>
                <a:latin typeface="Verdana"/>
                <a:cs typeface="Verdana"/>
              </a:rPr>
              <a:t>Battle </a:t>
            </a:r>
            <a:r>
              <a:rPr sz="3950" b="1" spc="-190" dirty="0">
                <a:solidFill>
                  <a:srgbClr val="A9B7C6"/>
                </a:solidFill>
                <a:latin typeface="Verdana"/>
                <a:cs typeface="Verdana"/>
              </a:rPr>
              <a:t>of</a:t>
            </a:r>
            <a:r>
              <a:rPr sz="3950" b="1" spc="22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950" b="1" spc="-470" dirty="0">
                <a:solidFill>
                  <a:srgbClr val="A9B7C6"/>
                </a:solidFill>
                <a:latin typeface="Verdana"/>
                <a:cs typeface="Verdana"/>
              </a:rPr>
              <a:t>Yavin</a:t>
            </a:r>
            <a:r>
              <a:rPr sz="3950" b="1" spc="-470" dirty="0">
                <a:solidFill>
                  <a:srgbClr val="E8BF6B"/>
                </a:solidFill>
                <a:latin typeface="Verdana"/>
                <a:cs typeface="Verdana"/>
              </a:rPr>
              <a:t>&lt;/span&gt;</a:t>
            </a:r>
            <a:endParaRPr sz="3950">
              <a:latin typeface="Verdana"/>
              <a:cs typeface="Verdana"/>
            </a:endParaRPr>
          </a:p>
          <a:p>
            <a:pPr marL="2055495">
              <a:lnSpc>
                <a:spcPct val="100000"/>
              </a:lnSpc>
              <a:spcBef>
                <a:spcPts val="40"/>
              </a:spcBef>
            </a:pPr>
            <a:r>
              <a:rPr sz="3950" b="1" spc="-375" dirty="0">
                <a:solidFill>
                  <a:srgbClr val="E8BF6B"/>
                </a:solidFill>
                <a:latin typeface="Verdana"/>
                <a:cs typeface="Verdana"/>
              </a:rPr>
              <a:t>&lt;/clr-tooltip-content&gt;</a:t>
            </a:r>
            <a:endParaRPr sz="3950">
              <a:latin typeface="Verdana"/>
              <a:cs typeface="Verdana"/>
            </a:endParaRPr>
          </a:p>
          <a:p>
            <a:pPr marL="1494790">
              <a:lnSpc>
                <a:spcPct val="100000"/>
              </a:lnSpc>
              <a:spcBef>
                <a:spcPts val="45"/>
              </a:spcBef>
            </a:pPr>
            <a:r>
              <a:rPr sz="3950" b="1" spc="-420" dirty="0">
                <a:solidFill>
                  <a:srgbClr val="E8BF6B"/>
                </a:solidFill>
                <a:latin typeface="Verdana"/>
                <a:cs typeface="Verdana"/>
              </a:rPr>
              <a:t>&lt;/clr-tooltip&gt;</a:t>
            </a:r>
            <a:endParaRPr sz="395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40"/>
              </a:spcBef>
            </a:pPr>
            <a:r>
              <a:rPr sz="3950" spc="-215" dirty="0">
                <a:solidFill>
                  <a:srgbClr val="E8BF6B"/>
                </a:solidFill>
                <a:latin typeface="Verdana"/>
                <a:cs typeface="Verdana"/>
              </a:rPr>
              <a:t>&lt;/clr-dg-column&gt;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28371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Extra </a:t>
            </a:r>
            <a:r>
              <a:rPr spc="-465" dirty="0"/>
              <a:t>- </a:t>
            </a:r>
            <a:r>
              <a:rPr spc="-70" dirty="0"/>
              <a:t>adding </a:t>
            </a:r>
            <a:r>
              <a:rPr spc="-190" dirty="0"/>
              <a:t>an </a:t>
            </a:r>
            <a:r>
              <a:rPr spc="-155" dirty="0"/>
              <a:t>alert </a:t>
            </a:r>
            <a:r>
              <a:rPr spc="-140" dirty="0"/>
              <a:t>inside </a:t>
            </a:r>
            <a:r>
              <a:rPr spc="-120" dirty="0"/>
              <a:t>the</a:t>
            </a:r>
            <a:r>
              <a:rPr spc="-1265" dirty="0"/>
              <a:t> </a:t>
            </a:r>
            <a:r>
              <a:rPr spc="-45" dirty="0"/>
              <a:t>card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9568" y="2866793"/>
            <a:ext cx="17123410" cy="6128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254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600" spc="-22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600" spc="-140" dirty="0">
                <a:solidFill>
                  <a:srgbClr val="A5C261"/>
                </a:solidFill>
                <a:latin typeface="Verdana"/>
                <a:cs typeface="Verdana"/>
              </a:rPr>
              <a:t>"card-block"</a:t>
            </a:r>
            <a:r>
              <a:rPr sz="3600" spc="-14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600">
              <a:latin typeface="Verdana"/>
              <a:cs typeface="Verdana"/>
            </a:endParaRPr>
          </a:p>
          <a:p>
            <a:pPr marL="1426210" marR="3336925" indent="-899794">
              <a:lnSpc>
                <a:spcPts val="4370"/>
              </a:lnSpc>
              <a:spcBef>
                <a:spcPts val="155"/>
              </a:spcBef>
            </a:pPr>
            <a:r>
              <a:rPr sz="3600" b="1" spc="-335" dirty="0">
                <a:solidFill>
                  <a:srgbClr val="E8BF6B"/>
                </a:solidFill>
                <a:latin typeface="Verdana"/>
                <a:cs typeface="Verdana"/>
              </a:rPr>
              <a:t>&lt;clr-alert </a:t>
            </a:r>
            <a:r>
              <a:rPr sz="3600" b="1" spc="-315" dirty="0">
                <a:solidFill>
                  <a:srgbClr val="BABABA"/>
                </a:solidFill>
                <a:latin typeface="Verdana"/>
                <a:cs typeface="Verdana"/>
              </a:rPr>
              <a:t>*ngIf=</a:t>
            </a:r>
            <a:r>
              <a:rPr sz="3600" b="1" spc="-315" dirty="0">
                <a:solidFill>
                  <a:srgbClr val="A5C261"/>
                </a:solidFill>
                <a:latin typeface="Verdana"/>
                <a:cs typeface="Verdana"/>
              </a:rPr>
              <a:t>"selected.starships.length </a:t>
            </a:r>
            <a:r>
              <a:rPr sz="3600" b="1" spc="-935" dirty="0">
                <a:solidFill>
                  <a:srgbClr val="A5C261"/>
                </a:solidFill>
                <a:latin typeface="Verdana"/>
                <a:cs typeface="Verdana"/>
              </a:rPr>
              <a:t>== </a:t>
            </a:r>
            <a:r>
              <a:rPr sz="3600" b="1" spc="-125" dirty="0">
                <a:solidFill>
                  <a:srgbClr val="A5C261"/>
                </a:solidFill>
                <a:latin typeface="Verdana"/>
                <a:cs typeface="Verdana"/>
              </a:rPr>
              <a:t>0"  </a:t>
            </a:r>
            <a:r>
              <a:rPr sz="3600" b="1" spc="-300" dirty="0">
                <a:solidFill>
                  <a:srgbClr val="BABABA"/>
                </a:solidFill>
                <a:latin typeface="Verdana"/>
                <a:cs typeface="Verdana"/>
              </a:rPr>
              <a:t>[clrAlertSizeSmall]=</a:t>
            </a:r>
            <a:r>
              <a:rPr sz="3600" b="1" spc="-300" dirty="0">
                <a:solidFill>
                  <a:srgbClr val="A5C261"/>
                </a:solidFill>
                <a:latin typeface="Verdana"/>
                <a:cs typeface="Verdana"/>
              </a:rPr>
              <a:t>“true"</a:t>
            </a:r>
            <a:r>
              <a:rPr sz="3600" b="1" spc="-165" dirty="0">
                <a:solidFill>
                  <a:srgbClr val="A5C261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BABABA"/>
                </a:solidFill>
                <a:latin typeface="Verdana"/>
                <a:cs typeface="Verdana"/>
              </a:rPr>
              <a:t>[clrAlertType]=</a:t>
            </a:r>
            <a:r>
              <a:rPr sz="3600" b="1" spc="-310" dirty="0">
                <a:solidFill>
                  <a:srgbClr val="A5C261"/>
                </a:solidFill>
                <a:latin typeface="Verdana"/>
                <a:cs typeface="Verdana"/>
              </a:rPr>
              <a:t>“'warning'"</a:t>
            </a:r>
            <a:r>
              <a:rPr sz="3600" b="1" spc="-31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600">
              <a:latin typeface="Verdana"/>
              <a:cs typeface="Verdana"/>
            </a:endParaRPr>
          </a:p>
          <a:p>
            <a:pPr marL="1092200">
              <a:lnSpc>
                <a:spcPts val="4215"/>
              </a:lnSpc>
            </a:pPr>
            <a:r>
              <a:rPr sz="3600" b="1" spc="-370" dirty="0">
                <a:solidFill>
                  <a:srgbClr val="E8BF6B"/>
                </a:solidFill>
                <a:latin typeface="Verdana"/>
                <a:cs typeface="Verdana"/>
              </a:rPr>
              <a:t>&lt;div</a:t>
            </a:r>
            <a:r>
              <a:rPr sz="3600" b="1" spc="-225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600" b="1" spc="-345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600" b="1" spc="-345" dirty="0">
                <a:solidFill>
                  <a:srgbClr val="A5C261"/>
                </a:solidFill>
                <a:latin typeface="Verdana"/>
                <a:cs typeface="Verdana"/>
              </a:rPr>
              <a:t>"alert-item"</a:t>
            </a:r>
            <a:r>
              <a:rPr sz="3600" b="1" spc="-345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600">
              <a:latin typeface="Verdana"/>
              <a:cs typeface="Verdana"/>
            </a:endParaRPr>
          </a:p>
          <a:p>
            <a:pPr marL="1605915">
              <a:lnSpc>
                <a:spcPct val="100000"/>
              </a:lnSpc>
              <a:spcBef>
                <a:spcPts val="50"/>
              </a:spcBef>
            </a:pPr>
            <a:r>
              <a:rPr sz="3600" b="1" spc="-409" dirty="0">
                <a:solidFill>
                  <a:srgbClr val="E8BF6B"/>
                </a:solidFill>
                <a:latin typeface="Verdana"/>
                <a:cs typeface="Verdana"/>
              </a:rPr>
              <a:t>&lt;span</a:t>
            </a:r>
            <a:r>
              <a:rPr sz="3600" b="1" spc="-220" dirty="0">
                <a:solidFill>
                  <a:srgbClr val="E8BF6B"/>
                </a:solidFill>
                <a:latin typeface="Verdana"/>
                <a:cs typeface="Verdana"/>
              </a:rPr>
              <a:t> </a:t>
            </a:r>
            <a:r>
              <a:rPr sz="3600" b="1" spc="-340" dirty="0">
                <a:solidFill>
                  <a:srgbClr val="BABABA"/>
                </a:solidFill>
                <a:latin typeface="Verdana"/>
                <a:cs typeface="Verdana"/>
              </a:rPr>
              <a:t>class=</a:t>
            </a:r>
            <a:r>
              <a:rPr sz="3600" b="1" spc="-340" dirty="0">
                <a:solidFill>
                  <a:srgbClr val="A5C261"/>
                </a:solidFill>
                <a:latin typeface="Verdana"/>
                <a:cs typeface="Verdana"/>
              </a:rPr>
              <a:t>"alert-text"</a:t>
            </a:r>
            <a:r>
              <a:rPr sz="3600" b="1" spc="-340" dirty="0">
                <a:solidFill>
                  <a:srgbClr val="E8BF6B"/>
                </a:solidFill>
                <a:latin typeface="Verdana"/>
                <a:cs typeface="Verdana"/>
              </a:rPr>
              <a:t>&gt;</a:t>
            </a:r>
            <a:endParaRPr sz="3600">
              <a:latin typeface="Verdana"/>
              <a:cs typeface="Verdana"/>
            </a:endParaRPr>
          </a:p>
          <a:p>
            <a:pPr marL="2120265">
              <a:lnSpc>
                <a:spcPct val="100000"/>
              </a:lnSpc>
              <a:spcBef>
                <a:spcPts val="50"/>
              </a:spcBef>
            </a:pPr>
            <a:r>
              <a:rPr sz="3600" b="1" spc="-450" dirty="0">
                <a:solidFill>
                  <a:srgbClr val="A9B7C6"/>
                </a:solidFill>
                <a:latin typeface="Verdana"/>
                <a:cs typeface="Verdana"/>
              </a:rPr>
              <a:t>{{selected.name}} </a:t>
            </a:r>
            <a:r>
              <a:rPr sz="3600" b="1" spc="-320" dirty="0">
                <a:solidFill>
                  <a:srgbClr val="A9B7C6"/>
                </a:solidFill>
                <a:latin typeface="Verdana"/>
                <a:cs typeface="Verdana"/>
              </a:rPr>
              <a:t>has </a:t>
            </a:r>
            <a:r>
              <a:rPr sz="3600" b="1" spc="-254" dirty="0">
                <a:solidFill>
                  <a:srgbClr val="A9B7C6"/>
                </a:solidFill>
                <a:latin typeface="Verdana"/>
                <a:cs typeface="Verdana"/>
              </a:rPr>
              <a:t>no </a:t>
            </a:r>
            <a:r>
              <a:rPr sz="3600" b="1" spc="-275" dirty="0">
                <a:solidFill>
                  <a:srgbClr val="A9B7C6"/>
                </a:solidFill>
                <a:latin typeface="Verdana"/>
                <a:cs typeface="Verdana"/>
              </a:rPr>
              <a:t>starships. </a:t>
            </a:r>
            <a:r>
              <a:rPr sz="3600" b="1" spc="-245" dirty="0">
                <a:solidFill>
                  <a:srgbClr val="A9B7C6"/>
                </a:solidFill>
                <a:latin typeface="Verdana"/>
                <a:cs typeface="Verdana"/>
              </a:rPr>
              <a:t>May </a:t>
            </a:r>
            <a:r>
              <a:rPr sz="3600" b="1" spc="-185" dirty="0">
                <a:solidFill>
                  <a:srgbClr val="A9B7C6"/>
                </a:solidFill>
                <a:latin typeface="Verdana"/>
                <a:cs typeface="Verdana"/>
              </a:rPr>
              <a:t>be </a:t>
            </a:r>
            <a:r>
              <a:rPr sz="3600" b="1" spc="-204" dirty="0">
                <a:solidFill>
                  <a:srgbClr val="A9B7C6"/>
                </a:solidFill>
                <a:latin typeface="Verdana"/>
                <a:cs typeface="Verdana"/>
              </a:rPr>
              <a:t>difficult </a:t>
            </a:r>
            <a:r>
              <a:rPr sz="3600" b="1" spc="-185" dirty="0">
                <a:solidFill>
                  <a:srgbClr val="A9B7C6"/>
                </a:solidFill>
                <a:latin typeface="Verdana"/>
                <a:cs typeface="Verdana"/>
              </a:rPr>
              <a:t>to </a:t>
            </a:r>
            <a:r>
              <a:rPr sz="3600" b="1" spc="-200" dirty="0">
                <a:solidFill>
                  <a:srgbClr val="A9B7C6"/>
                </a:solidFill>
                <a:latin typeface="Verdana"/>
                <a:cs typeface="Verdana"/>
              </a:rPr>
              <a:t>get</a:t>
            </a:r>
            <a:r>
              <a:rPr sz="3600" b="1" spc="-570" dirty="0">
                <a:solidFill>
                  <a:srgbClr val="A9B7C6"/>
                </a:solidFill>
                <a:latin typeface="Verdana"/>
                <a:cs typeface="Verdana"/>
              </a:rPr>
              <a:t> </a:t>
            </a:r>
            <a:r>
              <a:rPr sz="3600" b="1" spc="-270" dirty="0">
                <a:solidFill>
                  <a:srgbClr val="A9B7C6"/>
                </a:solidFill>
                <a:latin typeface="Verdana"/>
                <a:cs typeface="Verdana"/>
              </a:rPr>
              <a:t>around.</a:t>
            </a:r>
            <a:endParaRPr sz="3600">
              <a:latin typeface="Verdana"/>
              <a:cs typeface="Verdana"/>
            </a:endParaRPr>
          </a:p>
          <a:p>
            <a:pPr marL="1605915">
              <a:lnSpc>
                <a:spcPct val="100000"/>
              </a:lnSpc>
              <a:spcBef>
                <a:spcPts val="50"/>
              </a:spcBef>
            </a:pPr>
            <a:r>
              <a:rPr sz="3600" b="1" spc="-550" dirty="0">
                <a:solidFill>
                  <a:srgbClr val="E8BF6B"/>
                </a:solidFill>
                <a:latin typeface="Verdana"/>
                <a:cs typeface="Verdana"/>
              </a:rPr>
              <a:t>&lt;/span&gt;</a:t>
            </a:r>
            <a:endParaRPr sz="3600">
              <a:latin typeface="Verdana"/>
              <a:cs typeface="Verdana"/>
            </a:endParaRPr>
          </a:p>
          <a:p>
            <a:pPr marL="1092200">
              <a:lnSpc>
                <a:spcPct val="100000"/>
              </a:lnSpc>
              <a:spcBef>
                <a:spcPts val="50"/>
              </a:spcBef>
            </a:pPr>
            <a:r>
              <a:rPr sz="3600" b="1" spc="-545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600">
              <a:latin typeface="Verdana"/>
              <a:cs typeface="Verdana"/>
            </a:endParaRPr>
          </a:p>
          <a:p>
            <a:pPr marL="577850">
              <a:lnSpc>
                <a:spcPct val="100000"/>
              </a:lnSpc>
              <a:spcBef>
                <a:spcPts val="50"/>
              </a:spcBef>
            </a:pPr>
            <a:r>
              <a:rPr sz="3600" b="1" spc="-430" dirty="0">
                <a:solidFill>
                  <a:srgbClr val="E8BF6B"/>
                </a:solidFill>
                <a:latin typeface="Verdana"/>
                <a:cs typeface="Verdana"/>
              </a:rPr>
              <a:t>&lt;/clr-alert&gt;</a:t>
            </a:r>
            <a:endParaRPr sz="3600">
              <a:latin typeface="Verdana"/>
              <a:cs typeface="Verdana"/>
            </a:endParaRPr>
          </a:p>
          <a:p>
            <a:pPr marL="546735">
              <a:lnSpc>
                <a:spcPct val="100000"/>
              </a:lnSpc>
              <a:spcBef>
                <a:spcPts val="50"/>
              </a:spcBef>
            </a:pPr>
            <a:r>
              <a:rPr sz="3600" spc="-395" dirty="0">
                <a:solidFill>
                  <a:srgbClr val="A9B7C6"/>
                </a:solidFill>
                <a:latin typeface="Verdana"/>
                <a:cs typeface="Verdana"/>
              </a:rPr>
              <a:t>...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-330" dirty="0">
                <a:solidFill>
                  <a:srgbClr val="E8BF6B"/>
                </a:solidFill>
                <a:latin typeface="Verdana"/>
                <a:cs typeface="Verdana"/>
              </a:rPr>
              <a:t>&lt;/div&gt;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60128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The </a:t>
            </a:r>
            <a:r>
              <a:rPr spc="-145" dirty="0"/>
              <a:t>Final</a:t>
            </a:r>
            <a:r>
              <a:rPr spc="-725" dirty="0"/>
              <a:t> </a:t>
            </a:r>
            <a:r>
              <a:rPr spc="-1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1340273" y="1958055"/>
            <a:ext cx="17423553" cy="7989285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357377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4052232" y="3978936"/>
            <a:ext cx="2617721" cy="2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3026" y="7097031"/>
            <a:ext cx="51498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114" dirty="0">
                <a:solidFill>
                  <a:srgbClr val="DCDEE0"/>
                </a:solidFill>
                <a:uFill>
                  <a:solidFill>
                    <a:srgbClr val="DCDEE0"/>
                  </a:solidFill>
                </a:uFill>
                <a:latin typeface="Verdana"/>
                <a:cs typeface="Verdana"/>
              </a:rPr>
              <a:t>git.io/vmworld-clarity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0453" y="7097031"/>
            <a:ext cx="51327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120" dirty="0">
                <a:solidFill>
                  <a:srgbClr val="DCDEE0"/>
                </a:solidFill>
                <a:uFill>
                  <a:solidFill>
                    <a:srgbClr val="DCDEE0"/>
                  </a:solidFill>
                </a:uFill>
                <a:latin typeface="Verdana"/>
                <a:cs typeface="Verdana"/>
              </a:rPr>
              <a:t>bit.ly/vmworld-clarity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47776" y="3937053"/>
            <a:ext cx="2701488" cy="270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91" y="646966"/>
            <a:ext cx="1314576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14" dirty="0"/>
              <a:t>Clarity </a:t>
            </a:r>
            <a:r>
              <a:rPr sz="3950" spc="-330" dirty="0"/>
              <a:t>- </a:t>
            </a:r>
            <a:r>
              <a:rPr sz="3950" spc="-175" dirty="0"/>
              <a:t>Inspiring </a:t>
            </a:r>
            <a:r>
              <a:rPr sz="3950" spc="-85" dirty="0"/>
              <a:t>builders </a:t>
            </a:r>
            <a:r>
              <a:rPr sz="3950" dirty="0"/>
              <a:t>to </a:t>
            </a:r>
            <a:r>
              <a:rPr sz="3950" spc="-45" dirty="0"/>
              <a:t>create </a:t>
            </a:r>
            <a:r>
              <a:rPr sz="3950" spc="-50" dirty="0"/>
              <a:t>better</a:t>
            </a:r>
            <a:r>
              <a:rPr sz="3950" spc="-975" dirty="0"/>
              <a:t> </a:t>
            </a:r>
            <a:r>
              <a:rPr sz="3950" spc="-55" dirty="0"/>
              <a:t>experiences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076211" y="10332534"/>
            <a:ext cx="431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70" dirty="0">
                <a:solidFill>
                  <a:srgbClr val="DCDEE0"/>
                </a:solidFill>
                <a:latin typeface="Verdana"/>
                <a:cs typeface="Verdana"/>
              </a:rPr>
              <a:t>Design</a:t>
            </a:r>
            <a:r>
              <a:rPr sz="3950" spc="-31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Guidelines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8955" y="10332534"/>
            <a:ext cx="43300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5" dirty="0">
                <a:solidFill>
                  <a:srgbClr val="DCDEE0"/>
                </a:solidFill>
                <a:latin typeface="Verdana"/>
                <a:cs typeface="Verdana"/>
              </a:rPr>
              <a:t>Sketch</a:t>
            </a:r>
            <a:r>
              <a:rPr sz="3950" spc="-31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75" dirty="0">
                <a:solidFill>
                  <a:srgbClr val="DCDEE0"/>
                </a:solidFill>
                <a:latin typeface="Verdana"/>
                <a:cs typeface="Verdana"/>
              </a:rPr>
              <a:t>Templates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210" y="1591574"/>
            <a:ext cx="8093994" cy="852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6424" y="1591574"/>
            <a:ext cx="8093994" cy="852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Thank</a:t>
            </a:r>
            <a:r>
              <a:rPr spc="-415" dirty="0"/>
              <a:t> </a:t>
            </a:r>
            <a:r>
              <a:rPr spc="-27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2732" y="5945233"/>
            <a:ext cx="2091689" cy="113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50" b="1" spc="-595" dirty="0">
                <a:solidFill>
                  <a:srgbClr val="D9D8DC"/>
                </a:solidFill>
                <a:latin typeface="Verdana"/>
                <a:cs typeface="Verdana"/>
              </a:rPr>
              <a:t>Q&amp;A</a:t>
            </a:r>
            <a:endParaRPr sz="7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91" y="646966"/>
            <a:ext cx="1314576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14" dirty="0"/>
              <a:t>Clarity </a:t>
            </a:r>
            <a:r>
              <a:rPr sz="3950" spc="-330" dirty="0"/>
              <a:t>- </a:t>
            </a:r>
            <a:r>
              <a:rPr sz="3950" spc="-175" dirty="0"/>
              <a:t>Inspiring </a:t>
            </a:r>
            <a:r>
              <a:rPr sz="3950" spc="-85" dirty="0"/>
              <a:t>builders </a:t>
            </a:r>
            <a:r>
              <a:rPr sz="3950" dirty="0"/>
              <a:t>to </a:t>
            </a:r>
            <a:r>
              <a:rPr sz="3950" spc="-45" dirty="0"/>
              <a:t>create </a:t>
            </a:r>
            <a:r>
              <a:rPr sz="3950" spc="-50" dirty="0"/>
              <a:t>better</a:t>
            </a:r>
            <a:r>
              <a:rPr sz="3950" spc="-975" dirty="0"/>
              <a:t> </a:t>
            </a:r>
            <a:r>
              <a:rPr sz="3950" spc="-55" dirty="0"/>
              <a:t>experiences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489780" y="8918964"/>
            <a:ext cx="24828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5" dirty="0">
                <a:solidFill>
                  <a:srgbClr val="DCDEE0"/>
                </a:solidFill>
                <a:latin typeface="Verdana"/>
                <a:cs typeface="Verdana"/>
              </a:rPr>
              <a:t>SVG</a:t>
            </a:r>
            <a:r>
              <a:rPr sz="3950" spc="-32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3950" spc="-170" dirty="0">
                <a:solidFill>
                  <a:srgbClr val="DCDEE0"/>
                </a:solidFill>
                <a:latin typeface="Verdana"/>
                <a:cs typeface="Verdana"/>
              </a:rPr>
              <a:t>Icons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7927" y="8918964"/>
            <a:ext cx="31013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65" dirty="0">
                <a:solidFill>
                  <a:srgbClr val="DCDEE0"/>
                </a:solidFill>
                <a:latin typeface="Verdana"/>
                <a:cs typeface="Verdana"/>
              </a:rPr>
              <a:t>Components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0384" y="3151736"/>
            <a:ext cx="9224850" cy="500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8445" y="3151736"/>
            <a:ext cx="7633275" cy="500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0859" y="4782965"/>
            <a:ext cx="9736455" cy="17386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224915">
              <a:lnSpc>
                <a:spcPct val="100600"/>
              </a:lnSpc>
              <a:spcBef>
                <a:spcPts val="65"/>
              </a:spcBef>
            </a:pPr>
            <a:r>
              <a:rPr spc="-630" dirty="0"/>
              <a:t>In </a:t>
            </a:r>
            <a:r>
              <a:rPr spc="-100" dirty="0"/>
              <a:t>November </a:t>
            </a:r>
            <a:r>
              <a:rPr spc="65" dirty="0"/>
              <a:t>of </a:t>
            </a:r>
            <a:r>
              <a:rPr spc="-434" dirty="0"/>
              <a:t>2016,  </a:t>
            </a:r>
            <a:r>
              <a:rPr spc="-165" dirty="0"/>
              <a:t>Clarity </a:t>
            </a:r>
            <a:r>
              <a:rPr spc="15" dirty="0"/>
              <a:t>decided </a:t>
            </a:r>
            <a:r>
              <a:rPr dirty="0"/>
              <a:t>to </a:t>
            </a:r>
            <a:r>
              <a:rPr b="1" spc="-285" dirty="0">
                <a:latin typeface="Verdana"/>
                <a:cs typeface="Verdana"/>
              </a:rPr>
              <a:t>go</a:t>
            </a:r>
            <a:r>
              <a:rPr b="1" spc="-1270" dirty="0">
                <a:latin typeface="Verdana"/>
                <a:cs typeface="Verdana"/>
              </a:rPr>
              <a:t> </a:t>
            </a:r>
            <a:r>
              <a:rPr b="1" spc="-375" dirty="0">
                <a:latin typeface="Verdana"/>
                <a:cs typeface="Verdana"/>
              </a:rPr>
              <a:t>public</a:t>
            </a:r>
            <a:r>
              <a:rPr spc="-375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136" y="2460658"/>
            <a:ext cx="5518156" cy="44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57690" y="2450187"/>
            <a:ext cx="5507685" cy="424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136" y="7706571"/>
            <a:ext cx="5518156" cy="2931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6905" y="6732778"/>
            <a:ext cx="6073113" cy="3989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9791" y="373151"/>
            <a:ext cx="10434320" cy="17716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435"/>
              </a:spcBef>
            </a:pPr>
            <a:r>
              <a:rPr spc="-145" dirty="0"/>
              <a:t>Clarity’s </a:t>
            </a:r>
            <a:r>
              <a:rPr spc="-10" dirty="0"/>
              <a:t>Open </a:t>
            </a:r>
            <a:r>
              <a:rPr spc="-100" dirty="0"/>
              <a:t>Source</a:t>
            </a:r>
            <a:r>
              <a:rPr spc="-910" dirty="0"/>
              <a:t> </a:t>
            </a:r>
            <a:r>
              <a:rPr spc="-10" dirty="0"/>
              <a:t>Journey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spc="-110" dirty="0">
                <a:solidFill>
                  <a:srgbClr val="DCDEE0"/>
                </a:solidFill>
              </a:rPr>
              <a:t>Since </a:t>
            </a:r>
            <a:r>
              <a:rPr sz="3950" spc="-70" dirty="0">
                <a:solidFill>
                  <a:srgbClr val="DCDEE0"/>
                </a:solidFill>
              </a:rPr>
              <a:t>November </a:t>
            </a:r>
            <a:r>
              <a:rPr sz="3950" spc="-380" dirty="0">
                <a:solidFill>
                  <a:srgbClr val="DCDEE0"/>
                </a:solidFill>
              </a:rPr>
              <a:t>15th</a:t>
            </a:r>
            <a:r>
              <a:rPr sz="3950" spc="-560" dirty="0">
                <a:solidFill>
                  <a:srgbClr val="DCDEE0"/>
                </a:solidFill>
              </a:rPr>
              <a:t> </a:t>
            </a:r>
            <a:r>
              <a:rPr sz="3950" spc="-355" dirty="0">
                <a:solidFill>
                  <a:srgbClr val="DCDEE0"/>
                </a:solidFill>
              </a:rPr>
              <a:t>2016…</a:t>
            </a:r>
            <a:endParaRPr sz="3950"/>
          </a:p>
        </p:txBody>
      </p:sp>
      <p:sp>
        <p:nvSpPr>
          <p:cNvPr id="7" name="object 7"/>
          <p:cNvSpPr/>
          <p:nvPr/>
        </p:nvSpPr>
        <p:spPr>
          <a:xfrm>
            <a:off x="6743250" y="2471129"/>
            <a:ext cx="6659483" cy="3560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78632" y="6973609"/>
            <a:ext cx="5465802" cy="383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91" y="373151"/>
            <a:ext cx="10434320" cy="17716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435"/>
              </a:spcBef>
            </a:pPr>
            <a:r>
              <a:rPr spc="-145" dirty="0"/>
              <a:t>Clarity’s </a:t>
            </a:r>
            <a:r>
              <a:rPr spc="-10" dirty="0"/>
              <a:t>Open </a:t>
            </a:r>
            <a:r>
              <a:rPr spc="-100" dirty="0"/>
              <a:t>Source</a:t>
            </a:r>
            <a:r>
              <a:rPr spc="-910" dirty="0"/>
              <a:t> </a:t>
            </a:r>
            <a:r>
              <a:rPr spc="-10" dirty="0"/>
              <a:t>Journey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spc="-110" dirty="0">
                <a:solidFill>
                  <a:srgbClr val="DCDEE0"/>
                </a:solidFill>
              </a:rPr>
              <a:t>Since </a:t>
            </a:r>
            <a:r>
              <a:rPr sz="3950" spc="-70" dirty="0">
                <a:solidFill>
                  <a:srgbClr val="DCDEE0"/>
                </a:solidFill>
              </a:rPr>
              <a:t>November </a:t>
            </a:r>
            <a:r>
              <a:rPr sz="3950" spc="-380" dirty="0">
                <a:solidFill>
                  <a:srgbClr val="DCDEE0"/>
                </a:solidFill>
              </a:rPr>
              <a:t>15th</a:t>
            </a:r>
            <a:r>
              <a:rPr sz="3950" spc="-560" dirty="0">
                <a:solidFill>
                  <a:srgbClr val="DCDEE0"/>
                </a:solidFill>
              </a:rPr>
              <a:t> </a:t>
            </a:r>
            <a:r>
              <a:rPr sz="3950" spc="-355" dirty="0">
                <a:solidFill>
                  <a:srgbClr val="DCDEE0"/>
                </a:solidFill>
              </a:rPr>
              <a:t>2016…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2123360" y="3882469"/>
            <a:ext cx="2863850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25"/>
              </a:spcBef>
            </a:pPr>
            <a:r>
              <a:rPr sz="5250" b="1" spc="-615" dirty="0">
                <a:solidFill>
                  <a:srgbClr val="51A7F9"/>
                </a:solidFill>
                <a:latin typeface="Verdana"/>
                <a:cs typeface="Verdana"/>
              </a:rPr>
              <a:t>1900</a:t>
            </a:r>
            <a:r>
              <a:rPr sz="5250" spc="-615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5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-105" dirty="0">
                <a:solidFill>
                  <a:srgbClr val="DCDEE0"/>
                </a:solidFill>
                <a:latin typeface="Verdana"/>
                <a:cs typeface="Verdana"/>
              </a:rPr>
              <a:t>Stars </a:t>
            </a:r>
            <a:r>
              <a:rPr sz="2950" spc="-15" dirty="0">
                <a:solidFill>
                  <a:srgbClr val="DCDEE0"/>
                </a:solidFill>
                <a:latin typeface="Verdana"/>
                <a:cs typeface="Verdana"/>
              </a:rPr>
              <a:t>on</a:t>
            </a:r>
            <a:r>
              <a:rPr sz="2950" spc="-33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2950" spc="-70" dirty="0">
                <a:solidFill>
                  <a:srgbClr val="DCDEE0"/>
                </a:solidFill>
                <a:latin typeface="Verdana"/>
                <a:cs typeface="Verdana"/>
              </a:rPr>
              <a:t>GitHub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1228" y="7536808"/>
            <a:ext cx="3845560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0" b="1" spc="-254" dirty="0">
                <a:solidFill>
                  <a:srgbClr val="51A7F9"/>
                </a:solidFill>
                <a:latin typeface="Verdana"/>
                <a:cs typeface="Verdana"/>
              </a:rPr>
              <a:t>1,000,000</a:t>
            </a:r>
            <a:r>
              <a:rPr sz="4100" spc="-915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4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30" dirty="0">
                <a:solidFill>
                  <a:srgbClr val="DCDEE0"/>
                </a:solidFill>
                <a:latin typeface="Verdana"/>
                <a:cs typeface="Verdana"/>
              </a:rPr>
              <a:t>Page</a:t>
            </a:r>
            <a:r>
              <a:rPr sz="2950" spc="-195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DCDEE0"/>
                </a:solidFill>
                <a:latin typeface="Verdana"/>
                <a:cs typeface="Verdana"/>
              </a:rPr>
              <a:t>Views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1542" y="3882469"/>
            <a:ext cx="2442845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5"/>
              </a:spcBef>
            </a:pPr>
            <a:r>
              <a:rPr sz="5250" b="1" spc="-415" dirty="0">
                <a:solidFill>
                  <a:srgbClr val="51A7F9"/>
                </a:solidFill>
                <a:latin typeface="Verdana"/>
                <a:cs typeface="Verdana"/>
              </a:rPr>
              <a:t>500</a:t>
            </a:r>
            <a:r>
              <a:rPr sz="5250" spc="-415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5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-65" dirty="0">
                <a:solidFill>
                  <a:srgbClr val="DCDEE0"/>
                </a:solidFill>
                <a:latin typeface="Verdana"/>
                <a:cs typeface="Verdana"/>
              </a:rPr>
              <a:t>Pull</a:t>
            </a:r>
            <a:r>
              <a:rPr sz="2950" spc="-254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2950" spc="-45" dirty="0">
                <a:solidFill>
                  <a:srgbClr val="DCDEE0"/>
                </a:solidFill>
                <a:latin typeface="Verdana"/>
                <a:cs typeface="Verdana"/>
              </a:rPr>
              <a:t>Requests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4144" y="7536808"/>
            <a:ext cx="1747520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5"/>
              </a:spcBef>
            </a:pPr>
            <a:r>
              <a:rPr sz="5250" b="1" spc="-894" dirty="0">
                <a:solidFill>
                  <a:srgbClr val="51A7F9"/>
                </a:solidFill>
                <a:latin typeface="Verdana"/>
                <a:cs typeface="Verdana"/>
              </a:rPr>
              <a:t>174</a:t>
            </a:r>
            <a:r>
              <a:rPr sz="5250" spc="-894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5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-65" dirty="0">
                <a:solidFill>
                  <a:srgbClr val="DCDEE0"/>
                </a:solidFill>
                <a:latin typeface="Verdana"/>
                <a:cs typeface="Verdana"/>
              </a:rPr>
              <a:t>Countries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4904" y="3882469"/>
            <a:ext cx="2890520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5"/>
              </a:spcBef>
            </a:pPr>
            <a:r>
              <a:rPr sz="5250" b="1" spc="-500" dirty="0">
                <a:solidFill>
                  <a:srgbClr val="51A7F9"/>
                </a:solidFill>
                <a:latin typeface="Verdana"/>
                <a:cs typeface="Verdana"/>
              </a:rPr>
              <a:t>40</a:t>
            </a:r>
            <a:r>
              <a:rPr sz="5250" spc="-500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5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-20" dirty="0">
                <a:solidFill>
                  <a:srgbClr val="DCDEE0"/>
                </a:solidFill>
                <a:latin typeface="Verdana"/>
                <a:cs typeface="Verdana"/>
              </a:rPr>
              <a:t>Weekly</a:t>
            </a:r>
            <a:r>
              <a:rPr sz="2950" spc="-250" dirty="0">
                <a:solidFill>
                  <a:srgbClr val="DCDEE0"/>
                </a:solidFill>
                <a:latin typeface="Verdana"/>
                <a:cs typeface="Verdana"/>
              </a:rPr>
              <a:t> </a:t>
            </a:r>
            <a:r>
              <a:rPr sz="2950" spc="-55" dirty="0">
                <a:solidFill>
                  <a:srgbClr val="DCDEE0"/>
                </a:solidFill>
                <a:latin typeface="Verdana"/>
                <a:cs typeface="Verdana"/>
              </a:rPr>
              <a:t>Release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05152" y="7536808"/>
            <a:ext cx="2004060" cy="1284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0" b="1" spc="-810" dirty="0">
                <a:solidFill>
                  <a:srgbClr val="51A7F9"/>
                </a:solidFill>
                <a:latin typeface="Verdana"/>
                <a:cs typeface="Verdana"/>
              </a:rPr>
              <a:t>120</a:t>
            </a:r>
            <a:r>
              <a:rPr sz="5250" spc="-810" dirty="0">
                <a:solidFill>
                  <a:srgbClr val="DCDEE0"/>
                </a:solidFill>
                <a:latin typeface="Verdana"/>
                <a:cs typeface="Verdana"/>
              </a:rPr>
              <a:t>+</a:t>
            </a:r>
            <a:endParaRPr sz="5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spc="-35" dirty="0">
                <a:solidFill>
                  <a:srgbClr val="DCDEE0"/>
                </a:solidFill>
                <a:latin typeface="Verdana"/>
                <a:cs typeface="Verdana"/>
              </a:rPr>
              <a:t>Languages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55606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Engage </a:t>
            </a:r>
            <a:r>
              <a:rPr spc="-140" dirty="0"/>
              <a:t>with</a:t>
            </a:r>
            <a:r>
              <a:rPr spc="-700" dirty="0"/>
              <a:t> </a:t>
            </a:r>
            <a:r>
              <a:rPr spc="-245" dirty="0"/>
              <a:t>Us!</a:t>
            </a:r>
          </a:p>
        </p:txBody>
      </p:sp>
      <p:sp>
        <p:nvSpPr>
          <p:cNvPr id="3" name="object 3"/>
          <p:cNvSpPr/>
          <p:nvPr/>
        </p:nvSpPr>
        <p:spPr>
          <a:xfrm>
            <a:off x="4282592" y="3978936"/>
            <a:ext cx="2617721" cy="2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90712" y="3978936"/>
            <a:ext cx="3214561" cy="2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5157" y="7097031"/>
            <a:ext cx="46266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15" dirty="0">
                <a:solidFill>
                  <a:srgbClr val="DCDEE0"/>
                </a:solidFill>
                <a:latin typeface="Verdana"/>
                <a:cs typeface="Verdana"/>
                <a:hlinkClick r:id="rId3"/>
              </a:rPr>
              <a:t>http:</a:t>
            </a:r>
            <a:r>
              <a:rPr sz="3950" spc="-650" dirty="0">
                <a:solidFill>
                  <a:srgbClr val="DCDEE0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3950" spc="-114" dirty="0">
                <a:solidFill>
                  <a:srgbClr val="DCDEE0"/>
                </a:solidFill>
                <a:latin typeface="Verdana"/>
                <a:cs typeface="Verdana"/>
                <a:hlinkClick r:id="rId3"/>
              </a:rPr>
              <a:t>/clarit</a:t>
            </a:r>
            <a:r>
              <a:rPr sz="3950" spc="-490" dirty="0">
                <a:solidFill>
                  <a:srgbClr val="DCDEE0"/>
                </a:solidFill>
                <a:latin typeface="Verdana"/>
                <a:cs typeface="Verdana"/>
                <a:hlinkClick r:id="rId3"/>
              </a:rPr>
              <a:t>y</a:t>
            </a:r>
            <a:r>
              <a:rPr sz="3950" spc="-110" dirty="0">
                <a:solidFill>
                  <a:srgbClr val="DCDEE0"/>
                </a:solidFill>
                <a:latin typeface="Verdana"/>
                <a:cs typeface="Verdana"/>
                <a:hlinkClick r:id="rId3"/>
              </a:rPr>
              <a:t>.design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7097031"/>
            <a:ext cx="401192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80" dirty="0">
                <a:solidFill>
                  <a:srgbClr val="DCDEE0"/>
                </a:solidFill>
                <a:latin typeface="Verdana"/>
                <a:cs typeface="Verdana"/>
              </a:rPr>
              <a:t>@VMwareClarity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542256"/>
            <a:ext cx="154089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Hands-on: </a:t>
            </a:r>
            <a:r>
              <a:rPr spc="-140" dirty="0"/>
              <a:t>Building </a:t>
            </a:r>
            <a:r>
              <a:rPr spc="-190" dirty="0"/>
              <a:t>an </a:t>
            </a:r>
            <a:r>
              <a:rPr spc="-95" dirty="0"/>
              <a:t>application </a:t>
            </a:r>
            <a:r>
              <a:rPr spc="-140" dirty="0"/>
              <a:t>with</a:t>
            </a:r>
            <a:r>
              <a:rPr spc="-1075" dirty="0"/>
              <a:t> </a:t>
            </a:r>
            <a:r>
              <a:rPr spc="-165" dirty="0"/>
              <a:t>Clarity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1340273" y="1958055"/>
            <a:ext cx="17423553" cy="798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DEE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1712</Words>
  <Application>Microsoft Macintosh PowerPoint</Application>
  <PresentationFormat>Custom</PresentationFormat>
  <Paragraphs>279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DejaVu Sans Mono</vt:lpstr>
      <vt:lpstr>Times New Roman</vt:lpstr>
      <vt:lpstr>Trebuchet MS</vt:lpstr>
      <vt:lpstr>Verdana</vt:lpstr>
      <vt:lpstr>Office Theme</vt:lpstr>
      <vt:lpstr>PowerPoint Presentation</vt:lpstr>
      <vt:lpstr>How do we empower designers and engineers to build products  that are beautiful and functional?</vt:lpstr>
      <vt:lpstr>Clarity - Inspiring builders to create better experiences</vt:lpstr>
      <vt:lpstr>Clarity - Inspiring builders to create better experiences</vt:lpstr>
      <vt:lpstr>In November of 2016,  Clarity decided to go public.</vt:lpstr>
      <vt:lpstr>Clarity’s Open Source Journey Since November 15th 2016…</vt:lpstr>
      <vt:lpstr>Clarity’s Open Source Journey Since November 15th 2016…</vt:lpstr>
      <vt:lpstr>Engage with Us!</vt:lpstr>
      <vt:lpstr>Hands-on: Building an application with Clarity</vt:lpstr>
      <vt:lpstr>Hands-on: Building an application with Clarity</vt:lpstr>
      <vt:lpstr>Getting started with Clarity seed</vt:lpstr>
      <vt:lpstr>Angular-cli</vt:lpstr>
      <vt:lpstr>Creating a component</vt:lpstr>
      <vt:lpstr>Setting up the page</vt:lpstr>
      <vt:lpstr>Adding a datagrid</vt:lpstr>
      <vt:lpstr>Fetching data through a service</vt:lpstr>
      <vt:lpstr>Consuming our service in the component</vt:lpstr>
      <vt:lpstr>Populating datagrid</vt:lpstr>
      <vt:lpstr>Adding pagination - footer</vt:lpstr>
      <vt:lpstr>Fetching data for another page - template</vt:lpstr>
      <vt:lpstr>Fetching data for another page - component</vt:lpstr>
      <vt:lpstr>Enabling selection</vt:lpstr>
      <vt:lpstr>Displaying selection (1)</vt:lpstr>
      <vt:lpstr>Displaying selection (2)</vt:lpstr>
      <vt:lpstr>Displaying selection (3)</vt:lpstr>
      <vt:lpstr>Extra - adding a tooltip</vt:lpstr>
      <vt:lpstr>Extra - adding an alert inside the card</vt:lpstr>
      <vt:lpstr>The Final Product</vt:lpstr>
      <vt:lpstr>Resources</vt:lpstr>
      <vt:lpstr>Thank You!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Maximillian Ives</cp:lastModifiedBy>
  <cp:revision>2</cp:revision>
  <cp:lastPrinted>2018-01-29T23:41:48Z</cp:lastPrinted>
  <dcterms:created xsi:type="dcterms:W3CDTF">2018-01-29T23:28:38Z</dcterms:created>
  <dcterms:modified xsi:type="dcterms:W3CDTF">2018-01-29T23:42:13Z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2018-01-29T00:00:00Z</vt:filetime>
  </property>
</Properties>
</file>