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71" r:id="rId3"/>
    <p:sldId id="257" r:id="rId4"/>
    <p:sldId id="259" r:id="rId5"/>
    <p:sldId id="265" r:id="rId6"/>
    <p:sldId id="260" r:id="rId7"/>
    <p:sldId id="267" r:id="rId8"/>
    <p:sldId id="261" r:id="rId9"/>
    <p:sldId id="268" r:id="rId10"/>
    <p:sldId id="262" r:id="rId11"/>
    <p:sldId id="269" r:id="rId12"/>
    <p:sldId id="264" r:id="rId13"/>
    <p:sldId id="266" r:id="rId14"/>
    <p:sldId id="270" r:id="rId15"/>
    <p:sldId id="272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394" autoAdjust="0"/>
  </p:normalViewPr>
  <p:slideViewPr>
    <p:cSldViewPr snapToGrid="0">
      <p:cViewPr varScale="1">
        <p:scale>
          <a:sx n="55" d="100"/>
          <a:sy n="55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49:29.31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10482 5636 16383 0 0,'-6'0'0'0'0,"-3"-12"0"0"0,8-5 0 0 0,34-17 0 0 0,30-16 0 0 0,36-11 0 0 0,19-2 0 0 0,15-9 0 0 0,9 2 0 0 0,5 6 0 0 0,-3 2 0 0 0,5 5 0 0 0,-11 7 0 0 0,-17 4 0 0 0,-3-1 0 0 0,-10 7 0 0 0,-4-2 0 0 0,-2-1 0 0 0,19-4 0 0 0,8 5 0 0 0,-5 9 0 0 0,0 12 0 0 0,-2 8 0 0 0,10 7 0 0 0,6 4 0 0 0,-7-4 0 0 0,-7-6 0 0 0,-19-3 0 0 0,-21 3 0 0 0,-19 3 0 0 0,-13 2 0 0 0,-11 4 0 0 0,1 1 0 0 0,31 1 0 0 0,33 2 0 0 0,18-1 0 0 0,12 13 0 0 0,9 10 0 0 0,-3 14 0 0 0,-6 19 0 0 0,-2 19 0 0 0,-11 8 0 0 0,-14 4 0 0 0,5 4 0 0 0,9 1 0 0 0,-5 2 0 0 0,-10-3 0 0 0,-5-3 0 0 0,25 32 0 0 0,7 15 0 0 0,-5 2 0 0 0,-14-2 0 0 0,-25-19 0 0 0,-17 2 0 0 0,-7 0 0 0 0,-11-14 0 0 0,0-7 0 0 0,-5 0 0 0 0,1-11 0 0 0,-1 5 0 0 0,-4-1 0 0 0,3 3 0 0 0,-7-2 0 0 0,8 21 0 0 0,1 16 0 0 0,-8-7 0 0 0,-5-12 0 0 0,-10-25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0:54.53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23306 5445 16383 0 0,'6'0'0'0'0,"-4"6"0"0"0,-8 9 0 0 0,-10 1 0 0 0,-2-8 0 0 0,8-6 0 0 0,12-8 0 0 0,6-11 0 0 0,-5-1 0 0 0,-9 7 0 0 0,-9 13 0 0 0,-16 18 0 0 0,-14 18 0 0 0,-5 15 0 0 0,-2 5 0 0 0,16-14 0 0 0,25-27 0 0 0,28-22 0 0 0,35-35 0 0 0,15-11 0 0 0,3-9 0 0 0,-5 5 0 0 0,-13 19 0 0 0,-16 34 0 0 0,-19 23 0 0 0,-20 27 0 0 0,-15 18 0 0 0,-5 3 0 0 0,-4-9 0 0 0,8-22 0 0 0,20-23 0 0 0,35-27 0 0 0,17-17 0 0 0,12-4 0 0 0,-5-2 0 0 0,-6 4 0 0 0,-13 14 0 0 0,-13 16 0 0 0,-11 21 0 0 0,-9 25 0 0 0,-5 11 0 0 0,-4 3 0 0 0,36-52 0 0 0,55-47 0 0 0,69-34 0 0 0,31-11 0 0 0,15-4 0 0 0,-15 14 0 0 0,-40 38 0 0 0,-45 37 0 0 0,-54 26 0 0 0,-34 20 0 0 0,-21 9 0 0 0,-22 1 0 0 0,-6-3 0 0 0,8-23 0 0 0,14-22 0 0 0,9-1 0 0 0,5 6 0 0 0,2 5 0 0 0,-7 14 0 0 0,-9 0 0 0 0,3-5 0 0 0,40-13 0 0 0,46-22 0 0 0,28-9 0 0 0,14-8 0 0 0,-14-6 0 0 0,-18 9 0 0 0,-24 13 0 0 0,-24 16 0 0 0,-19 12 0 0 0,-12 9 0 0 0,-15 0 0 0 0,-12-5 0 0 0,-4-6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0:59.40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13414 12383 16383 0 0,'0'6'0'0'0,"0"8"0"0"0,0 8 0 0 0,0 7 0 0 0,0 4 0 0 0,0 3 0 0 0,0 2 0 0 0,0 0 0 0 0,0 6 0 0 0,0 15 0 0 0,0 2 0 0 0,0 5 0 0 0,0-4 0 0 0,0-5 0 0 0,0-7 0 0 0,0-6 0 0 0,0-4 0 0 0,0 4 0 0 0,0 7 0 0 0,0 7 0 0 0,0-1 0 0 0,0-2 0 0 0,0-6 0 0 0,0-5 0 0 0,0-2 0 0 0,0-4 0 0 0,0-1 0 0 0,0-1 0 0 0,7-7 0 0 0,7-8 0 0 0,15-1 0 0 0,14-5 0 0 0,25 2 0 0 0,13-2 0 0 0,5-4 0 0 0,1-3 0 0 0,-3 9 0 0 0,-8 1 0 0 0,-12-1 0 0 0,-10-5 0 0 0,-9-3 0 0 0,-5-5 0 0 0,-3-1 0 0 0,4-3 0 0 0,2 0 0 0 0,11-1 0 0 0,35 1 0 0 0,14-1 0 0 0,-4 0 0 0 0,0 1 0 0 0,-12 0 0 0 0,-19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1:03.38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16431 6879 16383 0 0,'12'0'0'0'0,"11"0"0"0"0,7 0 0 0 0,5 0 0 0 0,3 0 0 0 0,0 0 0 0 0,8 0 0 0 0,7 0 0 0 0,1 0 0 0 0,-2 0 0 0 0,2 0 0 0 0,-2 0 0 0 0,-3 0 0 0 0,-4 0 0 0 0,-4 0 0 0 0,-2 0 0 0 0,-1 0 0 0 0,4 6 0 0 0,2 3 0 0 0,0-2 0 0 0,-2 0 0 0 0,-2-3 0 0 0,-1-1 0 0 0,-1-1 0 0 0,-7 4 0 0 0,-3 3 0 0 0,0-2 0 0 0,2-1 0 0 0,2-2 0 0 0,1-1 0 0 0,2-2 0 0 0,1 0 0 0 0,7-1 0 0 0,-5 6 0 0 0,-1 2 0 0 0,-2-1 0 0 0,0-1 0 0 0,0-2 0 0 0,-6 5 0 0 0,-8 13 0 0 0,-7 16 0 0 0,-6 13 0 0 0,-5 17 0 0 0,-3 9 0 0 0,-1-2 0 0 0,0-2 0 0 0,-1-1 0 0 0,1-5 0 0 0,0-10 0 0 0,1-7 0 0 0,-1 0 0 0 0,1-2 0 0 0,0-3 0 0 0,0 9 0 0 0,0 8 0 0 0,0 6 0 0 0,0 29 0 0 0,0 9 0 0 0,0-6 0 0 0,0-8 0 0 0,0-7 0 0 0,0-6 0 0 0,0-10 0 0 0,0-10 0 0 0,0-10 0 0 0,0-12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1:06.43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21299 6376 16383 0 0,'6'0'0'0'0,"9"0"0"0"0,38 0 0 0 0,23 0 0 0 0,17 0 0 0 0,6 0 0 0 0,-3 0 0 0 0,-10 0 0 0 0,-15 0 0 0 0,-12 0 0 0 0,-11 0 0 0 0,-6 0 0 0 0,1 0 0 0 0,0 7 0 0 0,-8 7 0 0 0,-3 8 0 0 0,-7 13 0 0 0,-2 13 0 0 0,-5 10 0 0 0,-5 8 0 0 0,-5-1 0 0 0,-3-5 0 0 0,-4-1 0 0 0,-1 9 0 0 0,-1-2 0 0 0,0 1 0 0 0,0 1 0 0 0,0 2 0 0 0,1 1 0 0 0,-1 1 0 0 0,1-5 0 0 0,0-9 0 0 0,0-1 0 0 0,0 2 0 0 0,0-2 0 0 0,0-6 0 0 0,0-5 0 0 0,0-3 0 0 0,0 8 0 0 0,0 9 0 0 0,0 1 0 0 0,0-5 0 0 0,0 1 0 0 0,0-3 0 0 0,0-5 0 0 0,0-4 0 0 0,0-9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1:09.09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18150 11218 16383 0 0,'0'7'0'0'0,"0"13"0"0"0,0 17 0 0 0,0 14 0 0 0,0 11 0 0 0,0 7 0 0 0,0 11 0 0 0,0-3 0 0 0,0-7 0 0 0,0-10 0 0 0,0-3 0 0 0,0-4 0 0 0,0-6 0 0 0,0-4 0 0 0,0-4 0 0 0,0-1 0 0 0,0-2 0 0 0,0 0 0 0 0,0-1 0 0 0,0 1 0 0 0,0 0 0 0 0,0 6 0 0 0,7-4 0 0 0,1-2 0 0 0,0-1 0 0 0,-2 6 0 0 0,-1 2 0 0 0,-3 0 0 0 0,0-1 0 0 0,-2-2 0 0 0,1-1 0 0 0,-2-1 0 0 0,7-7 0 0 0,14-9 0 0 0,11-8 0 0 0,5-6 0 0 0,3-5 0 0 0,2-3 0 0 0,-1-1 0 0 0,6-1 0 0 0,7 1 0 0 0,1-1 0 0 0,16 1 0 0 0,2 1 0 0 0,-4-1 0 0 0,-8 1 0 0 0,-8 0 0 0 0,-7 0 0 0 0,2 0 0 0 0,-2 0 0 0 0,-1 1 0 0 0,-2-1 0 0 0,-3 0 0 0 0,5 0 0 0 0,8 0 0 0 0,0 0 0 0 0,-2 0 0 0 0,-3 0 0 0 0,-9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1:11.19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22807 12277 16383 0 0,'0'6'0'0'0,"0"15"0"0"0,0 9 0 0 0,0 13 0 0 0,0 5 0 0 0,0 6 0 0 0,6 20 0 0 0,3 2 0 0 0,-2-4 0 0 0,6-9 0 0 0,0-9 0 0 0,-3-7 0 0 0,-2-6 0 0 0,-3-3 0 0 0,4-3 0 0 0,1 0 0 0 0,-2 0 0 0 0,-2 6 0 0 0,-2 3 0 0 0,-2-1 0 0 0,5-6 0 0 0,8-11 0 0 0,7-9 0 0 0,13-8 0 0 0,12-5 0 0 0,11 3 0 0 0,8 6 0 0 0,5 1 0 0 0,-3-1 0 0 0,-1-4 0 0 0,13-3 0 0 0,11-2 0 0 0,28 4 0 0 0,43 0 0 0 0,1 0 0 0 0,-22-2 0 0 0,-29-2 0 0 0,-26-2 0 0 0,-23-1 0 0 0,-8-7 0 0 0,3-21 0 0 0,-6-6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1:13.59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26908 4842 16383 0 0,'6'0'0'0'0,"9"0"0"0"0,13 0 0 0 0,15 6 0 0 0,13 2 0 0 0,9 0 0 0 0,5-1 0 0 0,4-3 0 0 0,2-1 0 0 0,0-2 0 0 0,-7 0 0 0 0,-8-1 0 0 0,-9 0 0 0 0,-7-1 0 0 0,-11 7 0 0 0,1 2 0 0 0,1 6 0 0 0,0 1 0 0 0,1-3 0 0 0,-1-3 0 0 0,1-3 0 0 0,0 4 0 0 0,-1-1 0 0 0,1 6 0 0 0,0-1 0 0 0,-7 4 0 0 0,-8 5 0 0 0,-8 5 0 0 0,-6 3 0 0 0,-5 4 0 0 0,-2 1 0 0 0,-2 7 0 0 0,-1 9 0 0 0,1 8 0 0 0,-1 6 0 0 0,1 4 0 0 0,1 3 0 0 0,-1 1 0 0 0,1 1 0 0 0,0 0 0 0 0,0-7 0 0 0,0-9 0 0 0,0-1 0 0 0,0 7 0 0 0,0 18 0 0 0,0 7 0 0 0,0-6 0 0 0,0-10 0 0 0,0-12 0 0 0,0-11 0 0 0,0-7 0 0 0,0 1 0 0 0,0 0 0 0 0,0-3 0 0 0,0-2 0 0 0,0 6 0 0 0,0 6 0 0 0,0 1 0 0 0,0-3 0 0 0,0-3 0 0 0,0-3 0 0 0,0-4 0 0 0,0-1 0 0 0,0 4 0 0 0,0 7 0 0 0,0 2 0 0 0,0-2 0 0 0,0-3 0 0 0,0-4 0 0 0,0 4 0 0 0,0 0 0 0 0,0-3 0 0 0,0-1 0 0 0,0-3 0 0 0,0-1 0 0 0,0-8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1:15.02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23055 5150 16383 0 0,'0'-6'0'0'0,"-7"-14"0"0"0,-7-11 0 0 0,-2-6 0 0 0,-5-8 0 0 0,2-4 0 0 0,-8 1 0 0 0,-1 2 0 0 0,0 3 0 0 0,-3 2 0 0 0,-1 2 0 0 0,-2 2 0 0 0,4 1 0 0 0,8-1 0 0 0,8 8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1:20.14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22672 5216 16383 0 0,'0'-6'0'0'0,"-13"-9"0"0"0,-28-7 0 0 0,-14-1 0 0 0,-10-2 0 0 0,-6-3 0 0 0,3 3 0 0 0,6 0 0 0 0,8 4 0 0 0,13 5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1:22.05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22564 5768 16383 0 0,'-6'6'0'0'0,"-15"2"0"0"0,-15 0 0 0 0,-15-1 0 0 0,-11-3 0 0 0,-7-1 0 0 0,1-8 0 0 0,13-2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49:49.78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15285 6836 16383 0 0,'-6'0'0'0'0,"-9"0"0"0"0,-7 0 0 0 0,-7 0 0 0 0,-4 0 0 0 0,-3 0 0 0 0,-1 0 0 0 0,-1-6 0 0 0,0-2 0 0 0,0-6 0 0 0,0-1 0 0 0,7-3 0 0 0,3 0 0 0 0,-1-2 0 0 0,-1 2 0 0 0,-2-2 0 0 0,-2 2 0 0 0,6-1 0 0 0,-6 1 0 0 0,-3-1 0 0 0,5 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1:48.30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13951 6910 16383 0 0,'0'-6'0'0'0,"0"-15"0"0"0,0-16 0 0 0,0-14 0 0 0,0-5 0 0 0,0 2 0 0 0,-6 3 0 0 0,-2 4 0 0 0,0 4 0 0 0,2 9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1:49.91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13599 7025 16383 0 0,'0'-6'0'0'0,"0"-8"0"0"0,0-9 0 0 0,-6 1 0 0 0,-3-3 0 0 0,-5-3 0 0 0,-6-3 0 0 0,-7 3 0 0 0,2 1 0 0 0,-2 5 0 0 0,5 0 0 0 0,-1 3 0 0 0,-3 0 0 0 0,-2 2 0 0 0,-4-2 0 0 0,5 2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1:50.83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13481 7303 16383 0 0,'-6'6'0'0'0,"-9"2"0"0"0,-7 0 0 0 0,-7-2 0 0 0,-4-1 0 0 0,-3-3 0 0 0,-1 0 0 0 0,-2-1 0 0 0,1-1 0 0 0,-6-1 0 0 0,5 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0:01.16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15134 6988 16383 0 0,'0'-6'0'0'0,"0"-8"0"0"0,0-9 0 0 0,0-5 0 0 0,0-6 0 0 0,6-2 0 0 0,9-1 0 0 0,7-1 0 0 0,1 0 0 0 0,-5 0 0 0 0,2 7 0 0 0,3 2 0 0 0,5 0 0 0 0,-4-2 0 0 0,8-1 0 0 0,-3-1 0 0 0,1-8 0 0 0,1-3 0 0 0,-4-1 0 0 0,-8 2 0 0 0,-6 8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0:07.73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20373 7971 16383 0 0,'0'-6'0'0'0,"0"-15"0"0"0,0-15 0 0 0,0-15 0 0 0,0-5 0 0 0,0-11 0 0 0,0-7 0 0 0,0-3 0 0 0,12-1 0 0 0,5 0 0 0 0,-1 2 0 0 0,2-18 0 0 0,0-12 0 0 0,-5 0 0 0 0,3 12 0 0 0,-2 10 0 0 0,3 0 0 0 0,-2 2 0 0 0,4-4 0 0 0,4 1 0 0 0,4-4 0 0 0,4 0 0 0 0,-3-2 0 0 0,-6 1 0 0 0,-2 3 0 0 0,4 11 0 0 0,2-13 0 0 0,-2-10 0 0 0,-6 0 0 0 0,1-9 0 0 0,-3 2 0 0 0,1 7 0 0 0,5 1 0 0 0,-1 11 0 0 0,1 15 0 0 0,-3 6 0 0 0,9-3 0 0 0,-2 3 0 0 0,-5 1 0 0 0,1-8 0 0 0,2 3 0 0 0,10-24 0 0 0,5-8 0 0 0,-4 6 0 0 0,5 8 0 0 0,-5 12 0 0 0,-9 7 0 0 0,5 3 0 0 0,2 0 0 0 0,3 5 0 0 0,13-12 0 0 0,4-6 0 0 0,0 4 0 0 0,-9 9 0 0 0,6-3 0 0 0,2 4 0 0 0,-3 1 0 0 0,-3-2 0 0 0,3-1 0 0 0,12-3 0 0 0,7-7 0 0 0,6-3 0 0 0,14 0 0 0 0,-1 12 0 0 0,-10 7 0 0 0,-11 13 0 0 0,-11 15 0 0 0,-9 7 0 0 0,-5 7 0 0 0,-4 2 0 0 0,-2 2 0 0 0,-1-1 0 0 0,0 2 0 0 0,1 2 0 0 0,6 5 0 0 0,3 2 0 0 0,6 3 0 0 0,8 1 0 0 0,17 2 0 0 0,10-1 0 0 0,14 1 0 0 0,16 0 0 0 0,7-1 0 0 0,0 0 0 0 0,-7 1 0 0 0,-10 5 0 0 0,-18 2 0 0 0,-18 0 0 0 0,-7 11 0 0 0,4 14 0 0 0,3 8 0 0 0,-3 4 0 0 0,-2-1 0 0 0,-4 0 0 0 0,-7-3 0 0 0,-6-1 0 0 0,-5-8 0 0 0,-3 3 0 0 0,4 2 0 0 0,-6 1 0 0 0,-8 0 0 0 0,3 0 0 0 0,-4 0 0 0 0,-1-1 0 0 0,2 6 0 0 0,1-4 0 0 0,3-3 0 0 0,1 11 0 0 0,2 4 0 0 0,-6 0 0 0 0,4-4 0 0 0,-2-2 0 0 0,-2-3 0 0 0,1-3 0 0 0,1 4 0 0 0,-5 2 0 0 0,-7-1 0 0 0,0-2 0 0 0,2-7 0 0 0,-3-5 0 0 0,-4 0 0 0 0,1 7 0 0 0,-1 3 0 0 0,-5 1 0 0 0,4 6 0 0 0,-2 2 0 0 0,-2-3 0 0 0,3 5 0 0 0,0-7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0:10.90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23310 4046 16383 0 0,'6'0'0'0'0,"8"6"0"0"0,9 3 0 0 0,-1 5 0 0 0,3 0 0 0 0,3 5 0 0 0,10 4 0 0 0,3 0 0 0 0,-4 0 0 0 0,4-2 0 0 0,1 7 0 0 0,-1-1 0 0 0,0-6 0 0 0,4-5 0 0 0,-5 0 0 0 0,-3 3 0 0 0,-1 0 0 0 0,-2 1 0 0 0,1-2 0 0 0,0-4 0 0 0,0-4 0 0 0,1-5 0 0 0,0-2 0 0 0,-6-14 0 0 0,-2-12 0 0 0,-5-8 0 0 0,-1 1 0 0 0,-4 0 0 0 0,-5-2 0 0 0,1-1 0 0 0,-1-1 0 0 0,-3-2 0 0 0,2 0 0 0 0,1 0 0 0 0,-4-1 0 0 0,4 6 0 0 0,0 3 0 0 0,-3-1 0 0 0,-3-1 0 0 0,-2-2 0 0 0,-3-8 0 0 0,5-4 0 0 0,8 7 0 0 0,1 2 0 0 0,-3 2 0 0 0,-3 0 0 0 0,-3-1 0 0 0,4-1 0 0 0,-1 0 0 0 0,-2-1 0 0 0,4 0 0 0 0,0 0 0 0 0,-2-1 0 0 0,4 0 0 0 0,-1 1 0 0 0,-3-1 0 0 0,-2 7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0:25.63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15743 7717 16383 0 0,'0'-6'0'0'0,"0"-15"0"0"0,0-16 0 0 0,0-8 0 0 0,12-8 0 0 0,5-2 0 0 0,-2 2 0 0 0,-2-2 0 0 0,-4-4 0 0 0,3-5 0 0 0,5-9 0 0 0,1-6 0 0 0,-4-1 0 0 0,9 1 0 0 0,0 7 0 0 0,2-3 0 0 0,-2-7 0 0 0,0 11 0 0 0,3 10 0 0 0,3 4 0 0 0,-3-1 0 0 0,0 3 0 0 0,-5-1 0 0 0,7-16 0 0 0,11-9 0 0 0,5-8 0 0 0,2 4 0 0 0,-2 10 0 0 0,-8 6 0 0 0,3 3 0 0 0,0 5 0 0 0,1-5 0 0 0,-2-10 0 0 0,-6 2 0 0 0,-2 7 0 0 0,-1 9 0 0 0,-5-5 0 0 0,0 3 0 0 0,14-14 0 0 0,1-6 0 0 0,-1 4 0 0 0,1 9 0 0 0,-1 9 0 0 0,-1 9 0 0 0,-6 6 0 0 0,-3 10 0 0 0,1 6 0 0 0,1 0 0 0 0,2-2 0 0 0,1-1 0 0 0,2 4 0 0 0,7 6 0 0 0,3 7 0 0 0,0-7 0 0 0,-2 0 0 0 0,4 4 0 0 0,1 4 0 0 0,-2 4 0 0 0,-2 4 0 0 0,-3 2 0 0 0,4 1 0 0 0,1 2 0 0 0,5 0 0 0 0,0 0 0 0 0,-3-1 0 0 0,3 1 0 0 0,0-1 0 0 0,-4 0 0 0 0,4 1 0 0 0,4-1 0 0 0,0 0 0 0 0,-3 0 0 0 0,-5-1 0 0 0,3 1 0 0 0,4 0 0 0 0,7 13 0 0 0,4 10 0 0 0,4 7 0 0 0,3 17 0 0 0,1 7 0 0 0,1 1 0 0 0,0-3 0 0 0,-13-5 0 0 0,-10-3 0 0 0,-7-4 0 0 0,-6-7 0 0 0,-9-5 0 0 0,-3 0 0 0 0,7 2 0 0 0,-3 1 0 0 0,6 2 0 0 0,-3 1 0 0 0,-1-4 0 0 0,1 4 0 0 0,0-3 0 0 0,-5-1 0 0 0,5 19 0 0 0,3 2 0 0 0,-5-2 0 0 0,-7-3 0 0 0,5 3 0 0 0,-3-1 0 0 0,6 11 0 0 0,5 1 0 0 0,1-4 0 0 0,-5-4 0 0 0,-2-12 0 0 0,0-6 0 0 0,-6-3 0 0 0,0 0 0 0 0,-5 0 0 0 0,-6 2 0 0 0,-4 1 0 0 0,1-5 0 0 0,-1-2 0 0 0,-2 2 0 0 0,-3 1 0 0 0,5 2 0 0 0,6 2 0 0 0,1-5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0:27.25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18283 5841 16383 0 0,'12'0'0'0'0,"11"0"0"0"0,7 0 0 0 0,5 0 0 0 0,3 0 0 0 0,1 0 0 0 0,-1 0 0 0 0,1 6 0 0 0,-7 9 0 0 0,-3 1 0 0 0,1-2 0 0 0,6 3 0 0 0,5 5 0 0 0,0-2 0 0 0,0 3 0 0 0,0 3 0 0 0,-2-3 0 0 0,-1 1 0 0 0,-1-3 0 0 0,0-6 0 0 0,-7-12 0 0 0,-8-11 0 0 0,-1-12 0 0 0,-6-8 0 0 0,3-12 0 0 0,-3-5 0 0 0,-4-2 0 0 0,-4-4 0 0 0,4 5 0 0 0,-1-1 0 0 0,5-5 0 0 0,5 0 0 0 0,0 3 0 0 0,3 3 0 0 0,-3 3 0 0 0,-5 4 0 0 0,2 1 0 0 0,3 7 0 0 0,-1 10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0:47.23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14093 7511 16383 0 0,'0'-7'0'0'0,"-6"-1"0"0"0,-9 0 0 0 0,-1 8 0 0 0,-4 10 0 0 0,-6 16 0 0 0,-9 9 0 0 0,0 6 0 0 0,12-5 0 0 0,17-8 0 0 0,15-10 0 0 0,13-6 0 0 0,8-7 0 0 0,6-3 0 0 0,-4 10 0 0 0,-13 9 0 0 0,-16 14 0 0 0,-15 0 0 0 0,-12 1 0 0 0,5-12 0 0 0,31-53 0 0 0,24-35 0 0 0,14-12 0 0 0,10 0 0 0 0,-5 26 0 0 0,-31 34 0 0 0,-31 38 0 0 0,-21 27 0 0 0,-18 6 0 0 0,-8 6 0 0 0,0-7 0 0 0,2-1 0 0 0,4-9 0 0 0,-2-6 0 0 0,7-4 0 0 0,24-13 0 0 0,14-16 0 0 0,15-16 0 0 0,25-12 0 0 0,17-14 0 0 0,14-8 0 0 0,7-8 0 0 0,4-1 0 0 0,-5 8 0 0 0,-14 6 0 0 0,-18 16 0 0 0,-16 31 0 0 0,-17 20 0 0 0,-41 30 0 0 0,-22 25 0 0 0,-7 4 0 0 0,2-6 0 0 0,3-11 0 0 0,13-11 0 0 0,33-27 0 0 0,23-19 0 0 0,24-31 0 0 0,36-24 0 0 0,37-23 0 0 0,25-13 0 0 0,15-12 0 0 0,-12 10 0 0 0,-16 6 0 0 0,-29 28 0 0 0,-36 41 0 0 0,-33 21 0 0 0,-27 15 0 0 0,-19 14 0 0 0,-11 0 0 0 0,-7 5 0 0 0,-1-6 0 0 0,6-17 0 0 0,22-25 0 0 0,25-25 0 0 0,43-20 0 0 0,12-10 0 0 0,1-2 0 0 0,-10 22 0 0 0,-15 28 0 0 0,-21 28 0 0 0,-20 29 0 0 0,-16 18 0 0 0,-5 4 0 0 0,-6-5 0 0 0,3-7 0 0 0,4-9 0 0 0,19-12 0 0 0,21-26 0 0 0,46-40 0 0 0,16-21 0 0 0,14-10 0 0 0,3-1 0 0 0,-16 4 0 0 0,-9 4 0 0 0,-5 4 0 0 0,-2 11 0 0 0,-12 23 0 0 0,-22 26 0 0 0,-23 23 0 0 0,-12 18 0 0 0,-13-1 0 0 0,-4-15 0 0 0,8-21 0 0 0,12-26 0 0 0,12-17 0 0 0,10-11 0 0 0,7-6 0 0 0,5-8 0 0 0,2 5 0 0 0,-4 16 0 0 0,-9 19 0 0 0,-7 17 0 0 0,-8 2 0 0 0,2-7 0 0 0,4-4 0 0 0,1 4 0 0 0,-4 9 0 0 0,-2 14 0 0 0,-5 10 0 0 0,-8 4 0 0 0,3-3 0 0 0,0-16 0 0 0,20-22 0 0 0,12-17 0 0 0,13-19 0 0 0,12-14 0 0 0,2-5 0 0 0,-9 20 0 0 0,-13 28 0 0 0,-19 34 0 0 0,-25 26 0 0 0,-18 17 0 0 0,-10 2 0 0 0,19-23 0 0 0,31-50 0 0 0,38-56 0 0 0,28-30 0 0 0,13-12 0 0 0,-3-8 0 0 0,-11 14 0 0 0,-20 37 0 0 0,-19 39 0 0 0,-23 31 0 0 0,-27 43 0 0 0,-18 25 0 0 0,-5 5 0 0 0,-3-6 0 0 0,-1-16 0 0 0,5-25 0 0 0,13-25 0 0 0,18-15 0 0 0,19 18 0 0 0,8 12 0 0 0,11 14 0 0 0,-1 6 0 0 0,-6 1 0 0 0,-9-2 0 0 0,-2-8 0 0 0,2-12 0 0 0,-3-16 0 0 0,-4-22 0 0 0,-5-22 0 0 0,-5-18 0 0 0,4-6 0 0 0,0 0 0 0 0,5 4 0 0 0,0 5 0 0 0,-3 10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5T14:50:51.06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18575 6889 16383 0 0,'-6'0'0'0'0,"-9"0"0"0"0,5 0 0 0 0,11 0 0 0 0,10 0 0 0 0,-2 6 0 0 0,-15 15 0 0 0,-19 9 0 0 0,-18 1 0 0 0,-14 6 0 0 0,16-2 0 0 0,26-8 0 0 0,41-20 0 0 0,41-12 0 0 0,40-17 0 0 0,58-17 0 0 0,6-9 0 0 0,-12 4 0 0 0,-40 10 0 0 0,-53 11 0 0 0,-50 8 0 0 0,-58 20 0 0 0,-35 15 0 0 0,-29 17 0 0 0,-9 8 0 0 0,9 3 0 0 0,35-14 0 0 0,54-24 0 0 0,61-26 0 0 0,48-24 0 0 0,15-4 0 0 0,1-1 0 0 0,-18 19 0 0 0,-24 27 0 0 0,-29 38 0 0 0,-27 18 0 0 0,-22 19 0 0 0,-21 2 0 0 0,-5-6 0 0 0,60-34 0 0 0,38-35 0 0 0,40-37 0 0 0,35-32 0 0 0,18-17 0 0 0,3 0 0 0 0,-20 14 0 0 0,-39 31 0 0 0,-42 28 0 0 0,-43 28 0 0 0,-35 24 0 0 0,-28 16 0 0 0,-3-7 0 0 0,12-24 0 0 0,21-24 0 0 0,25-19 0 0 0,25-18 0 0 0,7-10 0 0 0,4 3 0 0 0,2 7 0 0 0,-13 11 0 0 0,-12 15 0 0 0,-8 15 0 0 0,0 12 0 0 0,-1 10 0 0 0,-2 5 0 0 0,-2 4 0 0 0,-2 2 0 0 0,-1-7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59631-66C7-493F-B62E-44F4F436A865}" type="datetimeFigureOut">
              <a:rPr lang="es-AR" smtClean="0"/>
              <a:t>6/6/2024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CC6CD-4443-4253-B005-386D328BFE8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0185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CC6CD-4443-4253-B005-386D328BFE88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318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06/06/2024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0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44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57.png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10.png"/><Relationship Id="rId7" Type="http://schemas.openxmlformats.org/officeDocument/2006/relationships/image" Target="../media/image41.png"/><Relationship Id="rId12" Type="http://schemas.openxmlformats.org/officeDocument/2006/relationships/customXml" Target="../ink/ink6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19.xml"/><Relationship Id="rId46" Type="http://schemas.openxmlformats.org/officeDocument/2006/relationships/slide" Target="slide2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52.png"/><Relationship Id="rId41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43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56.png"/><Relationship Id="rId40" Type="http://schemas.openxmlformats.org/officeDocument/2006/relationships/customXml" Target="../ink/ink20.xml"/><Relationship Id="rId45" Type="http://schemas.openxmlformats.org/officeDocument/2006/relationships/image" Target="../media/image60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47.png"/><Relationship Id="rId31" Type="http://schemas.openxmlformats.org/officeDocument/2006/relationships/image" Target="../media/image53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51.png"/><Relationship Id="rId30" Type="http://schemas.openxmlformats.org/officeDocument/2006/relationships/customXml" Target="../ink/ink15.xml"/><Relationship Id="rId35" Type="http://schemas.openxmlformats.org/officeDocument/2006/relationships/image" Target="../media/image55.png"/><Relationship Id="rId43" Type="http://schemas.openxmlformats.org/officeDocument/2006/relationships/image" Target="../media/image59.png"/><Relationship Id="rId48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pilot.microsoft.com" TargetMode="External"/><Relationship Id="rId7" Type="http://schemas.openxmlformats.org/officeDocument/2006/relationships/hyperlink" Target="https://kpmg.com/ar/es/home/insights/2023/12/privacidad-en-un-nuevo-mundo-de-ia.html" TargetMode="External"/><Relationship Id="rId2" Type="http://schemas.openxmlformats.org/officeDocument/2006/relationships/hyperlink" Target="https://www.ibm.com/es-es/topics/artificial-intelligenc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heconversation.com/discriminacion-racial-en-la-inteligencia-artificial-142334" TargetMode="External"/><Relationship Id="rId5" Type="http://schemas.openxmlformats.org/officeDocument/2006/relationships/hyperlink" Target="https://es.linkedin.com/pulse/es-fiable-la-inteligencia-artificial-fabian-garcia-pastor" TargetMode="External"/><Relationship Id="rId4" Type="http://schemas.openxmlformats.org/officeDocument/2006/relationships/hyperlink" Target="http://&#160;https:/openwebinars.net/blog/etica-en-la-inteligencia-artificial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9.svg"/><Relationship Id="rId18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openxmlformats.org/officeDocument/2006/relationships/image" Target="../media/image8.png"/><Relationship Id="rId7" Type="http://schemas.openxmlformats.org/officeDocument/2006/relationships/image" Target="../media/image5.svg"/><Relationship Id="rId12" Type="http://schemas.openxmlformats.org/officeDocument/2006/relationships/image" Target="../media/image5.png"/><Relationship Id="rId17" Type="http://schemas.openxmlformats.org/officeDocument/2006/relationships/slide" Target="slide1.xml"/><Relationship Id="rId2" Type="http://schemas.openxmlformats.org/officeDocument/2006/relationships/slide" Target="slide3.xml"/><Relationship Id="rId16" Type="http://schemas.openxmlformats.org/officeDocument/2006/relationships/image" Target="../media/image11.svg"/><Relationship Id="rId20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11" Type="http://schemas.openxmlformats.org/officeDocument/2006/relationships/slide" Target="slide10.xml"/><Relationship Id="rId5" Type="http://schemas.openxmlformats.org/officeDocument/2006/relationships/slide" Target="slide6.xml"/><Relationship Id="rId15" Type="http://schemas.openxmlformats.org/officeDocument/2006/relationships/image" Target="../media/image6.png"/><Relationship Id="rId10" Type="http://schemas.openxmlformats.org/officeDocument/2006/relationships/image" Target="../media/image7.svg"/><Relationship Id="rId19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4.png"/><Relationship Id="rId14" Type="http://schemas.openxmlformats.org/officeDocument/2006/relationships/slide" Target="slide12.xml"/><Relationship Id="rId22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Vista angular de circuito con forma de cerebro">
            <a:extLst>
              <a:ext uri="{FF2B5EF4-FFF2-40B4-BE49-F238E27FC236}">
                <a16:creationId xmlns:a16="http://schemas.microsoft.com/office/drawing/2014/main" id="{AD1FF535-480D-8435-2EA7-3DBDFCA69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19355"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5F5D607-3FD0-195B-6B1C-19268926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err="1">
                <a:solidFill>
                  <a:srgbClr val="FFFFFF"/>
                </a:solidFill>
              </a:rPr>
              <a:t>Inteligencia</a:t>
            </a:r>
            <a:r>
              <a:rPr lang="en-US" sz="5200">
                <a:solidFill>
                  <a:srgbClr val="FFFFFF"/>
                </a:solidFill>
              </a:rPr>
              <a:t> Artificial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45866D-8100-A51C-9655-86C6B761D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246" y="5580120"/>
            <a:ext cx="8332185" cy="116837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sz="8000" err="1">
                <a:solidFill>
                  <a:srgbClr val="FFFFFF"/>
                </a:solidFill>
              </a:rPr>
              <a:t>Integrantes</a:t>
            </a:r>
            <a:r>
              <a:rPr lang="en-US" sz="8000">
                <a:solidFill>
                  <a:srgbClr val="FFFFFF"/>
                </a:solidFill>
              </a:rPr>
              <a:t>: Maximo Rodas, Mariano Perez.</a:t>
            </a:r>
            <a:endParaRPr lang="en-US">
              <a:solidFill>
                <a:srgbClr val="FFFFFF"/>
              </a:solidFill>
            </a:endParaRPr>
          </a:p>
          <a:p>
            <a:r>
              <a:rPr lang="en-US" sz="8000" err="1">
                <a:solidFill>
                  <a:srgbClr val="FFFFFF"/>
                </a:solidFill>
              </a:rPr>
              <a:t>Líder</a:t>
            </a:r>
            <a:r>
              <a:rPr lang="en-US" sz="8000">
                <a:solidFill>
                  <a:srgbClr val="FFFFFF"/>
                </a:solidFill>
              </a:rPr>
              <a:t>: Jerónimo Pascolo</a:t>
            </a:r>
          </a:p>
          <a:p>
            <a:r>
              <a:rPr lang="en-US" sz="8000" err="1">
                <a:solidFill>
                  <a:srgbClr val="FFFFFF"/>
                </a:solidFill>
              </a:rPr>
              <a:t>Profesor</a:t>
            </a:r>
            <a:r>
              <a:rPr lang="en-US" sz="8000">
                <a:solidFill>
                  <a:srgbClr val="FFFFFF"/>
                </a:solidFill>
              </a:rPr>
              <a:t>: Gastón Cáceres</a:t>
            </a:r>
          </a:p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711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upo de figuras amarillas y una figura roja al otro lado">
            <a:extLst>
              <a:ext uri="{FF2B5EF4-FFF2-40B4-BE49-F238E27FC236}">
                <a16:creationId xmlns:a16="http://schemas.microsoft.com/office/drawing/2014/main" id="{2995A054-EB41-D626-8DE3-972E3F6328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-3049" y="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2DD984-3875-2F23-7CB8-A0AA8879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err="1">
                <a:solidFill>
                  <a:schemeClr val="bg1"/>
                </a:solidFill>
              </a:rPr>
              <a:t>Discriminación</a:t>
            </a:r>
            <a:r>
              <a:rPr lang="en-US" sz="6600">
                <a:solidFill>
                  <a:schemeClr val="bg1"/>
                </a:solidFill>
              </a:rPr>
              <a:t> y </a:t>
            </a:r>
            <a:r>
              <a:rPr lang="en-US" sz="6600" err="1">
                <a:solidFill>
                  <a:schemeClr val="bg1"/>
                </a:solidFill>
              </a:rPr>
              <a:t>sesgos</a:t>
            </a:r>
          </a:p>
        </p:txBody>
      </p:sp>
      <p:sp>
        <p:nvSpPr>
          <p:cNvPr id="33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áfico 3" descr="Architecture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A3DE388A-2432-4538-65E7-55B3B72122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121285" y="-107910"/>
            <a:ext cx="1067960" cy="11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97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85185E-6 L 2.91667E-6 1.85185E-6 C -0.00625 0.0037 -0.0056 0.00231 0.00416 0.00254 C 0.00338 0.00278 0.00286 0.00324 0.00221 0.00347 C 0.00052 0.00393 -0.00274 0.00486 -0.00274 0.00509 C -0.00339 0.00347 -0.00313 0.00463 -0.00183 0.00278 C 0.00221 -0.00301 -0.00117 0.00092 0.0013 -0.00162 C 0.00143 -0.00023 0.00156 0.00116 0.00156 0.00254 C 0.00156 0.00324 0.00195 0.0044 0.0013 0.0044 C 0.00039 0.00416 0.00052 0.00301 2.91667E-6 0.00231 C -0.00013 0.00208 -0.00039 0.00185 -0.00065 0.00162 C -0.00078 0.00116 -0.00091 0.00069 -0.00117 0.00046 C -0.00144 0.00023 -0.00183 0.00023 -0.00209 1.85185E-6 C -0.00287 0.00185 -0.00196 -0.00046 -0.00339 0.00208 C -0.00352 0.00231 -0.00352 0.00254 -0.00365 0.00278 C -0.00391 0.00324 -0.00378 0.00393 -0.0043 0.00393 C -0.00469 0.00393 -0.00417 0.00301 -0.00391 0.00278 C -0.003 0.00162 -0.00222 0.00139 -0.00091 0.00069 C 0.00013 0.00023 -0.00013 0.00023 2.91667E-6 1.85185E-6 Z " pathEditMode="relative" rAng="0" ptsTypes="AAAAAAAAAAAAAAAAAAA">
                                      <p:cBhvr>
                                        <p:cTn id="6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0" y="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C5CFD5-A1D3-1D41-9416-4F18785AD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08"/>
          <a:stretch/>
        </p:blipFill>
        <p:spPr>
          <a:xfrm>
            <a:off x="187388" y="182880"/>
            <a:ext cx="11824481" cy="6499784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B1242E-3F7E-D7D6-4964-EEEC7C7E8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656" y="3882278"/>
            <a:ext cx="9795637" cy="2042260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Si bien la IA no </a:t>
            </a:r>
            <a:r>
              <a:rPr lang="en-US" sz="3000" err="1">
                <a:solidFill>
                  <a:srgbClr val="FFFFFF"/>
                </a:solidFill>
              </a:rPr>
              <a:t>tiende</a:t>
            </a:r>
            <a:r>
              <a:rPr lang="en-US" sz="3000">
                <a:solidFill>
                  <a:srgbClr val="FFFFFF"/>
                </a:solidFill>
              </a:rPr>
              <a:t> a </a:t>
            </a:r>
            <a:r>
              <a:rPr lang="en-US" sz="3000" err="1">
                <a:solidFill>
                  <a:srgbClr val="FFFFFF"/>
                </a:solidFill>
              </a:rPr>
              <a:t>discriminar</a:t>
            </a:r>
            <a:r>
              <a:rPr lang="en-US" sz="3000">
                <a:solidFill>
                  <a:srgbClr val="FFFFFF"/>
                </a:solidFill>
              </a:rPr>
              <a:t> nada, las personas de las que </a:t>
            </a:r>
            <a:r>
              <a:rPr lang="en-US" sz="3000" err="1">
                <a:solidFill>
                  <a:srgbClr val="FFFFFF"/>
                </a:solidFill>
              </a:rPr>
              <a:t>aprende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 err="1">
                <a:solidFill>
                  <a:srgbClr val="FFFFFF"/>
                </a:solidFill>
              </a:rPr>
              <a:t>pueden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 err="1">
                <a:solidFill>
                  <a:srgbClr val="FFFFFF"/>
                </a:solidFill>
              </a:rPr>
              <a:t>hacerlo</a:t>
            </a:r>
            <a:r>
              <a:rPr lang="en-US" sz="3000">
                <a:solidFill>
                  <a:srgbClr val="FFFFFF"/>
                </a:solidFill>
              </a:rPr>
              <a:t>, </a:t>
            </a:r>
            <a:r>
              <a:rPr lang="en-US" sz="3000" err="1">
                <a:solidFill>
                  <a:srgbClr val="FFFFFF"/>
                </a:solidFill>
              </a:rPr>
              <a:t>por</a:t>
            </a:r>
            <a:r>
              <a:rPr lang="en-US" sz="3000">
                <a:solidFill>
                  <a:srgbClr val="FFFFFF"/>
                </a:solidFill>
              </a:rPr>
              <a:t> lo que es </a:t>
            </a:r>
            <a:r>
              <a:rPr lang="en-US" sz="3000" err="1">
                <a:solidFill>
                  <a:srgbClr val="FFFFFF"/>
                </a:solidFill>
              </a:rPr>
              <a:t>complicado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 err="1">
                <a:solidFill>
                  <a:srgbClr val="FFFFFF"/>
                </a:solidFill>
              </a:rPr>
              <a:t>filtrar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 err="1">
                <a:solidFill>
                  <a:srgbClr val="FFFFFF"/>
                </a:solidFill>
              </a:rPr>
              <a:t>esa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 err="1">
                <a:solidFill>
                  <a:srgbClr val="FFFFFF"/>
                </a:solidFill>
              </a:rPr>
              <a:t>información</a:t>
            </a:r>
            <a:r>
              <a:rPr lang="en-US" sz="3000">
                <a:solidFill>
                  <a:srgbClr val="FFFFFF"/>
                </a:solidFill>
              </a:rPr>
              <a:t>. En </a:t>
            </a:r>
            <a:r>
              <a:rPr lang="en-US" sz="3000" err="1">
                <a:solidFill>
                  <a:srgbClr val="FFFFFF"/>
                </a:solidFill>
              </a:rPr>
              <a:t>todo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 err="1">
                <a:solidFill>
                  <a:srgbClr val="FFFFFF"/>
                </a:solidFill>
              </a:rPr>
              <a:t>caso</a:t>
            </a:r>
            <a:r>
              <a:rPr lang="en-US" sz="3000">
                <a:solidFill>
                  <a:srgbClr val="FFFFFF"/>
                </a:solidFill>
              </a:rPr>
              <a:t>, se </a:t>
            </a:r>
            <a:r>
              <a:rPr lang="en-US" sz="3000" err="1">
                <a:solidFill>
                  <a:srgbClr val="FFFFFF"/>
                </a:solidFill>
              </a:rPr>
              <a:t>recomienda</a:t>
            </a:r>
            <a:r>
              <a:rPr lang="en-US" sz="3000">
                <a:solidFill>
                  <a:srgbClr val="FFFFFF"/>
                </a:solidFill>
              </a:rPr>
              <a:t> que las personas </a:t>
            </a:r>
            <a:r>
              <a:rPr lang="en-US" sz="3000" err="1">
                <a:solidFill>
                  <a:srgbClr val="FFFFFF"/>
                </a:solidFill>
              </a:rPr>
              <a:t>utilicen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 err="1">
                <a:solidFill>
                  <a:srgbClr val="FFFFFF"/>
                </a:solidFill>
              </a:rPr>
              <a:t>esta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 err="1">
                <a:solidFill>
                  <a:srgbClr val="FFFFFF"/>
                </a:solidFill>
              </a:rPr>
              <a:t>herramienta</a:t>
            </a:r>
            <a:r>
              <a:rPr lang="en-US" sz="3000">
                <a:solidFill>
                  <a:srgbClr val="FFFFFF"/>
                </a:solidFill>
              </a:rPr>
              <a:t> lo </a:t>
            </a:r>
            <a:r>
              <a:rPr lang="en-US" sz="3000" err="1">
                <a:solidFill>
                  <a:srgbClr val="FFFFFF"/>
                </a:solidFill>
              </a:rPr>
              <a:t>hagan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en-US" sz="3000" err="1">
                <a:solidFill>
                  <a:srgbClr val="FFFFFF"/>
                </a:solidFill>
              </a:rPr>
              <a:t>concientemente</a:t>
            </a:r>
            <a:r>
              <a:rPr lang="en-US" sz="300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4" name="Gráfico 3" descr="Architecture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08BD0F35-1CB3-C41E-5D5E-89125EEBA8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121285" y="-107910"/>
            <a:ext cx="1067960" cy="11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266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2F383F-B981-4BC3-9E2B-7BE938CEF3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240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A485AD-076E-4077-A6E6-C3C9F0C39F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88DBDF-80D5-4FC0-8A54-9D660B728D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8D235B8-3D10-493F-88AC-84BB404C1B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CD556F-535B-25DA-FE8A-64B900BA4A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7345" b="1448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88DEB1-7FCF-4B20-CC2F-41DC814D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03" y="3512262"/>
            <a:ext cx="9801082" cy="16754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CONCLUSIÓN</a:t>
            </a:r>
          </a:p>
        </p:txBody>
      </p:sp>
      <p:pic>
        <p:nvPicPr>
          <p:cNvPr id="6" name="Gráfico 5" descr="Architecture con relleno sólido">
            <a:hlinkClick r:id="rId4" action="ppaction://hlinksldjump"/>
            <a:extLst>
              <a:ext uri="{FF2B5EF4-FFF2-40B4-BE49-F238E27FC236}">
                <a16:creationId xmlns:a16="http://schemas.microsoft.com/office/drawing/2014/main" id="{3D9A5193-C6CF-4A68-EE88-A30C31A90C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1121285" y="-107910"/>
            <a:ext cx="1067960" cy="11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31271"/>
      </p:ext>
    </p:extLst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5BFD2-0654-2688-DB40-104E25279BC3}"/>
              </a:ext>
            </a:extLst>
          </p:cNvPr>
          <p:cNvSpPr>
            <a:spLocks/>
          </p:cNvSpPr>
          <p:nvPr/>
        </p:nvSpPr>
        <p:spPr>
          <a:xfrm>
            <a:off x="1256793" y="4010029"/>
            <a:ext cx="9814725" cy="14001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850392">
              <a:spcAft>
                <a:spcPts val="600"/>
              </a:spcAft>
            </a:pPr>
            <a:r>
              <a:rPr lang="es-ES" sz="2400" kern="1200">
                <a:latin typeface="+mn-lt"/>
                <a:ea typeface="+mn-ea"/>
                <a:cs typeface="+mn-cs"/>
              </a:rPr>
              <a:t>La IA puede ser utilizada para muchos propósitos útiles, y aún crecer con todas las cantidades de información que tiene. Aunque en </a:t>
            </a:r>
            <a:r>
              <a:rPr lang="es-ES" sz="2400"/>
              <a:t>términos</a:t>
            </a:r>
            <a:r>
              <a:rPr lang="es-ES" sz="2400" kern="1200">
                <a:latin typeface="+mn-lt"/>
                <a:ea typeface="+mn-ea"/>
                <a:cs typeface="+mn-cs"/>
              </a:rPr>
              <a:t> de guardar información personal</a:t>
            </a:r>
            <a:r>
              <a:rPr lang="es-ES" sz="2400"/>
              <a:t> puede ser un poco conflictivo, las posibilidades y facilidades que ofrece lo supera.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0F4833-A765-72EC-7FA8-015692705DB7}"/>
              </a:ext>
            </a:extLst>
          </p:cNvPr>
          <p:cNvSpPr txBox="1"/>
          <p:nvPr/>
        </p:nvSpPr>
        <p:spPr>
          <a:xfrm>
            <a:off x="1120477" y="1441627"/>
            <a:ext cx="5680446" cy="804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s-AR" sz="46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Sobre la exposición…</a:t>
            </a:r>
            <a:endParaRPr lang="es-AR" sz="5000"/>
          </a:p>
        </p:txBody>
      </p:sp>
      <p:pic>
        <p:nvPicPr>
          <p:cNvPr id="6" name="Gráfico 5" descr="Architecture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E466575B-680E-788D-224D-46D1B0EC73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1121285" y="-107910"/>
            <a:ext cx="1067960" cy="11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767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7681469-C756-746E-A0F7-1F8F456B166B}"/>
              </a:ext>
            </a:extLst>
          </p:cNvPr>
          <p:cNvSpPr txBox="1"/>
          <p:nvPr/>
        </p:nvSpPr>
        <p:spPr>
          <a:xfrm>
            <a:off x="680545" y="643467"/>
            <a:ext cx="3108860" cy="55710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Comparación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Power Point, Canvas y Genially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82C1334-0E89-75C7-316F-F7828EC581D1}"/>
              </a:ext>
            </a:extLst>
          </p:cNvPr>
          <p:cNvSpPr txBox="1"/>
          <p:nvPr/>
        </p:nvSpPr>
        <p:spPr>
          <a:xfrm>
            <a:off x="5171328" y="3018696"/>
            <a:ext cx="1818712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94177">
              <a:spcAft>
                <a:spcPts val="342"/>
              </a:spcAft>
            </a:pPr>
            <a:r>
              <a:rPr lang="es-ES" sz="1600" kern="1200" err="1">
                <a:latin typeface="+mn-lt"/>
                <a:ea typeface="+mn-ea"/>
                <a:cs typeface="+mn-cs"/>
              </a:rPr>
              <a:t>Power</a:t>
            </a:r>
            <a:r>
              <a:rPr lang="es-ES" sz="1600" kern="1200">
                <a:latin typeface="+mn-lt"/>
                <a:ea typeface="+mn-ea"/>
                <a:cs typeface="+mn-cs"/>
              </a:rPr>
              <a:t> Point es una buena herramienta con múltiples funciones, sin embargo, esta algo limitada, y no es tan intuitiva de usar para alguien que es principiante.</a:t>
            </a:r>
            <a:endParaRPr lang="es-ES" sz="160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5F2A1A5-0643-B5A7-A278-27D6F0F40B1D}"/>
              </a:ext>
            </a:extLst>
          </p:cNvPr>
          <p:cNvSpPr txBox="1"/>
          <p:nvPr/>
        </p:nvSpPr>
        <p:spPr>
          <a:xfrm>
            <a:off x="7401071" y="2658124"/>
            <a:ext cx="181871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94177">
              <a:spcAft>
                <a:spcPts val="342"/>
              </a:spcAft>
            </a:pPr>
            <a:r>
              <a:rPr lang="es-ES" sz="16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Canvas</a:t>
            </a:r>
            <a:r>
              <a: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 una herramienta para crear diseños muy amplia, completa y </a:t>
            </a:r>
            <a:r>
              <a:rPr lang="es-ES" sz="16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facil</a:t>
            </a:r>
            <a:r>
              <a: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usar, pero su función premium te limita mucho, perdiendo la mayoría de funcione.</a:t>
            </a:r>
            <a:endParaRPr lang="es-ES" sz="160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AA71E95-B429-EEA4-259B-81CA0ECAB15D}"/>
              </a:ext>
            </a:extLst>
          </p:cNvPr>
          <p:cNvSpPr txBox="1"/>
          <p:nvPr/>
        </p:nvSpPr>
        <p:spPr>
          <a:xfrm>
            <a:off x="9748310" y="1929548"/>
            <a:ext cx="244933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594177">
              <a:spcAft>
                <a:spcPts val="342"/>
              </a:spcAft>
            </a:pPr>
            <a:r>
              <a:rPr lang="es-ES" sz="16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Genially</a:t>
            </a:r>
            <a:r>
              <a: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puede ser una de las mejores herramientas para crear diseños y presentaciones llamativas, no obstante, su suscripción de plan únicamente anual, su dependencia a conexión internet y no tener un modo para poder cooperar le quitan muchas posibilidades para que alguien se pueda usar de forma eficiente.</a:t>
            </a:r>
            <a:endParaRPr lang="es-ES" sz="16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E2302C96-2ED9-A0F8-DFFB-1365C2B6E89A}"/>
                  </a:ext>
                </a:extLst>
              </p14:cNvPr>
              <p14:cNvContentPartPr/>
              <p14:nvPr/>
            </p14:nvContentPartPr>
            <p14:xfrm>
              <a:off x="3541437" y="1641249"/>
              <a:ext cx="2307310" cy="1084614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E2302C96-2ED9-A0F8-DFFB-1365C2B6E8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5442" y="1605263"/>
                <a:ext cx="2378941" cy="1156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45270444-4A53-24B9-4F7F-8820808C6235}"/>
                  </a:ext>
                </a:extLst>
              </p14:cNvPr>
              <p14:cNvContentPartPr/>
              <p14:nvPr/>
            </p14:nvContentPartPr>
            <p14:xfrm>
              <a:off x="5614117" y="2650329"/>
              <a:ext cx="232262" cy="82359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45270444-4A53-24B9-4F7F-8820808C62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8163" y="2614521"/>
                <a:ext cx="303810" cy="153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Entrada de lápiz 35">
                <a:extLst>
                  <a:ext uri="{FF2B5EF4-FFF2-40B4-BE49-F238E27FC236}">
                    <a16:creationId xmlns:a16="http://schemas.microsoft.com/office/drawing/2014/main" id="{340AEBAF-E198-5B48-1719-5A84FECCF9FE}"/>
                  </a:ext>
                </a:extLst>
              </p14:cNvPr>
              <p14:cNvContentPartPr/>
              <p14:nvPr/>
            </p14:nvContentPartPr>
            <p14:xfrm>
              <a:off x="5859516" y="2499209"/>
              <a:ext cx="129533" cy="246617"/>
            </p14:xfrm>
          </p:contentPart>
        </mc:Choice>
        <mc:Fallback xmlns="">
          <p:pic>
            <p:nvPicPr>
              <p:cNvPr id="36" name="Entrada de lápiz 35">
                <a:extLst>
                  <a:ext uri="{FF2B5EF4-FFF2-40B4-BE49-F238E27FC236}">
                    <a16:creationId xmlns:a16="http://schemas.microsoft.com/office/drawing/2014/main" id="{340AEBAF-E198-5B48-1719-5A84FECCF9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3634" y="2463259"/>
                <a:ext cx="200938" cy="318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Entrada de lápiz 38">
                <a:extLst>
                  <a:ext uri="{FF2B5EF4-FFF2-40B4-BE49-F238E27FC236}">
                    <a16:creationId xmlns:a16="http://schemas.microsoft.com/office/drawing/2014/main" id="{6B0BF15A-A936-6F84-AC9E-0968C5ACD14A}"/>
                  </a:ext>
                </a:extLst>
              </p14:cNvPr>
              <p14:cNvContentPartPr/>
              <p14:nvPr/>
            </p14:nvContentPartPr>
            <p14:xfrm>
              <a:off x="8460827" y="734586"/>
              <a:ext cx="1726134" cy="1879862"/>
            </p14:xfrm>
          </p:contentPart>
        </mc:Choice>
        <mc:Fallback xmlns="">
          <p:pic>
            <p:nvPicPr>
              <p:cNvPr id="39" name="Entrada de lápiz 38">
                <a:extLst>
                  <a:ext uri="{FF2B5EF4-FFF2-40B4-BE49-F238E27FC236}">
                    <a16:creationId xmlns:a16="http://schemas.microsoft.com/office/drawing/2014/main" id="{6B0BF15A-A936-6F84-AC9E-0968C5ACD1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24836" y="698594"/>
                <a:ext cx="1797756" cy="1951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Entrada de lápiz 39">
                <a:extLst>
                  <a:ext uri="{FF2B5EF4-FFF2-40B4-BE49-F238E27FC236}">
                    <a16:creationId xmlns:a16="http://schemas.microsoft.com/office/drawing/2014/main" id="{40D32631-8F81-A7E1-34CB-74181D03D4CB}"/>
                  </a:ext>
                </a:extLst>
              </p14:cNvPr>
              <p14:cNvContentPartPr/>
              <p14:nvPr/>
            </p14:nvContentPartPr>
            <p14:xfrm>
              <a:off x="9919138" y="999971"/>
              <a:ext cx="431562" cy="406935"/>
            </p14:xfrm>
          </p:contentPart>
        </mc:Choice>
        <mc:Fallback xmlns="">
          <p:pic>
            <p:nvPicPr>
              <p:cNvPr id="40" name="Entrada de lápiz 39">
                <a:extLst>
                  <a:ext uri="{FF2B5EF4-FFF2-40B4-BE49-F238E27FC236}">
                    <a16:creationId xmlns:a16="http://schemas.microsoft.com/office/drawing/2014/main" id="{40D32631-8F81-A7E1-34CB-74181D03D4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83174" y="963991"/>
                <a:ext cx="503129" cy="478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Entrada de lápiz 40">
                <a:extLst>
                  <a:ext uri="{FF2B5EF4-FFF2-40B4-BE49-F238E27FC236}">
                    <a16:creationId xmlns:a16="http://schemas.microsoft.com/office/drawing/2014/main" id="{5BFA0657-8217-F0CA-F7AC-DB6CD20EC7EF}"/>
                  </a:ext>
                </a:extLst>
              </p14:cNvPr>
              <p14:cNvContentPartPr/>
              <p14:nvPr/>
            </p14:nvContentPartPr>
            <p14:xfrm>
              <a:off x="6161689" y="1640803"/>
              <a:ext cx="1459184" cy="1131300"/>
            </p14:xfrm>
          </p:contentPart>
        </mc:Choice>
        <mc:Fallback xmlns="">
          <p:pic>
            <p:nvPicPr>
              <p:cNvPr id="41" name="Entrada de lápiz 40">
                <a:extLst>
                  <a:ext uri="{FF2B5EF4-FFF2-40B4-BE49-F238E27FC236}">
                    <a16:creationId xmlns:a16="http://schemas.microsoft.com/office/drawing/2014/main" id="{5BFA0657-8217-F0CA-F7AC-DB6CD20EC7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25695" y="1604820"/>
                <a:ext cx="1530811" cy="1202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Entrada de lápiz 41">
                <a:extLst>
                  <a:ext uri="{FF2B5EF4-FFF2-40B4-BE49-F238E27FC236}">
                    <a16:creationId xmlns:a16="http://schemas.microsoft.com/office/drawing/2014/main" id="{C6DB1064-F13F-BCE8-04E8-EFBEE8A7BDBC}"/>
                  </a:ext>
                </a:extLst>
              </p14:cNvPr>
              <p14:cNvContentPartPr/>
              <p14:nvPr/>
            </p14:nvContentPartPr>
            <p14:xfrm>
              <a:off x="7422930" y="2042072"/>
              <a:ext cx="369229" cy="253423"/>
            </p14:xfrm>
          </p:contentPart>
        </mc:Choice>
        <mc:Fallback xmlns="">
          <p:pic>
            <p:nvPicPr>
              <p:cNvPr id="42" name="Entrada de lápiz 41">
                <a:extLst>
                  <a:ext uri="{FF2B5EF4-FFF2-40B4-BE49-F238E27FC236}">
                    <a16:creationId xmlns:a16="http://schemas.microsoft.com/office/drawing/2014/main" id="{C6DB1064-F13F-BCE8-04E8-EFBEE8A7BD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86943" y="2006074"/>
                <a:ext cx="440844" cy="325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Entrada de lápiz 42">
                <a:extLst>
                  <a:ext uri="{FF2B5EF4-FFF2-40B4-BE49-F238E27FC236}">
                    <a16:creationId xmlns:a16="http://schemas.microsoft.com/office/drawing/2014/main" id="{3202CD0F-187A-3A98-0A8C-9F4F4FCFFF19}"/>
                  </a:ext>
                </a:extLst>
              </p14:cNvPr>
              <p14:cNvContentPartPr/>
              <p14:nvPr/>
            </p14:nvContentPartPr>
            <p14:xfrm>
              <a:off x="5216133" y="3057514"/>
              <a:ext cx="1084550" cy="265337"/>
            </p14:xfrm>
          </p:contentPart>
        </mc:Choice>
        <mc:Fallback xmlns="">
          <p:pic>
            <p:nvPicPr>
              <p:cNvPr id="43" name="Entrada de lápiz 42">
                <a:extLst>
                  <a:ext uri="{FF2B5EF4-FFF2-40B4-BE49-F238E27FC236}">
                    <a16:creationId xmlns:a16="http://schemas.microsoft.com/office/drawing/2014/main" id="{3202CD0F-187A-3A98-0A8C-9F4F4FCFFF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0149" y="2985704"/>
                <a:ext cx="1156158" cy="408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Entrada de lápiz 43">
                <a:extLst>
                  <a:ext uri="{FF2B5EF4-FFF2-40B4-BE49-F238E27FC236}">
                    <a16:creationId xmlns:a16="http://schemas.microsoft.com/office/drawing/2014/main" id="{88C1A61E-B983-5FB1-DB2B-C0A4CD1CAD02}"/>
                  </a:ext>
                </a:extLst>
              </p14:cNvPr>
              <p14:cNvContentPartPr/>
              <p14:nvPr/>
            </p14:nvContentPartPr>
            <p14:xfrm>
              <a:off x="7470211" y="2772320"/>
              <a:ext cx="649620" cy="141056"/>
            </p14:xfrm>
          </p:contentPart>
        </mc:Choice>
        <mc:Fallback xmlns="">
          <p:pic>
            <p:nvPicPr>
              <p:cNvPr id="44" name="Entrada de lápiz 43">
                <a:extLst>
                  <a:ext uri="{FF2B5EF4-FFF2-40B4-BE49-F238E27FC236}">
                    <a16:creationId xmlns:a16="http://schemas.microsoft.com/office/drawing/2014/main" id="{88C1A61E-B983-5FB1-DB2B-C0A4CD1CAD0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34221" y="2700536"/>
                <a:ext cx="721240" cy="28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EF6D6E53-6B12-6F8F-BAB2-C9072BF3D718}"/>
                  </a:ext>
                </a:extLst>
              </p14:cNvPr>
              <p14:cNvContentPartPr/>
              <p14:nvPr/>
            </p14:nvContentPartPr>
            <p14:xfrm>
              <a:off x="9780834" y="2035180"/>
              <a:ext cx="868199" cy="153859"/>
            </p14:xfrm>
          </p:contentPart>
        </mc:Choice>
        <mc:Fallback xmlns=""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EF6D6E53-6B12-6F8F-BAB2-C9072BF3D71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44854" y="1963283"/>
                <a:ext cx="939799" cy="297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57835C72-620E-FF7C-B2E1-9BB4FD17DA46}"/>
                  </a:ext>
                </a:extLst>
              </p14:cNvPr>
              <p14:cNvContentPartPr/>
              <p14:nvPr/>
            </p14:nvContentPartPr>
            <p14:xfrm>
              <a:off x="5005551" y="5517930"/>
              <a:ext cx="539161" cy="513693"/>
            </p14:xfrm>
          </p:contentPart>
        </mc:Choice>
        <mc:Fallback xmlns=""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57835C72-620E-FF7C-B2E1-9BB4FD17DA4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69583" y="5481932"/>
                <a:ext cx="610737" cy="585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4A0F0B09-F7C7-DC1D-FC23-53886BFEB297}"/>
                  </a:ext>
                </a:extLst>
              </p14:cNvPr>
              <p14:cNvContentPartPr/>
              <p14:nvPr/>
            </p14:nvContentPartPr>
            <p14:xfrm>
              <a:off x="6503275" y="2785241"/>
              <a:ext cx="554314" cy="671312"/>
            </p14:xfrm>
          </p:contentPart>
        </mc:Choice>
        <mc:Fallback xmlns=""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4A0F0B09-F7C7-DC1D-FC23-53886BFEB29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67281" y="2749265"/>
                <a:ext cx="625943" cy="742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5DF06617-0112-AD69-B5D3-336F852B9317}"/>
                  </a:ext>
                </a:extLst>
              </p14:cNvPr>
              <p14:cNvContentPartPr/>
              <p14:nvPr/>
            </p14:nvContentPartPr>
            <p14:xfrm>
              <a:off x="8920654" y="2535620"/>
              <a:ext cx="356431" cy="655939"/>
            </p14:xfrm>
          </p:contentPart>
        </mc:Choice>
        <mc:Fallback xmlns=""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5DF06617-0112-AD69-B5D3-336F852B93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884687" y="2499658"/>
                <a:ext cx="428005" cy="727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A3AAE5C7-3C60-1242-1EC9-79AAB105AA49}"/>
                  </a:ext>
                </a:extLst>
              </p14:cNvPr>
              <p14:cNvContentPartPr/>
              <p14:nvPr/>
            </p14:nvContentPartPr>
            <p14:xfrm>
              <a:off x="7357241" y="4939861"/>
              <a:ext cx="457230" cy="541401"/>
            </p14:xfrm>
          </p:contentPart>
        </mc:Choice>
        <mc:Fallback xmlns=""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A3AAE5C7-3C60-1242-1EC9-79AAB105AA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21295" y="4903888"/>
                <a:ext cx="528762" cy="612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Entrada de lápiz 49">
                <a:extLst>
                  <a:ext uri="{FF2B5EF4-FFF2-40B4-BE49-F238E27FC236}">
                    <a16:creationId xmlns:a16="http://schemas.microsoft.com/office/drawing/2014/main" id="{CE87CC70-C166-7FE6-09C3-FF84DD08F84E}"/>
                  </a:ext>
                </a:extLst>
              </p14:cNvPr>
              <p14:cNvContentPartPr/>
              <p14:nvPr/>
            </p14:nvContentPartPr>
            <p14:xfrm>
              <a:off x="9669517" y="5465379"/>
              <a:ext cx="629169" cy="394640"/>
            </p14:xfrm>
          </p:contentPart>
        </mc:Choice>
        <mc:Fallback xmlns="">
          <p:pic>
            <p:nvPicPr>
              <p:cNvPr id="50" name="Entrada de lápiz 49">
                <a:extLst>
                  <a:ext uri="{FF2B5EF4-FFF2-40B4-BE49-F238E27FC236}">
                    <a16:creationId xmlns:a16="http://schemas.microsoft.com/office/drawing/2014/main" id="{CE87CC70-C166-7FE6-09C3-FF84DD08F8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33544" y="5429405"/>
                <a:ext cx="700755" cy="466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" name="Entrada de lápiz 50">
                <a:extLst>
                  <a:ext uri="{FF2B5EF4-FFF2-40B4-BE49-F238E27FC236}">
                    <a16:creationId xmlns:a16="http://schemas.microsoft.com/office/drawing/2014/main" id="{B01A68FC-EDFA-491A-C7C0-8DA6663F5EFA}"/>
                  </a:ext>
                </a:extLst>
              </p14:cNvPr>
              <p14:cNvContentPartPr/>
              <p14:nvPr/>
            </p14:nvContentPartPr>
            <p14:xfrm>
              <a:off x="11705896" y="1773620"/>
              <a:ext cx="436185" cy="997707"/>
            </p14:xfrm>
          </p:contentPart>
        </mc:Choice>
        <mc:Fallback xmlns="">
          <p:pic>
            <p:nvPicPr>
              <p:cNvPr id="51" name="Entrada de lápiz 50">
                <a:extLst>
                  <a:ext uri="{FF2B5EF4-FFF2-40B4-BE49-F238E27FC236}">
                    <a16:creationId xmlns:a16="http://schemas.microsoft.com/office/drawing/2014/main" id="{B01A68FC-EDFA-491A-C7C0-8DA6663F5E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669937" y="1737628"/>
                <a:ext cx="507744" cy="1069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" name="Entrada de lápiz 51">
                <a:extLst>
                  <a:ext uri="{FF2B5EF4-FFF2-40B4-BE49-F238E27FC236}">
                    <a16:creationId xmlns:a16="http://schemas.microsoft.com/office/drawing/2014/main" id="{F8FB5F6F-992B-961B-2694-E7896CDBF1C0}"/>
                  </a:ext>
                </a:extLst>
              </p14:cNvPr>
              <p14:cNvContentPartPr/>
              <p14:nvPr/>
            </p14:nvContentPartPr>
            <p14:xfrm>
              <a:off x="9632262" y="1656319"/>
              <a:ext cx="116082" cy="196128"/>
            </p14:xfrm>
          </p:contentPart>
        </mc:Choice>
        <mc:Fallback xmlns="">
          <p:pic>
            <p:nvPicPr>
              <p:cNvPr id="52" name="Entrada de lápiz 51">
                <a:extLst>
                  <a:ext uri="{FF2B5EF4-FFF2-40B4-BE49-F238E27FC236}">
                    <a16:creationId xmlns:a16="http://schemas.microsoft.com/office/drawing/2014/main" id="{F8FB5F6F-992B-961B-2694-E7896CDBF1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96434" y="1620332"/>
                <a:ext cx="187379" cy="267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Entrada de lápiz 53">
                <a:extLst>
                  <a:ext uri="{FF2B5EF4-FFF2-40B4-BE49-F238E27FC236}">
                    <a16:creationId xmlns:a16="http://schemas.microsoft.com/office/drawing/2014/main" id="{82D1899B-3B3A-EF96-44FB-F24768DF18F3}"/>
                  </a:ext>
                </a:extLst>
              </p14:cNvPr>
              <p14:cNvContentPartPr/>
              <p14:nvPr/>
            </p14:nvContentPartPr>
            <p14:xfrm>
              <a:off x="9369052" y="1857309"/>
              <a:ext cx="169085" cy="73966"/>
            </p14:xfrm>
          </p:contentPart>
        </mc:Choice>
        <mc:Fallback xmlns="">
          <p:pic>
            <p:nvPicPr>
              <p:cNvPr id="54" name="Entrada de lápiz 53">
                <a:extLst>
                  <a:ext uri="{FF2B5EF4-FFF2-40B4-BE49-F238E27FC236}">
                    <a16:creationId xmlns:a16="http://schemas.microsoft.com/office/drawing/2014/main" id="{82D1899B-3B3A-EF96-44FB-F24768DF18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33153" y="1821577"/>
                <a:ext cx="240524" cy="145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Entrada de lápiz 54">
                <a:extLst>
                  <a:ext uri="{FF2B5EF4-FFF2-40B4-BE49-F238E27FC236}">
                    <a16:creationId xmlns:a16="http://schemas.microsoft.com/office/drawing/2014/main" id="{9B512D52-467F-A48B-2BAB-F10E1F2AF1AE}"/>
                  </a:ext>
                </a:extLst>
              </p14:cNvPr>
              <p14:cNvContentPartPr/>
              <p14:nvPr/>
            </p14:nvContentPartPr>
            <p14:xfrm>
              <a:off x="9366312" y="2233448"/>
              <a:ext cx="132411" cy="13137"/>
            </p14:xfrm>
          </p:contentPart>
        </mc:Choice>
        <mc:Fallback xmlns="">
          <p:pic>
            <p:nvPicPr>
              <p:cNvPr id="55" name="Entrada de lápiz 54">
                <a:extLst>
                  <a:ext uri="{FF2B5EF4-FFF2-40B4-BE49-F238E27FC236}">
                    <a16:creationId xmlns:a16="http://schemas.microsoft.com/office/drawing/2014/main" id="{9B512D52-467F-A48B-2BAB-F10E1F2AF1A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30428" y="2197943"/>
                <a:ext cx="203820" cy="83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2" name="Entrada de lápiz 61">
                <a:extLst>
                  <a:ext uri="{FF2B5EF4-FFF2-40B4-BE49-F238E27FC236}">
                    <a16:creationId xmlns:a16="http://schemas.microsoft.com/office/drawing/2014/main" id="{5388D78F-A3C3-D2BB-7A82-D67417E66367}"/>
                  </a:ext>
                </a:extLst>
              </p14:cNvPr>
              <p14:cNvContentPartPr/>
              <p14:nvPr/>
            </p14:nvContentPartPr>
            <p14:xfrm>
              <a:off x="5257988" y="2601934"/>
              <a:ext cx="13137" cy="143893"/>
            </p14:xfrm>
          </p:contentPart>
        </mc:Choice>
        <mc:Fallback xmlns="">
          <p:pic>
            <p:nvPicPr>
              <p:cNvPr id="62" name="Entrada de lápiz 61">
                <a:extLst>
                  <a:ext uri="{FF2B5EF4-FFF2-40B4-BE49-F238E27FC236}">
                    <a16:creationId xmlns:a16="http://schemas.microsoft.com/office/drawing/2014/main" id="{5388D78F-A3C3-D2BB-7A82-D67417E6636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12688" y="2566050"/>
                <a:ext cx="103284" cy="215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Entrada de lápiz 62">
                <a:extLst>
                  <a:ext uri="{FF2B5EF4-FFF2-40B4-BE49-F238E27FC236}">
                    <a16:creationId xmlns:a16="http://schemas.microsoft.com/office/drawing/2014/main" id="{8A0722A1-8F62-382A-259F-7669D848709D}"/>
                  </a:ext>
                </a:extLst>
              </p14:cNvPr>
              <p14:cNvContentPartPr/>
              <p14:nvPr/>
            </p14:nvContentPartPr>
            <p14:xfrm>
              <a:off x="4955021" y="2689397"/>
              <a:ext cx="103082" cy="122120"/>
            </p14:xfrm>
          </p:contentPart>
        </mc:Choice>
        <mc:Fallback xmlns="">
          <p:pic>
            <p:nvPicPr>
              <p:cNvPr id="63" name="Entrada de lápiz 62">
                <a:extLst>
                  <a:ext uri="{FF2B5EF4-FFF2-40B4-BE49-F238E27FC236}">
                    <a16:creationId xmlns:a16="http://schemas.microsoft.com/office/drawing/2014/main" id="{8A0722A1-8F62-382A-259F-7669D848709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919104" y="2653479"/>
                <a:ext cx="174557" cy="193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Entrada de lápiz 63">
                <a:extLst>
                  <a:ext uri="{FF2B5EF4-FFF2-40B4-BE49-F238E27FC236}">
                    <a16:creationId xmlns:a16="http://schemas.microsoft.com/office/drawing/2014/main" id="{11038EC1-AFC8-2FE6-A437-A3B9990EB126}"/>
                  </a:ext>
                </a:extLst>
              </p14:cNvPr>
              <p14:cNvContentPartPr/>
              <p14:nvPr/>
            </p14:nvContentPartPr>
            <p14:xfrm>
              <a:off x="4870733" y="2995448"/>
              <a:ext cx="121679" cy="13710"/>
            </p14:xfrm>
          </p:contentPart>
        </mc:Choice>
        <mc:Fallback xmlns="">
          <p:pic>
            <p:nvPicPr>
              <p:cNvPr id="64" name="Entrada de lápiz 63">
                <a:extLst>
                  <a:ext uri="{FF2B5EF4-FFF2-40B4-BE49-F238E27FC236}">
                    <a16:creationId xmlns:a16="http://schemas.microsoft.com/office/drawing/2014/main" id="{11038EC1-AFC8-2FE6-A437-A3B9990EB12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34839" y="2960294"/>
                <a:ext cx="193107" cy="83666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Gráfico 2" descr="Architecture con relleno sólido">
            <a:hlinkClick r:id="rId46" action="ppaction://hlinksldjump"/>
            <a:extLst>
              <a:ext uri="{FF2B5EF4-FFF2-40B4-BE49-F238E27FC236}">
                <a16:creationId xmlns:a16="http://schemas.microsoft.com/office/drawing/2014/main" id="{16B7109A-61F8-34AC-0E8B-7D44323C4FC5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11121285" y="-107910"/>
            <a:ext cx="1067960" cy="11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67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DE57E-3B9E-996C-B592-33AB38BF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13" y="464780"/>
            <a:ext cx="3775657" cy="1006765"/>
          </a:xfrm>
        </p:spPr>
        <p:txBody>
          <a:bodyPr/>
          <a:lstStyle/>
          <a:p>
            <a:r>
              <a:rPr lang="es-ES"/>
              <a:t>Bibliografía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AB5D68D-3932-B74E-E7B5-173D80FADE28}"/>
              </a:ext>
            </a:extLst>
          </p:cNvPr>
          <p:cNvSpPr txBox="1"/>
          <p:nvPr/>
        </p:nvSpPr>
        <p:spPr>
          <a:xfrm>
            <a:off x="485105" y="1719329"/>
            <a:ext cx="10610044" cy="41242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latin typeface="Times New Roman"/>
                <a:cs typeface="Segoe UI"/>
              </a:rPr>
              <a:t>Obtenido de IBM.com: </a:t>
            </a:r>
            <a:r>
              <a:rPr lang="es-ES" sz="2000" u="sng">
                <a:solidFill>
                  <a:srgbClr val="467886"/>
                </a:solidFill>
                <a:latin typeface="Times New Roman"/>
                <a:cs typeface="Segoe UI"/>
                <a:hlinkClick r:id="rId2"/>
              </a:rPr>
              <a:t>https://www.ibm.com/es-es/topics/artificial-intelligence</a:t>
            </a:r>
            <a:r>
              <a:rPr lang="es-ES" sz="2000">
                <a:latin typeface="Times New Roman"/>
                <a:cs typeface="Times New Roman"/>
              </a:rPr>
              <a:t> </a:t>
            </a:r>
          </a:p>
          <a:p>
            <a:endParaRPr lang="es-ES" sz="2000">
              <a:latin typeface="Times New Roman"/>
              <a:cs typeface="Times New Roman"/>
            </a:endParaRPr>
          </a:p>
          <a:p>
            <a:r>
              <a:rPr lang="es-ES" sz="2000">
                <a:latin typeface="Calibri"/>
                <a:cs typeface="Segoe UI"/>
              </a:rPr>
              <a:t>​</a:t>
            </a:r>
            <a:r>
              <a:rPr lang="es-ES" sz="2000" err="1">
                <a:latin typeface="Times New Roman"/>
                <a:cs typeface="Segoe UI"/>
              </a:rPr>
              <a:t>Copilot</a:t>
            </a:r>
            <a:r>
              <a:rPr lang="es-ES" sz="2000">
                <a:latin typeface="Times New Roman"/>
                <a:cs typeface="Segoe UI"/>
              </a:rPr>
              <a:t>. Obtenido de </a:t>
            </a:r>
            <a:r>
              <a:rPr lang="es-ES" sz="2000" err="1">
                <a:latin typeface="Times New Roman"/>
                <a:cs typeface="Segoe UI"/>
              </a:rPr>
              <a:t>Copilot</a:t>
            </a:r>
            <a:r>
              <a:rPr lang="es-ES" sz="2000">
                <a:latin typeface="Times New Roman"/>
                <a:cs typeface="Segoe UI"/>
              </a:rPr>
              <a:t>: </a:t>
            </a:r>
            <a:r>
              <a:rPr lang="es-ES" sz="2000">
                <a:latin typeface="Times New Roman"/>
                <a:cs typeface="Segoe UI"/>
                <a:hlinkClick r:id="rId3"/>
              </a:rPr>
              <a:t>copilot.microsoft.com</a:t>
            </a:r>
            <a:r>
              <a:rPr lang="es-ES" sz="2000">
                <a:latin typeface="Times New Roman"/>
                <a:cs typeface="Times New Roman"/>
              </a:rPr>
              <a:t> </a:t>
            </a:r>
          </a:p>
          <a:p>
            <a:endParaRPr lang="es-ES" sz="2000">
              <a:latin typeface="Times New Roman"/>
              <a:cs typeface="Times New Roman"/>
            </a:endParaRPr>
          </a:p>
          <a:p>
            <a:r>
              <a:rPr lang="en-US">
                <a:latin typeface="Segoe UI"/>
                <a:cs typeface="Segoe UI"/>
                <a:hlinkClick r:id="rId4"/>
              </a:rPr>
              <a:t>openwebinars.net</a:t>
            </a:r>
            <a:endParaRPr lang="en-US">
              <a:latin typeface="Segoe UI"/>
              <a:ea typeface="Calibri"/>
              <a:cs typeface="Segoe UI"/>
            </a:endParaRPr>
          </a:p>
          <a:p>
            <a:endParaRPr lang="en-US">
              <a:latin typeface="Segoe UI"/>
              <a:cs typeface="Segoe UI"/>
            </a:endParaRPr>
          </a:p>
          <a:p>
            <a:r>
              <a:rPr lang="en-US">
                <a:latin typeface="Segoe UI"/>
                <a:cs typeface="Segoe UI"/>
                <a:hlinkClick r:id="rId5"/>
              </a:rPr>
              <a:t>linkedin</a:t>
            </a:r>
            <a:endParaRPr lang="en-US">
              <a:ea typeface="+mn-lt"/>
              <a:cs typeface="+mn-lt"/>
            </a:endParaRPr>
          </a:p>
          <a:p>
            <a:endParaRPr lang="en-US">
              <a:latin typeface="Segoe UI"/>
              <a:cs typeface="Segoe UI"/>
            </a:endParaRPr>
          </a:p>
          <a:p>
            <a:r>
              <a:rPr lang="en-US">
                <a:latin typeface="Segoe UI"/>
                <a:cs typeface="Segoe UI"/>
                <a:hlinkClick r:id="rId6"/>
              </a:rPr>
              <a:t>the conversation</a:t>
            </a:r>
            <a:r>
              <a:rPr lang="en-US">
                <a:latin typeface="Segoe UI"/>
                <a:cs typeface="Segoe UI"/>
              </a:rPr>
              <a:t> </a:t>
            </a:r>
            <a:endParaRPr lang="en-US">
              <a:latin typeface="Segoe UI"/>
              <a:ea typeface="+mn-lt"/>
              <a:cs typeface="Segoe UI"/>
            </a:endParaRPr>
          </a:p>
          <a:p>
            <a:endParaRPr lang="en-US">
              <a:latin typeface="Segoe UI"/>
              <a:cs typeface="Segoe UI"/>
            </a:endParaRPr>
          </a:p>
          <a:p>
            <a:r>
              <a:rPr lang="en-US">
                <a:latin typeface="Segoe UI"/>
                <a:cs typeface="Segoe UI"/>
                <a:hlinkClick r:id="rId7"/>
              </a:rPr>
              <a:t>kpmg.com</a:t>
            </a:r>
            <a:r>
              <a:rPr lang="en-US">
                <a:solidFill>
                  <a:srgbClr val="333333"/>
                </a:solidFill>
                <a:latin typeface="Segoe UI"/>
                <a:cs typeface="Segoe UI"/>
              </a:rPr>
              <a:t> </a:t>
            </a:r>
            <a:r>
              <a:rPr lang="en-US" err="1">
                <a:solidFill>
                  <a:srgbClr val="333333"/>
                </a:solidFill>
                <a:latin typeface="Segoe UI"/>
                <a:cs typeface="Segoe UI"/>
              </a:rPr>
              <a:t>privacidad</a:t>
            </a:r>
            <a:r>
              <a:rPr lang="en-US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lang="en-US" err="1">
                <a:solidFill>
                  <a:srgbClr val="333333"/>
                </a:solidFill>
                <a:latin typeface="Segoe UI"/>
                <a:cs typeface="Segoe UI"/>
              </a:rPr>
              <a:t>en</a:t>
            </a:r>
            <a:r>
              <a:rPr lang="en-US">
                <a:solidFill>
                  <a:srgbClr val="333333"/>
                </a:solidFill>
                <a:latin typeface="Segoe UI"/>
                <a:cs typeface="Segoe UI"/>
              </a:rPr>
              <a:t> un </a:t>
            </a:r>
            <a:r>
              <a:rPr lang="en-US" err="1">
                <a:solidFill>
                  <a:srgbClr val="333333"/>
                </a:solidFill>
                <a:latin typeface="Segoe UI"/>
                <a:cs typeface="Segoe UI"/>
              </a:rPr>
              <a:t>mundo</a:t>
            </a:r>
            <a:r>
              <a:rPr lang="en-US">
                <a:solidFill>
                  <a:srgbClr val="333333"/>
                </a:solidFill>
                <a:latin typeface="Segoe UI"/>
                <a:cs typeface="Segoe UI"/>
              </a:rPr>
              <a:t> de IA</a:t>
            </a:r>
            <a:endParaRPr lang="en-US">
              <a:latin typeface="Segoe UI"/>
              <a:cs typeface="Segoe U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n-US">
              <a:latin typeface="Segoe UI"/>
              <a:cs typeface="Segoe UI"/>
            </a:endParaRPr>
          </a:p>
          <a:p>
            <a:endParaRPr lang="es-E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665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8E45F2-0E1C-2736-A192-DF6809BC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áfico 4" descr="Badge 1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CD8F9FAD-9EA0-6811-557B-0B2F5C6D58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184134" y="1019688"/>
            <a:ext cx="914400" cy="914400"/>
          </a:xfrm>
          <a:prstGeom prst="rect">
            <a:avLst/>
          </a:prstGeom>
        </p:spPr>
      </p:pic>
      <p:pic>
        <p:nvPicPr>
          <p:cNvPr id="27" name="Gráfico 26" descr="Badge con relleno sólido">
            <a:hlinkClick r:id="rId5" action="ppaction://hlinksldjump"/>
            <a:extLst>
              <a:ext uri="{FF2B5EF4-FFF2-40B4-BE49-F238E27FC236}">
                <a16:creationId xmlns:a16="http://schemas.microsoft.com/office/drawing/2014/main" id="{34CFE16C-72DB-00B8-B89F-DAE3948C1D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735586" y="2131561"/>
            <a:ext cx="914400" cy="914400"/>
          </a:xfrm>
          <a:prstGeom prst="rect">
            <a:avLst/>
          </a:prstGeom>
        </p:spPr>
      </p:pic>
      <p:pic>
        <p:nvPicPr>
          <p:cNvPr id="29" name="Gráfico 28" descr="Badge 3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3E054A1A-5CBC-2C5F-34A5-15253C884E7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159078" y="3272735"/>
            <a:ext cx="914400" cy="914400"/>
          </a:xfrm>
          <a:prstGeom prst="rect">
            <a:avLst/>
          </a:prstGeom>
        </p:spPr>
      </p:pic>
      <p:pic>
        <p:nvPicPr>
          <p:cNvPr id="31" name="Gráfico 30" descr="Badge 4 con relleno sólido">
            <a:hlinkClick r:id="rId11" action="ppaction://hlinksldjump"/>
            <a:extLst>
              <a:ext uri="{FF2B5EF4-FFF2-40B4-BE49-F238E27FC236}">
                <a16:creationId xmlns:a16="http://schemas.microsoft.com/office/drawing/2014/main" id="{A24DC2FC-D3B8-33A5-1F45-05A1CBCC6EE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749745" y="4347749"/>
            <a:ext cx="914400" cy="914400"/>
          </a:xfrm>
          <a:prstGeom prst="rect">
            <a:avLst/>
          </a:prstGeom>
        </p:spPr>
      </p:pic>
      <p:pic>
        <p:nvPicPr>
          <p:cNvPr id="45" name="Gráfico 44" descr="Brain in head con relleno sólido">
            <a:hlinkClick r:id="rId14" action="ppaction://hlinksldjump"/>
            <a:extLst>
              <a:ext uri="{FF2B5EF4-FFF2-40B4-BE49-F238E27FC236}">
                <a16:creationId xmlns:a16="http://schemas.microsoft.com/office/drawing/2014/main" id="{73E1C445-DC3B-D436-D9EB-D44672FF5D7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709616" y="5375944"/>
            <a:ext cx="914400" cy="914400"/>
          </a:xfrm>
          <a:prstGeom prst="rect">
            <a:avLst/>
          </a:prstGeom>
        </p:spPr>
      </p:pic>
      <p:pic>
        <p:nvPicPr>
          <p:cNvPr id="51" name="Gráfico 50" descr="Suburban scene con relleno sólido">
            <a:hlinkClick r:id="rId17" action="ppaction://hlinksldjump"/>
            <a:extLst>
              <a:ext uri="{FF2B5EF4-FFF2-40B4-BE49-F238E27FC236}">
                <a16:creationId xmlns:a16="http://schemas.microsoft.com/office/drawing/2014/main" id="{0D113A4C-B619-381F-E411-C157208A620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516157" y="894235"/>
            <a:ext cx="1908907" cy="19089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9BEA086-1CB1-8FE8-E5DA-025ECF86C1D7}"/>
              </a:ext>
            </a:extLst>
          </p:cNvPr>
          <p:cNvSpPr txBox="1"/>
          <p:nvPr/>
        </p:nvSpPr>
        <p:spPr>
          <a:xfrm>
            <a:off x="9335818" y="6100525"/>
            <a:ext cx="1679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Conclusión</a:t>
            </a:r>
            <a:endParaRPr lang="es-AR" sz="2000" dirty="0"/>
          </a:p>
        </p:txBody>
      </p:sp>
      <p:pic>
        <p:nvPicPr>
          <p:cNvPr id="6" name="Gráfico 5" descr="Libro abierto con relleno sólido">
            <a:hlinkClick r:id="rId20" action="ppaction://hlinksldjump"/>
            <a:extLst>
              <a:ext uri="{FF2B5EF4-FFF2-40B4-BE49-F238E27FC236}">
                <a16:creationId xmlns:a16="http://schemas.microsoft.com/office/drawing/2014/main" id="{92EF559A-AB27-67FB-93FD-E7966AC2F37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11061747" y="5417626"/>
            <a:ext cx="914400" cy="9144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195B9FE-6C16-1B6D-3B74-B485D15CF338}"/>
              </a:ext>
            </a:extLst>
          </p:cNvPr>
          <p:cNvSpPr txBox="1"/>
          <p:nvPr/>
        </p:nvSpPr>
        <p:spPr>
          <a:xfrm>
            <a:off x="10868769" y="614736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Bibliografía</a:t>
            </a: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D5718A-21B6-4162-82EB-172E5D62EE5C}"/>
              </a:ext>
            </a:extLst>
          </p:cNvPr>
          <p:cNvSpPr txBox="1"/>
          <p:nvPr/>
        </p:nvSpPr>
        <p:spPr>
          <a:xfrm>
            <a:off x="7006042" y="1258592"/>
            <a:ext cx="20556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/>
              <a:t>Concepto de IA</a:t>
            </a:r>
            <a:endParaRPr lang="es-AR" sz="2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80777E5-D020-833C-B517-27EBB28B3EC6}"/>
              </a:ext>
            </a:extLst>
          </p:cNvPr>
          <p:cNvSpPr txBox="1"/>
          <p:nvPr/>
        </p:nvSpPr>
        <p:spPr>
          <a:xfrm>
            <a:off x="7137006" y="2204040"/>
            <a:ext cx="16913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200" dirty="0"/>
              <a:t>Desafíos que plantea</a:t>
            </a:r>
            <a:endParaRPr lang="es-AR" sz="2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A4BF561-253C-21EB-95F2-03DED7EA4533}"/>
              </a:ext>
            </a:extLst>
          </p:cNvPr>
          <p:cNvSpPr txBox="1"/>
          <p:nvPr/>
        </p:nvSpPr>
        <p:spPr>
          <a:xfrm>
            <a:off x="7006042" y="3453633"/>
            <a:ext cx="19532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/>
              <a:t>¿Es confiable?</a:t>
            </a:r>
            <a:endParaRPr lang="es-AR" sz="2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EDC75C0-D308-1DA9-AA60-511495C7F73F}"/>
              </a:ext>
            </a:extLst>
          </p:cNvPr>
          <p:cNvSpPr txBox="1"/>
          <p:nvPr/>
        </p:nvSpPr>
        <p:spPr>
          <a:xfrm>
            <a:off x="6875412" y="4420228"/>
            <a:ext cx="20329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/>
              <a:t>Discriminación</a:t>
            </a:r>
          </a:p>
          <a:p>
            <a:pPr algn="r"/>
            <a:r>
              <a:rPr lang="es-ES" sz="2200" dirty="0"/>
              <a:t> y sesgos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8777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9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La mano humana y el dedo del robot tocan el sentido de la tecnología.">
            <a:extLst>
              <a:ext uri="{FF2B5EF4-FFF2-40B4-BE49-F238E27FC236}">
                <a16:creationId xmlns:a16="http://schemas.microsoft.com/office/drawing/2014/main" id="{7FB2F073-C24A-6123-85FF-B03E3A9D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46" y="-709"/>
            <a:ext cx="10550105" cy="6859416"/>
          </a:xfrm>
          <a:prstGeom prst="rect">
            <a:avLst/>
          </a:prstGeom>
        </p:spPr>
      </p:pic>
      <p:sp>
        <p:nvSpPr>
          <p:cNvPr id="119" name="Rectangle 9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BA27DF-C0F6-EA0F-506C-6E0BB8063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290" y="2586922"/>
            <a:ext cx="4023359" cy="120814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s-ES" sz="2000">
                <a:solidFill>
                  <a:schemeClr val="bg1"/>
                </a:solidFill>
                <a:latin typeface="Times New Roman"/>
                <a:cs typeface="Times New Roman"/>
              </a:rPr>
              <a:t>La Inteligencia Artificial (IA) es la disciplina que estudia cómo crear sistemas capaces de realizar tareas que normalmente requieren inteligencia humana.</a:t>
            </a:r>
          </a:p>
          <a:p>
            <a:pPr algn="l"/>
            <a:endParaRPr lang="es-ES" sz="17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0" name="Rectangle 10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Rectangle 10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1AF73F-CA50-CBF7-E632-2CE5A9BB0A92}"/>
              </a:ext>
            </a:extLst>
          </p:cNvPr>
          <p:cNvSpPr txBox="1"/>
          <p:nvPr/>
        </p:nvSpPr>
        <p:spPr>
          <a:xfrm>
            <a:off x="0" y="1721069"/>
            <a:ext cx="54653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b="0" i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¿Qué es la Inteligencia Artificial? </a:t>
            </a:r>
            <a:endParaRPr lang="es-ES" sz="2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Gráfico 4" descr="Architecture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29BA23C7-106A-6A3B-BE79-E51F3048A1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121285" y="-107910"/>
            <a:ext cx="1067960" cy="11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3035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F0DB77E8-2C6D-ACFD-5AFE-FF84477CB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4" r="23298" b="804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5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DC138E-3486-C3E8-5412-155FD0AD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848" y="1903305"/>
            <a:ext cx="4023359" cy="18971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000">
                <a:solidFill>
                  <a:schemeClr val="bg1"/>
                </a:solidFill>
                <a:latin typeface="Times New Roman"/>
                <a:cs typeface="Times New Roman"/>
              </a:rPr>
              <a:t>La IA se basa en el uso de algoritmos, instrucciones detalladas para resolver un problema, y de datos, que son la información procesada y aprende de los algoritmos. Los algoritmos pueden ser de diferentes tipos, como lógicos, probabilísticos, evolutivos o de aprendizaje automático. 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94B9CC-EF60-2731-D236-EE8EE2C43D75}"/>
              </a:ext>
            </a:extLst>
          </p:cNvPr>
          <p:cNvSpPr txBox="1"/>
          <p:nvPr/>
        </p:nvSpPr>
        <p:spPr>
          <a:xfrm>
            <a:off x="434848" y="1120672"/>
            <a:ext cx="30424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000">
                <a:solidFill>
                  <a:schemeClr val="bg1"/>
                </a:solidFill>
              </a:rPr>
              <a:t>¿En qué se basa?</a:t>
            </a:r>
          </a:p>
        </p:txBody>
      </p:sp>
      <p:pic>
        <p:nvPicPr>
          <p:cNvPr id="6" name="Gráfico 5" descr="Architecture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08230A56-EF75-3F41-8834-263314BCF8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121285" y="-107910"/>
            <a:ext cx="1067960" cy="11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2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Enfoque en Fotografía: Megaguía de consejos y trucos | Blog del Fotógrafo">
            <a:extLst>
              <a:ext uri="{FF2B5EF4-FFF2-40B4-BE49-F238E27FC236}">
                <a16:creationId xmlns:a16="http://schemas.microsoft.com/office/drawing/2014/main" id="{ADD1E03A-E73D-7621-96D8-A7742C740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41" r="21534" b="37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0C9927-8F74-0A06-4DA1-E6EC6123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Enfoques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627E86-B767-A463-A543-AE8F2E0460E4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Enfoque humano: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Sistemas que piensan como humanos 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Sistemas que actúan como humanos 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Enfoque ideal: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Sistemas que piensan racionalmente 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Sistemas que actúan racionalmente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" name="Rectangle 83">
            <a:extLst>
              <a:ext uri="{FF2B5EF4-FFF2-40B4-BE49-F238E27FC236}">
                <a16:creationId xmlns:a16="http://schemas.microsoft.com/office/drawing/2014/main" id="{C66B3A6A-0D1D-1CFE-D54F-A344EE9467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Gráfico 8" descr="Architecture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031F6D8C-0215-DBF4-691B-9FBBE075EB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121285" y="-107910"/>
            <a:ext cx="1067960" cy="11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5" grpId="0" animBg="1"/>
      <p:bldP spid="45" grpId="1" animBg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7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Caminando por la cuerda floja – Jabad Argentina">
            <a:extLst>
              <a:ext uri="{FF2B5EF4-FFF2-40B4-BE49-F238E27FC236}">
                <a16:creationId xmlns:a16="http://schemas.microsoft.com/office/drawing/2014/main" id="{E5D5F7E6-68BD-BFBF-F167-649B8988C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9" name="Rectangle 8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5CFF08-25D8-4516-C5BF-88B133A5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Desafíos que plantea</a:t>
            </a:r>
          </a:p>
        </p:txBody>
      </p:sp>
      <p:sp>
        <p:nvSpPr>
          <p:cNvPr id="90" name="Rectangle 8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Gráfico 4" descr="Architecture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08F276D7-CC38-726E-C7DB-3AD963ECD2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121285" y="-107910"/>
            <a:ext cx="1067960" cy="11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5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75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2" grpId="0"/>
      <p:bldP spid="2" grpId="1"/>
      <p:bldP spid="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5 gadgets que hacen más cómodo el teletrabajo">
            <a:extLst>
              <a:ext uri="{FF2B5EF4-FFF2-40B4-BE49-F238E27FC236}">
                <a16:creationId xmlns:a16="http://schemas.microsoft.com/office/drawing/2014/main" id="{76DCE47A-9472-1B8D-C492-76E113444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5AB553B-F41A-3F36-9E27-15EC3E164F0E}"/>
              </a:ext>
            </a:extLst>
          </p:cNvPr>
          <p:cNvSpPr txBox="1"/>
          <p:nvPr/>
        </p:nvSpPr>
        <p:spPr>
          <a:xfrm flipH="1">
            <a:off x="5425742" y="407287"/>
            <a:ext cx="559976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AR" sz="3000" u="sng">
                <a:solidFill>
                  <a:schemeClr val="bg1"/>
                </a:solidFill>
              </a:rPr>
              <a:t>Transparencia</a:t>
            </a:r>
            <a:endParaRPr lang="es-MX" sz="3000">
              <a:solidFill>
                <a:schemeClr val="bg1"/>
              </a:solidFill>
              <a:latin typeface="+mj-lt"/>
            </a:endParaRPr>
          </a:p>
          <a:p>
            <a:r>
              <a:rPr lang="es-AR" sz="300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A9EF39-86D4-C2E5-D322-BB7B6463BAD5}"/>
              </a:ext>
            </a:extLst>
          </p:cNvPr>
          <p:cNvSpPr txBox="1"/>
          <p:nvPr/>
        </p:nvSpPr>
        <p:spPr>
          <a:xfrm>
            <a:off x="1938571" y="1363251"/>
            <a:ext cx="181866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AR" sz="3000" u="sng">
                <a:solidFill>
                  <a:schemeClr val="bg1"/>
                </a:solidFill>
                <a:latin typeface="+mj-lt"/>
              </a:rPr>
              <a:t>Justicia</a:t>
            </a:r>
            <a:endParaRPr lang="es-MX" sz="3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E2A2B7-5AC6-D003-02AE-FB0830F345F5}"/>
              </a:ext>
            </a:extLst>
          </p:cNvPr>
          <p:cNvSpPr txBox="1"/>
          <p:nvPr/>
        </p:nvSpPr>
        <p:spPr>
          <a:xfrm>
            <a:off x="9086603" y="1355648"/>
            <a:ext cx="2260824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AR" sz="3000" u="sng">
                <a:solidFill>
                  <a:schemeClr val="bg1"/>
                </a:solidFill>
                <a:latin typeface="+mj-lt"/>
              </a:rPr>
              <a:t>Privacidad</a:t>
            </a:r>
            <a:endParaRPr lang="es-MX" sz="3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E3C58C7-B5AB-11F9-451D-DCCA1E828232}"/>
              </a:ext>
            </a:extLst>
          </p:cNvPr>
          <p:cNvSpPr txBox="1"/>
          <p:nvPr/>
        </p:nvSpPr>
        <p:spPr>
          <a:xfrm>
            <a:off x="3046936" y="5256031"/>
            <a:ext cx="3053177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AR" sz="3000" u="sng">
                <a:solidFill>
                  <a:schemeClr val="bg1"/>
                </a:solidFill>
                <a:latin typeface="+mj-lt"/>
              </a:rPr>
              <a:t>Responsabilidad</a:t>
            </a:r>
            <a:endParaRPr lang="es-MX" sz="3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CC41ED1-E1A5-FEA1-3BB7-F4B06C1D91B3}"/>
              </a:ext>
            </a:extLst>
          </p:cNvPr>
          <p:cNvSpPr txBox="1"/>
          <p:nvPr/>
        </p:nvSpPr>
        <p:spPr>
          <a:xfrm>
            <a:off x="8131553" y="4241322"/>
            <a:ext cx="175729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AR" sz="3000" u="sng">
                <a:solidFill>
                  <a:schemeClr val="bg1"/>
                </a:solidFill>
                <a:latin typeface="+mj-lt"/>
              </a:rPr>
              <a:t>Impacto Social</a:t>
            </a:r>
            <a:endParaRPr lang="es-MX" sz="30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Gráfico 2" descr="Architecture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4E18D01D-FD87-2C30-1A38-4FB7C943FE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121285" y="-107910"/>
            <a:ext cx="1067960" cy="11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659F4B-C5F3-0C9F-84CE-7B0EA892BA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78" r="-2" b="11892"/>
          <a:stretch/>
        </p:blipFill>
        <p:spPr>
          <a:xfrm>
            <a:off x="2699158" y="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75DE8C2-A500-B789-DD35-3ADA4453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69" y="2562742"/>
            <a:ext cx="3233826" cy="23527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La IA, ¿Es </a:t>
            </a:r>
            <a:r>
              <a:rPr lang="en-US" sz="4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confiable</a:t>
            </a: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pic>
        <p:nvPicPr>
          <p:cNvPr id="6" name="Gráfico 5" descr="Architecture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77FE57FD-23F2-D522-83D9-391F39C990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121285" y="-107910"/>
            <a:ext cx="1067960" cy="11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3DC1D28C-10A8-84FD-F658-DD37F328D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23" y="-1132372"/>
            <a:ext cx="12236046" cy="803376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2BD27F8-413B-98C0-4587-229FE649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736" y="440434"/>
            <a:ext cx="10515600" cy="1756213"/>
          </a:xfrm>
        </p:spPr>
        <p:txBody>
          <a:bodyPr/>
          <a:lstStyle/>
          <a:p>
            <a:r>
              <a:rPr lang="es-AR">
                <a:solidFill>
                  <a:schemeClr val="bg1"/>
                </a:solidFill>
                <a:highlight>
                  <a:srgbClr val="C0C0C0"/>
                </a:highlight>
              </a:rPr>
              <a:t>Para que una IA sea confiable, debe cumplir 3 normas: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193439-250B-CE1F-5C1C-359E75C9AC5D}"/>
              </a:ext>
            </a:extLst>
          </p:cNvPr>
          <p:cNvSpPr txBox="1"/>
          <p:nvPr/>
        </p:nvSpPr>
        <p:spPr>
          <a:xfrm>
            <a:off x="715736" y="2884512"/>
            <a:ext cx="18512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000">
                <a:solidFill>
                  <a:schemeClr val="bg1"/>
                </a:solidFill>
                <a:highlight>
                  <a:srgbClr val="C0C0C0"/>
                </a:highlight>
              </a:rPr>
              <a:t>Ser </a:t>
            </a:r>
            <a:r>
              <a:rPr lang="es-AR" sz="3000" b="1">
                <a:solidFill>
                  <a:schemeClr val="bg1"/>
                </a:solidFill>
                <a:highlight>
                  <a:srgbClr val="C0C0C0"/>
                </a:highlight>
              </a:rPr>
              <a:t>Lícita</a:t>
            </a:r>
            <a:r>
              <a:rPr lang="es-AR" sz="300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A518682-E150-1F45-D6F1-2D5B01FA993E}"/>
              </a:ext>
            </a:extLst>
          </p:cNvPr>
          <p:cNvSpPr txBox="1"/>
          <p:nvPr/>
        </p:nvSpPr>
        <p:spPr>
          <a:xfrm>
            <a:off x="4548323" y="2875002"/>
            <a:ext cx="17700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000">
                <a:solidFill>
                  <a:schemeClr val="bg1"/>
                </a:solidFill>
                <a:highlight>
                  <a:srgbClr val="C0C0C0"/>
                </a:highlight>
              </a:rPr>
              <a:t>Ser </a:t>
            </a:r>
            <a:r>
              <a:rPr lang="es-AR" sz="3000" b="1">
                <a:solidFill>
                  <a:schemeClr val="bg1"/>
                </a:solidFill>
                <a:highlight>
                  <a:srgbClr val="C0C0C0"/>
                </a:highlight>
              </a:rPr>
              <a:t>Ética</a:t>
            </a:r>
            <a:r>
              <a:rPr lang="es-AR" sz="300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A88F00-77C9-463C-A51C-1FD6B776B4D1}"/>
              </a:ext>
            </a:extLst>
          </p:cNvPr>
          <p:cNvSpPr txBox="1"/>
          <p:nvPr/>
        </p:nvSpPr>
        <p:spPr>
          <a:xfrm>
            <a:off x="8299734" y="2875002"/>
            <a:ext cx="23481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000">
                <a:solidFill>
                  <a:schemeClr val="bg1"/>
                </a:solidFill>
                <a:highlight>
                  <a:srgbClr val="C0C0C0"/>
                </a:highlight>
              </a:rPr>
              <a:t>Ser </a:t>
            </a:r>
            <a:r>
              <a:rPr lang="es-AR" sz="3000" b="1">
                <a:solidFill>
                  <a:schemeClr val="bg1"/>
                </a:solidFill>
                <a:highlight>
                  <a:srgbClr val="C0C0C0"/>
                </a:highlight>
              </a:rPr>
              <a:t>Robusta</a:t>
            </a:r>
            <a:r>
              <a:rPr lang="es-AR" sz="300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</p:txBody>
      </p:sp>
      <p:pic>
        <p:nvPicPr>
          <p:cNvPr id="4" name="Gráfico 3" descr="Architecture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FF2C795F-D9C3-88AB-2EC9-ED6CD6218D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121285" y="-107910"/>
            <a:ext cx="1067960" cy="11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0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Panorámica</PresentationFormat>
  <Paragraphs>61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Segoe UI</vt:lpstr>
      <vt:lpstr>Times New Roman</vt:lpstr>
      <vt:lpstr>Tema de Office</vt:lpstr>
      <vt:lpstr>Inteligencia Artificial</vt:lpstr>
      <vt:lpstr>Menu</vt:lpstr>
      <vt:lpstr>Presentación de PowerPoint</vt:lpstr>
      <vt:lpstr>Presentación de PowerPoint</vt:lpstr>
      <vt:lpstr>Enfoques</vt:lpstr>
      <vt:lpstr>Desafíos que plantea</vt:lpstr>
      <vt:lpstr>Presentación de PowerPoint</vt:lpstr>
      <vt:lpstr>La IA, ¿Es confiable?</vt:lpstr>
      <vt:lpstr>Para que una IA sea confiable, debe cumplir 3 normas:</vt:lpstr>
      <vt:lpstr>Discriminación y sesgos</vt:lpstr>
      <vt:lpstr>Presentación de PowerPoint</vt:lpstr>
      <vt:lpstr>CONCLUSIÓN</vt:lpstr>
      <vt:lpstr>Presentación de PowerPoint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MARCELA</dc:creator>
  <cp:lastModifiedBy>Jerónimo Gabriel Pascolo</cp:lastModifiedBy>
  <cp:revision>13</cp:revision>
  <dcterms:created xsi:type="dcterms:W3CDTF">2024-05-27T21:57:54Z</dcterms:created>
  <dcterms:modified xsi:type="dcterms:W3CDTF">2024-06-06T22:08:09Z</dcterms:modified>
</cp:coreProperties>
</file>