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364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wireshark.org/download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214884" y="246888"/>
            <a:ext cx="4637532" cy="848868"/>
          </a:xfrm>
          <a:custGeom>
            <a:avLst/>
            <a:gdLst/>
            <a:ahLst/>
            <a:cxnLst/>
            <a:rect l="l" t="t" r="r" b="b"/>
            <a:pathLst>
              <a:path w="4637532" h="848868">
                <a:moveTo>
                  <a:pt x="0" y="0"/>
                </a:moveTo>
                <a:lnTo>
                  <a:pt x="4637532" y="0"/>
                </a:lnTo>
                <a:lnTo>
                  <a:pt x="4637532" y="848868"/>
                </a:lnTo>
                <a:lnTo>
                  <a:pt x="0" y="84886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884" y="1272539"/>
            <a:ext cx="11730228" cy="5244084"/>
          </a:xfrm>
          <a:custGeom>
            <a:avLst/>
            <a:gdLst/>
            <a:ahLst/>
            <a:cxnLst/>
            <a:rect l="l" t="t" r="r" b="b"/>
            <a:pathLst>
              <a:path w="11730228" h="5244084">
                <a:moveTo>
                  <a:pt x="0" y="0"/>
                </a:moveTo>
                <a:lnTo>
                  <a:pt x="11730228" y="0"/>
                </a:lnTo>
                <a:lnTo>
                  <a:pt x="11730228" y="5244084"/>
                </a:lnTo>
                <a:lnTo>
                  <a:pt x="0" y="5244084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64696" y="6556248"/>
            <a:ext cx="280416" cy="274320"/>
          </a:xfrm>
          <a:custGeom>
            <a:avLst/>
            <a:gdLst/>
            <a:ahLst/>
            <a:cxnLst/>
            <a:rect l="l" t="t" r="r" b="b"/>
            <a:pathLst>
              <a:path w="280416" h="274320">
                <a:moveTo>
                  <a:pt x="0" y="0"/>
                </a:moveTo>
                <a:lnTo>
                  <a:pt x="280416" y="0"/>
                </a:lnTo>
                <a:lnTo>
                  <a:pt x="280416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07580" y="246888"/>
            <a:ext cx="4637532" cy="848868"/>
          </a:xfrm>
          <a:custGeom>
            <a:avLst/>
            <a:gdLst/>
            <a:ahLst/>
            <a:cxnLst/>
            <a:rect l="l" t="t" r="r" b="b"/>
            <a:pathLst>
              <a:path w="4637532" h="848868">
                <a:moveTo>
                  <a:pt x="0" y="0"/>
                </a:moveTo>
                <a:lnTo>
                  <a:pt x="4637532" y="0"/>
                </a:lnTo>
                <a:lnTo>
                  <a:pt x="4637532" y="848868"/>
                </a:lnTo>
                <a:lnTo>
                  <a:pt x="0" y="84886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664696" y="6556248"/>
            <a:ext cx="280416" cy="274320"/>
          </a:xfrm>
          <a:prstGeom prst="rect">
            <a:avLst/>
          </a:prstGeom>
        </p:spPr>
        <p:txBody>
          <a:bodyPr wrap="square" lIns="0" tIns="6985" rIns="0" bIns="0" rtlCol="0">
            <a:noAutofit/>
          </a:bodyPr>
          <a:lstStyle/>
          <a:p>
            <a:pPr marL="91688">
              <a:lnSpc>
                <a:spcPct val="95825"/>
              </a:lnSpc>
            </a:pPr>
            <a:r>
              <a:rPr lang="en-US" dirty="0">
                <a:solidFill>
                  <a:srgbClr val="001F5F"/>
                </a:solidFill>
                <a:latin typeface="Times New Roman"/>
                <a:cs typeface="Times New Roman"/>
              </a:rPr>
              <a:t>1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77840" y="4559808"/>
            <a:ext cx="2054352" cy="3078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122935" y="4075176"/>
            <a:ext cx="3454904" cy="153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14884" y="1272539"/>
            <a:ext cx="11730228" cy="5244084"/>
          </a:xfrm>
          <a:prstGeom prst="rect">
            <a:avLst/>
          </a:prstGeom>
        </p:spPr>
        <p:txBody>
          <a:bodyPr wrap="square" lIns="0" tIns="7620" rIns="0" bIns="0" rtlCol="0">
            <a:noAutofit/>
          </a:bodyPr>
          <a:lstStyle/>
          <a:p>
            <a:pPr marL="55688">
              <a:lnSpc>
                <a:spcPct val="95825"/>
              </a:lnSpc>
            </a:pPr>
            <a:r>
              <a:rPr sz="1800" spc="7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spc="7" dirty="0">
                <a:solidFill>
                  <a:srgbClr val="001F5F"/>
                </a:solidFill>
                <a:latin typeface="Times New Roman"/>
                <a:cs typeface="Times New Roman"/>
              </a:rPr>
              <a:t>TEP </a:t>
            </a:r>
            <a:r>
              <a:rPr sz="1800" spc="7" dirty="0">
                <a:solidFill>
                  <a:srgbClr val="001F5F"/>
                </a:solidFill>
                <a:latin typeface="Times New Roman"/>
                <a:cs typeface="Times New Roman"/>
              </a:rPr>
              <a:t>1 : </a:t>
            </a:r>
            <a:r>
              <a:rPr lang="en-US" sz="1800" spc="7" dirty="0">
                <a:solidFill>
                  <a:srgbClr val="001F5F"/>
                </a:solidFill>
                <a:latin typeface="Times New Roman"/>
                <a:cs typeface="Times New Roman"/>
              </a:rPr>
              <a:t>Download NMAP from </a:t>
            </a:r>
            <a:r>
              <a:rPr lang="en-US" sz="1800" spc="7" dirty="0">
                <a:solidFill>
                  <a:srgbClr val="001F5F"/>
                </a:solidFill>
                <a:latin typeface="Times New Roman"/>
                <a:cs typeface="Times New Roman"/>
                <a:hlinkClick r:id="rId2"/>
              </a:rPr>
              <a:t>HERE</a:t>
            </a:r>
            <a:r>
              <a:rPr lang="en-US" sz="1800" spc="7" dirty="0">
                <a:solidFill>
                  <a:srgbClr val="001F5F"/>
                </a:solidFill>
                <a:latin typeface="Times New Roman"/>
                <a:cs typeface="Times New Roman"/>
              </a:rPr>
              <a:t> in Windows 7 VM</a:t>
            </a:r>
            <a:endParaRPr sz="1400" dirty="0">
              <a:latin typeface="Times New Roman"/>
              <a:cs typeface="Times New Roman"/>
            </a:endParaRPr>
          </a:p>
          <a:p>
            <a:pPr marL="55612" marR="4246833" indent="76">
              <a:lnSpc>
                <a:spcPct val="100041"/>
              </a:lnSpc>
              <a:spcBef>
                <a:spcPts val="90"/>
              </a:spcBef>
            </a:pPr>
            <a:r>
              <a:rPr sz="1800" spc="11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spc="11" dirty="0">
                <a:solidFill>
                  <a:srgbClr val="001F5F"/>
                </a:solidFill>
                <a:latin typeface="Times New Roman"/>
                <a:cs typeface="Times New Roman"/>
              </a:rPr>
              <a:t>TEP </a:t>
            </a:r>
            <a:r>
              <a:rPr sz="1800" spc="11" dirty="0">
                <a:solidFill>
                  <a:srgbClr val="001F5F"/>
                </a:solidFill>
                <a:latin typeface="Times New Roman"/>
                <a:cs typeface="Times New Roman"/>
              </a:rPr>
              <a:t>2: </a:t>
            </a:r>
            <a:r>
              <a:rPr lang="en-US" sz="1800" spc="11" dirty="0">
                <a:solidFill>
                  <a:srgbClr val="001F5F"/>
                </a:solidFill>
                <a:latin typeface="Times New Roman"/>
                <a:cs typeface="Times New Roman"/>
              </a:rPr>
              <a:t>Open WIRESHARK </a:t>
            </a:r>
          </a:p>
          <a:p>
            <a:pPr marL="55612" marR="4246833" indent="76">
              <a:lnSpc>
                <a:spcPct val="100041"/>
              </a:lnSpc>
              <a:spcBef>
                <a:spcPts val="90"/>
              </a:spcBef>
            </a:pPr>
            <a:r>
              <a:rPr sz="1800" spc="11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spc="11" dirty="0">
                <a:solidFill>
                  <a:srgbClr val="001F5F"/>
                </a:solidFill>
                <a:latin typeface="Times New Roman"/>
                <a:cs typeface="Times New Roman"/>
              </a:rPr>
              <a:t>TEP </a:t>
            </a:r>
            <a:r>
              <a:rPr sz="1800" spc="11" dirty="0">
                <a:solidFill>
                  <a:srgbClr val="001F5F"/>
                </a:solidFill>
                <a:latin typeface="Times New Roman"/>
                <a:cs typeface="Times New Roman"/>
              </a:rPr>
              <a:t>3: </a:t>
            </a:r>
            <a:r>
              <a:rPr lang="en-US" spc="11" dirty="0">
                <a:solidFill>
                  <a:srgbClr val="001F5F"/>
                </a:solidFill>
                <a:latin typeface="Times New Roman"/>
                <a:cs typeface="Times New Roman"/>
              </a:rPr>
              <a:t>Start Capturing on Local Area Connection. </a:t>
            </a:r>
          </a:p>
          <a:p>
            <a:pPr marL="55612" marR="4246833" indent="76">
              <a:lnSpc>
                <a:spcPct val="100041"/>
              </a:lnSpc>
              <a:spcBef>
                <a:spcPts val="90"/>
              </a:spcBef>
            </a:pPr>
            <a:r>
              <a:rPr lang="en-US" spc="11" dirty="0">
                <a:solidFill>
                  <a:srgbClr val="001F5F"/>
                </a:solidFill>
                <a:latin typeface="Times New Roman"/>
                <a:cs typeface="Times New Roman"/>
              </a:rPr>
              <a:t>STEP 4: Open Command Prompt .</a:t>
            </a:r>
          </a:p>
          <a:p>
            <a:pPr marL="55612" marR="4246833" indent="76">
              <a:lnSpc>
                <a:spcPct val="100041"/>
              </a:lnSpc>
              <a:spcBef>
                <a:spcPts val="90"/>
              </a:spcBef>
            </a:pP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  </a:t>
            </a:r>
            <a:r>
              <a:rPr lang="en-US" sz="1600" b="1" u="sng" spc="11" dirty="0">
                <a:solidFill>
                  <a:srgbClr val="001F5F"/>
                </a:solidFill>
                <a:latin typeface="Times New Roman"/>
                <a:cs typeface="Times New Roman"/>
              </a:rPr>
              <a:t>Using NMAP to Ping scan </a:t>
            </a:r>
          </a:p>
          <a:p>
            <a:pPr marL="55612" marR="4246833" indent="76">
              <a:lnSpc>
                <a:spcPct val="100041"/>
              </a:lnSpc>
              <a:spcBef>
                <a:spcPts val="90"/>
              </a:spcBef>
            </a:pP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  At the command line; type </a:t>
            </a:r>
            <a:r>
              <a:rPr lang="en-US" sz="1600" spc="11" dirty="0" err="1">
                <a:solidFill>
                  <a:srgbClr val="001F5F"/>
                </a:solidFill>
                <a:latin typeface="Times New Roman"/>
                <a:cs typeface="Times New Roman"/>
              </a:rPr>
              <a:t>nmap</a:t>
            </a: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 –</a:t>
            </a:r>
            <a:r>
              <a:rPr lang="en-US" sz="1600" spc="11" dirty="0" err="1">
                <a:solidFill>
                  <a:srgbClr val="001F5F"/>
                </a:solidFill>
                <a:latin typeface="Times New Roman"/>
                <a:cs typeface="Times New Roman"/>
              </a:rPr>
              <a:t>sP</a:t>
            </a: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 10.170.26.*    </a:t>
            </a:r>
          </a:p>
          <a:p>
            <a:pPr marL="55612" marR="4246833" indent="76">
              <a:lnSpc>
                <a:spcPct val="100041"/>
              </a:lnSpc>
              <a:spcBef>
                <a:spcPts val="90"/>
              </a:spcBef>
            </a:pP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  OR try: </a:t>
            </a:r>
            <a:r>
              <a:rPr lang="en-US" sz="1600" spc="11" dirty="0" err="1">
                <a:solidFill>
                  <a:srgbClr val="001F5F"/>
                </a:solidFill>
                <a:latin typeface="Times New Roman"/>
                <a:cs typeface="Times New Roman"/>
              </a:rPr>
              <a:t>nmap</a:t>
            </a: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 –IP </a:t>
            </a:r>
            <a:r>
              <a:rPr lang="en-US" sz="1600" spc="11" dirty="0">
                <a:solidFill>
                  <a:srgbClr val="001F5F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10.170.26.0/24 </a:t>
            </a:r>
            <a:b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</a:b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observe the output on the command line and </a:t>
            </a:r>
            <a:r>
              <a:rPr lang="en-US" sz="1600" spc="11" dirty="0" err="1">
                <a:solidFill>
                  <a:srgbClr val="001F5F"/>
                </a:solidFill>
                <a:latin typeface="Times New Roman"/>
                <a:cs typeface="Times New Roman"/>
              </a:rPr>
              <a:t>wireshark</a:t>
            </a: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. </a:t>
            </a:r>
          </a:p>
          <a:p>
            <a:pPr marL="55612" marR="4246833" indent="76">
              <a:lnSpc>
                <a:spcPct val="100041"/>
              </a:lnSpc>
              <a:spcBef>
                <a:spcPts val="90"/>
              </a:spcBef>
            </a:pP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  </a:t>
            </a:r>
            <a:r>
              <a:rPr lang="en-US" sz="1600" spc="-1" dirty="0">
                <a:latin typeface="Times New Roman"/>
                <a:cs typeface="Times New Roman"/>
              </a:rPr>
              <a:t>The </a:t>
            </a:r>
            <a:r>
              <a:rPr lang="en-US" sz="1600" dirty="0">
                <a:cs typeface="Calibri"/>
              </a:rPr>
              <a:t>–</a:t>
            </a:r>
            <a:r>
              <a:rPr lang="en-US" sz="1600" spc="-1" dirty="0" err="1">
                <a:latin typeface="Times New Roman"/>
                <a:cs typeface="Times New Roman"/>
              </a:rPr>
              <a:t>sP</a:t>
            </a:r>
            <a:r>
              <a:rPr lang="en-US" sz="1600" spc="-1" dirty="0">
                <a:latin typeface="Times New Roman"/>
                <a:cs typeface="Times New Roman"/>
              </a:rPr>
              <a:t> option tells </a:t>
            </a:r>
            <a:r>
              <a:rPr lang="en-US" sz="1600" spc="-1" dirty="0" err="1">
                <a:latin typeface="Times New Roman"/>
                <a:cs typeface="Times New Roman"/>
              </a:rPr>
              <a:t>Nmap</a:t>
            </a:r>
            <a:r>
              <a:rPr lang="en-US" sz="1600" spc="-1" dirty="0">
                <a:latin typeface="Times New Roman"/>
                <a:cs typeface="Times New Roman"/>
              </a:rPr>
              <a:t> to perform a ping scan. The * at the end of the address means to scan for every host address on the </a:t>
            </a:r>
            <a:r>
              <a:rPr lang="en-US" sz="1600" spc="-1" dirty="0">
                <a:highlight>
                  <a:srgbClr val="FFFF00"/>
                </a:highlight>
                <a:latin typeface="Times New Roman"/>
                <a:cs typeface="Times New Roman"/>
              </a:rPr>
              <a:t>10.170.26</a:t>
            </a:r>
            <a:r>
              <a:rPr lang="en-US" sz="1600" spc="-1" dirty="0">
                <a:latin typeface="Times New Roman"/>
                <a:cs typeface="Times New Roman"/>
              </a:rPr>
              <a:t> network. The scan should take about 20 to 30 seconds.</a:t>
            </a:r>
          </a:p>
          <a:p>
            <a:pPr marL="55612" marR="4246833" indent="76">
              <a:lnSpc>
                <a:spcPct val="100041"/>
              </a:lnSpc>
              <a:spcBef>
                <a:spcPts val="90"/>
              </a:spcBef>
            </a:pPr>
            <a:endParaRPr lang="en-US" sz="1600" dirty="0">
              <a:latin typeface="Times New Roman"/>
              <a:cs typeface="Times New Roman"/>
            </a:endParaRPr>
          </a:p>
          <a:p>
            <a:pPr marL="55612" marR="4246833" indent="76">
              <a:lnSpc>
                <a:spcPct val="100041"/>
              </a:lnSpc>
              <a:spcBef>
                <a:spcPts val="90"/>
              </a:spcBef>
            </a:pPr>
            <a:b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</a:br>
            <a:endParaRPr lang="en-US" sz="1600" spc="11" dirty="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pPr marL="55612" marR="4246833" indent="76">
              <a:lnSpc>
                <a:spcPct val="100041"/>
              </a:lnSpc>
              <a:spcBef>
                <a:spcPts val="90"/>
              </a:spcBef>
            </a:pPr>
            <a:endParaRPr lang="en-US" sz="1400" spc="11" dirty="0">
              <a:solidFill>
                <a:srgbClr val="001F5F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7580" y="246888"/>
            <a:ext cx="4637532" cy="848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90990">
              <a:lnSpc>
                <a:spcPct val="95825"/>
              </a:lnSpc>
              <a:spcBef>
                <a:spcPts val="1322"/>
              </a:spcBef>
            </a:pPr>
            <a:r>
              <a:rPr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spc="16" dirty="0">
                <a:solidFill>
                  <a:srgbClr val="001F5F"/>
                </a:solidFill>
                <a:latin typeface="Times New Roman"/>
                <a:cs typeface="Times New Roman"/>
              </a:rPr>
              <a:t>XERCISE</a:t>
            </a:r>
            <a:r>
              <a:rPr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: </a:t>
            </a:r>
            <a:r>
              <a:rPr lang="en-US"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NMAP</a:t>
            </a:r>
            <a:r>
              <a:rPr sz="1400" spc="16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spc="16" dirty="0">
                <a:solidFill>
                  <a:srgbClr val="001F5F"/>
                </a:solidFill>
                <a:latin typeface="Times New Roman"/>
                <a:cs typeface="Times New Roman"/>
              </a:rPr>
              <a:t>ORT </a:t>
            </a:r>
            <a:r>
              <a:rPr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spc="16" dirty="0">
                <a:solidFill>
                  <a:srgbClr val="001F5F"/>
                </a:solidFill>
                <a:latin typeface="Times New Roman"/>
                <a:cs typeface="Times New Roman"/>
              </a:rPr>
              <a:t>CANNING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884" y="246887"/>
            <a:ext cx="4637532" cy="1025651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90741">
              <a:lnSpc>
                <a:spcPct val="95825"/>
              </a:lnSpc>
            </a:pPr>
            <a:r>
              <a:rPr sz="1400" spc="-19" dirty="0">
                <a:solidFill>
                  <a:srgbClr val="001F5F"/>
                </a:solidFill>
                <a:latin typeface="Times New Roman"/>
                <a:cs typeface="Times New Roman"/>
              </a:rPr>
              <a:t>LAB # </a:t>
            </a:r>
            <a:r>
              <a:rPr lang="en-US" sz="1400" spc="-19" dirty="0">
                <a:solidFill>
                  <a:srgbClr val="001F5F"/>
                </a:solidFill>
                <a:latin typeface="Times New Roman"/>
                <a:cs typeface="Times New Roman"/>
              </a:rPr>
              <a:t>5</a:t>
            </a:r>
            <a:r>
              <a:rPr sz="1400" spc="-19" dirty="0">
                <a:solidFill>
                  <a:srgbClr val="001F5F"/>
                </a:solidFill>
                <a:latin typeface="Times New Roman"/>
                <a:cs typeface="Times New Roman"/>
              </a:rPr>
              <a:t> – PASSIVE ATTACKS AND</a:t>
            </a:r>
            <a:endParaRPr sz="1400" dirty="0">
              <a:latin typeface="Times New Roman"/>
              <a:cs typeface="Times New Roman"/>
            </a:endParaRPr>
          </a:p>
          <a:p>
            <a:pPr marL="90741">
              <a:lnSpc>
                <a:spcPct val="95825"/>
              </a:lnSpc>
              <a:spcBef>
                <a:spcPts val="90"/>
              </a:spcBef>
            </a:pPr>
            <a:r>
              <a:rPr sz="1400" spc="19" dirty="0">
                <a:solidFill>
                  <a:srgbClr val="001F5F"/>
                </a:solidFill>
                <a:latin typeface="Times New Roman"/>
                <a:cs typeface="Times New Roman"/>
              </a:rPr>
              <a:t>RECONNAISSANCE</a:t>
            </a:r>
            <a:r>
              <a:rPr lang="en-US" sz="1400" spc="19" dirty="0">
                <a:solidFill>
                  <a:srgbClr val="001F5F"/>
                </a:solidFill>
                <a:latin typeface="Times New Roman"/>
                <a:cs typeface="Times New Roman"/>
              </a:rPr>
              <a:t> – OS FINGERPRINTING &amp; SCANNING</a:t>
            </a:r>
            <a:br>
              <a:rPr lang="en-US" sz="1400" dirty="0">
                <a:latin typeface="Times New Roman"/>
                <a:cs typeface="Times New Roman"/>
              </a:rPr>
            </a:br>
            <a:r>
              <a:rPr sz="1400" spc="23" dirty="0">
                <a:solidFill>
                  <a:srgbClr val="001F5F"/>
                </a:solidFill>
                <a:latin typeface="Times New Roman"/>
                <a:cs typeface="Times New Roman"/>
              </a:rPr>
              <a:t>STUDENTS MANUAL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3" name="object 9"/>
          <p:cNvSpPr/>
          <p:nvPr/>
        </p:nvSpPr>
        <p:spPr>
          <a:xfrm>
            <a:off x="605050" y="4389006"/>
            <a:ext cx="5474948" cy="1967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9"/>
          <p:cNvSpPr/>
          <p:nvPr/>
        </p:nvSpPr>
        <p:spPr>
          <a:xfrm>
            <a:off x="6470163" y="4075175"/>
            <a:ext cx="5279047" cy="22561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214884" y="1272539"/>
            <a:ext cx="11730228" cy="5244084"/>
          </a:xfrm>
          <a:custGeom>
            <a:avLst/>
            <a:gdLst/>
            <a:ahLst/>
            <a:cxnLst/>
            <a:rect l="l" t="t" r="r" b="b"/>
            <a:pathLst>
              <a:path w="11730228" h="5244084">
                <a:moveTo>
                  <a:pt x="0" y="0"/>
                </a:moveTo>
                <a:lnTo>
                  <a:pt x="11730228" y="0"/>
                </a:lnTo>
                <a:lnTo>
                  <a:pt x="11730228" y="5244084"/>
                </a:lnTo>
                <a:lnTo>
                  <a:pt x="0" y="5244084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64696" y="6556248"/>
            <a:ext cx="280416" cy="274320"/>
          </a:xfrm>
          <a:custGeom>
            <a:avLst/>
            <a:gdLst/>
            <a:ahLst/>
            <a:cxnLst/>
            <a:rect l="l" t="t" r="r" b="b"/>
            <a:pathLst>
              <a:path w="280416" h="274320">
                <a:moveTo>
                  <a:pt x="0" y="0"/>
                </a:moveTo>
                <a:lnTo>
                  <a:pt x="280416" y="0"/>
                </a:lnTo>
                <a:lnTo>
                  <a:pt x="280416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07580" y="246888"/>
            <a:ext cx="4637532" cy="848868"/>
          </a:xfrm>
          <a:custGeom>
            <a:avLst/>
            <a:gdLst/>
            <a:ahLst/>
            <a:cxnLst/>
            <a:rect l="l" t="t" r="r" b="b"/>
            <a:pathLst>
              <a:path w="4637532" h="848868">
                <a:moveTo>
                  <a:pt x="0" y="0"/>
                </a:moveTo>
                <a:lnTo>
                  <a:pt x="4637532" y="0"/>
                </a:lnTo>
                <a:lnTo>
                  <a:pt x="4637532" y="848868"/>
                </a:lnTo>
                <a:lnTo>
                  <a:pt x="0" y="84886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4884" y="246888"/>
            <a:ext cx="4637532" cy="848868"/>
          </a:xfrm>
          <a:custGeom>
            <a:avLst/>
            <a:gdLst/>
            <a:ahLst/>
            <a:cxnLst/>
            <a:rect l="l" t="t" r="r" b="b"/>
            <a:pathLst>
              <a:path w="4637532" h="848868">
                <a:moveTo>
                  <a:pt x="0" y="0"/>
                </a:moveTo>
                <a:lnTo>
                  <a:pt x="4637532" y="0"/>
                </a:lnTo>
                <a:lnTo>
                  <a:pt x="4637532" y="848868"/>
                </a:lnTo>
                <a:lnTo>
                  <a:pt x="0" y="84886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664696" y="6556248"/>
            <a:ext cx="280416" cy="274320"/>
          </a:xfrm>
          <a:prstGeom prst="rect">
            <a:avLst/>
          </a:prstGeom>
        </p:spPr>
        <p:txBody>
          <a:bodyPr wrap="square" lIns="0" tIns="6985" rIns="0" bIns="0" rtlCol="0">
            <a:noAutofit/>
          </a:bodyPr>
          <a:lstStyle/>
          <a:p>
            <a:pPr marL="91688">
              <a:lnSpc>
                <a:spcPct val="95825"/>
              </a:lnSpc>
            </a:pPr>
            <a:r>
              <a:rPr lang="en-US" dirty="0">
                <a:solidFill>
                  <a:srgbClr val="001F5F"/>
                </a:solidFill>
                <a:latin typeface="Times New Roman"/>
                <a:cs typeface="Times New Roman"/>
              </a:rPr>
              <a:t>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690" y="4110990"/>
            <a:ext cx="4171188" cy="554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14884" y="1272539"/>
            <a:ext cx="11730228" cy="5244084"/>
          </a:xfrm>
          <a:prstGeom prst="rect">
            <a:avLst/>
          </a:prstGeom>
        </p:spPr>
        <p:txBody>
          <a:bodyPr wrap="square" lIns="0" tIns="7620" rIns="0" bIns="0" rtlCol="0">
            <a:noAutofit/>
          </a:bodyPr>
          <a:lstStyle/>
          <a:p>
            <a:pPr marL="55688">
              <a:lnSpc>
                <a:spcPct val="95825"/>
              </a:lnSpc>
            </a:pPr>
            <a:endParaRPr lang="en-US" sz="1100" spc="7" dirty="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pPr marL="55688">
              <a:lnSpc>
                <a:spcPct val="95825"/>
              </a:lnSpc>
            </a:pPr>
            <a:r>
              <a:rPr lang="en-US" sz="1600" b="1" u="sng" spc="7" dirty="0">
                <a:solidFill>
                  <a:srgbClr val="001F5F"/>
                </a:solidFill>
                <a:latin typeface="Times New Roman"/>
                <a:cs typeface="Times New Roman"/>
              </a:rPr>
              <a:t> Using NMAP for TCP port scan: </a:t>
            </a:r>
          </a:p>
          <a:p>
            <a:pPr marL="12700" marR="11396">
              <a:lnSpc>
                <a:spcPts val="1340"/>
              </a:lnSpc>
              <a:spcBef>
                <a:spcPts val="5"/>
              </a:spcBef>
            </a:pPr>
            <a:endParaRPr lang="en-US" sz="1600" spc="-1" dirty="0">
              <a:latin typeface="Times New Roman"/>
              <a:cs typeface="Times New Roman"/>
            </a:endParaRPr>
          </a:p>
          <a:p>
            <a:pPr marL="12700" marR="11396">
              <a:lnSpc>
                <a:spcPts val="1340"/>
              </a:lnSpc>
              <a:spcBef>
                <a:spcPts val="5"/>
              </a:spcBef>
            </a:pPr>
            <a:r>
              <a:rPr lang="en-US" sz="1600" spc="-1" dirty="0">
                <a:latin typeface="Times New Roman"/>
                <a:cs typeface="Times New Roman"/>
              </a:rPr>
              <a:t>  </a:t>
            </a: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 At the command line; type </a:t>
            </a:r>
            <a:r>
              <a:rPr lang="en-US" sz="1600" spc="11" dirty="0" err="1">
                <a:solidFill>
                  <a:srgbClr val="001F5F"/>
                </a:solidFill>
                <a:latin typeface="Times New Roman"/>
                <a:cs typeface="Times New Roman"/>
              </a:rPr>
              <a:t>nmap</a:t>
            </a: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 –</a:t>
            </a:r>
            <a:r>
              <a:rPr lang="en-US" sz="1600" spc="11" dirty="0" err="1">
                <a:solidFill>
                  <a:srgbClr val="001F5F"/>
                </a:solidFill>
                <a:latin typeface="Times New Roman"/>
                <a:cs typeface="Times New Roman"/>
              </a:rPr>
              <a:t>sT</a:t>
            </a: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 10.170.26.161   </a:t>
            </a:r>
            <a:b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</a:b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  observe the output on the command line and </a:t>
            </a:r>
            <a:r>
              <a:rPr lang="en-US" sz="1600" spc="11" dirty="0" err="1">
                <a:solidFill>
                  <a:srgbClr val="001F5F"/>
                </a:solidFill>
                <a:latin typeface="Times New Roman"/>
                <a:cs typeface="Times New Roman"/>
              </a:rPr>
              <a:t>wireshark</a:t>
            </a: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. </a:t>
            </a:r>
          </a:p>
          <a:p>
            <a:pPr marL="12700" marR="11396">
              <a:lnSpc>
                <a:spcPts val="1340"/>
              </a:lnSpc>
              <a:spcBef>
                <a:spcPts val="5"/>
              </a:spcBef>
            </a:pPr>
            <a:endParaRPr lang="en-US" sz="1600" spc="11" dirty="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pPr marL="12700" marR="11396">
              <a:lnSpc>
                <a:spcPts val="1340"/>
              </a:lnSpc>
              <a:spcBef>
                <a:spcPts val="5"/>
              </a:spcBef>
            </a:pPr>
            <a:endParaRPr lang="en-US" sz="1600" spc="11" dirty="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pPr marL="12700" marR="11396" algn="justLow">
              <a:spcBef>
                <a:spcPts val="5"/>
              </a:spcBef>
            </a:pPr>
            <a:r>
              <a:rPr lang="en-US" sz="1600" spc="-1" dirty="0">
                <a:latin typeface="Times New Roman"/>
                <a:cs typeface="Times New Roman"/>
              </a:rPr>
              <a:t>  The </a:t>
            </a:r>
            <a:r>
              <a:rPr lang="en-US" sz="1600" dirty="0">
                <a:cs typeface="Calibri"/>
              </a:rPr>
              <a:t>–</a:t>
            </a:r>
            <a:r>
              <a:rPr lang="en-US" sz="1600" spc="-1" dirty="0" err="1">
                <a:latin typeface="Times New Roman"/>
                <a:cs typeface="Times New Roman"/>
              </a:rPr>
              <a:t>sT</a:t>
            </a:r>
            <a:r>
              <a:rPr lang="en-US" sz="1600" spc="-1" dirty="0">
                <a:latin typeface="Times New Roman"/>
                <a:cs typeface="Times New Roman"/>
              </a:rPr>
              <a:t> option tells </a:t>
            </a:r>
            <a:r>
              <a:rPr lang="en-US" sz="1600" spc="-1" dirty="0" err="1">
                <a:latin typeface="Times New Roman"/>
                <a:cs typeface="Times New Roman"/>
              </a:rPr>
              <a:t>Nmap</a:t>
            </a:r>
            <a:r>
              <a:rPr lang="en-US" sz="1600" spc="-1" dirty="0">
                <a:latin typeface="Times New Roman"/>
                <a:cs typeface="Times New Roman"/>
              </a:rPr>
              <a:t> to perform a </a:t>
            </a:r>
            <a:r>
              <a:rPr lang="en-US" sz="1600" u="sng" spc="-1" dirty="0">
                <a:latin typeface="Times New Roman"/>
                <a:cs typeface="Times New Roman"/>
              </a:rPr>
              <a:t>TCP port scan</a:t>
            </a:r>
            <a:r>
              <a:rPr lang="en-US" sz="1600" spc="-1" dirty="0">
                <a:latin typeface="Times New Roman"/>
                <a:cs typeface="Times New Roman"/>
              </a:rPr>
              <a:t>. This is a full connection scan. The scan may take few minutes.</a:t>
            </a:r>
          </a:p>
          <a:p>
            <a:pPr marL="12700" marR="11396" algn="justLow">
              <a:spcBef>
                <a:spcPts val="63"/>
              </a:spcBef>
            </a:pPr>
            <a:r>
              <a:rPr lang="en-US" sz="1600" spc="-1" dirty="0">
                <a:latin typeface="Times New Roman"/>
                <a:cs typeface="Times New Roman"/>
              </a:rPr>
              <a:t> Look at the signature of the scan in Wireshark. Notice that there are many SYN packets sent from</a:t>
            </a:r>
            <a:endParaRPr lang="en-US" sz="1600" dirty="0">
              <a:latin typeface="Times New Roman"/>
              <a:cs typeface="Times New Roman"/>
            </a:endParaRPr>
          </a:p>
          <a:p>
            <a:pPr marL="12700" algn="justLow">
              <a:spcBef>
                <a:spcPts val="25"/>
              </a:spcBef>
            </a:pPr>
            <a:r>
              <a:rPr lang="en-US" sz="1600" spc="-1" dirty="0">
                <a:latin typeface="Times New Roman"/>
                <a:cs typeface="Times New Roman"/>
              </a:rPr>
              <a:t> 10.170.26.101 (the computer doing the scanning) and many RST/ACK packets being sent back. </a:t>
            </a:r>
          </a:p>
          <a:p>
            <a:pPr marL="12700" algn="justLow">
              <a:spcBef>
                <a:spcPts val="25"/>
              </a:spcBef>
            </a:pPr>
            <a:r>
              <a:rPr lang="en-US" sz="1600" spc="-1" dirty="0">
                <a:latin typeface="Times New Roman"/>
                <a:cs typeface="Times New Roman"/>
              </a:rPr>
              <a:t>  RST/ACK is the response for a request to connect to a port that is not open.</a:t>
            </a:r>
          </a:p>
          <a:p>
            <a:pPr marL="12700" algn="justLow">
              <a:spcBef>
                <a:spcPts val="25"/>
              </a:spcBef>
            </a:pPr>
            <a:endParaRPr lang="en-US" sz="1600" spc="-1" dirty="0">
              <a:latin typeface="Times New Roman"/>
              <a:cs typeface="Times New Roman"/>
            </a:endParaRPr>
          </a:p>
          <a:p>
            <a:pPr marL="12700" marR="11396" algn="justLow"/>
            <a:r>
              <a:rPr lang="en-US" sz="1600" spc="-1" dirty="0">
                <a:latin typeface="Times New Roman"/>
                <a:cs typeface="Times New Roman"/>
              </a:rPr>
              <a:t>  Look at what happens when an open port is discovered. If you look at the output from the </a:t>
            </a:r>
            <a:r>
              <a:rPr lang="en-US" sz="1600" spc="-1" dirty="0" err="1">
                <a:latin typeface="Times New Roman"/>
                <a:cs typeface="Times New Roman"/>
              </a:rPr>
              <a:t>Nmap</a:t>
            </a:r>
            <a:endParaRPr lang="en-US" sz="1600" dirty="0">
              <a:latin typeface="Times New Roman"/>
              <a:cs typeface="Times New Roman"/>
            </a:endParaRPr>
          </a:p>
          <a:p>
            <a:pPr marL="12700" marR="90635" algn="justLow">
              <a:spcBef>
                <a:spcPts val="25"/>
              </a:spcBef>
            </a:pPr>
            <a:r>
              <a:rPr lang="en-US" sz="1600" spc="-1" dirty="0">
                <a:latin typeface="Times New Roman"/>
                <a:cs typeface="Times New Roman"/>
              </a:rPr>
              <a:t>  scan, you know that port 80, the HTTP service port, is open. To find those particular packets out of the thousands of packets captured,</a:t>
            </a:r>
          </a:p>
          <a:p>
            <a:pPr marL="12700" marR="90635" algn="justLow">
              <a:spcBef>
                <a:spcPts val="25"/>
              </a:spcBef>
            </a:pPr>
            <a:r>
              <a:rPr lang="en-US" sz="1600" spc="-1" dirty="0">
                <a:latin typeface="Times New Roman"/>
                <a:cs typeface="Times New Roman"/>
              </a:rPr>
              <a:t>  you will need to filter out the unwanted traffic.</a:t>
            </a:r>
            <a:endParaRPr lang="en-US" sz="1600" dirty="0">
              <a:latin typeface="Times New Roman"/>
              <a:cs typeface="Times New Roman"/>
            </a:endParaRPr>
          </a:p>
          <a:p>
            <a:pPr marL="12700" marR="65720" algn="justLow">
              <a:spcBef>
                <a:spcPts val="9"/>
              </a:spcBef>
            </a:pPr>
            <a:r>
              <a:rPr lang="en-US" sz="1200" b="1" spc="0" dirty="0">
                <a:latin typeface="Arial"/>
                <a:cs typeface="Arial"/>
              </a:rPr>
              <a:t>  </a:t>
            </a:r>
            <a:r>
              <a:rPr lang="en-US" sz="1600" spc="-1" dirty="0">
                <a:latin typeface="Times New Roman"/>
                <a:cs typeface="Times New Roman"/>
              </a:rPr>
              <a:t>In the Filter box, type </a:t>
            </a:r>
            <a:r>
              <a:rPr lang="en-US" sz="1600" b="1" spc="-1" dirty="0" err="1">
                <a:latin typeface="Times New Roman"/>
                <a:cs typeface="Times New Roman"/>
              </a:rPr>
              <a:t>tcp.port</a:t>
            </a:r>
            <a:r>
              <a:rPr lang="en-US" sz="1600" b="1" spc="-1" dirty="0">
                <a:latin typeface="Times New Roman"/>
                <a:cs typeface="Times New Roman"/>
              </a:rPr>
              <a:t>==80 </a:t>
            </a:r>
            <a:r>
              <a:rPr lang="en-US" sz="1600" spc="-1" dirty="0">
                <a:latin typeface="Times New Roman"/>
                <a:cs typeface="Times New Roman"/>
              </a:rPr>
              <a:t>and press </a:t>
            </a:r>
            <a:r>
              <a:rPr lang="en-US" sz="1100" spc="-1" dirty="0">
                <a:latin typeface="Times New Roman"/>
                <a:cs typeface="Times New Roman"/>
              </a:rPr>
              <a:t>enter</a:t>
            </a:r>
            <a:r>
              <a:rPr lang="en-US" sz="1600" spc="-1" dirty="0">
                <a:latin typeface="Times New Roman"/>
                <a:cs typeface="Times New Roman"/>
              </a:rPr>
              <a:t>. Look at the last four packets captured. Note the SYN, SYN/ACK, and ACK packets.</a:t>
            </a:r>
          </a:p>
          <a:p>
            <a:pPr marL="12700" marR="65720" algn="justLow">
              <a:spcBef>
                <a:spcPts val="9"/>
              </a:spcBef>
            </a:pPr>
            <a:r>
              <a:rPr lang="en-US" sz="1600" spc="-1" dirty="0">
                <a:latin typeface="Times New Roman"/>
                <a:cs typeface="Times New Roman"/>
              </a:rPr>
              <a:t>  A three-way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spc="0" dirty="0">
                <a:latin typeface="Times New Roman"/>
                <a:cs typeface="Times New Roman"/>
              </a:rPr>
              <a:t>handshake was completed so that the port could be established as open. This is okay, but it is very noisy and can show up in </a:t>
            </a:r>
          </a:p>
          <a:p>
            <a:pPr marL="12700" algn="justLow"/>
            <a:r>
              <a:rPr lang="en-US" sz="1600" dirty="0">
                <a:latin typeface="Times New Roman"/>
                <a:cs typeface="Times New Roman"/>
              </a:rPr>
              <a:t>  </a:t>
            </a:r>
            <a:r>
              <a:rPr lang="en-US" sz="1600" spc="0" dirty="0">
                <a:latin typeface="Times New Roman"/>
                <a:cs typeface="Times New Roman"/>
              </a:rPr>
              <a:t>the server logs. The last of the four packets is an RST sent by the scanning computer.</a:t>
            </a:r>
            <a:endParaRPr lang="en-US" sz="1600" dirty="0">
              <a:latin typeface="Times New Roman"/>
              <a:cs typeface="Times New Roman"/>
            </a:endParaRPr>
          </a:p>
          <a:p>
            <a:pPr marL="12700" algn="justLow">
              <a:spcBef>
                <a:spcPts val="25"/>
              </a:spcBef>
            </a:pPr>
            <a:endParaRPr lang="en-US" sz="1600" dirty="0">
              <a:latin typeface="Times New Roman"/>
              <a:cs typeface="Times New Roman"/>
            </a:endParaRPr>
          </a:p>
          <a:p>
            <a:pPr marL="55688">
              <a:lnSpc>
                <a:spcPct val="95825"/>
              </a:lnSpc>
            </a:pPr>
            <a:endParaRPr lang="en-US" sz="1600" b="1" u="sng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7580" y="246888"/>
            <a:ext cx="4637532" cy="848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90990">
              <a:lnSpc>
                <a:spcPct val="95825"/>
              </a:lnSpc>
              <a:spcBef>
                <a:spcPts val="1322"/>
              </a:spcBef>
            </a:pPr>
            <a:r>
              <a:rPr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spc="16" dirty="0">
                <a:solidFill>
                  <a:srgbClr val="001F5F"/>
                </a:solidFill>
                <a:latin typeface="Times New Roman"/>
                <a:cs typeface="Times New Roman"/>
              </a:rPr>
              <a:t>XERCISE</a:t>
            </a:r>
            <a:r>
              <a:rPr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: </a:t>
            </a:r>
            <a:r>
              <a:rPr lang="en-US"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NMAP</a:t>
            </a:r>
            <a:r>
              <a:rPr sz="1400" spc="16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spc="16" dirty="0">
                <a:solidFill>
                  <a:srgbClr val="001F5F"/>
                </a:solidFill>
                <a:latin typeface="Times New Roman"/>
                <a:cs typeface="Times New Roman"/>
              </a:rPr>
              <a:t>ORT </a:t>
            </a:r>
            <a:r>
              <a:rPr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spc="16" dirty="0">
                <a:solidFill>
                  <a:srgbClr val="001F5F"/>
                </a:solidFill>
                <a:latin typeface="Times New Roman"/>
                <a:cs typeface="Times New Roman"/>
              </a:rPr>
              <a:t>CANNING</a:t>
            </a:r>
            <a:r>
              <a:rPr lang="en-US" sz="1400" spc="16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884" y="246888"/>
            <a:ext cx="4637532" cy="848868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90741">
              <a:lnSpc>
                <a:spcPct val="95825"/>
              </a:lnSpc>
            </a:pPr>
            <a:r>
              <a:rPr lang="en-US" sz="1400" spc="-19" dirty="0">
                <a:solidFill>
                  <a:srgbClr val="001F5F"/>
                </a:solidFill>
                <a:latin typeface="Times New Roman"/>
                <a:cs typeface="Times New Roman"/>
              </a:rPr>
              <a:t>LAB # 5 – PASSIVE ATTACKS AND</a:t>
            </a:r>
            <a:endParaRPr lang="en-US" sz="1400" dirty="0">
              <a:latin typeface="Times New Roman"/>
              <a:cs typeface="Times New Roman"/>
            </a:endParaRPr>
          </a:p>
          <a:p>
            <a:pPr marL="90741">
              <a:lnSpc>
                <a:spcPct val="95825"/>
              </a:lnSpc>
              <a:spcBef>
                <a:spcPts val="90"/>
              </a:spcBef>
            </a:pPr>
            <a:r>
              <a:rPr lang="en-US" sz="1400" spc="19" dirty="0">
                <a:solidFill>
                  <a:srgbClr val="001F5F"/>
                </a:solidFill>
                <a:latin typeface="Times New Roman"/>
                <a:cs typeface="Times New Roman"/>
              </a:rPr>
              <a:t>RECONNAISSANCE – OS FINGERPRINTING &amp; SCANNING</a:t>
            </a:r>
            <a:br>
              <a:rPr lang="en-US" sz="1400" dirty="0">
                <a:latin typeface="Times New Roman"/>
                <a:cs typeface="Times New Roman"/>
              </a:rPr>
            </a:br>
            <a:r>
              <a:rPr lang="en-US" sz="1400" spc="23" dirty="0">
                <a:solidFill>
                  <a:srgbClr val="001F5F"/>
                </a:solidFill>
                <a:latin typeface="Times New Roman"/>
                <a:cs typeface="Times New Roman"/>
              </a:rPr>
              <a:t>STUDENTS MANUAL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214884" y="1272539"/>
            <a:ext cx="11730228" cy="5244084"/>
          </a:xfrm>
          <a:custGeom>
            <a:avLst/>
            <a:gdLst/>
            <a:ahLst/>
            <a:cxnLst/>
            <a:rect l="l" t="t" r="r" b="b"/>
            <a:pathLst>
              <a:path w="11730228" h="5244084">
                <a:moveTo>
                  <a:pt x="0" y="0"/>
                </a:moveTo>
                <a:lnTo>
                  <a:pt x="11730228" y="0"/>
                </a:lnTo>
                <a:lnTo>
                  <a:pt x="11730228" y="5244084"/>
                </a:lnTo>
                <a:lnTo>
                  <a:pt x="0" y="5244084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64696" y="6556248"/>
            <a:ext cx="280416" cy="274320"/>
          </a:xfrm>
          <a:custGeom>
            <a:avLst/>
            <a:gdLst/>
            <a:ahLst/>
            <a:cxnLst/>
            <a:rect l="l" t="t" r="r" b="b"/>
            <a:pathLst>
              <a:path w="280416" h="274320">
                <a:moveTo>
                  <a:pt x="0" y="0"/>
                </a:moveTo>
                <a:lnTo>
                  <a:pt x="280416" y="0"/>
                </a:lnTo>
                <a:lnTo>
                  <a:pt x="280416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07580" y="246888"/>
            <a:ext cx="4637532" cy="848868"/>
          </a:xfrm>
          <a:custGeom>
            <a:avLst/>
            <a:gdLst/>
            <a:ahLst/>
            <a:cxnLst/>
            <a:rect l="l" t="t" r="r" b="b"/>
            <a:pathLst>
              <a:path w="4637532" h="848868">
                <a:moveTo>
                  <a:pt x="0" y="0"/>
                </a:moveTo>
                <a:lnTo>
                  <a:pt x="4637532" y="0"/>
                </a:lnTo>
                <a:lnTo>
                  <a:pt x="4637532" y="848868"/>
                </a:lnTo>
                <a:lnTo>
                  <a:pt x="0" y="84886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4884" y="246888"/>
            <a:ext cx="4637532" cy="848868"/>
          </a:xfrm>
          <a:custGeom>
            <a:avLst/>
            <a:gdLst/>
            <a:ahLst/>
            <a:cxnLst/>
            <a:rect l="l" t="t" r="r" b="b"/>
            <a:pathLst>
              <a:path w="4637532" h="848868">
                <a:moveTo>
                  <a:pt x="0" y="0"/>
                </a:moveTo>
                <a:lnTo>
                  <a:pt x="4637532" y="0"/>
                </a:lnTo>
                <a:lnTo>
                  <a:pt x="4637532" y="848868"/>
                </a:lnTo>
                <a:lnTo>
                  <a:pt x="0" y="84886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664696" y="6556248"/>
            <a:ext cx="280416" cy="274320"/>
          </a:xfrm>
          <a:prstGeom prst="rect">
            <a:avLst/>
          </a:prstGeom>
        </p:spPr>
        <p:txBody>
          <a:bodyPr wrap="square" lIns="0" tIns="6985" rIns="0" bIns="0" rtlCol="0">
            <a:noAutofit/>
          </a:bodyPr>
          <a:lstStyle/>
          <a:p>
            <a:pPr marL="91688">
              <a:lnSpc>
                <a:spcPct val="95825"/>
              </a:lnSpc>
            </a:pPr>
            <a:r>
              <a:rPr lang="en-US" dirty="0">
                <a:solidFill>
                  <a:srgbClr val="001F5F"/>
                </a:solidFill>
                <a:latin typeface="Times New Roman"/>
                <a:cs typeface="Times New Roman"/>
              </a:rPr>
              <a:t>3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690" y="4110990"/>
            <a:ext cx="4171188" cy="554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14884" y="1272539"/>
            <a:ext cx="11730228" cy="5244084"/>
          </a:xfrm>
          <a:prstGeom prst="rect">
            <a:avLst/>
          </a:prstGeom>
        </p:spPr>
        <p:txBody>
          <a:bodyPr wrap="square" lIns="0" tIns="7620" rIns="0" bIns="0" rtlCol="0">
            <a:noAutofit/>
          </a:bodyPr>
          <a:lstStyle/>
          <a:p>
            <a:pPr marL="55688">
              <a:lnSpc>
                <a:spcPct val="95825"/>
              </a:lnSpc>
            </a:pPr>
            <a:endParaRPr lang="en-US" sz="1100" spc="7" dirty="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pPr marL="55688">
              <a:lnSpc>
                <a:spcPct val="95825"/>
              </a:lnSpc>
            </a:pPr>
            <a:r>
              <a:rPr lang="en-US" sz="1600" b="1" u="sng" spc="7" dirty="0">
                <a:solidFill>
                  <a:srgbClr val="001F5F"/>
                </a:solidFill>
                <a:latin typeface="Times New Roman"/>
                <a:cs typeface="Times New Roman"/>
              </a:rPr>
              <a:t> Using NMAP to a stealth scan: </a:t>
            </a:r>
          </a:p>
          <a:p>
            <a:pPr marL="12700" marR="11396">
              <a:lnSpc>
                <a:spcPts val="1340"/>
              </a:lnSpc>
              <a:spcBef>
                <a:spcPts val="5"/>
              </a:spcBef>
            </a:pPr>
            <a:endParaRPr lang="en-US" sz="1600" spc="-1" dirty="0">
              <a:latin typeface="Times New Roman"/>
              <a:cs typeface="Times New Roman"/>
            </a:endParaRPr>
          </a:p>
          <a:p>
            <a:pPr marL="12700" marR="11396">
              <a:lnSpc>
                <a:spcPts val="1340"/>
              </a:lnSpc>
              <a:spcBef>
                <a:spcPts val="5"/>
              </a:spcBef>
            </a:pPr>
            <a:r>
              <a:rPr lang="en-US" sz="1600" spc="-1" dirty="0">
                <a:latin typeface="Times New Roman"/>
                <a:cs typeface="Times New Roman"/>
              </a:rPr>
              <a:t>  </a:t>
            </a: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 At the command line; type </a:t>
            </a:r>
            <a:r>
              <a:rPr lang="en-US" sz="1600" spc="11" dirty="0" err="1">
                <a:solidFill>
                  <a:srgbClr val="001F5F"/>
                </a:solidFill>
                <a:latin typeface="Times New Roman"/>
                <a:cs typeface="Times New Roman"/>
              </a:rPr>
              <a:t>nmap</a:t>
            </a: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 –ss </a:t>
            </a:r>
            <a:r>
              <a:rPr lang="en-US" sz="1600" spc="11" dirty="0">
                <a:solidFill>
                  <a:srgbClr val="001F5F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10.170.26.161   </a:t>
            </a:r>
            <a:b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</a:b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  observe the output on the command line and </a:t>
            </a:r>
            <a:r>
              <a:rPr lang="en-US" sz="1600" spc="11" dirty="0" err="1">
                <a:solidFill>
                  <a:srgbClr val="001F5F"/>
                </a:solidFill>
                <a:latin typeface="Times New Roman"/>
                <a:cs typeface="Times New Roman"/>
              </a:rPr>
              <a:t>wireshark</a:t>
            </a: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. </a:t>
            </a:r>
          </a:p>
          <a:p>
            <a:pPr marL="12700" marR="11396">
              <a:lnSpc>
                <a:spcPts val="1340"/>
              </a:lnSpc>
              <a:spcBef>
                <a:spcPts val="5"/>
              </a:spcBef>
            </a:pPr>
            <a:endParaRPr lang="en-US" sz="1600" spc="11" dirty="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pPr marL="12700" marR="11396">
              <a:lnSpc>
                <a:spcPts val="1340"/>
              </a:lnSpc>
              <a:spcBef>
                <a:spcPts val="5"/>
              </a:spcBef>
            </a:pPr>
            <a:endParaRPr lang="en-US" sz="1600" spc="11" dirty="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pPr marL="12700" marR="201400">
              <a:lnSpc>
                <a:spcPct val="100606"/>
              </a:lnSpc>
            </a:pPr>
            <a:r>
              <a:rPr lang="en-US" sz="1600" spc="-1" dirty="0">
                <a:latin typeface="Times New Roman"/>
                <a:cs typeface="Times New Roman"/>
              </a:rPr>
              <a:t>  The </a:t>
            </a:r>
            <a:r>
              <a:rPr lang="en-US" sz="1600" dirty="0">
                <a:cs typeface="Calibri"/>
              </a:rPr>
              <a:t>–</a:t>
            </a:r>
            <a:r>
              <a:rPr lang="en-US" sz="1600" spc="-1" dirty="0" err="1">
                <a:latin typeface="Times New Roman"/>
                <a:cs typeface="Times New Roman"/>
              </a:rPr>
              <a:t>sS</a:t>
            </a:r>
            <a:r>
              <a:rPr lang="en-US" sz="1600" spc="-1" dirty="0">
                <a:latin typeface="Times New Roman"/>
                <a:cs typeface="Times New Roman"/>
              </a:rPr>
              <a:t> option tells </a:t>
            </a:r>
            <a:r>
              <a:rPr lang="en-US" sz="1600" spc="-1" dirty="0" err="1">
                <a:latin typeface="Times New Roman"/>
                <a:cs typeface="Times New Roman"/>
              </a:rPr>
              <a:t>Nmap</a:t>
            </a:r>
            <a:r>
              <a:rPr lang="en-US" sz="1600" spc="-1" dirty="0">
                <a:latin typeface="Times New Roman"/>
                <a:cs typeface="Times New Roman"/>
              </a:rPr>
              <a:t> to perform a TCP SYN stealth port scan. Since this type of scan requires </a:t>
            </a:r>
            <a:r>
              <a:rPr lang="en-US" sz="1600" spc="-1" dirty="0" err="1">
                <a:latin typeface="Times New Roman"/>
                <a:cs typeface="Times New Roman"/>
              </a:rPr>
              <a:t>Nmap</a:t>
            </a:r>
            <a:r>
              <a:rPr lang="en-US" sz="1600" spc="-1" dirty="0">
                <a:latin typeface="Times New Roman"/>
                <a:cs typeface="Times New Roman"/>
              </a:rPr>
              <a:t> to behave on the network</a:t>
            </a:r>
          </a:p>
          <a:p>
            <a:pPr marL="12700" marR="201400">
              <a:lnSpc>
                <a:spcPct val="100606"/>
              </a:lnSpc>
            </a:pPr>
            <a:r>
              <a:rPr lang="en-US" sz="1600" spc="-1" dirty="0">
                <a:latin typeface="Times New Roman"/>
                <a:cs typeface="Times New Roman"/>
              </a:rPr>
              <a:t>  in an atypical manner, you must have administrative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spc="-1" dirty="0">
                <a:latin typeface="Times New Roman"/>
                <a:cs typeface="Times New Roman"/>
              </a:rPr>
              <a:t>rights. The scan should take about one second.</a:t>
            </a:r>
          </a:p>
          <a:p>
            <a:pPr marL="12700" marR="201400">
              <a:lnSpc>
                <a:spcPct val="100606"/>
              </a:lnSpc>
            </a:pPr>
            <a:endParaRPr lang="en-US" sz="1600" spc="-1" dirty="0">
              <a:latin typeface="Times New Roman"/>
              <a:cs typeface="Times New Roman"/>
            </a:endParaRPr>
          </a:p>
          <a:p>
            <a:pPr marL="12700" marR="11396"/>
            <a:r>
              <a:rPr lang="en-US" sz="1600" spc="-1" dirty="0">
                <a:latin typeface="Times New Roman"/>
                <a:cs typeface="Times New Roman"/>
              </a:rPr>
              <a:t>  In the Filter box, type </a:t>
            </a:r>
            <a:r>
              <a:rPr lang="en-US" sz="1600" b="1" spc="-1" dirty="0" err="1">
                <a:latin typeface="Times New Roman"/>
                <a:cs typeface="Times New Roman"/>
              </a:rPr>
              <a:t>tcp.port</a:t>
            </a:r>
            <a:r>
              <a:rPr lang="en-US" sz="1600" b="1" spc="-1" dirty="0">
                <a:latin typeface="Times New Roman"/>
                <a:cs typeface="Times New Roman"/>
              </a:rPr>
              <a:t>==80 </a:t>
            </a:r>
            <a:r>
              <a:rPr lang="en-US" sz="1600" spc="-1" dirty="0">
                <a:latin typeface="Times New Roman"/>
                <a:cs typeface="Times New Roman"/>
              </a:rPr>
              <a:t>and press </a:t>
            </a:r>
            <a:r>
              <a:rPr lang="en-US" sz="1100" spc="-1" dirty="0">
                <a:latin typeface="Times New Roman"/>
                <a:cs typeface="Times New Roman"/>
              </a:rPr>
              <a:t>enter</a:t>
            </a:r>
            <a:r>
              <a:rPr lang="en-US" sz="1600" spc="-1" dirty="0">
                <a:latin typeface="Times New Roman"/>
                <a:cs typeface="Times New Roman"/>
              </a:rPr>
              <a:t>. </a:t>
            </a:r>
          </a:p>
          <a:p>
            <a:pPr marL="12700" marR="11396"/>
            <a:r>
              <a:rPr lang="en-US" sz="1600" spc="-1" dirty="0">
                <a:latin typeface="Times New Roman"/>
                <a:cs typeface="Times New Roman"/>
              </a:rPr>
              <a:t>  Look at the last three packets. Note that this time the three-way handshake is not completed.</a:t>
            </a:r>
            <a:endParaRPr lang="en-US" sz="1600" dirty="0">
              <a:latin typeface="Times New Roman"/>
              <a:cs typeface="Times New Roman"/>
            </a:endParaRPr>
          </a:p>
          <a:p>
            <a:pPr marL="12700"/>
            <a:r>
              <a:rPr lang="en-US" sz="1600" spc="-1" dirty="0">
                <a:latin typeface="Times New Roman"/>
                <a:cs typeface="Times New Roman"/>
              </a:rPr>
              <a:t>  The SYN packet is sent and the SYN/ACK is returned, but instead of sending back an ACK, the scanning computer sends an RST.</a:t>
            </a:r>
          </a:p>
          <a:p>
            <a:pPr marL="12700"/>
            <a:r>
              <a:rPr lang="en-US" sz="1600" spc="-1" dirty="0">
                <a:latin typeface="Times New Roman"/>
                <a:cs typeface="Times New Roman"/>
              </a:rPr>
              <a:t>  This will   allow the scanning computer to establish that the port is in fact opened, but is less likely to be registered in the logs.</a:t>
            </a:r>
            <a:endParaRPr lang="en-US" sz="1600" dirty="0">
              <a:latin typeface="Times New Roman"/>
              <a:cs typeface="Times New Roman"/>
            </a:endParaRPr>
          </a:p>
          <a:p>
            <a:pPr marL="12700" marR="11396">
              <a:spcBef>
                <a:spcPts val="10"/>
              </a:spcBef>
            </a:pPr>
            <a:r>
              <a:rPr lang="en-US" sz="1600" b="1" spc="11" dirty="0">
                <a:cs typeface="Calibri"/>
              </a:rPr>
              <a:t> </a:t>
            </a:r>
            <a:endParaRPr lang="en-US" sz="1600" dirty="0">
              <a:latin typeface="Times New Roman"/>
              <a:cs typeface="Times New Roman"/>
            </a:endParaRPr>
          </a:p>
          <a:p>
            <a:pPr marL="55688">
              <a:lnSpc>
                <a:spcPct val="95825"/>
              </a:lnSpc>
            </a:pPr>
            <a:endParaRPr lang="en-US" sz="1600" b="1" u="sng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7580" y="246888"/>
            <a:ext cx="4637532" cy="848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90990">
              <a:lnSpc>
                <a:spcPct val="95825"/>
              </a:lnSpc>
              <a:spcBef>
                <a:spcPts val="1322"/>
              </a:spcBef>
            </a:pPr>
            <a:r>
              <a:rPr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spc="16" dirty="0">
                <a:solidFill>
                  <a:srgbClr val="001F5F"/>
                </a:solidFill>
                <a:latin typeface="Times New Roman"/>
                <a:cs typeface="Times New Roman"/>
              </a:rPr>
              <a:t>XERCISE</a:t>
            </a:r>
            <a:r>
              <a:rPr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: </a:t>
            </a:r>
            <a:r>
              <a:rPr lang="en-US"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NMAP</a:t>
            </a:r>
            <a:r>
              <a:rPr sz="1400" spc="16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spc="16" dirty="0">
                <a:solidFill>
                  <a:srgbClr val="001F5F"/>
                </a:solidFill>
                <a:latin typeface="Times New Roman"/>
                <a:cs typeface="Times New Roman"/>
              </a:rPr>
              <a:t>ORT </a:t>
            </a:r>
            <a:r>
              <a:rPr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spc="16" dirty="0">
                <a:solidFill>
                  <a:srgbClr val="001F5F"/>
                </a:solidFill>
                <a:latin typeface="Times New Roman"/>
                <a:cs typeface="Times New Roman"/>
              </a:rPr>
              <a:t>CANNING</a:t>
            </a:r>
            <a:r>
              <a:rPr lang="en-US" sz="1400" spc="16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2"/>
          <p:cNvSpPr txBox="1"/>
          <p:nvPr/>
        </p:nvSpPr>
        <p:spPr>
          <a:xfrm>
            <a:off x="228600" y="228600"/>
            <a:ext cx="4637532" cy="848868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90741">
              <a:lnSpc>
                <a:spcPct val="95825"/>
              </a:lnSpc>
            </a:pPr>
            <a:r>
              <a:rPr lang="en-US" sz="1400" spc="-19" dirty="0">
                <a:solidFill>
                  <a:srgbClr val="001F5F"/>
                </a:solidFill>
                <a:latin typeface="Times New Roman"/>
                <a:cs typeface="Times New Roman"/>
              </a:rPr>
              <a:t>LAB # 5 – PASSIVE ATTACKS AND</a:t>
            </a:r>
            <a:endParaRPr lang="en-US" sz="1400" dirty="0">
              <a:latin typeface="Times New Roman"/>
              <a:cs typeface="Times New Roman"/>
            </a:endParaRPr>
          </a:p>
          <a:p>
            <a:pPr marL="90741">
              <a:lnSpc>
                <a:spcPct val="95825"/>
              </a:lnSpc>
              <a:spcBef>
                <a:spcPts val="90"/>
              </a:spcBef>
            </a:pPr>
            <a:r>
              <a:rPr lang="en-US" sz="1400" spc="19" dirty="0">
                <a:solidFill>
                  <a:srgbClr val="001F5F"/>
                </a:solidFill>
                <a:latin typeface="Times New Roman"/>
                <a:cs typeface="Times New Roman"/>
              </a:rPr>
              <a:t>RECONNAISSANCE – OS FINGERPRINTING &amp; SCANNING</a:t>
            </a:r>
            <a:br>
              <a:rPr lang="en-US" sz="1400" dirty="0">
                <a:latin typeface="Times New Roman"/>
                <a:cs typeface="Times New Roman"/>
              </a:rPr>
            </a:br>
            <a:r>
              <a:rPr lang="en-US" sz="1400" spc="23" dirty="0">
                <a:solidFill>
                  <a:srgbClr val="001F5F"/>
                </a:solidFill>
                <a:latin typeface="Times New Roman"/>
                <a:cs typeface="Times New Roman"/>
              </a:rPr>
              <a:t>STUDENTS MANUAL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921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214884" y="1272539"/>
            <a:ext cx="11730228" cy="5244084"/>
          </a:xfrm>
          <a:custGeom>
            <a:avLst/>
            <a:gdLst/>
            <a:ahLst/>
            <a:cxnLst/>
            <a:rect l="l" t="t" r="r" b="b"/>
            <a:pathLst>
              <a:path w="11730228" h="5244084">
                <a:moveTo>
                  <a:pt x="0" y="0"/>
                </a:moveTo>
                <a:lnTo>
                  <a:pt x="11730228" y="0"/>
                </a:lnTo>
                <a:lnTo>
                  <a:pt x="11730228" y="5244084"/>
                </a:lnTo>
                <a:lnTo>
                  <a:pt x="0" y="5244084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64696" y="6556248"/>
            <a:ext cx="280416" cy="274320"/>
          </a:xfrm>
          <a:custGeom>
            <a:avLst/>
            <a:gdLst/>
            <a:ahLst/>
            <a:cxnLst/>
            <a:rect l="l" t="t" r="r" b="b"/>
            <a:pathLst>
              <a:path w="280416" h="274320">
                <a:moveTo>
                  <a:pt x="0" y="0"/>
                </a:moveTo>
                <a:lnTo>
                  <a:pt x="280416" y="0"/>
                </a:lnTo>
                <a:lnTo>
                  <a:pt x="280416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07580" y="246888"/>
            <a:ext cx="4637532" cy="848868"/>
          </a:xfrm>
          <a:custGeom>
            <a:avLst/>
            <a:gdLst/>
            <a:ahLst/>
            <a:cxnLst/>
            <a:rect l="l" t="t" r="r" b="b"/>
            <a:pathLst>
              <a:path w="4637532" h="848868">
                <a:moveTo>
                  <a:pt x="0" y="0"/>
                </a:moveTo>
                <a:lnTo>
                  <a:pt x="4637532" y="0"/>
                </a:lnTo>
                <a:lnTo>
                  <a:pt x="4637532" y="848868"/>
                </a:lnTo>
                <a:lnTo>
                  <a:pt x="0" y="84886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664696" y="6556248"/>
            <a:ext cx="280416" cy="274320"/>
          </a:xfrm>
          <a:prstGeom prst="rect">
            <a:avLst/>
          </a:prstGeom>
        </p:spPr>
        <p:txBody>
          <a:bodyPr wrap="square" lIns="0" tIns="6985" rIns="0" bIns="0" rtlCol="0">
            <a:noAutofit/>
          </a:bodyPr>
          <a:lstStyle/>
          <a:p>
            <a:pPr marL="91688">
              <a:lnSpc>
                <a:spcPct val="95825"/>
              </a:lnSpc>
            </a:pPr>
            <a:r>
              <a:rPr lang="en-US" dirty="0">
                <a:solidFill>
                  <a:srgbClr val="001F5F"/>
                </a:solidFill>
                <a:latin typeface="Times New Roman"/>
                <a:cs typeface="Times New Roman"/>
              </a:rPr>
              <a:t>1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77840" y="4559808"/>
            <a:ext cx="2054352" cy="3078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122935" y="4075176"/>
            <a:ext cx="3454904" cy="153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14884" y="1272539"/>
            <a:ext cx="11730228" cy="5244084"/>
          </a:xfrm>
          <a:prstGeom prst="rect">
            <a:avLst/>
          </a:prstGeom>
        </p:spPr>
        <p:txBody>
          <a:bodyPr wrap="square" lIns="0" tIns="7620" rIns="0" bIns="0" rtlCol="0">
            <a:noAutofit/>
          </a:bodyPr>
          <a:lstStyle/>
          <a:p>
            <a:pPr marL="55688">
              <a:lnSpc>
                <a:spcPct val="95825"/>
              </a:lnSpc>
            </a:pPr>
            <a:r>
              <a:rPr lang="en-US" sz="1600" b="1" u="sng" spc="11" dirty="0">
                <a:solidFill>
                  <a:srgbClr val="001F5F"/>
                </a:solidFill>
                <a:latin typeface="Times New Roman"/>
                <a:cs typeface="Times New Roman"/>
              </a:rPr>
              <a:t>Using NMAP to determine version number</a:t>
            </a:r>
          </a:p>
          <a:p>
            <a:pPr marL="55612" marR="4246833" indent="76">
              <a:lnSpc>
                <a:spcPct val="100041"/>
              </a:lnSpc>
              <a:spcBef>
                <a:spcPts val="90"/>
              </a:spcBef>
            </a:pP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  At the command line; type </a:t>
            </a:r>
            <a:r>
              <a:rPr lang="en-US" sz="1600" spc="11" dirty="0" err="1">
                <a:solidFill>
                  <a:srgbClr val="001F5F"/>
                </a:solidFill>
                <a:latin typeface="Times New Roman"/>
                <a:cs typeface="Times New Roman"/>
              </a:rPr>
              <a:t>nmap</a:t>
            </a: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 –v -a 10.170.26.161    </a:t>
            </a:r>
          </a:p>
          <a:p>
            <a:pPr marL="55612" marR="4246833" indent="76">
              <a:lnSpc>
                <a:spcPct val="100041"/>
              </a:lnSpc>
              <a:spcBef>
                <a:spcPts val="90"/>
              </a:spcBef>
            </a:pP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  </a:t>
            </a:r>
            <a:b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</a:b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observe the output on the command line. </a:t>
            </a:r>
          </a:p>
          <a:p>
            <a:pPr marL="55612" marR="4246833" indent="76">
              <a:lnSpc>
                <a:spcPct val="100041"/>
              </a:lnSpc>
              <a:spcBef>
                <a:spcPts val="90"/>
              </a:spcBef>
            </a:pP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  </a:t>
            </a:r>
            <a:r>
              <a:rPr lang="en-US" sz="1600" spc="-1" dirty="0">
                <a:latin typeface="Times New Roman"/>
                <a:cs typeface="Times New Roman"/>
              </a:rPr>
              <a:t>The </a:t>
            </a:r>
            <a:r>
              <a:rPr lang="en-US" sz="1600" dirty="0">
                <a:cs typeface="Calibri"/>
              </a:rPr>
              <a:t>–</a:t>
            </a:r>
            <a:r>
              <a:rPr lang="en-US" sz="1600" spc="-1" dirty="0">
                <a:latin typeface="Times New Roman"/>
                <a:cs typeface="Times New Roman"/>
              </a:rPr>
              <a:t>v option tells </a:t>
            </a:r>
            <a:r>
              <a:rPr lang="en-US" sz="1600" spc="-1" dirty="0" err="1">
                <a:latin typeface="Times New Roman"/>
                <a:cs typeface="Times New Roman"/>
              </a:rPr>
              <a:t>Nmap</a:t>
            </a:r>
            <a:r>
              <a:rPr lang="en-US" sz="1600" spc="-1" dirty="0">
                <a:latin typeface="Times New Roman"/>
                <a:cs typeface="Times New Roman"/>
              </a:rPr>
              <a:t> to perform a ping scan. The * at the end of the address means to scan for every host address on the 10.170.26 network. The scan should take about 20 to 30 seconds.</a:t>
            </a:r>
          </a:p>
          <a:p>
            <a:pPr marL="55612" marR="4246833" indent="76">
              <a:lnSpc>
                <a:spcPct val="100041"/>
              </a:lnSpc>
              <a:spcBef>
                <a:spcPts val="90"/>
              </a:spcBef>
            </a:pPr>
            <a:endParaRPr lang="en-US" sz="1600" dirty="0">
              <a:latin typeface="Times New Roman"/>
              <a:cs typeface="Times New Roman"/>
            </a:endParaRPr>
          </a:p>
          <a:p>
            <a:pPr marL="55612" marR="4246833" indent="76">
              <a:lnSpc>
                <a:spcPct val="100041"/>
              </a:lnSpc>
              <a:spcBef>
                <a:spcPts val="90"/>
              </a:spcBef>
            </a:pP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At the command line; type </a:t>
            </a:r>
            <a:r>
              <a:rPr lang="en-US" sz="1600" spc="11" dirty="0" err="1">
                <a:solidFill>
                  <a:srgbClr val="001F5F"/>
                </a:solidFill>
                <a:latin typeface="Times New Roman"/>
                <a:cs typeface="Times New Roman"/>
              </a:rPr>
              <a:t>nmap</a:t>
            </a: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 –V 10.170.26.161/170</a:t>
            </a:r>
            <a:endParaRPr lang="en-US" sz="1600" dirty="0">
              <a:latin typeface="Times New Roman"/>
              <a:cs typeface="Times New Roman"/>
            </a:endParaRPr>
          </a:p>
          <a:p>
            <a:pPr marL="55612" marR="4246833" indent="76">
              <a:lnSpc>
                <a:spcPct val="100041"/>
              </a:lnSpc>
              <a:spcBef>
                <a:spcPts val="90"/>
              </a:spcBef>
            </a:pPr>
            <a:b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</a:br>
            <a:endParaRPr lang="en-US" sz="1600" spc="11" dirty="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pPr marL="55612" marR="4246833" indent="76">
              <a:lnSpc>
                <a:spcPct val="100041"/>
              </a:lnSpc>
              <a:spcBef>
                <a:spcPts val="90"/>
              </a:spcBef>
            </a:pPr>
            <a:endParaRPr lang="en-US" sz="1400" spc="11" dirty="0">
              <a:solidFill>
                <a:srgbClr val="001F5F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7580" y="246888"/>
            <a:ext cx="4637532" cy="848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90990">
              <a:lnSpc>
                <a:spcPct val="95825"/>
              </a:lnSpc>
              <a:spcBef>
                <a:spcPts val="1322"/>
              </a:spcBef>
            </a:pPr>
            <a:r>
              <a:rPr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spc="16" dirty="0">
                <a:solidFill>
                  <a:srgbClr val="001F5F"/>
                </a:solidFill>
                <a:latin typeface="Times New Roman"/>
                <a:cs typeface="Times New Roman"/>
              </a:rPr>
              <a:t>XERCISE</a:t>
            </a:r>
            <a:r>
              <a:rPr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: </a:t>
            </a:r>
            <a:r>
              <a:rPr lang="en-US"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NMAP</a:t>
            </a:r>
            <a:r>
              <a:rPr sz="1400" spc="16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lang="en-US"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FOOT PRINTING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884" y="246888"/>
            <a:ext cx="4637532" cy="848868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90741">
              <a:lnSpc>
                <a:spcPct val="95825"/>
              </a:lnSpc>
            </a:pP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2"/>
          <p:cNvSpPr txBox="1"/>
          <p:nvPr/>
        </p:nvSpPr>
        <p:spPr>
          <a:xfrm>
            <a:off x="228600" y="294132"/>
            <a:ext cx="4637532" cy="848868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90741">
              <a:lnSpc>
                <a:spcPct val="95825"/>
              </a:lnSpc>
            </a:pP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6" name="object 2"/>
          <p:cNvSpPr txBox="1"/>
          <p:nvPr/>
        </p:nvSpPr>
        <p:spPr>
          <a:xfrm>
            <a:off x="228600" y="294132"/>
            <a:ext cx="4637532" cy="848868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90741">
              <a:lnSpc>
                <a:spcPct val="95825"/>
              </a:lnSpc>
            </a:pPr>
            <a:r>
              <a:rPr lang="en-US" sz="1400" spc="-19" dirty="0">
                <a:solidFill>
                  <a:srgbClr val="001F5F"/>
                </a:solidFill>
                <a:latin typeface="Times New Roman"/>
                <a:cs typeface="Times New Roman"/>
              </a:rPr>
              <a:t>LAB # 5 – PASSIVE ATTACKS AND</a:t>
            </a:r>
            <a:endParaRPr lang="en-US" sz="1400" dirty="0">
              <a:latin typeface="Times New Roman"/>
              <a:cs typeface="Times New Roman"/>
            </a:endParaRPr>
          </a:p>
          <a:p>
            <a:pPr marL="90741">
              <a:lnSpc>
                <a:spcPct val="95825"/>
              </a:lnSpc>
              <a:spcBef>
                <a:spcPts val="90"/>
              </a:spcBef>
            </a:pPr>
            <a:r>
              <a:rPr lang="en-US" sz="1400" spc="19" dirty="0">
                <a:solidFill>
                  <a:srgbClr val="001F5F"/>
                </a:solidFill>
                <a:latin typeface="Times New Roman"/>
                <a:cs typeface="Times New Roman"/>
              </a:rPr>
              <a:t>RECONNAISSANCE – OS FINGERPRINTING &amp; SCANNING</a:t>
            </a:r>
            <a:br>
              <a:rPr lang="en-US" sz="1400" dirty="0">
                <a:latin typeface="Times New Roman"/>
                <a:cs typeface="Times New Roman"/>
              </a:rPr>
            </a:br>
            <a:r>
              <a:rPr lang="en-US" sz="1400" spc="23" dirty="0">
                <a:solidFill>
                  <a:srgbClr val="001F5F"/>
                </a:solidFill>
                <a:latin typeface="Times New Roman"/>
                <a:cs typeface="Times New Roman"/>
              </a:rPr>
              <a:t>STUDENTS MANUAL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243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214884" y="1272539"/>
            <a:ext cx="11730228" cy="5244084"/>
          </a:xfrm>
          <a:custGeom>
            <a:avLst/>
            <a:gdLst/>
            <a:ahLst/>
            <a:cxnLst/>
            <a:rect l="l" t="t" r="r" b="b"/>
            <a:pathLst>
              <a:path w="11730228" h="5244084">
                <a:moveTo>
                  <a:pt x="0" y="0"/>
                </a:moveTo>
                <a:lnTo>
                  <a:pt x="11730228" y="0"/>
                </a:lnTo>
                <a:lnTo>
                  <a:pt x="11730228" y="5244084"/>
                </a:lnTo>
                <a:lnTo>
                  <a:pt x="0" y="5244084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64696" y="6556248"/>
            <a:ext cx="280416" cy="274320"/>
          </a:xfrm>
          <a:custGeom>
            <a:avLst/>
            <a:gdLst/>
            <a:ahLst/>
            <a:cxnLst/>
            <a:rect l="l" t="t" r="r" b="b"/>
            <a:pathLst>
              <a:path w="280416" h="274320">
                <a:moveTo>
                  <a:pt x="0" y="0"/>
                </a:moveTo>
                <a:lnTo>
                  <a:pt x="280416" y="0"/>
                </a:lnTo>
                <a:lnTo>
                  <a:pt x="280416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07580" y="246888"/>
            <a:ext cx="4637532" cy="848868"/>
          </a:xfrm>
          <a:custGeom>
            <a:avLst/>
            <a:gdLst/>
            <a:ahLst/>
            <a:cxnLst/>
            <a:rect l="l" t="t" r="r" b="b"/>
            <a:pathLst>
              <a:path w="4637532" h="848868">
                <a:moveTo>
                  <a:pt x="0" y="0"/>
                </a:moveTo>
                <a:lnTo>
                  <a:pt x="4637532" y="0"/>
                </a:lnTo>
                <a:lnTo>
                  <a:pt x="4637532" y="848868"/>
                </a:lnTo>
                <a:lnTo>
                  <a:pt x="0" y="84886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4884" y="246888"/>
            <a:ext cx="4637532" cy="848868"/>
          </a:xfrm>
          <a:custGeom>
            <a:avLst/>
            <a:gdLst/>
            <a:ahLst/>
            <a:cxnLst/>
            <a:rect l="l" t="t" r="r" b="b"/>
            <a:pathLst>
              <a:path w="4637532" h="848868">
                <a:moveTo>
                  <a:pt x="0" y="0"/>
                </a:moveTo>
                <a:lnTo>
                  <a:pt x="4637532" y="0"/>
                </a:lnTo>
                <a:lnTo>
                  <a:pt x="4637532" y="848868"/>
                </a:lnTo>
                <a:lnTo>
                  <a:pt x="0" y="84886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664696" y="6556248"/>
            <a:ext cx="280416" cy="274320"/>
          </a:xfrm>
          <a:prstGeom prst="rect">
            <a:avLst/>
          </a:prstGeom>
        </p:spPr>
        <p:txBody>
          <a:bodyPr wrap="square" lIns="0" tIns="6985" rIns="0" bIns="0" rtlCol="0">
            <a:noAutofit/>
          </a:bodyPr>
          <a:lstStyle/>
          <a:p>
            <a:pPr marL="91688">
              <a:lnSpc>
                <a:spcPct val="95825"/>
              </a:lnSpc>
            </a:pPr>
            <a:r>
              <a:rPr lang="en-US" dirty="0">
                <a:solidFill>
                  <a:srgbClr val="001F5F"/>
                </a:solidFill>
                <a:latin typeface="Times New Roman"/>
                <a:cs typeface="Times New Roman"/>
              </a:rPr>
              <a:t>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884" y="1272539"/>
            <a:ext cx="11730228" cy="5244084"/>
          </a:xfrm>
          <a:prstGeom prst="rect">
            <a:avLst/>
          </a:prstGeom>
        </p:spPr>
        <p:txBody>
          <a:bodyPr wrap="square" lIns="0" tIns="7620" rIns="0" bIns="0" rtlCol="0">
            <a:noAutofit/>
          </a:bodyPr>
          <a:lstStyle/>
          <a:p>
            <a:pPr marL="55688">
              <a:lnSpc>
                <a:spcPct val="95825"/>
              </a:lnSpc>
            </a:pPr>
            <a:endParaRPr lang="en-US" sz="1100" spc="7" dirty="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pPr marL="55688">
              <a:lnSpc>
                <a:spcPct val="95825"/>
              </a:lnSpc>
            </a:pPr>
            <a:r>
              <a:rPr lang="en-US" sz="1600" b="1" u="sng" spc="7" dirty="0">
                <a:solidFill>
                  <a:srgbClr val="001F5F"/>
                </a:solidFill>
                <a:latin typeface="Times New Roman"/>
                <a:cs typeface="Times New Roman"/>
              </a:rPr>
              <a:t> Using NMAP for Aggressive and fast scanning: </a:t>
            </a:r>
          </a:p>
          <a:p>
            <a:pPr marL="12700" marR="11396">
              <a:lnSpc>
                <a:spcPts val="1340"/>
              </a:lnSpc>
              <a:spcBef>
                <a:spcPts val="5"/>
              </a:spcBef>
            </a:pPr>
            <a:endParaRPr lang="en-US" sz="1600" spc="-1" dirty="0">
              <a:latin typeface="Times New Roman"/>
              <a:cs typeface="Times New Roman"/>
            </a:endParaRPr>
          </a:p>
          <a:p>
            <a:pPr marL="12700" marR="11396">
              <a:lnSpc>
                <a:spcPts val="1340"/>
              </a:lnSpc>
              <a:spcBef>
                <a:spcPts val="5"/>
              </a:spcBef>
            </a:pPr>
            <a:r>
              <a:rPr lang="en-US" sz="1600" spc="-1" dirty="0">
                <a:latin typeface="Times New Roman"/>
                <a:cs typeface="Times New Roman"/>
              </a:rPr>
              <a:t>  </a:t>
            </a: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 At the command line; type </a:t>
            </a:r>
            <a:r>
              <a:rPr lang="en-US" sz="1600" spc="11" dirty="0" err="1">
                <a:solidFill>
                  <a:srgbClr val="001F5F"/>
                </a:solidFill>
                <a:latin typeface="Times New Roman"/>
                <a:cs typeface="Times New Roman"/>
              </a:rPr>
              <a:t>nmap</a:t>
            </a: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 –A 10.170.26.161/170   </a:t>
            </a:r>
            <a:b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</a:b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  observe the output on the command line</a:t>
            </a:r>
          </a:p>
          <a:p>
            <a:pPr marL="12700" marR="11396" algn="justLow">
              <a:spcBef>
                <a:spcPts val="5"/>
              </a:spcBef>
            </a:pPr>
            <a:r>
              <a:rPr lang="en-US" sz="1600" spc="-1" dirty="0">
                <a:latin typeface="Times New Roman"/>
                <a:cs typeface="Times New Roman"/>
              </a:rPr>
              <a:t>  The </a:t>
            </a:r>
            <a:r>
              <a:rPr lang="en-US" sz="1600" dirty="0">
                <a:cs typeface="Calibri"/>
              </a:rPr>
              <a:t>–</a:t>
            </a:r>
            <a:r>
              <a:rPr lang="en-US" sz="1600" spc="-1" dirty="0">
                <a:latin typeface="Times New Roman"/>
                <a:cs typeface="Times New Roman"/>
              </a:rPr>
              <a:t>V option tells </a:t>
            </a:r>
            <a:r>
              <a:rPr lang="en-US" sz="1600" spc="-1" dirty="0" err="1">
                <a:latin typeface="Times New Roman"/>
                <a:cs typeface="Times New Roman"/>
              </a:rPr>
              <a:t>Nmap</a:t>
            </a:r>
            <a:r>
              <a:rPr lang="en-US" sz="1600" spc="-1" dirty="0">
                <a:latin typeface="Times New Roman"/>
                <a:cs typeface="Times New Roman"/>
              </a:rPr>
              <a:t> to perform a </a:t>
            </a:r>
            <a:r>
              <a:rPr lang="en-US" sz="1600" u="sng" spc="-1" dirty="0">
                <a:latin typeface="Times New Roman"/>
                <a:cs typeface="Times New Roman"/>
              </a:rPr>
              <a:t>TCP port scan</a:t>
            </a:r>
            <a:r>
              <a:rPr lang="en-US" sz="1600" spc="-1" dirty="0">
                <a:latin typeface="Times New Roman"/>
                <a:cs typeface="Times New Roman"/>
              </a:rPr>
              <a:t>. This is a full connection scan. The scan may take few minutes.</a:t>
            </a:r>
          </a:p>
          <a:p>
            <a:pPr marL="12700" marR="11396" algn="justLow">
              <a:spcBef>
                <a:spcPts val="63"/>
              </a:spcBef>
            </a:pPr>
            <a:r>
              <a:rPr lang="en-US" sz="1600" spc="-1" dirty="0">
                <a:latin typeface="Times New Roman"/>
                <a:cs typeface="Times New Roman"/>
              </a:rPr>
              <a:t> Look at the signature of the scan in Wireshark. Notice that there are many SYN packets sent from</a:t>
            </a:r>
            <a:endParaRPr lang="en-US" sz="1600" dirty="0">
              <a:latin typeface="Times New Roman"/>
              <a:cs typeface="Times New Roman"/>
            </a:endParaRPr>
          </a:p>
          <a:p>
            <a:pPr marL="12700" algn="justLow">
              <a:spcBef>
                <a:spcPts val="25"/>
              </a:spcBef>
            </a:pPr>
            <a:r>
              <a:rPr lang="en-US" sz="1600" spc="-1" dirty="0">
                <a:latin typeface="Times New Roman"/>
                <a:cs typeface="Times New Roman"/>
              </a:rPr>
              <a:t> 10.170.26.101 (the computer doing the scanning) and many RST/ACK packets being sent back. </a:t>
            </a:r>
          </a:p>
          <a:p>
            <a:pPr marL="12700" algn="justLow">
              <a:spcBef>
                <a:spcPts val="25"/>
              </a:spcBef>
            </a:pPr>
            <a:r>
              <a:rPr lang="en-US" sz="1600" spc="-1" dirty="0">
                <a:latin typeface="Times New Roman"/>
                <a:cs typeface="Times New Roman"/>
              </a:rPr>
              <a:t>  RST/ACK is the response for a request to connect to a port that is not open.</a:t>
            </a:r>
          </a:p>
          <a:p>
            <a:pPr marL="12700" algn="justLow">
              <a:spcBef>
                <a:spcPts val="25"/>
              </a:spcBef>
            </a:pPr>
            <a:endParaRPr lang="en-US" sz="1600" dirty="0">
              <a:latin typeface="Times New Roman"/>
              <a:cs typeface="Times New Roman"/>
            </a:endParaRPr>
          </a:p>
          <a:p>
            <a:pPr marL="12700" marR="11396">
              <a:lnSpc>
                <a:spcPts val="1340"/>
              </a:lnSpc>
              <a:spcBef>
                <a:spcPts val="5"/>
              </a:spcBef>
            </a:pPr>
            <a:endParaRPr lang="en-US" sz="1600" spc="-1" dirty="0">
              <a:latin typeface="Times New Roman"/>
              <a:cs typeface="Times New Roman"/>
            </a:endParaRPr>
          </a:p>
          <a:p>
            <a:pPr marL="12700" marR="11396">
              <a:lnSpc>
                <a:spcPts val="1340"/>
              </a:lnSpc>
              <a:spcBef>
                <a:spcPts val="5"/>
              </a:spcBef>
            </a:pPr>
            <a:r>
              <a:rPr lang="en-US" sz="1600" spc="-1" dirty="0">
                <a:latin typeface="Times New Roman"/>
                <a:cs typeface="Times New Roman"/>
              </a:rPr>
              <a:t>  </a:t>
            </a: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 At the command line; type </a:t>
            </a:r>
            <a:r>
              <a:rPr lang="en-US" sz="1600" spc="11" dirty="0" err="1">
                <a:solidFill>
                  <a:srgbClr val="001F5F"/>
                </a:solidFill>
                <a:latin typeface="Times New Roman"/>
                <a:cs typeface="Times New Roman"/>
              </a:rPr>
              <a:t>nmap</a:t>
            </a: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 –F 10.170.26.161/170   </a:t>
            </a:r>
            <a:b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</a:b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  observe the output on the command line</a:t>
            </a:r>
          </a:p>
          <a:p>
            <a:pPr marL="12700" marR="11396">
              <a:lnSpc>
                <a:spcPts val="1340"/>
              </a:lnSpc>
              <a:spcBef>
                <a:spcPts val="5"/>
              </a:spcBef>
            </a:pPr>
            <a:r>
              <a:rPr lang="en-US" sz="1600" b="1" u="sng" spc="11" dirty="0">
                <a:solidFill>
                  <a:srgbClr val="001F5F"/>
                </a:solidFill>
                <a:latin typeface="Times New Roman"/>
                <a:cs typeface="Times New Roman"/>
              </a:rPr>
              <a:t>  </a:t>
            </a:r>
          </a:p>
          <a:p>
            <a:pPr marL="12700" marR="11396" algn="justLow">
              <a:spcBef>
                <a:spcPts val="5"/>
              </a:spcBef>
            </a:pPr>
            <a:r>
              <a:rPr lang="en-US" sz="1600" spc="-1" dirty="0">
                <a:latin typeface="Times New Roman"/>
                <a:cs typeface="Times New Roman"/>
              </a:rPr>
              <a:t>  The </a:t>
            </a:r>
            <a:r>
              <a:rPr lang="en-US" sz="1600" dirty="0">
                <a:cs typeface="Calibri"/>
              </a:rPr>
              <a:t>–</a:t>
            </a:r>
            <a:r>
              <a:rPr lang="en-US" sz="1600" spc="-1" dirty="0">
                <a:latin typeface="Times New Roman"/>
                <a:cs typeface="Times New Roman"/>
              </a:rPr>
              <a:t>V option tells </a:t>
            </a:r>
            <a:r>
              <a:rPr lang="en-US" sz="1600" spc="-1" dirty="0" err="1">
                <a:latin typeface="Times New Roman"/>
                <a:cs typeface="Times New Roman"/>
              </a:rPr>
              <a:t>Nmap</a:t>
            </a:r>
            <a:r>
              <a:rPr lang="en-US" sz="1600" spc="-1" dirty="0">
                <a:latin typeface="Times New Roman"/>
                <a:cs typeface="Times New Roman"/>
              </a:rPr>
              <a:t> to perform a </a:t>
            </a:r>
            <a:r>
              <a:rPr lang="en-US" sz="1600" u="sng" spc="-1" dirty="0">
                <a:latin typeface="Times New Roman"/>
                <a:cs typeface="Times New Roman"/>
              </a:rPr>
              <a:t>TCP port scan</a:t>
            </a:r>
            <a:r>
              <a:rPr lang="en-US" sz="1600" spc="-1" dirty="0">
                <a:latin typeface="Times New Roman"/>
                <a:cs typeface="Times New Roman"/>
              </a:rPr>
              <a:t>. This is a full connection scan. The scan may take few minutes.</a:t>
            </a:r>
          </a:p>
          <a:p>
            <a:pPr marL="12700" marR="11396" algn="justLow">
              <a:spcBef>
                <a:spcPts val="63"/>
              </a:spcBef>
            </a:pPr>
            <a:r>
              <a:rPr lang="en-US" sz="1600" spc="-1" dirty="0">
                <a:latin typeface="Times New Roman"/>
                <a:cs typeface="Times New Roman"/>
              </a:rPr>
              <a:t>  Look at the signature of the scan in Wireshark. Notice that there are many SYN packets sent from</a:t>
            </a:r>
            <a:endParaRPr lang="en-US" sz="1600" dirty="0">
              <a:latin typeface="Times New Roman"/>
              <a:cs typeface="Times New Roman"/>
            </a:endParaRPr>
          </a:p>
          <a:p>
            <a:pPr marL="12700" marR="11396">
              <a:lnSpc>
                <a:spcPts val="1340"/>
              </a:lnSpc>
              <a:spcBef>
                <a:spcPts val="5"/>
              </a:spcBef>
            </a:pPr>
            <a:endParaRPr lang="en-US" sz="1600" b="1" u="sng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7580" y="246888"/>
            <a:ext cx="4637532" cy="848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90990">
              <a:lnSpc>
                <a:spcPct val="95825"/>
              </a:lnSpc>
              <a:spcBef>
                <a:spcPts val="1322"/>
              </a:spcBef>
            </a:pPr>
            <a:r>
              <a:rPr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spc="16" dirty="0">
                <a:solidFill>
                  <a:srgbClr val="001F5F"/>
                </a:solidFill>
                <a:latin typeface="Times New Roman"/>
                <a:cs typeface="Times New Roman"/>
              </a:rPr>
              <a:t>XERCISE</a:t>
            </a:r>
            <a:r>
              <a:rPr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: </a:t>
            </a:r>
            <a:r>
              <a:rPr lang="en-US"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NMAP</a:t>
            </a:r>
            <a:r>
              <a:rPr sz="1400" spc="16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spc="16" dirty="0">
                <a:solidFill>
                  <a:srgbClr val="001F5F"/>
                </a:solidFill>
                <a:latin typeface="Times New Roman"/>
                <a:cs typeface="Times New Roman"/>
              </a:rPr>
              <a:t>ORT </a:t>
            </a:r>
            <a:r>
              <a:rPr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spc="16" dirty="0">
                <a:solidFill>
                  <a:srgbClr val="001F5F"/>
                </a:solidFill>
                <a:latin typeface="Times New Roman"/>
                <a:cs typeface="Times New Roman"/>
              </a:rPr>
              <a:t>CANNING</a:t>
            </a:r>
            <a:r>
              <a:rPr lang="en-US" sz="1400" spc="16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2"/>
          <p:cNvSpPr txBox="1"/>
          <p:nvPr/>
        </p:nvSpPr>
        <p:spPr>
          <a:xfrm>
            <a:off x="228600" y="228600"/>
            <a:ext cx="4637532" cy="848868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90741">
              <a:lnSpc>
                <a:spcPct val="95825"/>
              </a:lnSpc>
            </a:pPr>
            <a:r>
              <a:rPr lang="en-US" sz="1400" spc="-19" dirty="0">
                <a:solidFill>
                  <a:srgbClr val="001F5F"/>
                </a:solidFill>
                <a:latin typeface="Times New Roman"/>
                <a:cs typeface="Times New Roman"/>
              </a:rPr>
              <a:t>LAB # 5 – PASSIVE ATTACKS AND</a:t>
            </a:r>
            <a:endParaRPr lang="en-US" sz="1400" dirty="0">
              <a:latin typeface="Times New Roman"/>
              <a:cs typeface="Times New Roman"/>
            </a:endParaRPr>
          </a:p>
          <a:p>
            <a:pPr marL="90741">
              <a:lnSpc>
                <a:spcPct val="95825"/>
              </a:lnSpc>
              <a:spcBef>
                <a:spcPts val="90"/>
              </a:spcBef>
            </a:pPr>
            <a:r>
              <a:rPr lang="en-US" sz="1400" spc="19" dirty="0">
                <a:solidFill>
                  <a:srgbClr val="001F5F"/>
                </a:solidFill>
                <a:latin typeface="Times New Roman"/>
                <a:cs typeface="Times New Roman"/>
              </a:rPr>
              <a:t>RECONNAISSANCE – OS FINGERPRINTING &amp; SCANNING</a:t>
            </a:r>
            <a:br>
              <a:rPr lang="en-US" sz="1400" dirty="0">
                <a:latin typeface="Times New Roman"/>
                <a:cs typeface="Times New Roman"/>
              </a:rPr>
            </a:br>
            <a:r>
              <a:rPr lang="en-US" sz="1400" spc="23" dirty="0">
                <a:solidFill>
                  <a:srgbClr val="001F5F"/>
                </a:solidFill>
                <a:latin typeface="Times New Roman"/>
                <a:cs typeface="Times New Roman"/>
              </a:rPr>
              <a:t>STUDENTS MANUAL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689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214884" y="1272539"/>
            <a:ext cx="11730228" cy="5244084"/>
          </a:xfrm>
          <a:custGeom>
            <a:avLst/>
            <a:gdLst/>
            <a:ahLst/>
            <a:cxnLst/>
            <a:rect l="l" t="t" r="r" b="b"/>
            <a:pathLst>
              <a:path w="11730228" h="5244084">
                <a:moveTo>
                  <a:pt x="0" y="0"/>
                </a:moveTo>
                <a:lnTo>
                  <a:pt x="11730228" y="0"/>
                </a:lnTo>
                <a:lnTo>
                  <a:pt x="11730228" y="5244084"/>
                </a:lnTo>
                <a:lnTo>
                  <a:pt x="0" y="5244084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64696" y="6556248"/>
            <a:ext cx="280416" cy="274320"/>
          </a:xfrm>
          <a:custGeom>
            <a:avLst/>
            <a:gdLst/>
            <a:ahLst/>
            <a:cxnLst/>
            <a:rect l="l" t="t" r="r" b="b"/>
            <a:pathLst>
              <a:path w="280416" h="274320">
                <a:moveTo>
                  <a:pt x="0" y="0"/>
                </a:moveTo>
                <a:lnTo>
                  <a:pt x="280416" y="0"/>
                </a:lnTo>
                <a:lnTo>
                  <a:pt x="280416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07580" y="246888"/>
            <a:ext cx="4637532" cy="848868"/>
          </a:xfrm>
          <a:custGeom>
            <a:avLst/>
            <a:gdLst/>
            <a:ahLst/>
            <a:cxnLst/>
            <a:rect l="l" t="t" r="r" b="b"/>
            <a:pathLst>
              <a:path w="4637532" h="848868">
                <a:moveTo>
                  <a:pt x="0" y="0"/>
                </a:moveTo>
                <a:lnTo>
                  <a:pt x="4637532" y="0"/>
                </a:lnTo>
                <a:lnTo>
                  <a:pt x="4637532" y="848868"/>
                </a:lnTo>
                <a:lnTo>
                  <a:pt x="0" y="84886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4884" y="246888"/>
            <a:ext cx="4637532" cy="848868"/>
          </a:xfrm>
          <a:custGeom>
            <a:avLst/>
            <a:gdLst/>
            <a:ahLst/>
            <a:cxnLst/>
            <a:rect l="l" t="t" r="r" b="b"/>
            <a:pathLst>
              <a:path w="4637532" h="848868">
                <a:moveTo>
                  <a:pt x="0" y="0"/>
                </a:moveTo>
                <a:lnTo>
                  <a:pt x="4637532" y="0"/>
                </a:lnTo>
                <a:lnTo>
                  <a:pt x="4637532" y="848868"/>
                </a:lnTo>
                <a:lnTo>
                  <a:pt x="0" y="84886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664696" y="6556248"/>
            <a:ext cx="280416" cy="274320"/>
          </a:xfrm>
          <a:prstGeom prst="rect">
            <a:avLst/>
          </a:prstGeom>
        </p:spPr>
        <p:txBody>
          <a:bodyPr wrap="square" lIns="0" tIns="6985" rIns="0" bIns="0" rtlCol="0">
            <a:noAutofit/>
          </a:bodyPr>
          <a:lstStyle/>
          <a:p>
            <a:pPr marL="91688">
              <a:lnSpc>
                <a:spcPct val="95825"/>
              </a:lnSpc>
            </a:pPr>
            <a:r>
              <a:rPr lang="en-US" dirty="0">
                <a:solidFill>
                  <a:srgbClr val="001F5F"/>
                </a:solidFill>
                <a:latin typeface="Times New Roman"/>
                <a:cs typeface="Times New Roman"/>
              </a:rPr>
              <a:t>3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690" y="4110990"/>
            <a:ext cx="4171188" cy="554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14884" y="1272539"/>
            <a:ext cx="11730228" cy="5244084"/>
          </a:xfrm>
          <a:prstGeom prst="rect">
            <a:avLst/>
          </a:prstGeom>
        </p:spPr>
        <p:txBody>
          <a:bodyPr wrap="square" lIns="0" tIns="7620" rIns="0" bIns="0" rtlCol="0">
            <a:noAutofit/>
          </a:bodyPr>
          <a:lstStyle/>
          <a:p>
            <a:pPr marL="55688">
              <a:lnSpc>
                <a:spcPct val="95825"/>
              </a:lnSpc>
            </a:pPr>
            <a:endParaRPr lang="en-US" sz="1100" spc="7" dirty="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pPr marL="55688">
              <a:lnSpc>
                <a:spcPct val="95825"/>
              </a:lnSpc>
            </a:pPr>
            <a:r>
              <a:rPr lang="en-US" sz="1600" b="1" u="sng" spc="7" dirty="0">
                <a:solidFill>
                  <a:srgbClr val="001F5F"/>
                </a:solidFill>
                <a:latin typeface="Times New Roman"/>
                <a:cs typeface="Times New Roman"/>
              </a:rPr>
              <a:t> Using NMAP for open ports: </a:t>
            </a:r>
          </a:p>
          <a:p>
            <a:pPr marL="12700" marR="11396">
              <a:lnSpc>
                <a:spcPts val="1340"/>
              </a:lnSpc>
              <a:spcBef>
                <a:spcPts val="5"/>
              </a:spcBef>
            </a:pPr>
            <a:endParaRPr lang="en-US" sz="1600" spc="-1" dirty="0">
              <a:latin typeface="Times New Roman"/>
              <a:cs typeface="Times New Roman"/>
            </a:endParaRPr>
          </a:p>
          <a:p>
            <a:pPr marL="12700" marR="11396">
              <a:lnSpc>
                <a:spcPts val="1340"/>
              </a:lnSpc>
              <a:spcBef>
                <a:spcPts val="5"/>
              </a:spcBef>
            </a:pPr>
            <a:r>
              <a:rPr lang="en-US" sz="1600" spc="-1" dirty="0">
                <a:latin typeface="Times New Roman"/>
                <a:cs typeface="Times New Roman"/>
              </a:rPr>
              <a:t>  </a:t>
            </a: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 At the command line; type </a:t>
            </a:r>
            <a:r>
              <a:rPr lang="en-US" sz="1600" spc="11" dirty="0" err="1">
                <a:solidFill>
                  <a:srgbClr val="001F5F"/>
                </a:solidFill>
                <a:latin typeface="Times New Roman"/>
                <a:cs typeface="Times New Roman"/>
              </a:rPr>
              <a:t>nmap</a:t>
            </a: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 –open 10.170.26.161   </a:t>
            </a:r>
            <a:b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</a:b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  observe the output on the command line</a:t>
            </a:r>
          </a:p>
          <a:p>
            <a:pPr marL="12700" marR="11396">
              <a:lnSpc>
                <a:spcPts val="1340"/>
              </a:lnSpc>
              <a:spcBef>
                <a:spcPts val="5"/>
              </a:spcBef>
            </a:pPr>
            <a:endParaRPr lang="en-US" sz="1600" spc="11" dirty="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pPr marL="12700" marR="201400">
              <a:lnSpc>
                <a:spcPct val="100606"/>
              </a:lnSpc>
            </a:pPr>
            <a:r>
              <a:rPr lang="en-US" sz="1600" spc="-1" dirty="0">
                <a:latin typeface="Times New Roman"/>
                <a:cs typeface="Times New Roman"/>
              </a:rPr>
              <a:t>  The </a:t>
            </a:r>
            <a:r>
              <a:rPr lang="en-US" sz="1600" dirty="0">
                <a:cs typeface="Calibri"/>
              </a:rPr>
              <a:t>–</a:t>
            </a:r>
            <a:r>
              <a:rPr lang="en-US" sz="1600" spc="-1" dirty="0" err="1">
                <a:latin typeface="Times New Roman"/>
                <a:cs typeface="Times New Roman"/>
              </a:rPr>
              <a:t>sS</a:t>
            </a:r>
            <a:r>
              <a:rPr lang="en-US" sz="1600" spc="-1" dirty="0">
                <a:latin typeface="Times New Roman"/>
                <a:cs typeface="Times New Roman"/>
              </a:rPr>
              <a:t> option tells </a:t>
            </a:r>
            <a:r>
              <a:rPr lang="en-US" sz="1600" spc="-1" dirty="0" err="1">
                <a:latin typeface="Times New Roman"/>
                <a:cs typeface="Times New Roman"/>
              </a:rPr>
              <a:t>Nmap</a:t>
            </a:r>
            <a:r>
              <a:rPr lang="en-US" sz="1600" spc="-1" dirty="0">
                <a:latin typeface="Times New Roman"/>
                <a:cs typeface="Times New Roman"/>
              </a:rPr>
              <a:t> to perform a TCP SYN stealth port scan. Since this type of scan requires </a:t>
            </a:r>
            <a:r>
              <a:rPr lang="en-US" sz="1600" spc="-1" dirty="0" err="1">
                <a:latin typeface="Times New Roman"/>
                <a:cs typeface="Times New Roman"/>
              </a:rPr>
              <a:t>Nmap</a:t>
            </a:r>
            <a:r>
              <a:rPr lang="en-US" sz="1600" spc="-1" dirty="0">
                <a:latin typeface="Times New Roman"/>
                <a:cs typeface="Times New Roman"/>
              </a:rPr>
              <a:t> to behave on the network</a:t>
            </a:r>
          </a:p>
          <a:p>
            <a:pPr marL="12700" marR="201400">
              <a:lnSpc>
                <a:spcPct val="100606"/>
              </a:lnSpc>
            </a:pPr>
            <a:r>
              <a:rPr lang="en-US" sz="1600" spc="-1" dirty="0">
                <a:latin typeface="Times New Roman"/>
                <a:cs typeface="Times New Roman"/>
              </a:rPr>
              <a:t>  in an atypical manner, you must have administrative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spc="-1" dirty="0">
                <a:latin typeface="Times New Roman"/>
                <a:cs typeface="Times New Roman"/>
              </a:rPr>
              <a:t>rights. The scan should take about one second.</a:t>
            </a:r>
          </a:p>
          <a:p>
            <a:pPr marL="12700" marR="201400">
              <a:lnSpc>
                <a:spcPct val="100606"/>
              </a:lnSpc>
            </a:pPr>
            <a:endParaRPr lang="en-US" sz="1600" spc="-1" dirty="0">
              <a:latin typeface="Times New Roman"/>
              <a:cs typeface="Times New Roman"/>
            </a:endParaRPr>
          </a:p>
          <a:p>
            <a:pPr marL="12700" marR="11396">
              <a:spcBef>
                <a:spcPts val="10"/>
              </a:spcBef>
            </a:pPr>
            <a:r>
              <a:rPr lang="en-US" sz="1600" b="1" spc="11" dirty="0">
                <a:cs typeface="Calibri"/>
              </a:rPr>
              <a:t> </a:t>
            </a: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At the command line; type </a:t>
            </a:r>
            <a:r>
              <a:rPr lang="en-US" sz="1600" spc="11" dirty="0" err="1">
                <a:solidFill>
                  <a:srgbClr val="001F5F"/>
                </a:solidFill>
                <a:latin typeface="Times New Roman"/>
                <a:cs typeface="Times New Roman"/>
              </a:rPr>
              <a:t>nmap</a:t>
            </a: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 –p 22,25,80,21 10.170.26.161   </a:t>
            </a:r>
            <a:b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</a:br>
            <a:r>
              <a:rPr lang="en-US" sz="1600" spc="11" dirty="0">
                <a:solidFill>
                  <a:srgbClr val="001F5F"/>
                </a:solidFill>
                <a:latin typeface="Times New Roman"/>
                <a:cs typeface="Times New Roman"/>
              </a:rPr>
              <a:t>  observe the output on the command line</a:t>
            </a:r>
            <a:endParaRPr lang="en-US" sz="1600" dirty="0">
              <a:latin typeface="Times New Roman"/>
              <a:cs typeface="Times New Roman"/>
            </a:endParaRPr>
          </a:p>
          <a:p>
            <a:pPr marL="55688">
              <a:lnSpc>
                <a:spcPct val="95825"/>
              </a:lnSpc>
            </a:pPr>
            <a:endParaRPr lang="en-US" sz="1600" b="1" u="sng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7580" y="246888"/>
            <a:ext cx="4637532" cy="848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90990">
              <a:lnSpc>
                <a:spcPct val="95825"/>
              </a:lnSpc>
              <a:spcBef>
                <a:spcPts val="1322"/>
              </a:spcBef>
            </a:pPr>
            <a:r>
              <a:rPr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spc="16" dirty="0">
                <a:solidFill>
                  <a:srgbClr val="001F5F"/>
                </a:solidFill>
                <a:latin typeface="Times New Roman"/>
                <a:cs typeface="Times New Roman"/>
              </a:rPr>
              <a:t>XERCISE</a:t>
            </a:r>
            <a:r>
              <a:rPr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: </a:t>
            </a:r>
            <a:r>
              <a:rPr lang="en-US"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NMAP</a:t>
            </a:r>
            <a:r>
              <a:rPr sz="1400" spc="16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spc="16" dirty="0">
                <a:solidFill>
                  <a:srgbClr val="001F5F"/>
                </a:solidFill>
                <a:latin typeface="Times New Roman"/>
                <a:cs typeface="Times New Roman"/>
              </a:rPr>
              <a:t>ORT </a:t>
            </a:r>
            <a:r>
              <a:rPr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spc="16" dirty="0">
                <a:solidFill>
                  <a:srgbClr val="001F5F"/>
                </a:solidFill>
                <a:latin typeface="Times New Roman"/>
                <a:cs typeface="Times New Roman"/>
              </a:rPr>
              <a:t>CANNING</a:t>
            </a:r>
            <a:r>
              <a:rPr lang="en-US" sz="1400" spc="16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2"/>
          <p:cNvSpPr txBox="1"/>
          <p:nvPr/>
        </p:nvSpPr>
        <p:spPr>
          <a:xfrm>
            <a:off x="228600" y="228600"/>
            <a:ext cx="4637532" cy="848868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90741">
              <a:lnSpc>
                <a:spcPct val="95825"/>
              </a:lnSpc>
            </a:pPr>
            <a:r>
              <a:rPr lang="en-US" sz="1400" spc="-19" dirty="0">
                <a:solidFill>
                  <a:srgbClr val="001F5F"/>
                </a:solidFill>
                <a:latin typeface="Times New Roman"/>
                <a:cs typeface="Times New Roman"/>
              </a:rPr>
              <a:t>LAB # 5 – PASSIVE ATTACKS AND</a:t>
            </a:r>
            <a:endParaRPr lang="en-US" sz="1400" dirty="0">
              <a:latin typeface="Times New Roman"/>
              <a:cs typeface="Times New Roman"/>
            </a:endParaRPr>
          </a:p>
          <a:p>
            <a:pPr marL="90741">
              <a:lnSpc>
                <a:spcPct val="95825"/>
              </a:lnSpc>
              <a:spcBef>
                <a:spcPts val="90"/>
              </a:spcBef>
            </a:pPr>
            <a:r>
              <a:rPr lang="en-US" sz="1400" spc="19" dirty="0">
                <a:solidFill>
                  <a:srgbClr val="001F5F"/>
                </a:solidFill>
                <a:latin typeface="Times New Roman"/>
                <a:cs typeface="Times New Roman"/>
              </a:rPr>
              <a:t>RECONNAISSANCE – OS FINGERPRINTING &amp; SCANNING</a:t>
            </a:r>
            <a:br>
              <a:rPr lang="en-US" sz="1400" dirty="0">
                <a:latin typeface="Times New Roman"/>
                <a:cs typeface="Times New Roman"/>
              </a:rPr>
            </a:br>
            <a:r>
              <a:rPr lang="en-US" sz="1400" spc="23" dirty="0">
                <a:solidFill>
                  <a:srgbClr val="001F5F"/>
                </a:solidFill>
                <a:latin typeface="Times New Roman"/>
                <a:cs typeface="Times New Roman"/>
              </a:rPr>
              <a:t>STUDENTS MANUAL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500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214884" y="1272539"/>
            <a:ext cx="11730228" cy="5244084"/>
          </a:xfrm>
          <a:custGeom>
            <a:avLst/>
            <a:gdLst/>
            <a:ahLst/>
            <a:cxnLst/>
            <a:rect l="l" t="t" r="r" b="b"/>
            <a:pathLst>
              <a:path w="11730228" h="5244084">
                <a:moveTo>
                  <a:pt x="0" y="0"/>
                </a:moveTo>
                <a:lnTo>
                  <a:pt x="11730228" y="0"/>
                </a:lnTo>
                <a:lnTo>
                  <a:pt x="11730228" y="5244084"/>
                </a:lnTo>
                <a:lnTo>
                  <a:pt x="0" y="5244084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64696" y="6556248"/>
            <a:ext cx="280416" cy="274320"/>
          </a:xfrm>
          <a:custGeom>
            <a:avLst/>
            <a:gdLst/>
            <a:ahLst/>
            <a:cxnLst/>
            <a:rect l="l" t="t" r="r" b="b"/>
            <a:pathLst>
              <a:path w="280416" h="274320">
                <a:moveTo>
                  <a:pt x="0" y="0"/>
                </a:moveTo>
                <a:lnTo>
                  <a:pt x="280416" y="0"/>
                </a:lnTo>
                <a:lnTo>
                  <a:pt x="280416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07580" y="246888"/>
            <a:ext cx="4637532" cy="848868"/>
          </a:xfrm>
          <a:custGeom>
            <a:avLst/>
            <a:gdLst/>
            <a:ahLst/>
            <a:cxnLst/>
            <a:rect l="l" t="t" r="r" b="b"/>
            <a:pathLst>
              <a:path w="4637532" h="848868">
                <a:moveTo>
                  <a:pt x="0" y="0"/>
                </a:moveTo>
                <a:lnTo>
                  <a:pt x="4637532" y="0"/>
                </a:lnTo>
                <a:lnTo>
                  <a:pt x="4637532" y="848868"/>
                </a:lnTo>
                <a:lnTo>
                  <a:pt x="0" y="84886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4884" y="246888"/>
            <a:ext cx="4637532" cy="848868"/>
          </a:xfrm>
          <a:custGeom>
            <a:avLst/>
            <a:gdLst/>
            <a:ahLst/>
            <a:cxnLst/>
            <a:rect l="l" t="t" r="r" b="b"/>
            <a:pathLst>
              <a:path w="4637532" h="848868">
                <a:moveTo>
                  <a:pt x="0" y="0"/>
                </a:moveTo>
                <a:lnTo>
                  <a:pt x="4637532" y="0"/>
                </a:lnTo>
                <a:lnTo>
                  <a:pt x="4637532" y="848868"/>
                </a:lnTo>
                <a:lnTo>
                  <a:pt x="0" y="84886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664696" y="6556248"/>
            <a:ext cx="280416" cy="274320"/>
          </a:xfrm>
          <a:prstGeom prst="rect">
            <a:avLst/>
          </a:prstGeom>
        </p:spPr>
        <p:txBody>
          <a:bodyPr wrap="square" lIns="0" tIns="6985" rIns="0" bIns="0" rtlCol="0">
            <a:noAutofit/>
          </a:bodyPr>
          <a:lstStyle/>
          <a:p>
            <a:pPr marL="91688">
              <a:lnSpc>
                <a:spcPct val="95825"/>
              </a:lnSpc>
            </a:pPr>
            <a:r>
              <a:rPr lang="en-US" dirty="0">
                <a:solidFill>
                  <a:srgbClr val="001F5F"/>
                </a:solidFill>
                <a:latin typeface="Times New Roman"/>
                <a:cs typeface="Times New Roman"/>
              </a:rPr>
              <a:t>4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690" y="4110990"/>
            <a:ext cx="4171188" cy="554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14884" y="1272539"/>
            <a:ext cx="11730228" cy="5244084"/>
          </a:xfrm>
          <a:prstGeom prst="rect">
            <a:avLst/>
          </a:prstGeom>
        </p:spPr>
        <p:txBody>
          <a:bodyPr wrap="square" lIns="0" tIns="7620" rIns="0" bIns="0" rtlCol="0">
            <a:noAutofit/>
          </a:bodyPr>
          <a:lstStyle/>
          <a:p>
            <a:pPr marL="5350982" marR="2545719" indent="-213">
              <a:lnSpc>
                <a:spcPts val="1609"/>
              </a:lnSpc>
              <a:spcBef>
                <a:spcPts val="20748"/>
              </a:spcBef>
            </a:pPr>
            <a:endParaRPr lang="en-US" sz="1100" b="1" u="sng" spc="7" dirty="0">
              <a:solidFill>
                <a:srgbClr val="001F5F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7580" y="246888"/>
            <a:ext cx="4637532" cy="848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90990">
              <a:lnSpc>
                <a:spcPct val="95825"/>
              </a:lnSpc>
              <a:spcBef>
                <a:spcPts val="1322"/>
              </a:spcBef>
            </a:pPr>
            <a:r>
              <a:rPr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spc="16" dirty="0">
                <a:solidFill>
                  <a:srgbClr val="001F5F"/>
                </a:solidFill>
                <a:latin typeface="Times New Roman"/>
                <a:cs typeface="Times New Roman"/>
              </a:rPr>
              <a:t>XERCISE</a:t>
            </a:r>
            <a:r>
              <a:rPr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: </a:t>
            </a:r>
            <a:r>
              <a:rPr lang="en-US"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NMAP</a:t>
            </a:r>
            <a:r>
              <a:rPr sz="1400" spc="16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spc="16" dirty="0">
                <a:solidFill>
                  <a:srgbClr val="001F5F"/>
                </a:solidFill>
                <a:latin typeface="Times New Roman"/>
                <a:cs typeface="Times New Roman"/>
              </a:rPr>
              <a:t>ORT </a:t>
            </a:r>
            <a:r>
              <a:rPr sz="1800" spc="16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spc="16" dirty="0">
                <a:solidFill>
                  <a:srgbClr val="001F5F"/>
                </a:solidFill>
                <a:latin typeface="Times New Roman"/>
                <a:cs typeface="Times New Roman"/>
              </a:rPr>
              <a:t>CANNING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884" y="246888"/>
            <a:ext cx="4637532" cy="848868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90741">
              <a:lnSpc>
                <a:spcPct val="95825"/>
              </a:lnSpc>
            </a:pPr>
            <a:r>
              <a:rPr sz="1800" spc="-19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50" spc="-19" dirty="0">
                <a:solidFill>
                  <a:srgbClr val="001F5F"/>
                </a:solidFill>
                <a:latin typeface="Times New Roman"/>
                <a:cs typeface="Times New Roman"/>
              </a:rPr>
              <a:t>AB </a:t>
            </a:r>
            <a:r>
              <a:rPr sz="1800" spc="-19" dirty="0">
                <a:solidFill>
                  <a:srgbClr val="001F5F"/>
                </a:solidFill>
                <a:latin typeface="Times New Roman"/>
                <a:cs typeface="Times New Roman"/>
              </a:rPr>
              <a:t># </a:t>
            </a:r>
            <a:r>
              <a:rPr lang="en-US" sz="1800" spc="-19" dirty="0">
                <a:solidFill>
                  <a:srgbClr val="001F5F"/>
                </a:solidFill>
                <a:latin typeface="Times New Roman"/>
                <a:cs typeface="Times New Roman"/>
              </a:rPr>
              <a:t>5</a:t>
            </a:r>
            <a:r>
              <a:rPr sz="1800" spc="-19" dirty="0">
                <a:solidFill>
                  <a:srgbClr val="001F5F"/>
                </a:solidFill>
                <a:latin typeface="Times New Roman"/>
                <a:cs typeface="Times New Roman"/>
              </a:rPr>
              <a:t> – P</a:t>
            </a:r>
            <a:r>
              <a:rPr sz="1450" spc="-19" dirty="0">
                <a:solidFill>
                  <a:srgbClr val="001F5F"/>
                </a:solidFill>
                <a:latin typeface="Times New Roman"/>
                <a:cs typeface="Times New Roman"/>
              </a:rPr>
              <a:t>ASSIVE </a:t>
            </a:r>
            <a:r>
              <a:rPr sz="1800" spc="-19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50" spc="-19" dirty="0">
                <a:solidFill>
                  <a:srgbClr val="001F5F"/>
                </a:solidFill>
                <a:latin typeface="Times New Roman"/>
                <a:cs typeface="Times New Roman"/>
              </a:rPr>
              <a:t>TTACKS AND</a:t>
            </a:r>
            <a:endParaRPr sz="1450" dirty="0">
              <a:latin typeface="Times New Roman"/>
              <a:cs typeface="Times New Roman"/>
            </a:endParaRPr>
          </a:p>
          <a:p>
            <a:pPr marL="90741">
              <a:lnSpc>
                <a:spcPct val="95825"/>
              </a:lnSpc>
              <a:spcBef>
                <a:spcPts val="90"/>
              </a:spcBef>
            </a:pPr>
            <a:r>
              <a:rPr sz="1800" spc="19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spc="19" dirty="0">
                <a:solidFill>
                  <a:srgbClr val="001F5F"/>
                </a:solidFill>
                <a:latin typeface="Times New Roman"/>
                <a:cs typeface="Times New Roman"/>
              </a:rPr>
              <a:t>ECONNAISSANCE</a:t>
            </a:r>
            <a:endParaRPr sz="1400" dirty="0">
              <a:latin typeface="Times New Roman"/>
              <a:cs typeface="Times New Roman"/>
            </a:endParaRPr>
          </a:p>
          <a:p>
            <a:pPr marL="90741">
              <a:lnSpc>
                <a:spcPct val="95825"/>
              </a:lnSpc>
              <a:spcBef>
                <a:spcPts val="90"/>
              </a:spcBef>
            </a:pPr>
            <a:r>
              <a:rPr sz="1800" spc="23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spc="23" dirty="0">
                <a:solidFill>
                  <a:srgbClr val="001F5F"/>
                </a:solidFill>
                <a:latin typeface="Times New Roman"/>
                <a:cs typeface="Times New Roman"/>
              </a:rPr>
              <a:t>TUDENTS </a:t>
            </a:r>
            <a:r>
              <a:rPr sz="1800" spc="23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spc="23" dirty="0">
                <a:solidFill>
                  <a:srgbClr val="001F5F"/>
                </a:solidFill>
                <a:latin typeface="Times New Roman"/>
                <a:cs typeface="Times New Roman"/>
              </a:rPr>
              <a:t>ANUAL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9"/>
          <p:cNvSpPr/>
          <p:nvPr/>
        </p:nvSpPr>
        <p:spPr>
          <a:xfrm>
            <a:off x="1066800" y="1981581"/>
            <a:ext cx="5486400" cy="2406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292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1064</Words>
  <Application>Microsoft Office PowerPoint</Application>
  <PresentationFormat>Widescreen</PresentationFormat>
  <Paragraphs>107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Rehab</dc:creator>
  <cp:lastModifiedBy>Anne Nicole Sombrero</cp:lastModifiedBy>
  <cp:revision>11</cp:revision>
  <dcterms:modified xsi:type="dcterms:W3CDTF">2024-05-06T11:04:36Z</dcterms:modified>
</cp:coreProperties>
</file>