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73" r:id="rId4"/>
    <p:sldId id="257" r:id="rId5"/>
    <p:sldId id="271" r:id="rId6"/>
    <p:sldId id="258" r:id="rId7"/>
    <p:sldId id="272" r:id="rId8"/>
    <p:sldId id="274" r:id="rId9"/>
    <p:sldId id="260" r:id="rId10"/>
    <p:sldId id="261" r:id="rId11"/>
    <p:sldId id="268" r:id="rId12"/>
    <p:sldId id="269" r:id="rId13"/>
    <p:sldId id="267" r:id="rId14"/>
    <p:sldId id="270" r:id="rId15"/>
    <p:sldId id="262" r:id="rId16"/>
    <p:sldId id="263" r:id="rId17"/>
    <p:sldId id="265" r:id="rId18"/>
    <p:sldId id="275" r:id="rId19"/>
    <p:sldId id="26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58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754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47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624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72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02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28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373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94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aiohttp.org/en/stabl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524000" y="15541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 dirty="0">
                <a:latin typeface="Calibri"/>
                <a:ea typeface="Calibri"/>
                <a:cs typeface="Calibri"/>
                <a:sym typeface="Calibri"/>
              </a:rPr>
              <a:t>Определение типа ремонта (квартира/дом/коттедж)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190674" y="4777925"/>
            <a:ext cx="4957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Выполнили работу: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Шелестов Максим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Киселев Максим</a:t>
            </a:r>
            <a:endParaRPr dirty="0"/>
          </a:p>
        </p:txBody>
      </p:sp>
      <p:pic>
        <p:nvPicPr>
          <p:cNvPr id="87" name="Google Shape;87;p13" descr="page1image654593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9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Столкнулись </a:t>
            </a:r>
            <a:r>
              <a:rPr lang="ru-RU" sz="3600" dirty="0"/>
              <a:t>с плохой разметкой</a:t>
            </a:r>
            <a:endParaRPr sz="3600" dirty="0"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552" y="1193812"/>
            <a:ext cx="2125472" cy="212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1452" y="2351664"/>
            <a:ext cx="1540256" cy="1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descr="page1image654593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9;p18">
            <a:extLst>
              <a:ext uri="{FF2B5EF4-FFF2-40B4-BE49-F238E27FC236}">
                <a16:creationId xmlns:a16="http://schemas.microsoft.com/office/drawing/2014/main" id="{22A0CA7C-787B-C141-B883-BAC01234D354}"/>
              </a:ext>
            </a:extLst>
          </p:cNvPr>
          <p:cNvSpPr txBox="1">
            <a:spLocks/>
          </p:cNvSpPr>
          <p:nvPr/>
        </p:nvSpPr>
        <p:spPr>
          <a:xfrm>
            <a:off x="3091300" y="1736534"/>
            <a:ext cx="6550152" cy="122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200"/>
              <a:buNone/>
            </a:pPr>
            <a:r>
              <a:rPr lang="ru-RU" sz="2200" b="1" dirty="0"/>
              <a:t>Проблема: </a:t>
            </a:r>
            <a:r>
              <a:rPr lang="ru-RU" sz="2200" dirty="0"/>
              <a:t>оценки пользователей достаточно часто не совпадали с реальностью, поэтому сильно проседало качество моделей. </a:t>
            </a:r>
          </a:p>
        </p:txBody>
      </p:sp>
      <p:sp>
        <p:nvSpPr>
          <p:cNvPr id="9" name="Google Shape;129;p18">
            <a:extLst>
              <a:ext uri="{FF2B5EF4-FFF2-40B4-BE49-F238E27FC236}">
                <a16:creationId xmlns:a16="http://schemas.microsoft.com/office/drawing/2014/main" id="{9D8A0901-C456-3445-8255-46244C5F7CC9}"/>
              </a:ext>
            </a:extLst>
          </p:cNvPr>
          <p:cNvSpPr txBox="1">
            <a:spLocks/>
          </p:cNvSpPr>
          <p:nvPr/>
        </p:nvSpPr>
        <p:spPr>
          <a:xfrm>
            <a:off x="2880786" y="2584583"/>
            <a:ext cx="6550152" cy="154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0">
              <a:spcBef>
                <a:spcPts val="0"/>
              </a:spcBef>
              <a:buFont typeface="Arial"/>
              <a:buNone/>
            </a:pPr>
            <a:endParaRPr lang="ru-RU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9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Столкнулись </a:t>
            </a:r>
            <a:r>
              <a:rPr lang="ru-RU" sz="3600" dirty="0"/>
              <a:t>с плохой разметкой</a:t>
            </a:r>
            <a:endParaRPr sz="3600" dirty="0"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552" y="1193812"/>
            <a:ext cx="2125472" cy="212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1452" y="2351664"/>
            <a:ext cx="1540256" cy="1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descr="page1image654593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9;p18">
            <a:extLst>
              <a:ext uri="{FF2B5EF4-FFF2-40B4-BE49-F238E27FC236}">
                <a16:creationId xmlns:a16="http://schemas.microsoft.com/office/drawing/2014/main" id="{22A0CA7C-787B-C141-B883-BAC01234D354}"/>
              </a:ext>
            </a:extLst>
          </p:cNvPr>
          <p:cNvSpPr txBox="1">
            <a:spLocks/>
          </p:cNvSpPr>
          <p:nvPr/>
        </p:nvSpPr>
        <p:spPr>
          <a:xfrm>
            <a:off x="3091300" y="1736534"/>
            <a:ext cx="6550152" cy="122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200"/>
              <a:buNone/>
            </a:pPr>
            <a:r>
              <a:rPr lang="ru-RU" sz="2200" b="1" dirty="0"/>
              <a:t>Проблема: </a:t>
            </a:r>
            <a:r>
              <a:rPr lang="ru-RU" sz="2200" dirty="0"/>
              <a:t>оценки пользователей достаточно часто не совпадали с реальностью, поэтому сильно проседало качество моделей. </a:t>
            </a:r>
          </a:p>
        </p:txBody>
      </p:sp>
      <p:sp>
        <p:nvSpPr>
          <p:cNvPr id="9" name="Google Shape;129;p18">
            <a:extLst>
              <a:ext uri="{FF2B5EF4-FFF2-40B4-BE49-F238E27FC236}">
                <a16:creationId xmlns:a16="http://schemas.microsoft.com/office/drawing/2014/main" id="{9D8A0901-C456-3445-8255-46244C5F7CC9}"/>
              </a:ext>
            </a:extLst>
          </p:cNvPr>
          <p:cNvSpPr txBox="1">
            <a:spLocks/>
          </p:cNvSpPr>
          <p:nvPr/>
        </p:nvSpPr>
        <p:spPr>
          <a:xfrm>
            <a:off x="2880786" y="2584583"/>
            <a:ext cx="6550152" cy="154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0">
              <a:spcBef>
                <a:spcPts val="0"/>
              </a:spcBef>
              <a:buFont typeface="Arial"/>
              <a:buNone/>
            </a:pPr>
            <a:endParaRPr lang="ru-RU" sz="2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7B4C24-64A2-3441-806C-70DA722FE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4414" y="2984939"/>
            <a:ext cx="3481473" cy="2608270"/>
          </a:xfrm>
          <a:prstGeom prst="rect">
            <a:avLst/>
          </a:prstGeom>
        </p:spPr>
      </p:pic>
      <p:sp>
        <p:nvSpPr>
          <p:cNvPr id="17" name="Google Shape;129;p18">
            <a:extLst>
              <a:ext uri="{FF2B5EF4-FFF2-40B4-BE49-F238E27FC236}">
                <a16:creationId xmlns:a16="http://schemas.microsoft.com/office/drawing/2014/main" id="{3BCB9EE3-95C6-204F-9F1B-F999C0E92AB0}"/>
              </a:ext>
            </a:extLst>
          </p:cNvPr>
          <p:cNvSpPr txBox="1">
            <a:spLocks/>
          </p:cNvSpPr>
          <p:nvPr/>
        </p:nvSpPr>
        <p:spPr>
          <a:xfrm>
            <a:off x="2574414" y="5722503"/>
            <a:ext cx="3918976" cy="54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200"/>
              <a:buNone/>
            </a:pPr>
            <a:r>
              <a:rPr lang="ru-RU" sz="2200" dirty="0"/>
              <a:t>Выбор пользователя:</a:t>
            </a:r>
            <a:r>
              <a:rPr lang="en-US" sz="2200" dirty="0"/>
              <a:t> </a:t>
            </a:r>
            <a:r>
              <a:rPr lang="ru-RU" sz="2200" dirty="0"/>
              <a:t>евро</a:t>
            </a:r>
          </a:p>
        </p:txBody>
      </p:sp>
    </p:spTree>
    <p:extLst>
      <p:ext uri="{BB962C8B-B14F-4D97-AF65-F5344CB8AC3E}">
        <p14:creationId xmlns:p14="http://schemas.microsoft.com/office/powerpoint/2010/main" val="301551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9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Столкнулись </a:t>
            </a:r>
            <a:r>
              <a:rPr lang="ru-RU" sz="3600" dirty="0"/>
              <a:t>с плохой разметкой</a:t>
            </a:r>
            <a:endParaRPr sz="3600" dirty="0"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552" y="1193812"/>
            <a:ext cx="2125472" cy="212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1452" y="2351664"/>
            <a:ext cx="1540256" cy="1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descr="page1image654593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9;p18">
            <a:extLst>
              <a:ext uri="{FF2B5EF4-FFF2-40B4-BE49-F238E27FC236}">
                <a16:creationId xmlns:a16="http://schemas.microsoft.com/office/drawing/2014/main" id="{22A0CA7C-787B-C141-B883-BAC01234D354}"/>
              </a:ext>
            </a:extLst>
          </p:cNvPr>
          <p:cNvSpPr txBox="1">
            <a:spLocks/>
          </p:cNvSpPr>
          <p:nvPr/>
        </p:nvSpPr>
        <p:spPr>
          <a:xfrm>
            <a:off x="3091300" y="1736534"/>
            <a:ext cx="6550152" cy="122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200"/>
              <a:buNone/>
            </a:pPr>
            <a:r>
              <a:rPr lang="ru-RU" sz="2200" b="1" dirty="0"/>
              <a:t>Проблема: </a:t>
            </a:r>
            <a:r>
              <a:rPr lang="ru-RU" sz="2200" dirty="0"/>
              <a:t>оценки пользователей достаточно часто не совпадали с реальностью, поэтому сильно проседало качество моделей. </a:t>
            </a:r>
          </a:p>
        </p:txBody>
      </p:sp>
      <p:sp>
        <p:nvSpPr>
          <p:cNvPr id="9" name="Google Shape;129;p18">
            <a:extLst>
              <a:ext uri="{FF2B5EF4-FFF2-40B4-BE49-F238E27FC236}">
                <a16:creationId xmlns:a16="http://schemas.microsoft.com/office/drawing/2014/main" id="{9D8A0901-C456-3445-8255-46244C5F7CC9}"/>
              </a:ext>
            </a:extLst>
          </p:cNvPr>
          <p:cNvSpPr txBox="1">
            <a:spLocks/>
          </p:cNvSpPr>
          <p:nvPr/>
        </p:nvSpPr>
        <p:spPr>
          <a:xfrm>
            <a:off x="2880786" y="2584583"/>
            <a:ext cx="6550152" cy="154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0">
              <a:spcBef>
                <a:spcPts val="0"/>
              </a:spcBef>
              <a:buFont typeface="Arial"/>
              <a:buNone/>
            </a:pPr>
            <a:endParaRPr lang="ru-RU" sz="2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7B4C24-64A2-3441-806C-70DA722FE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4414" y="2984939"/>
            <a:ext cx="3481473" cy="2608270"/>
          </a:xfrm>
          <a:prstGeom prst="rect">
            <a:avLst/>
          </a:prstGeom>
        </p:spPr>
      </p:pic>
      <p:sp>
        <p:nvSpPr>
          <p:cNvPr id="17" name="Google Shape;129;p18">
            <a:extLst>
              <a:ext uri="{FF2B5EF4-FFF2-40B4-BE49-F238E27FC236}">
                <a16:creationId xmlns:a16="http://schemas.microsoft.com/office/drawing/2014/main" id="{3BCB9EE3-95C6-204F-9F1B-F999C0E92AB0}"/>
              </a:ext>
            </a:extLst>
          </p:cNvPr>
          <p:cNvSpPr txBox="1">
            <a:spLocks/>
          </p:cNvSpPr>
          <p:nvPr/>
        </p:nvSpPr>
        <p:spPr>
          <a:xfrm>
            <a:off x="2574414" y="5722503"/>
            <a:ext cx="3918976" cy="54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200"/>
              <a:buNone/>
            </a:pPr>
            <a:r>
              <a:rPr lang="ru-RU" sz="2200" dirty="0"/>
              <a:t>Выбор пользователя:</a:t>
            </a:r>
            <a:r>
              <a:rPr lang="en-US" sz="2200" dirty="0"/>
              <a:t> </a:t>
            </a:r>
            <a:r>
              <a:rPr lang="ru-RU" sz="2200" dirty="0"/>
              <a:t>евро</a:t>
            </a:r>
          </a:p>
        </p:txBody>
      </p:sp>
      <p:sp>
        <p:nvSpPr>
          <p:cNvPr id="18" name="Google Shape;129;p18">
            <a:extLst>
              <a:ext uri="{FF2B5EF4-FFF2-40B4-BE49-F238E27FC236}">
                <a16:creationId xmlns:a16="http://schemas.microsoft.com/office/drawing/2014/main" id="{4454A7D1-5318-D34E-8AFC-CA07D265ABD2}"/>
              </a:ext>
            </a:extLst>
          </p:cNvPr>
          <p:cNvSpPr txBox="1">
            <a:spLocks/>
          </p:cNvSpPr>
          <p:nvPr/>
        </p:nvSpPr>
        <p:spPr>
          <a:xfrm>
            <a:off x="6656404" y="3563732"/>
            <a:ext cx="5277421" cy="2000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200"/>
              <a:buNone/>
            </a:pPr>
            <a:r>
              <a:rPr lang="ru-RU" sz="1600" dirty="0"/>
              <a:t>Сдам 1-комнатную квартиру-студию 25 </a:t>
            </a:r>
            <a:r>
              <a:rPr lang="ru-RU" sz="1600" dirty="0" err="1"/>
              <a:t>кв</a:t>
            </a:r>
            <a:r>
              <a:rPr lang="ru-RU" sz="1600" dirty="0"/>
              <a:t> м ЖК СИМФОНИЯ Российская 72/4 2 этаж (рядом КУБГТУ, КГУКИ, ККБ транспорт, </a:t>
            </a:r>
            <a:r>
              <a:rPr lang="ru-RU" sz="1600" dirty="0" err="1"/>
              <a:t>Чистяковская</a:t>
            </a:r>
            <a:r>
              <a:rPr lang="ru-RU" sz="1600" dirty="0"/>
              <a:t> роща, рынок, магазины, </a:t>
            </a:r>
            <a:r>
              <a:rPr lang="ru-RU" sz="1600" dirty="0" err="1"/>
              <a:t>Табрис</a:t>
            </a:r>
            <a:r>
              <a:rPr lang="ru-RU" sz="1600" dirty="0"/>
              <a:t>) застройщик </a:t>
            </a:r>
            <a:r>
              <a:rPr lang="ru-RU" sz="1600" dirty="0" err="1"/>
              <a:t>Девелопмент</a:t>
            </a:r>
            <a:r>
              <a:rPr lang="ru-RU" sz="1600" dirty="0"/>
              <a:t>-юг, консьерж, </a:t>
            </a:r>
            <a:r>
              <a:rPr lang="ru-RU" sz="1600" b="1" dirty="0"/>
              <a:t>евроремонт</a:t>
            </a:r>
            <a:r>
              <a:rPr lang="ru-RU" sz="1600" dirty="0"/>
              <a:t>, сплит, ЖК ТВ, </a:t>
            </a:r>
            <a:r>
              <a:rPr lang="ru-RU" sz="1600" dirty="0" err="1"/>
              <a:t>стиралка</a:t>
            </a:r>
            <a:r>
              <a:rPr lang="ru-RU" sz="1600" dirty="0"/>
              <a:t>-автомат, холодильник, встроенная кухня, шкаф-купе, хозяин, 15000 и к/у залог 15 т р</a:t>
            </a:r>
            <a:endParaRPr lang="ru-RU" sz="2000" dirty="0"/>
          </a:p>
        </p:txBody>
      </p:sp>
      <p:sp>
        <p:nvSpPr>
          <p:cNvPr id="19" name="Google Shape;129;p18">
            <a:extLst>
              <a:ext uri="{FF2B5EF4-FFF2-40B4-BE49-F238E27FC236}">
                <a16:creationId xmlns:a16="http://schemas.microsoft.com/office/drawing/2014/main" id="{7E121F68-A9BD-5944-A8D7-1203ACF45709}"/>
              </a:ext>
            </a:extLst>
          </p:cNvPr>
          <p:cNvSpPr txBox="1">
            <a:spLocks/>
          </p:cNvSpPr>
          <p:nvPr/>
        </p:nvSpPr>
        <p:spPr>
          <a:xfrm>
            <a:off x="7047279" y="5689187"/>
            <a:ext cx="4495673" cy="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200"/>
              <a:buNone/>
            </a:pPr>
            <a:r>
              <a:rPr lang="ru-RU" sz="2200" dirty="0"/>
              <a:t>Выбор пользователя:</a:t>
            </a:r>
            <a:r>
              <a:rPr lang="en-US" sz="2200" dirty="0"/>
              <a:t> </a:t>
            </a:r>
            <a:r>
              <a:rPr lang="ru-RU" sz="2200" dirty="0"/>
              <a:t>косметический</a:t>
            </a:r>
          </a:p>
        </p:txBody>
      </p:sp>
    </p:spTree>
    <p:extLst>
      <p:ext uri="{BB962C8B-B14F-4D97-AF65-F5344CB8AC3E}">
        <p14:creationId xmlns:p14="http://schemas.microsoft.com/office/powerpoint/2010/main" val="28841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Столкнулись </a:t>
            </a:r>
            <a:r>
              <a:rPr lang="ru-RU" sz="3600" dirty="0"/>
              <a:t>с плохой разметкой</a:t>
            </a:r>
            <a:endParaRPr sz="3600" dirty="0"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552" y="1193812"/>
            <a:ext cx="2125472" cy="212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1452" y="2351664"/>
            <a:ext cx="1540256" cy="1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descr="page1image654593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9;p18">
            <a:extLst>
              <a:ext uri="{FF2B5EF4-FFF2-40B4-BE49-F238E27FC236}">
                <a16:creationId xmlns:a16="http://schemas.microsoft.com/office/drawing/2014/main" id="{22A0CA7C-787B-C141-B883-BAC01234D354}"/>
              </a:ext>
            </a:extLst>
          </p:cNvPr>
          <p:cNvSpPr txBox="1">
            <a:spLocks/>
          </p:cNvSpPr>
          <p:nvPr/>
        </p:nvSpPr>
        <p:spPr>
          <a:xfrm>
            <a:off x="3091300" y="1736534"/>
            <a:ext cx="6550152" cy="122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200"/>
              <a:buNone/>
            </a:pPr>
            <a:r>
              <a:rPr lang="ru-RU" sz="2200" b="1" dirty="0"/>
              <a:t>Проблема: </a:t>
            </a:r>
            <a:r>
              <a:rPr lang="ru-RU" sz="2200" dirty="0"/>
              <a:t>оценки пользователей достаточно часто не совпадали с реальностью, поэтому сильно проседало качество моделей. </a:t>
            </a:r>
          </a:p>
        </p:txBody>
      </p:sp>
      <p:sp>
        <p:nvSpPr>
          <p:cNvPr id="9" name="Google Shape;129;p18">
            <a:extLst>
              <a:ext uri="{FF2B5EF4-FFF2-40B4-BE49-F238E27FC236}">
                <a16:creationId xmlns:a16="http://schemas.microsoft.com/office/drawing/2014/main" id="{9D8A0901-C456-3445-8255-46244C5F7CC9}"/>
              </a:ext>
            </a:extLst>
          </p:cNvPr>
          <p:cNvSpPr txBox="1">
            <a:spLocks/>
          </p:cNvSpPr>
          <p:nvPr/>
        </p:nvSpPr>
        <p:spPr>
          <a:xfrm>
            <a:off x="2880786" y="2584583"/>
            <a:ext cx="6550152" cy="154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0">
              <a:spcBef>
                <a:spcPts val="0"/>
              </a:spcBef>
              <a:buFont typeface="Arial"/>
              <a:buNone/>
            </a:pPr>
            <a:endParaRPr lang="ru-RU" sz="2200" dirty="0"/>
          </a:p>
          <a:p>
            <a:pPr marL="228600" indent="0">
              <a:spcBef>
                <a:spcPts val="0"/>
              </a:spcBef>
              <a:buFont typeface="Arial"/>
              <a:buNone/>
            </a:pPr>
            <a:r>
              <a:rPr lang="ru-RU" sz="2200" b="1" dirty="0"/>
              <a:t>Решение:</a:t>
            </a:r>
            <a:r>
              <a:rPr lang="ru-RU" sz="2200" i="1" dirty="0"/>
              <a:t> </a:t>
            </a:r>
            <a:r>
              <a:rPr lang="ru-RU" sz="2200" dirty="0" err="1"/>
              <a:t>доразметили</a:t>
            </a:r>
            <a:r>
              <a:rPr lang="ru-RU" sz="2200" dirty="0"/>
              <a:t> часть </a:t>
            </a:r>
            <a:r>
              <a:rPr lang="ru-RU" sz="2200" dirty="0" err="1"/>
              <a:t>датасета</a:t>
            </a:r>
            <a:r>
              <a:rPr lang="ru-RU" sz="2200" dirty="0"/>
              <a:t> на Толоке.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56641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Столкнулись </a:t>
            </a:r>
            <a:r>
              <a:rPr lang="ru-RU" sz="3600" dirty="0"/>
              <a:t>с плохой разметкой</a:t>
            </a:r>
            <a:endParaRPr sz="3600"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2880786" y="3682348"/>
            <a:ext cx="6550152" cy="103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 b="1" dirty="0"/>
              <a:t>Итог:</a:t>
            </a:r>
            <a:r>
              <a:rPr lang="ru-RU" sz="2200" dirty="0"/>
              <a:t> отдельно взятые модели показывали более хорошее качество на новом </a:t>
            </a:r>
            <a:r>
              <a:rPr lang="ru-RU" sz="2200" dirty="0" err="1"/>
              <a:t>датасете</a:t>
            </a:r>
            <a:r>
              <a:rPr lang="ru-RU" sz="2200" dirty="0"/>
              <a:t>.</a:t>
            </a:r>
            <a:endParaRPr sz="3000" dirty="0"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552" y="1193812"/>
            <a:ext cx="2125472" cy="212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1452" y="2351664"/>
            <a:ext cx="1540256" cy="1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descr="page1image654593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9;p18">
            <a:extLst>
              <a:ext uri="{FF2B5EF4-FFF2-40B4-BE49-F238E27FC236}">
                <a16:creationId xmlns:a16="http://schemas.microsoft.com/office/drawing/2014/main" id="{22A0CA7C-787B-C141-B883-BAC01234D354}"/>
              </a:ext>
            </a:extLst>
          </p:cNvPr>
          <p:cNvSpPr txBox="1">
            <a:spLocks/>
          </p:cNvSpPr>
          <p:nvPr/>
        </p:nvSpPr>
        <p:spPr>
          <a:xfrm>
            <a:off x="3091300" y="1736534"/>
            <a:ext cx="6550152" cy="122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200"/>
              <a:buNone/>
            </a:pPr>
            <a:r>
              <a:rPr lang="ru-RU" sz="2200" b="1" dirty="0"/>
              <a:t>Проблема: </a:t>
            </a:r>
            <a:r>
              <a:rPr lang="ru-RU" sz="2200" dirty="0"/>
              <a:t>оценки пользователей достаточно часто не совпадали с реальностью, поэтому сильно проседало качество моделей. </a:t>
            </a:r>
          </a:p>
        </p:txBody>
      </p:sp>
      <p:sp>
        <p:nvSpPr>
          <p:cNvPr id="9" name="Google Shape;129;p18">
            <a:extLst>
              <a:ext uri="{FF2B5EF4-FFF2-40B4-BE49-F238E27FC236}">
                <a16:creationId xmlns:a16="http://schemas.microsoft.com/office/drawing/2014/main" id="{9D8A0901-C456-3445-8255-46244C5F7CC9}"/>
              </a:ext>
            </a:extLst>
          </p:cNvPr>
          <p:cNvSpPr txBox="1">
            <a:spLocks/>
          </p:cNvSpPr>
          <p:nvPr/>
        </p:nvSpPr>
        <p:spPr>
          <a:xfrm>
            <a:off x="2880786" y="2584583"/>
            <a:ext cx="6550152" cy="154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0">
              <a:spcBef>
                <a:spcPts val="0"/>
              </a:spcBef>
              <a:buFont typeface="Arial"/>
              <a:buNone/>
            </a:pPr>
            <a:endParaRPr lang="ru-RU" sz="2200" dirty="0"/>
          </a:p>
          <a:p>
            <a:pPr marL="228600" indent="0">
              <a:spcBef>
                <a:spcPts val="0"/>
              </a:spcBef>
              <a:buFont typeface="Arial"/>
              <a:buNone/>
            </a:pPr>
            <a:r>
              <a:rPr lang="ru-RU" sz="2200" b="1" dirty="0"/>
              <a:t>Решение:</a:t>
            </a:r>
            <a:r>
              <a:rPr lang="ru-RU" sz="2200" i="1" dirty="0"/>
              <a:t> </a:t>
            </a:r>
            <a:r>
              <a:rPr lang="ru-RU" sz="2200" dirty="0" err="1"/>
              <a:t>доразметили</a:t>
            </a:r>
            <a:r>
              <a:rPr lang="ru-RU" sz="2200" dirty="0"/>
              <a:t> часть </a:t>
            </a:r>
            <a:r>
              <a:rPr lang="ru-RU" sz="2200" dirty="0" err="1"/>
              <a:t>датасета</a:t>
            </a:r>
            <a:r>
              <a:rPr lang="ru-RU" sz="2200" dirty="0"/>
              <a:t> на Толоке.</a:t>
            </a:r>
            <a:endParaRPr lang="ru-RU"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5C7BAE-29C9-0544-8A93-E04CFC6DA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3106" y="4427360"/>
            <a:ext cx="1540256" cy="154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12192005" cy="69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В конце собрали </a:t>
            </a:r>
            <a:r>
              <a:rPr lang="en" sz="3600" dirty="0"/>
              <a:t>end-to-end </a:t>
            </a:r>
            <a:r>
              <a:rPr lang="ru-RU" sz="3600" dirty="0"/>
              <a:t>модель </a:t>
            </a:r>
            <a:br>
              <a:rPr lang="ru-RU" sz="3600" dirty="0"/>
            </a:br>
            <a:r>
              <a:rPr lang="ru-RU" sz="3600" dirty="0"/>
              <a:t>на описаниях и картинках</a:t>
            </a:r>
          </a:p>
        </p:txBody>
      </p:sp>
      <p:pic>
        <p:nvPicPr>
          <p:cNvPr id="139" name="Google Shape;139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981301" y="3413170"/>
            <a:ext cx="2210700" cy="2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 descr="page1image654593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674FD-0FF0-D74E-AF03-A93F9FEBA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604" y="1561279"/>
            <a:ext cx="5926921" cy="5372921"/>
          </a:xfrm>
          <a:prstGeom prst="rect">
            <a:avLst/>
          </a:prstGeom>
        </p:spPr>
      </p:pic>
      <p:sp>
        <p:nvSpPr>
          <p:cNvPr id="11" name="Google Shape;129;p18">
            <a:extLst>
              <a:ext uri="{FF2B5EF4-FFF2-40B4-BE49-F238E27FC236}">
                <a16:creationId xmlns:a16="http://schemas.microsoft.com/office/drawing/2014/main" id="{A0A5ACCD-08C6-DC4C-B98B-341455B42B62}"/>
              </a:ext>
            </a:extLst>
          </p:cNvPr>
          <p:cNvSpPr txBox="1">
            <a:spLocks/>
          </p:cNvSpPr>
          <p:nvPr/>
        </p:nvSpPr>
        <p:spPr>
          <a:xfrm>
            <a:off x="838200" y="2204995"/>
            <a:ext cx="4313448" cy="274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  <a:buNone/>
            </a:pPr>
            <a:r>
              <a:rPr lang="ru-RU" sz="2400" b="1" dirty="0"/>
              <a:t>Архитектура:</a:t>
            </a:r>
          </a:p>
          <a:p>
            <a:pPr marL="228600" indent="-241300">
              <a:lnSpc>
                <a:spcPct val="120000"/>
              </a:lnSpc>
              <a:spcBef>
                <a:spcPts val="0"/>
              </a:spcBef>
              <a:buSzPts val="2200"/>
            </a:pPr>
            <a:r>
              <a:rPr lang="en-US" sz="2200" dirty="0"/>
              <a:t>LSTM </a:t>
            </a:r>
            <a:r>
              <a:rPr lang="ru-RU" sz="2200" dirty="0"/>
              <a:t>для описаний</a:t>
            </a:r>
          </a:p>
          <a:p>
            <a:pPr marL="228600" indent="-241300">
              <a:lnSpc>
                <a:spcPct val="120000"/>
              </a:lnSpc>
              <a:spcBef>
                <a:spcPts val="0"/>
              </a:spcBef>
              <a:buSzPts val="2200"/>
            </a:pPr>
            <a:r>
              <a:rPr lang="en-US" sz="2200" dirty="0"/>
              <a:t>Resnet-50 </a:t>
            </a:r>
            <a:r>
              <a:rPr lang="ru-RU" sz="2200" dirty="0"/>
              <a:t>для картинок</a:t>
            </a:r>
            <a:endParaRPr lang="en-US" sz="2200" dirty="0"/>
          </a:p>
          <a:p>
            <a:pPr marL="228600" indent="-241300">
              <a:lnSpc>
                <a:spcPct val="120000"/>
              </a:lnSpc>
              <a:spcBef>
                <a:spcPts val="0"/>
              </a:spcBef>
              <a:buSzPts val="2200"/>
            </a:pPr>
            <a:r>
              <a:rPr lang="ru-RU" sz="2200" dirty="0"/>
              <a:t>Конкатенация </a:t>
            </a:r>
            <a:r>
              <a:rPr lang="ru-RU" sz="2200" dirty="0" err="1"/>
              <a:t>эмбеддингов</a:t>
            </a:r>
            <a:endParaRPr lang="ru-RU" sz="2200" dirty="0"/>
          </a:p>
          <a:p>
            <a:pPr marL="228600" indent="-241300">
              <a:lnSpc>
                <a:spcPct val="120000"/>
              </a:lnSpc>
              <a:spcBef>
                <a:spcPts val="0"/>
              </a:spcBef>
              <a:buSzPts val="2200"/>
            </a:pPr>
            <a:r>
              <a:rPr lang="ru-RU" sz="2200" dirty="0"/>
              <a:t>2 </a:t>
            </a:r>
            <a:r>
              <a:rPr lang="ru-RU" sz="2200" dirty="0" err="1"/>
              <a:t>полносвязных</a:t>
            </a:r>
            <a:r>
              <a:rPr lang="ru-RU" sz="2200" dirty="0"/>
              <a:t> слоя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/>
              <a:t>И создали </a:t>
            </a:r>
            <a:r>
              <a:rPr lang="ru-RU" sz="3600" dirty="0" err="1"/>
              <a:t>микросервис</a:t>
            </a:r>
            <a:r>
              <a:rPr lang="en-US" sz="3600" dirty="0"/>
              <a:t> </a:t>
            </a:r>
            <a:r>
              <a:rPr lang="ru-RU" sz="3600" dirty="0"/>
              <a:t>на основе </a:t>
            </a:r>
            <a:r>
              <a:rPr lang="en" sz="3600" dirty="0">
                <a:hlinkClick r:id="rId4"/>
              </a:rPr>
              <a:t>aiohttp</a:t>
            </a:r>
            <a:endParaRPr sz="3600" dirty="0"/>
          </a:p>
        </p:txBody>
      </p:sp>
      <p:pic>
        <p:nvPicPr>
          <p:cNvPr id="149" name="Google Shape;149;p20" descr="page1image654593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9;p18">
            <a:extLst>
              <a:ext uri="{FF2B5EF4-FFF2-40B4-BE49-F238E27FC236}">
                <a16:creationId xmlns:a16="http://schemas.microsoft.com/office/drawing/2014/main" id="{51C830EC-0B0B-1E43-B147-E02DEBC8E8B8}"/>
              </a:ext>
            </a:extLst>
          </p:cNvPr>
          <p:cNvSpPr txBox="1">
            <a:spLocks/>
          </p:cNvSpPr>
          <p:nvPr/>
        </p:nvSpPr>
        <p:spPr>
          <a:xfrm>
            <a:off x="1998232" y="1878204"/>
            <a:ext cx="9355568" cy="229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</a:pPr>
            <a:r>
              <a:rPr lang="ru-RU" sz="2200" dirty="0"/>
              <a:t>Доступные опции получения предсказаний:</a:t>
            </a:r>
            <a:endParaRPr lang="en-US" sz="2200" dirty="0"/>
          </a:p>
          <a:p>
            <a:pPr marL="800100"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  <a:buFont typeface="Wingdings" pitchFamily="2" charset="2"/>
              <a:buChar char="§"/>
            </a:pPr>
            <a:r>
              <a:rPr lang="ru-RU" sz="2200" dirty="0"/>
              <a:t>Через веб-форму по картинке + описанию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  <a:buFont typeface="Wingdings" pitchFamily="2" charset="2"/>
              <a:buChar char="§"/>
            </a:pPr>
            <a:r>
              <a:rPr lang="ru-RU" sz="2200" dirty="0"/>
              <a:t>Через веб-форму по ссылке на объявление </a:t>
            </a:r>
            <a:r>
              <a:rPr lang="en-US" sz="2200" dirty="0" err="1"/>
              <a:t>avito.ru</a:t>
            </a:r>
            <a:endParaRPr lang="ru-RU" sz="2200" dirty="0"/>
          </a:p>
          <a:p>
            <a:pPr marL="800100"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  <a:buFont typeface="Wingdings" pitchFamily="2" charset="2"/>
              <a:buChar char="§"/>
            </a:pPr>
            <a:r>
              <a:rPr lang="ru-RU" sz="2200" dirty="0"/>
              <a:t>Напрямую,</a:t>
            </a:r>
            <a:r>
              <a:rPr lang="en-US" sz="2200" dirty="0"/>
              <a:t> </a:t>
            </a:r>
            <a:r>
              <a:rPr lang="ru-RU" sz="2200" dirty="0"/>
              <a:t>через запрос к серверу</a:t>
            </a:r>
            <a:endParaRPr lang="en-US" sz="2200" dirty="0"/>
          </a:p>
        </p:txBody>
      </p:sp>
      <p:sp>
        <p:nvSpPr>
          <p:cNvPr id="8" name="Google Shape;129;p18">
            <a:extLst>
              <a:ext uri="{FF2B5EF4-FFF2-40B4-BE49-F238E27FC236}">
                <a16:creationId xmlns:a16="http://schemas.microsoft.com/office/drawing/2014/main" id="{CA3537DE-D698-3245-9DFF-CBC89471ED5D}"/>
              </a:ext>
            </a:extLst>
          </p:cNvPr>
          <p:cNvSpPr txBox="1">
            <a:spLocks/>
          </p:cNvSpPr>
          <p:nvPr/>
        </p:nvSpPr>
        <p:spPr>
          <a:xfrm>
            <a:off x="1998232" y="4205636"/>
            <a:ext cx="8856234" cy="91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</a:pPr>
            <a:r>
              <a:rPr lang="ru-RU" sz="2200" dirty="0"/>
              <a:t>Сервис способен держать нагрузку </a:t>
            </a:r>
            <a:r>
              <a:rPr lang="en-US" sz="2200" dirty="0"/>
              <a:t>4 </a:t>
            </a:r>
            <a:r>
              <a:rPr lang="en-US" sz="2200" dirty="0" err="1"/>
              <a:t>rps</a:t>
            </a:r>
            <a:r>
              <a:rPr lang="en-US" sz="2200" dirty="0"/>
              <a:t> (</a:t>
            </a:r>
            <a:r>
              <a:rPr lang="ru-RU" sz="2200" dirty="0"/>
              <a:t>на 1 </a:t>
            </a:r>
            <a:r>
              <a:rPr lang="en-US" sz="2200" dirty="0" err="1"/>
              <a:t>cpu</a:t>
            </a:r>
            <a:r>
              <a:rPr lang="en-US" sz="2200" dirty="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Выводы и идеи на будущее</a:t>
            </a:r>
            <a:endParaRPr sz="3600" dirty="0"/>
          </a:p>
        </p:txBody>
      </p:sp>
      <p:pic>
        <p:nvPicPr>
          <p:cNvPr id="164" name="Google Shape;164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r="1764" b="29614"/>
          <a:stretch/>
        </p:blipFill>
        <p:spPr>
          <a:xfrm>
            <a:off x="7746701" y="4295290"/>
            <a:ext cx="3193826" cy="228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 descr="page1image654593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9;p18">
            <a:extLst>
              <a:ext uri="{FF2B5EF4-FFF2-40B4-BE49-F238E27FC236}">
                <a16:creationId xmlns:a16="http://schemas.microsoft.com/office/drawing/2014/main" id="{0CF8C549-866C-1B4B-BD5A-5AE0D27C6ABA}"/>
              </a:ext>
            </a:extLst>
          </p:cNvPr>
          <p:cNvSpPr txBox="1">
            <a:spLocks/>
          </p:cNvSpPr>
          <p:nvPr/>
        </p:nvSpPr>
        <p:spPr>
          <a:xfrm>
            <a:off x="1815352" y="1807079"/>
            <a:ext cx="9538448" cy="123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  <a:buNone/>
            </a:pPr>
            <a:r>
              <a:rPr lang="ru-RU" sz="2600" dirty="0"/>
              <a:t>Выводы:</a:t>
            </a:r>
            <a:endParaRPr lang="en-US" sz="2600" dirty="0"/>
          </a:p>
          <a:p>
            <a:pPr marL="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</a:pPr>
            <a:r>
              <a:rPr lang="ru-RU" sz="2200" dirty="0"/>
              <a:t>Получили сервис,</a:t>
            </a:r>
            <a:r>
              <a:rPr lang="en-US" sz="2200" dirty="0"/>
              <a:t> </a:t>
            </a:r>
            <a:r>
              <a:rPr lang="ru-RU" sz="2200" dirty="0"/>
              <a:t>успешно решающий поставленную задачу</a:t>
            </a:r>
          </a:p>
          <a:p>
            <a:pPr marL="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</a:pPr>
            <a:endParaRPr lang="ru-RU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Выводы и идеи на будущее</a:t>
            </a:r>
            <a:endParaRPr sz="3600" dirty="0"/>
          </a:p>
        </p:txBody>
      </p:sp>
      <p:pic>
        <p:nvPicPr>
          <p:cNvPr id="164" name="Google Shape;164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r="1764" b="29614"/>
          <a:stretch/>
        </p:blipFill>
        <p:spPr>
          <a:xfrm>
            <a:off x="7746701" y="4295290"/>
            <a:ext cx="3193826" cy="228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 descr="page1image654593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9;p18">
            <a:extLst>
              <a:ext uri="{FF2B5EF4-FFF2-40B4-BE49-F238E27FC236}">
                <a16:creationId xmlns:a16="http://schemas.microsoft.com/office/drawing/2014/main" id="{0CF8C549-866C-1B4B-BD5A-5AE0D27C6ABA}"/>
              </a:ext>
            </a:extLst>
          </p:cNvPr>
          <p:cNvSpPr txBox="1">
            <a:spLocks/>
          </p:cNvSpPr>
          <p:nvPr/>
        </p:nvSpPr>
        <p:spPr>
          <a:xfrm>
            <a:off x="1815352" y="1807078"/>
            <a:ext cx="9538448" cy="347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  <a:buNone/>
            </a:pPr>
            <a:r>
              <a:rPr lang="ru-RU" dirty="0"/>
              <a:t>Выводы:</a:t>
            </a:r>
            <a:endParaRPr lang="en-US" dirty="0"/>
          </a:p>
          <a:p>
            <a:pPr marL="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</a:pPr>
            <a:r>
              <a:rPr lang="ru-RU" sz="2400" dirty="0"/>
              <a:t>Получили сервис,</a:t>
            </a:r>
            <a:r>
              <a:rPr lang="en-US" sz="2400" dirty="0"/>
              <a:t> </a:t>
            </a:r>
            <a:r>
              <a:rPr lang="ru-RU" sz="2400" dirty="0"/>
              <a:t>успешно решающий поставленную задачу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  <a:buNone/>
            </a:pPr>
            <a:r>
              <a:rPr lang="ru-RU" dirty="0"/>
              <a:t>Идеи по улучшению:</a:t>
            </a:r>
            <a:endParaRPr lang="en-US" dirty="0"/>
          </a:p>
          <a:p>
            <a:pPr marL="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</a:pPr>
            <a:r>
              <a:rPr lang="ru-RU" sz="2200" dirty="0"/>
              <a:t>Все ещё есть кейсы,</a:t>
            </a:r>
            <a:r>
              <a:rPr lang="en-US" sz="2200" dirty="0"/>
              <a:t> </a:t>
            </a:r>
            <a:r>
              <a:rPr lang="ru-RU" sz="2200" dirty="0"/>
              <a:t>когда модель ошибается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ru-RU" sz="2200" dirty="0">
                <a:sym typeface="Wingdings" pitchFamily="2" charset="2"/>
              </a:rPr>
              <a:t>можно подобрать более удачную архитектуру </a:t>
            </a:r>
            <a:r>
              <a:rPr lang="en-US" sz="2200" dirty="0">
                <a:sym typeface="Wingdings" pitchFamily="2" charset="2"/>
              </a:rPr>
              <a:t>/ </a:t>
            </a:r>
            <a:r>
              <a:rPr lang="ru-RU" sz="2200" dirty="0">
                <a:sym typeface="Wingdings" pitchFamily="2" charset="2"/>
              </a:rPr>
              <a:t>параметры </a:t>
            </a:r>
            <a:r>
              <a:rPr lang="en-US" sz="2200" dirty="0">
                <a:sym typeface="Wingdings" pitchFamily="2" charset="2"/>
              </a:rPr>
              <a:t>/ </a:t>
            </a:r>
            <a:r>
              <a:rPr lang="ru-RU" sz="2200" dirty="0">
                <a:sym typeface="Wingdings" pitchFamily="2" charset="2"/>
              </a:rPr>
              <a:t>собрать более чистую разметку</a:t>
            </a:r>
          </a:p>
          <a:p>
            <a:pPr marL="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</a:pPr>
            <a:r>
              <a:rPr lang="ru-RU" sz="2200" dirty="0"/>
              <a:t>Можно ускорить работу сервиса благодаря более легкой архитектуре для обработки изображений</a:t>
            </a:r>
          </a:p>
          <a:p>
            <a:pPr marL="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2200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613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12192005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838200" y="1557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Остались вопросы?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1494" y="2237960"/>
            <a:ext cx="2222924" cy="299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17583" y="2237960"/>
            <a:ext cx="2229655" cy="299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 descr="page1image654593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/>
              <a:t>Описание задачи</a:t>
            </a:r>
            <a:endParaRPr sz="3600"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937364" y="1690688"/>
            <a:ext cx="8788007" cy="287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200" dirty="0"/>
              <a:t>Основная цель – разработать веб-сервис, который будет обладать следующим функционалом: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Принимать данные объявления (заголовок, описание, картинку), либо получать ссылку на него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Возвращать наиболее вероятный тип ремонта</a:t>
            </a:r>
          </a:p>
        </p:txBody>
      </p:sp>
      <p:pic>
        <p:nvPicPr>
          <p:cNvPr id="113" name="Google Shape;113;p16" descr="page1image654593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/>
              <a:t>Описание задачи</a:t>
            </a:r>
            <a:endParaRPr sz="3600"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937364" y="1690688"/>
            <a:ext cx="8788007" cy="287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200" dirty="0"/>
              <a:t>Основная цель – разработать веб-сервис, который будет обладать следующим функционалом: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Принимать данные объявления (заголовок, описание, картинку), либо получать ссылку на него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Возвращать наиболее вероятный тип ремонта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13" name="Google Shape;113;p16" descr="page1image654593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2;p16">
            <a:extLst>
              <a:ext uri="{FF2B5EF4-FFF2-40B4-BE49-F238E27FC236}">
                <a16:creationId xmlns:a16="http://schemas.microsoft.com/office/drawing/2014/main" id="{92D241E8-4287-484F-B5DC-EA2DBFABFCF1}"/>
              </a:ext>
            </a:extLst>
          </p:cNvPr>
          <p:cNvSpPr txBox="1">
            <a:spLocks/>
          </p:cNvSpPr>
          <p:nvPr/>
        </p:nvSpPr>
        <p:spPr>
          <a:xfrm>
            <a:off x="1937363" y="4475392"/>
            <a:ext cx="8788007" cy="161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ru-RU" sz="2200" dirty="0"/>
              <a:t>Кроме того должно выполняться требование по нагрузке:</a:t>
            </a:r>
          </a:p>
          <a:p>
            <a:pPr indent="-3683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ru-RU" sz="2200" dirty="0"/>
              <a:t>Держать нагрузку не менее 1</a:t>
            </a:r>
            <a:r>
              <a:rPr lang="en-US" sz="2200" dirty="0"/>
              <a:t> </a:t>
            </a:r>
            <a:r>
              <a:rPr lang="en-US" sz="2200" dirty="0" err="1"/>
              <a:t>rps</a:t>
            </a:r>
            <a:endParaRPr lang="ru-RU" sz="2200" dirty="0"/>
          </a:p>
          <a:p>
            <a:pPr indent="0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787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Оценка перспективности</a:t>
            </a:r>
            <a:r>
              <a:rPr lang="ru-RU" sz="3600" dirty="0"/>
              <a:t> </a:t>
            </a: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проекта</a:t>
            </a:r>
            <a:endParaRPr sz="3600"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151361" y="1755738"/>
            <a:ext cx="5905656" cy="426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Char char="•"/>
            </a:pPr>
            <a:r>
              <a:rPr lang="ru-RU" sz="2200" dirty="0">
                <a:solidFill>
                  <a:srgbClr val="1F2328"/>
                </a:solidFill>
                <a:highlight>
                  <a:srgbClr val="FFFFFF"/>
                </a:highlight>
              </a:rPr>
              <a:t>Создание объявлений станет быстрее и комфортнее</a:t>
            </a:r>
            <a:endParaRPr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228600" lvl="0" indent="-241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Char char="•"/>
            </a:pPr>
            <a:r>
              <a:rPr lang="ru-RU" sz="2200" dirty="0">
                <a:solidFill>
                  <a:srgbClr val="1F2328"/>
                </a:solidFill>
                <a:highlight>
                  <a:srgbClr val="FFFFFF"/>
                </a:highlight>
              </a:rPr>
              <a:t>Меньше незаполненных полей - больший охват целевой аудитории</a:t>
            </a:r>
            <a:endParaRPr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228600" lvl="0" indent="-241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Char char="•"/>
            </a:pPr>
            <a:r>
              <a:rPr lang="ru-RU" sz="2200" dirty="0">
                <a:solidFill>
                  <a:srgbClr val="1F2328"/>
                </a:solidFill>
                <a:highlight>
                  <a:srgbClr val="FFFFFF"/>
                </a:highlight>
              </a:rPr>
              <a:t>Корректировка неправильно заполненных полей для правильного определения целевой аудитории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 dirty="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8235" y="2055813"/>
            <a:ext cx="4150430" cy="354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page1image654593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Оценка перспективности</a:t>
            </a:r>
            <a:r>
              <a:rPr lang="ru-RU" sz="3600" dirty="0"/>
              <a:t> </a:t>
            </a: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проекта</a:t>
            </a:r>
            <a:endParaRPr sz="3600"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151361" y="1755738"/>
            <a:ext cx="5905656" cy="426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Char char="•"/>
            </a:pPr>
            <a:r>
              <a:rPr lang="ru-RU" sz="2200" dirty="0">
                <a:solidFill>
                  <a:srgbClr val="1F2328"/>
                </a:solidFill>
                <a:highlight>
                  <a:srgbClr val="FFFFFF"/>
                </a:highlight>
              </a:rPr>
              <a:t>Создание объявлений станет быстрее и комфортнее</a:t>
            </a:r>
            <a:endParaRPr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228600" lvl="0" indent="-241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Char char="•"/>
            </a:pPr>
            <a:r>
              <a:rPr lang="ru-RU" sz="2200" dirty="0">
                <a:solidFill>
                  <a:srgbClr val="1F2328"/>
                </a:solidFill>
                <a:highlight>
                  <a:srgbClr val="FFFFFF"/>
                </a:highlight>
              </a:rPr>
              <a:t>Меньше незаполненных полей - больший охват целевой аудитории</a:t>
            </a:r>
            <a:endParaRPr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228600" lvl="0" indent="-241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Char char="•"/>
            </a:pPr>
            <a:r>
              <a:rPr lang="ru-RU" sz="2200" dirty="0">
                <a:solidFill>
                  <a:srgbClr val="1F2328"/>
                </a:solidFill>
                <a:highlight>
                  <a:srgbClr val="FFFFFF"/>
                </a:highlight>
              </a:rPr>
              <a:t>Корректировка неправильно заполненных полей для правильного определения целевой аудитории</a:t>
            </a:r>
          </a:p>
          <a:p>
            <a:pPr marL="2286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ИТОГ: повышение скорости продажи/аренды квартиры</a:t>
            </a:r>
            <a:endParaRPr sz="3000" b="1"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 dirty="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8235" y="2055813"/>
            <a:ext cx="4150430" cy="354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page1image654593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04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i="0" dirty="0">
                <a:solidFill>
                  <a:srgbClr val="1F2328"/>
                </a:solidFill>
                <a:highlight>
                  <a:srgbClr val="FFFFFF"/>
                </a:highlight>
              </a:rPr>
              <a:t>Основная цель – </a:t>
            </a:r>
            <a:r>
              <a:rPr lang="ru-RU" sz="3600" b="0" i="0" dirty="0">
                <a:solidFill>
                  <a:srgbClr val="1F2328"/>
                </a:solidFill>
                <a:highlight>
                  <a:srgbClr val="FFFFFF"/>
                </a:highlight>
              </a:rPr>
              <a:t>упростить процесс </a:t>
            </a:r>
            <a:br>
              <a:rPr lang="ru-RU" sz="3600" b="0" i="0" dirty="0">
                <a:solidFill>
                  <a:srgbClr val="1F2328"/>
                </a:solidFill>
                <a:highlight>
                  <a:srgbClr val="FFFFFF"/>
                </a:highlight>
              </a:rPr>
            </a:br>
            <a:r>
              <a:rPr lang="ru-RU" sz="3600" b="0" i="0" dirty="0">
                <a:solidFill>
                  <a:srgbClr val="1F2328"/>
                </a:solidFill>
                <a:highlight>
                  <a:srgbClr val="FFFFFF"/>
                </a:highlight>
              </a:rPr>
              <a:t>создания объявления на </a:t>
            </a:r>
            <a:r>
              <a:rPr lang="ru-RU" sz="3600" b="0" i="0" dirty="0" err="1">
                <a:solidFill>
                  <a:srgbClr val="1F2328"/>
                </a:solidFill>
                <a:highlight>
                  <a:srgbClr val="FFFFFF"/>
                </a:highlight>
              </a:rPr>
              <a:t>Авито</a:t>
            </a:r>
            <a:r>
              <a:rPr lang="ru-RU" sz="3600" b="0" i="0" dirty="0">
                <a:solidFill>
                  <a:srgbClr val="1F2328"/>
                </a:solidFill>
                <a:highlight>
                  <a:srgbClr val="FFFFFF"/>
                </a:highlight>
              </a:rPr>
              <a:t>. </a:t>
            </a: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00400" y="1793375"/>
            <a:ext cx="6940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200" b="0" i="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1F2328"/>
                </a:solidFill>
                <a:highlight>
                  <a:srgbClr val="FFFFFF"/>
                </a:highlight>
              </a:rPr>
              <a:t>Успех выполнения задачи может быть определен по результатам теста на основе следующих критериев:</a:t>
            </a:r>
            <a:endParaRPr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228600" lvl="0" indent="-241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AutoNum type="arabicPeriod"/>
            </a:pPr>
            <a:r>
              <a:rPr lang="ru-RU" sz="2200" dirty="0">
                <a:solidFill>
                  <a:srgbClr val="1F2328"/>
                </a:solidFill>
                <a:highlight>
                  <a:srgbClr val="FFFFFF"/>
                </a:highlight>
              </a:rPr>
              <a:t>Ожидаемая доля всех </a:t>
            </a:r>
            <a:r>
              <a:rPr lang="ru-RU" sz="2200" b="0" i="0" dirty="0">
                <a:solidFill>
                  <a:srgbClr val="1F2328"/>
                </a:solidFill>
                <a:highlight>
                  <a:srgbClr val="FFFFFF"/>
                </a:highlight>
              </a:rPr>
              <a:t>поданных объявлений, где пользователи не меняли категорию ремонта</a:t>
            </a:r>
            <a:r>
              <a:rPr lang="ru-RU" sz="2200" dirty="0">
                <a:solidFill>
                  <a:srgbClr val="1F2328"/>
                </a:solidFill>
                <a:highlight>
                  <a:srgbClr val="FFFFFF"/>
                </a:highlight>
              </a:rPr>
              <a:t> - 90%</a:t>
            </a:r>
            <a:endParaRPr sz="3000" dirty="0"/>
          </a:p>
          <a:p>
            <a:pPr marL="228600" lvl="0" indent="-2413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2200"/>
              <a:buAutoNum type="arabicPeriod"/>
            </a:pPr>
            <a:r>
              <a:rPr lang="ru-RU" sz="2200" dirty="0">
                <a:solidFill>
                  <a:srgbClr val="1F2328"/>
                </a:solidFill>
                <a:highlight>
                  <a:srgbClr val="FFFFFF"/>
                </a:highlight>
              </a:rPr>
              <a:t>Ожидаемое </a:t>
            </a:r>
            <a:r>
              <a:rPr lang="ru-RU" sz="2200" b="0" i="0" dirty="0">
                <a:solidFill>
                  <a:srgbClr val="1F2328"/>
                </a:solidFill>
                <a:highlight>
                  <a:srgbClr val="FFFFFF"/>
                </a:highlight>
              </a:rPr>
              <a:t>снижение времени </a:t>
            </a:r>
            <a:r>
              <a:rPr lang="ru-RU" sz="2200" b="0" i="0">
                <a:solidFill>
                  <a:srgbClr val="1F2328"/>
                </a:solidFill>
                <a:highlight>
                  <a:srgbClr val="FFFFFF"/>
                </a:highlight>
              </a:rPr>
              <a:t>заполнения объявления 10с</a:t>
            </a:r>
            <a:br>
              <a:rPr lang="ru-RU" sz="2200" b="0" i="0" dirty="0">
                <a:solidFill>
                  <a:srgbClr val="1F2328"/>
                </a:solidFill>
                <a:highlight>
                  <a:srgbClr val="FFFFFF"/>
                </a:highlight>
              </a:rPr>
            </a:br>
            <a:endParaRPr sz="2200" b="0" i="0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0600" y="3450225"/>
            <a:ext cx="2694350" cy="26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 descr="page1image654593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838662" y="354368"/>
            <a:ext cx="7455945" cy="12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ru-RU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 начале был </a:t>
            </a:r>
            <a:r>
              <a:rPr lang="ru-RU" sz="3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бейзлайн</a:t>
            </a:r>
            <a:endParaRPr lang="ru-RU" sz="3600" b="0" i="0" strike="sng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2087974" y="1624405"/>
            <a:ext cx="9734681" cy="38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lnSpc>
                <a:spcPct val="130000"/>
              </a:lnSpc>
              <a:buSzPts val="2200"/>
            </a:pPr>
            <a:r>
              <a:rPr lang="ru-RU" sz="2200" dirty="0"/>
              <a:t>Был предоставлен </a:t>
            </a:r>
            <a:r>
              <a:rPr lang="ru-RU" sz="2200" dirty="0" err="1"/>
              <a:t>датасет</a:t>
            </a:r>
            <a:r>
              <a:rPr lang="ru-RU" sz="2200" dirty="0"/>
              <a:t> на </a:t>
            </a:r>
            <a:r>
              <a:rPr lang="en-US" sz="2200" dirty="0"/>
              <a:t>~</a:t>
            </a:r>
            <a:r>
              <a:rPr lang="ru-RU" sz="2200" dirty="0"/>
              <a:t>200к объявлений пользователей</a:t>
            </a:r>
          </a:p>
          <a:p>
            <a:pPr marL="342900">
              <a:lnSpc>
                <a:spcPct val="130000"/>
              </a:lnSpc>
              <a:buSzPts val="2200"/>
            </a:pPr>
            <a:r>
              <a:rPr lang="ru-RU" sz="2200" dirty="0"/>
              <a:t>Решили предсказывать одну из 4-х категорий ремонта:</a:t>
            </a:r>
            <a:endParaRPr lang="en-US" sz="2200" dirty="0"/>
          </a:p>
          <a:p>
            <a:pPr lvl="1" indent="-457200">
              <a:lnSpc>
                <a:spcPct val="130000"/>
              </a:lnSpc>
              <a:buSzPts val="2200"/>
              <a:buFont typeface="Courier New" panose="02070309020205020404" pitchFamily="49" charset="0"/>
              <a:buChar char="o"/>
            </a:pPr>
            <a:r>
              <a:rPr lang="ru-RU" sz="2200" dirty="0"/>
              <a:t>Требует ремонта</a:t>
            </a:r>
          </a:p>
          <a:p>
            <a:pPr lvl="1" indent="-457200">
              <a:lnSpc>
                <a:spcPct val="130000"/>
              </a:lnSpc>
              <a:buSzPts val="2200"/>
              <a:buFont typeface="Courier New" panose="02070309020205020404" pitchFamily="49" charset="0"/>
              <a:buChar char="o"/>
            </a:pPr>
            <a:r>
              <a:rPr lang="ru-RU" sz="2200" dirty="0"/>
              <a:t>Косметический</a:t>
            </a:r>
          </a:p>
          <a:p>
            <a:pPr lvl="1" indent="-457200">
              <a:lnSpc>
                <a:spcPct val="130000"/>
              </a:lnSpc>
              <a:buSzPts val="2200"/>
              <a:buFont typeface="Courier New" panose="02070309020205020404" pitchFamily="49" charset="0"/>
              <a:buChar char="o"/>
            </a:pPr>
            <a:r>
              <a:rPr lang="ru-RU" sz="2200" dirty="0"/>
              <a:t>Евро</a:t>
            </a:r>
          </a:p>
          <a:p>
            <a:pPr lvl="1" indent="-457200">
              <a:lnSpc>
                <a:spcPct val="130000"/>
              </a:lnSpc>
              <a:buSzPts val="2200"/>
              <a:buFont typeface="Courier New" panose="02070309020205020404" pitchFamily="49" charset="0"/>
              <a:buChar char="o"/>
            </a:pPr>
            <a:r>
              <a:rPr lang="ru-RU" sz="2200" dirty="0"/>
              <a:t>Дизайнерский</a:t>
            </a:r>
          </a:p>
        </p:txBody>
      </p:sp>
      <p:pic>
        <p:nvPicPr>
          <p:cNvPr id="113" name="Google Shape;113;p16" descr="page1image654593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7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838662" y="354368"/>
            <a:ext cx="7455945" cy="12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ru-RU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 начале был </a:t>
            </a:r>
            <a:r>
              <a:rPr lang="ru-RU" sz="3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бейзлайн</a:t>
            </a:r>
            <a:endParaRPr lang="ru-RU" sz="3600" b="0" i="0" strike="sng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2087974" y="1624404"/>
            <a:ext cx="9734681" cy="431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30000"/>
              </a:lnSpc>
              <a:buSzPts val="2200"/>
            </a:pPr>
            <a:r>
              <a:rPr lang="ru-RU" sz="2200" dirty="0"/>
              <a:t>Был предоставлен </a:t>
            </a:r>
            <a:r>
              <a:rPr lang="ru-RU" sz="2200" dirty="0" err="1"/>
              <a:t>датасет</a:t>
            </a:r>
            <a:r>
              <a:rPr lang="ru-RU" sz="2200" dirty="0"/>
              <a:t> на ~200к объявлений пользователей</a:t>
            </a:r>
          </a:p>
          <a:p>
            <a:pPr marL="342900">
              <a:lnSpc>
                <a:spcPct val="130000"/>
              </a:lnSpc>
              <a:buSzPts val="2200"/>
            </a:pPr>
            <a:r>
              <a:rPr lang="ru-RU" sz="2200" dirty="0"/>
              <a:t>Решили предсказывать одну из 4-х категорий ремонта:</a:t>
            </a:r>
          </a:p>
          <a:p>
            <a:pPr lvl="1" indent="-457200">
              <a:lnSpc>
                <a:spcPct val="130000"/>
              </a:lnSpc>
              <a:buSzPts val="2200"/>
              <a:buFont typeface="Courier New" panose="02070309020205020404" pitchFamily="49" charset="0"/>
              <a:buChar char="o"/>
            </a:pPr>
            <a:r>
              <a:rPr lang="ru-RU" sz="2200" dirty="0"/>
              <a:t>Требует ремонта</a:t>
            </a:r>
          </a:p>
          <a:p>
            <a:pPr lvl="1" indent="-457200">
              <a:lnSpc>
                <a:spcPct val="130000"/>
              </a:lnSpc>
              <a:buSzPts val="2200"/>
              <a:buFont typeface="Courier New" panose="02070309020205020404" pitchFamily="49" charset="0"/>
              <a:buChar char="o"/>
            </a:pPr>
            <a:r>
              <a:rPr lang="ru-RU" sz="2200" dirty="0"/>
              <a:t>Косметический</a:t>
            </a:r>
          </a:p>
          <a:p>
            <a:pPr lvl="1" indent="-457200">
              <a:lnSpc>
                <a:spcPct val="130000"/>
              </a:lnSpc>
              <a:buSzPts val="2200"/>
              <a:buFont typeface="Courier New" panose="02070309020205020404" pitchFamily="49" charset="0"/>
              <a:buChar char="o"/>
            </a:pPr>
            <a:r>
              <a:rPr lang="ru-RU" sz="2200" dirty="0"/>
              <a:t>Евро</a:t>
            </a:r>
          </a:p>
          <a:p>
            <a:pPr lvl="1" indent="-457200">
              <a:lnSpc>
                <a:spcPct val="130000"/>
              </a:lnSpc>
              <a:buSzPts val="2200"/>
              <a:buFont typeface="Courier New" panose="02070309020205020404" pitchFamily="49" charset="0"/>
              <a:buChar char="o"/>
            </a:pPr>
            <a:r>
              <a:rPr lang="ru-RU" sz="2200" dirty="0"/>
              <a:t>Дизайнерский</a:t>
            </a:r>
          </a:p>
          <a:p>
            <a:pPr marL="342900">
              <a:lnSpc>
                <a:spcPct val="130000"/>
              </a:lnSpc>
              <a:buSzPts val="2200"/>
            </a:pPr>
            <a:r>
              <a:rPr lang="ru-RU" sz="2200" dirty="0"/>
              <a:t>Собрали регулярки на описаниях объявлений</a:t>
            </a:r>
          </a:p>
          <a:p>
            <a:pPr marL="342900">
              <a:lnSpc>
                <a:spcPct val="130000"/>
              </a:lnSpc>
              <a:buSzPts val="2200"/>
            </a:pPr>
            <a:r>
              <a:rPr lang="ru-RU" sz="2200" dirty="0"/>
              <a:t>Каждую категорию выделяли по ключевым словам в описании</a:t>
            </a:r>
          </a:p>
        </p:txBody>
      </p:sp>
      <p:pic>
        <p:nvPicPr>
          <p:cNvPr id="113" name="Google Shape;113;p16" descr="page1image654593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64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0;p16">
            <a:extLst>
              <a:ext uri="{FF2B5EF4-FFF2-40B4-BE49-F238E27FC236}">
                <a16:creationId xmlns:a16="http://schemas.microsoft.com/office/drawing/2014/main" id="{AEB85A1D-4393-B242-A101-8BFD196D47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1219200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Далее строили 2 модели отдельно </a:t>
            </a:r>
            <a:br>
              <a:rPr lang="ru-RU" sz="36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(описания + картинки)</a:t>
            </a:r>
            <a:endParaRPr sz="36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313175" y="1958982"/>
            <a:ext cx="7159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 dirty="0"/>
              <a:t>Для описаний объявлений были рассмотрены подходы с использованием: TF-IDF, W2V, LSTM. В каждом использовались различные вариации обработки описаний(</a:t>
            </a:r>
            <a:r>
              <a:rPr lang="ru-RU" sz="2200" dirty="0" err="1"/>
              <a:t>стемминг</a:t>
            </a:r>
            <a:r>
              <a:rPr lang="ru-RU" sz="2200" dirty="0"/>
              <a:t>, </a:t>
            </a:r>
            <a:r>
              <a:rPr lang="ru-RU" sz="2200" dirty="0" err="1"/>
              <a:t>лемматизация</a:t>
            </a:r>
            <a:r>
              <a:rPr lang="ru-RU" sz="2200" dirty="0"/>
              <a:t>)  и подбор самих параметров и архитектур моделей.</a:t>
            </a:r>
            <a:endParaRPr sz="2200" dirty="0"/>
          </a:p>
          <a:p>
            <a:pPr marL="2286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228600" lvl="0" indent="-2413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 dirty="0"/>
              <a:t>Для CV моделей также в первом приближении рассматривались стандартные архитектуры </a:t>
            </a:r>
            <a:r>
              <a:rPr lang="ru-RU" sz="2200" dirty="0" err="1"/>
              <a:t>resnet</a:t>
            </a:r>
            <a:r>
              <a:rPr lang="ru-RU" sz="2200" dirty="0"/>
              <a:t>, </a:t>
            </a:r>
            <a:r>
              <a:rPr lang="ru-RU" sz="2200" dirty="0" err="1"/>
              <a:t>efficient</a:t>
            </a:r>
            <a:r>
              <a:rPr lang="ru-RU" sz="2200" dirty="0"/>
              <a:t> </a:t>
            </a:r>
            <a:r>
              <a:rPr lang="ru-RU" sz="2200" dirty="0" err="1"/>
              <a:t>net</a:t>
            </a:r>
            <a:r>
              <a:rPr lang="ru-RU" sz="2200" dirty="0"/>
              <a:t> и их вариации с использованием различных аугментаций.</a:t>
            </a:r>
            <a:endParaRPr sz="3000" dirty="0"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40800" y="3429000"/>
            <a:ext cx="3251200" cy="32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 descr="page1image654593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" y="12"/>
            <a:ext cx="131318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682</Words>
  <Application>Microsoft Macintosh PowerPoint</Application>
  <PresentationFormat>Широкоэкранный</PresentationFormat>
  <Paragraphs>92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Тема Office</vt:lpstr>
      <vt:lpstr>Определение типа ремонта (квартира/дом/коттедж)</vt:lpstr>
      <vt:lpstr>Описание задачи</vt:lpstr>
      <vt:lpstr>Описание задачи</vt:lpstr>
      <vt:lpstr>Оценка перспективности проекта</vt:lpstr>
      <vt:lpstr>Оценка перспективности проекта</vt:lpstr>
      <vt:lpstr>Основная цель – упростить процесс  создания объявления на Авито. </vt:lpstr>
      <vt:lpstr>В начале был бейзлайн</vt:lpstr>
      <vt:lpstr>В начале был бейзлайн</vt:lpstr>
      <vt:lpstr>Далее строили 2 модели отдельно  (описания + картинки)</vt:lpstr>
      <vt:lpstr>Столкнулись с плохой разметкой</vt:lpstr>
      <vt:lpstr>Столкнулись с плохой разметкой</vt:lpstr>
      <vt:lpstr>Столкнулись с плохой разметкой</vt:lpstr>
      <vt:lpstr>Столкнулись с плохой разметкой</vt:lpstr>
      <vt:lpstr>Столкнулись с плохой разметкой</vt:lpstr>
      <vt:lpstr>В конце собрали end-to-end модель  на описаниях и картинках</vt:lpstr>
      <vt:lpstr>И создали микросервис на основе aiohttp</vt:lpstr>
      <vt:lpstr>Выводы и идеи на будущее</vt:lpstr>
      <vt:lpstr>Выводы и идеи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типа ремонта объекта(квартира/дом/коттедж)</dc:title>
  <cp:lastModifiedBy>Максим Шелестов</cp:lastModifiedBy>
  <cp:revision>9</cp:revision>
  <dcterms:modified xsi:type="dcterms:W3CDTF">2024-06-13T14:59:32Z</dcterms:modified>
</cp:coreProperties>
</file>