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88" r:id="rId2"/>
    <p:sldId id="301" r:id="rId3"/>
    <p:sldId id="302" r:id="rId4"/>
    <p:sldId id="303" r:id="rId5"/>
    <p:sldId id="298" r:id="rId6"/>
    <p:sldId id="285" r:id="rId7"/>
    <p:sldId id="290" r:id="rId8"/>
    <p:sldId id="292" r:id="rId9"/>
    <p:sldId id="294" r:id="rId10"/>
    <p:sldId id="295" r:id="rId11"/>
    <p:sldId id="293" r:id="rId12"/>
    <p:sldId id="296" r:id="rId13"/>
    <p:sldId id="30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644" autoAdjust="0"/>
  </p:normalViewPr>
  <p:slideViewPr>
    <p:cSldViewPr snapToGrid="0">
      <p:cViewPr varScale="1">
        <p:scale>
          <a:sx n="79" d="100"/>
          <a:sy n="79" d="100"/>
        </p:scale>
        <p:origin x="108" y="162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62279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460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5602814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5602814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/>
              <a:t>упрощения структуры системы возможно и для регрессора. Аналогичным образом. Однако тут можно заметить как группы признаков ведут себя в сообществах. А</a:t>
            </a:r>
            <a:r>
              <a:rPr lang="ru-RU" sz="1100" dirty="0">
                <a:latin typeface="+mn-lt"/>
                <a:cs typeface="Times New Roman" panose="02020603050405020304" pitchFamily="18" charset="0"/>
              </a:rPr>
              <a:t>нализируя поведение кривой ALL в сравнении с STAT+HIST и GLCM можно увидеть, что концептуальные группы признаков, STAT+HIST и GLCM, работают как антагонисты. И можно сделать вполне логичный но нетривиальный вывод, что объединение данных групп признаков не приведет к лучшему результату.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210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5602814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5602814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Также наш </a:t>
            </a:r>
            <a:r>
              <a:rPr lang="en-US" dirty="0"/>
              <a:t>XAI-</a:t>
            </a:r>
            <a:r>
              <a:rPr lang="ru-RU" dirty="0"/>
              <a:t>блок предполагает </a:t>
            </a:r>
            <a:r>
              <a:rPr lang="ru-RU" sz="1100" b="0" dirty="0">
                <a:solidFill>
                  <a:schemeClr val="accent1">
                    <a:lumMod val="50000"/>
                  </a:schemeClr>
                </a:solidFill>
              </a:rPr>
              <a:t>упрощение структуры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</a:rPr>
              <a:t>SLP-</a:t>
            </a:r>
            <a:r>
              <a:rPr lang="ru-RU" sz="1100" b="0" dirty="0">
                <a:solidFill>
                  <a:schemeClr val="accent1">
                    <a:lumMod val="50000"/>
                  </a:schemeClr>
                </a:solidFill>
              </a:rPr>
              <a:t>регрессора в ходе обучения при оптимизации точности</a:t>
            </a:r>
            <a:r>
              <a:rPr lang="ru-RU" sz="1100" b="0" dirty="0">
                <a:solidFill>
                  <a:schemeClr val="tx1"/>
                </a:solidFill>
              </a:rPr>
              <a:t>.  Оно </a:t>
            </a:r>
            <a:r>
              <a:rPr lang="ru-RU" sz="1100" dirty="0">
                <a:solidFill>
                  <a:schemeClr val="tx1"/>
                </a:solidFill>
              </a:rPr>
              <a:t>осуществляется  за счет </a:t>
            </a:r>
            <a:r>
              <a:rPr lang="ru-RU" sz="1100" b="0" dirty="0">
                <a:solidFill>
                  <a:schemeClr val="accent1">
                    <a:lumMod val="50000"/>
                  </a:schemeClr>
                </a:solidFill>
              </a:rPr>
              <a:t>того что мы можем менять способ квантования изображений, </a:t>
            </a:r>
            <a:r>
              <a:rPr lang="ru-RU" sz="1100" dirty="0"/>
              <a:t>который формирует признаки.</a:t>
            </a:r>
            <a:br>
              <a:rPr lang="ru-RU" sz="1100" dirty="0"/>
            </a:br>
            <a:br>
              <a:rPr lang="ru-RU" sz="1100" dirty="0"/>
            </a:br>
            <a:r>
              <a:rPr lang="ru-RU" sz="1100" dirty="0"/>
              <a:t>Для этого вновь проводится оптимизация по числу скрытых нейронов, группам признаков + способу квантования и старятся упрощенные модели. В работе рассмотрены 2 схемы квантования, ориентированные под распределения </a:t>
            </a:r>
            <a:r>
              <a:rPr lang="en-US" sz="1100" dirty="0"/>
              <a:t>NDVIT</a:t>
            </a:r>
            <a:r>
              <a:rPr lang="ru-RU" sz="1100" dirty="0"/>
              <a:t> и</a:t>
            </a:r>
            <a:r>
              <a:rPr lang="en-US" sz="1100" dirty="0"/>
              <a:t> NDVIG</a:t>
            </a:r>
            <a:r>
              <a:rPr lang="ru-RU" sz="1100" dirty="0"/>
              <a:t>. </a:t>
            </a:r>
            <a:br>
              <a:rPr lang="ru-RU" sz="1100" dirty="0"/>
            </a:br>
            <a:r>
              <a:rPr lang="ru-RU" sz="1100" dirty="0"/>
              <a:t>В результате самой простой и эффективной моделью для </a:t>
            </a:r>
            <a:r>
              <a:rPr lang="en-US" sz="1100" dirty="0"/>
              <a:t>NDVIT</a:t>
            </a:r>
            <a:r>
              <a:rPr lang="ru-RU" sz="1100" dirty="0"/>
              <a:t> стал </a:t>
            </a:r>
            <a:r>
              <a:rPr lang="en-US" sz="1100" dirty="0"/>
              <a:t>SLP(</a:t>
            </a:r>
            <a:r>
              <a:rPr lang="en-US" sz="1100" dirty="0">
                <a:latin typeface="+mn-lt"/>
                <a:cs typeface="Times New Roman" panose="02020603050405020304" pitchFamily="18" charset="0"/>
              </a:rPr>
              <a:t>3)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при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L=10, 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STAT+ HIST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абсолютный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min RMSE=0.617</a:t>
            </a:r>
            <a:endParaRPr lang="ru-RU" sz="11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b="0" dirty="0">
              <a:latin typeface="+mn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547226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5602814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5602814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 при применения  оптимизационной схемы квантования №2, самой </a:t>
            </a:r>
            <a:r>
              <a:rPr lang="ru-RU" sz="1100" dirty="0"/>
              <a:t>простой и эффективной моделью для </a:t>
            </a:r>
            <a:r>
              <a:rPr lang="en-US" sz="1100" dirty="0"/>
              <a:t>RGB </a:t>
            </a:r>
            <a:r>
              <a:rPr lang="ru-RU" sz="1100" dirty="0"/>
              <a:t>данных стал </a:t>
            </a:r>
            <a:r>
              <a:rPr lang="en-US" sz="1100" dirty="0"/>
              <a:t>SLP(</a:t>
            </a:r>
            <a:r>
              <a:rPr lang="en-US" sz="1100" dirty="0">
                <a:latin typeface="+mn-lt"/>
                <a:cs typeface="Times New Roman" panose="02020603050405020304" pitchFamily="18" charset="0"/>
              </a:rPr>
              <a:t>3)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при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L=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абсолютный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min RMSE=2.3 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дня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100" b="0" dirty="0">
              <a:latin typeface="+mn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065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5602814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5602814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Точность детектирования засухи уже достигает порядка 100%. Точность восстановления дня засухи составила 0.7 суток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086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В настоящее время для анализа данных о состоянии сельхоз культур используются алгоритмы МО и НС. Основными недостатками данных методов являются</a:t>
            </a:r>
            <a:r>
              <a:rPr lang="en-US" dirty="0"/>
              <a:t>: </a:t>
            </a:r>
            <a:r>
              <a:rPr lang="ru-RU" dirty="0"/>
              <a:t>сложность обработки ошибок и необъяснимость решений модели. Поэтому целью данной работы  является с</a:t>
            </a:r>
            <a:r>
              <a:rPr lang="ru-RU" sz="1100" b="0" dirty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  <a:t>оздание простых XAI-блоков для ранней диагностики стрессовых состояний растений. Предлагается достичь ее в 2 этапа</a:t>
            </a:r>
            <a:r>
              <a:rPr lang="en-US" sz="1100" b="0" dirty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ru-RU" sz="1100" b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</a:t>
            </a:r>
            <a:r>
              <a:rPr lang="ru-RU" sz="11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оиск эффективных моделей МО касательно данной предметной области и </a:t>
            </a:r>
            <a:r>
              <a:rPr lang="ru-RU" sz="1100" b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</a:t>
            </a:r>
            <a:r>
              <a:rPr lang="ru-RU" sz="11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оздани</a:t>
            </a:r>
            <a:r>
              <a:rPr lang="ru-RU" sz="1100" b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е</a:t>
            </a:r>
            <a:r>
              <a:rPr lang="ru-RU" sz="11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XAI-блока на базе лучшей модели</a:t>
            </a:r>
            <a:r>
              <a:rPr lang="ru-RU" sz="1100" b="0" i="0" u="none" strike="noStrike" baseline="0" dirty="0">
                <a:solidFill>
                  <a:schemeClr val="tx1"/>
                </a:solidFill>
                <a:latin typeface="+mn-lt"/>
              </a:rPr>
              <a:t>.</a:t>
            </a:r>
            <a:endParaRPr lang="ru-R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endParaRPr lang="ru-RU" sz="11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965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Чтобы определить возможности различных моделей МО решалась задача классификации на достаточно большом наборе данных в 6000 изображений листьев томатов. Рассмотрены два варианта извлечения признаков: локальный и глобальный, и два «источника» признаков: изображения в красным канале и NDVIG образы. 	</a:t>
            </a:r>
          </a:p>
          <a:p>
            <a:pPr marL="158750" indent="0">
              <a:buNone/>
            </a:pPr>
            <a:endParaRPr lang="ru-R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42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В результате классификации оказалось что, глобальные признаки мало отличаются от локальных 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Из 6 исследованных, лучшим классификатором оказался простейшая НС, с F-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score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83% - для красного канала; 87% - для NDVIG (вектор признаков ALL с лидированием GLCM).</a:t>
            </a:r>
          </a:p>
          <a:p>
            <a:pPr marL="1587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909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5602814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0" name="Google Shape;370;gc56028142a_0_0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Определившись с моделью можно приступить к строительству </a:t>
                </a:r>
                <a:r>
                  <a:rPr lang="en-US" dirty="0"/>
                  <a:t>XAI</a:t>
                </a:r>
                <a:r>
                  <a:rPr lang="ru-RU" dirty="0"/>
                  <a:t>-блока. </a:t>
                </a:r>
                <a:br>
                  <a:rPr lang="ru-RU" dirty="0"/>
                </a:br>
                <a:r>
                  <a:rPr lang="ru-RU" dirty="0"/>
                  <a:t>Для этого была поставлена новая задача, более приближенная к реальности, а именно задача ранней диагностики засухи у пшеницы. Для этого растения фиксировались камерами </a:t>
                </a:r>
                <a:r>
                  <a:rPr lang="en-US" dirty="0"/>
                  <a:t>RGB </a:t>
                </a:r>
                <a:r>
                  <a:rPr lang="ru-RU" dirty="0"/>
                  <a:t>и </a:t>
                </a:r>
                <a:r>
                  <a:rPr lang="en-US" dirty="0"/>
                  <a:t>Termal IR</a:t>
                </a:r>
                <a:r>
                  <a:rPr lang="ru-RU" dirty="0"/>
                  <a:t>. Сама задача решалась с точки зрения детектирования засухи и определения дня засухи пшеницы.</a:t>
                </a:r>
                <a:r>
                  <a:rPr lang="en-US" dirty="0"/>
                  <a:t> </a:t>
                </a:r>
                <a:br>
                  <a:rPr lang="ru-RU" dirty="0"/>
                </a:br>
                <a:r>
                  <a:rPr lang="ru-RU" dirty="0"/>
                  <a:t>Использовались данные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smtClean="0">
                        <a:latin typeface="Cambria Math" panose="02040503050406030204" pitchFamily="18" charset="0"/>
                      </a:rPr>
                      <m:t>NDV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ru-RU" dirty="0"/>
                  <a:t> - самые простые для диагностики,</a:t>
                </a:r>
                <a:r>
                  <a:rPr lang="ru-RU" baseline="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smtClean="0">
                        <a:latin typeface="Cambria Math" panose="02040503050406030204" pitchFamily="18" charset="0"/>
                      </a:rPr>
                      <m:t>NDV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ru-RU" dirty="0"/>
                  <a:t> - самые дешевые.</a:t>
                </a:r>
                <a:r>
                  <a:rPr lang="ru-RU" baseline="0" dirty="0"/>
                  <a:t> </a:t>
                </a:r>
                <a:endParaRPr dirty="0"/>
              </a:p>
            </p:txBody>
          </p:sp>
        </mc:Choice>
        <mc:Fallback>
          <p:sp>
            <p:nvSpPr>
              <p:cNvPr id="370" name="Google Shape;370;gc56028142a_0_0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Определившись с моделью можно приступить к строительству </a:t>
                </a:r>
                <a:r>
                  <a:rPr lang="en-US" dirty="0"/>
                  <a:t>XAI</a:t>
                </a:r>
                <a:r>
                  <a:rPr lang="ru-RU" dirty="0"/>
                  <a:t>-блока. </a:t>
                </a:r>
                <a:br>
                  <a:rPr lang="ru-RU" dirty="0"/>
                </a:br>
                <a:r>
                  <a:rPr lang="ru-RU" dirty="0"/>
                  <a:t>Для этого была поставлена новая задача, более приближенная к реальности, а именно задача ранней диагностики засухи у пшеницы. Для этого растения фиксировались камерами </a:t>
                </a:r>
                <a:r>
                  <a:rPr lang="en-US" dirty="0"/>
                  <a:t>RGB </a:t>
                </a:r>
                <a:r>
                  <a:rPr lang="ru-RU" dirty="0"/>
                  <a:t>и </a:t>
                </a:r>
                <a:r>
                  <a:rPr lang="en-US" dirty="0"/>
                  <a:t>Termal IR</a:t>
                </a:r>
                <a:r>
                  <a:rPr lang="ru-RU" dirty="0"/>
                  <a:t>. Сама задача решалась с точки зрения детектирования засухи и определения дня засухи пшеницы.</a:t>
                </a:r>
                <a:r>
                  <a:rPr lang="en-US" dirty="0"/>
                  <a:t> </a:t>
                </a:r>
                <a:br>
                  <a:rPr lang="ru-RU" dirty="0"/>
                </a:br>
                <a:r>
                  <a:rPr lang="ru-RU" dirty="0"/>
                  <a:t>Использовались данные </a:t>
                </a:r>
                <a:r>
                  <a:rPr lang="en-US" sz="1100" i="0">
                    <a:latin typeface="Cambria Math" panose="02040503050406030204" pitchFamily="18" charset="0"/>
                  </a:rPr>
                  <a:t>NDVI_T</a:t>
                </a:r>
                <a:r>
                  <a:rPr lang="ru-RU" dirty="0"/>
                  <a:t> - самые простые для диагностики,</a:t>
                </a:r>
                <a:r>
                  <a:rPr lang="ru-RU" baseline="0" dirty="0"/>
                  <a:t>  </a:t>
                </a:r>
                <a:r>
                  <a:rPr lang="en-US" sz="1100" i="0">
                    <a:latin typeface="Cambria Math" panose="02040503050406030204" pitchFamily="18" charset="0"/>
                  </a:rPr>
                  <a:t>NDVI_G</a:t>
                </a:r>
                <a:r>
                  <a:rPr lang="ru-RU" dirty="0"/>
                  <a:t> - самые дешевые.</a:t>
                </a:r>
                <a:r>
                  <a:rPr lang="ru-RU" baseline="0" dirty="0"/>
                  <a:t> </a:t>
                </a:r>
                <a:endParaRPr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98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5602814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5602814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исследования выделены 4 основные направления </a:t>
            </a:r>
            <a:r>
              <a:rPr lang="en-US" dirty="0"/>
              <a:t>XAI: </a:t>
            </a:r>
          </a:p>
          <a:p>
            <a:pPr marL="409575">
              <a:spcAft>
                <a:spcPts val="1200"/>
              </a:spcAft>
              <a:buSzPct val="100000"/>
              <a:buAutoNum type="arabicPeriod"/>
            </a:pPr>
            <a:r>
              <a:rPr lang="ru-RU" sz="1200" b="0" dirty="0">
                <a:solidFill>
                  <a:schemeClr val="tx1"/>
                </a:solidFill>
              </a:rPr>
              <a:t>Использование классических МО </a:t>
            </a:r>
          </a:p>
          <a:p>
            <a:pPr marL="409575">
              <a:spcAft>
                <a:spcPts val="1200"/>
              </a:spcAft>
              <a:buSzPct val="100000"/>
              <a:buAutoNum type="arabicPeriod"/>
            </a:pPr>
            <a:r>
              <a:rPr lang="ru-RU" sz="1200" b="0" dirty="0">
                <a:solidFill>
                  <a:schemeClr val="tx1"/>
                </a:solidFill>
              </a:rPr>
              <a:t>Интерпретация узлов сети как семантических понятий</a:t>
            </a:r>
          </a:p>
          <a:p>
            <a:pPr marL="409575">
              <a:buSzPct val="100000"/>
              <a:buFont typeface="Arial"/>
              <a:buAutoNum type="arabicPeriod"/>
            </a:pPr>
            <a:r>
              <a:rPr lang="ru-RU" sz="1200" b="0" dirty="0">
                <a:solidFill>
                  <a:schemeClr val="tx1"/>
                </a:solidFill>
              </a:rPr>
              <a:t>Использование методов глубокого обучения в XAI. </a:t>
            </a:r>
          </a:p>
          <a:p>
            <a:pPr marL="752475" lvl="1" indent="-228600">
              <a:buSzPct val="70000"/>
              <a:buFont typeface="+mj-lt"/>
              <a:buAutoNum type="alphaUcPeriod"/>
            </a:pPr>
            <a:r>
              <a:rPr lang="ru-RU" sz="1200" b="0" dirty="0">
                <a:solidFill>
                  <a:schemeClr val="tx1"/>
                </a:solidFill>
              </a:rPr>
              <a:t>Визуализация внутренних нейронов</a:t>
            </a:r>
          </a:p>
          <a:p>
            <a:pPr marL="752475" lvl="1" indent="-228600">
              <a:buSzPct val="70000"/>
              <a:buFont typeface="+mj-lt"/>
              <a:buAutoNum type="alphaUcPeriod"/>
            </a:pPr>
            <a:r>
              <a:rPr lang="ru-RU" sz="1200" b="0" dirty="0">
                <a:solidFill>
                  <a:schemeClr val="tx1"/>
                </a:solidFill>
              </a:rPr>
              <a:t>Комплексное упрощение сети</a:t>
            </a:r>
          </a:p>
          <a:p>
            <a:pPr marL="752475" lvl="1" indent="-228600">
              <a:spcAft>
                <a:spcPts val="1200"/>
              </a:spcAft>
              <a:buSzPct val="70000"/>
              <a:buFont typeface="+mj-lt"/>
              <a:buAutoNum type="alphaUcPeriod"/>
            </a:pPr>
            <a:r>
              <a:rPr lang="ru-RU" sz="1200" b="0" dirty="0">
                <a:solidFill>
                  <a:schemeClr val="tx1"/>
                </a:solidFill>
              </a:rPr>
              <a:t>Контрастирование узлов сети как семантических понятий</a:t>
            </a:r>
          </a:p>
          <a:p>
            <a:pPr marL="409575">
              <a:spcAft>
                <a:spcPts val="1200"/>
              </a:spcAft>
              <a:buSzPct val="100000"/>
              <a:buAutoNum type="arabicPeriod"/>
            </a:pPr>
            <a:r>
              <a:rPr lang="ru-RU" sz="1200" b="0" dirty="0">
                <a:solidFill>
                  <a:schemeClr val="tx1"/>
                </a:solidFill>
              </a:rPr>
              <a:t>Быстрая </a:t>
            </a:r>
            <a:r>
              <a:rPr lang="ru-RU" sz="1200" b="0" dirty="0" err="1">
                <a:solidFill>
                  <a:schemeClr val="tx1"/>
                </a:solidFill>
              </a:rPr>
              <a:t>неитеративная</a:t>
            </a:r>
            <a:r>
              <a:rPr lang="ru-RU" sz="1200" b="0" dirty="0">
                <a:solidFill>
                  <a:schemeClr val="tx1"/>
                </a:solidFill>
              </a:rPr>
              <a:t> коррекция ошибок</a:t>
            </a:r>
          </a:p>
          <a:p>
            <a:pPr marL="111125" indent="0">
              <a:spcAft>
                <a:spcPts val="1200"/>
              </a:spcAft>
              <a:buSzPct val="100000"/>
              <a:buNone/>
            </a:pPr>
            <a:r>
              <a:rPr lang="ru-RU" sz="1200" b="0" dirty="0">
                <a:solidFill>
                  <a:schemeClr val="tx1"/>
                </a:solidFill>
              </a:rPr>
              <a:t>Далее поговорим о том как мы реализовали каждый из данных пунктов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281407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5602814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5602814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dirty="0"/>
              <a:t>Первое это комплексное упрощение сети. </a:t>
            </a:r>
            <a:br>
              <a:rPr lang="ru-RU" b="0" dirty="0"/>
            </a:br>
            <a:r>
              <a:rPr lang="ru-RU" b="0" dirty="0"/>
              <a:t>Для достижения интерактивности обучение </a:t>
            </a:r>
            <a:r>
              <a:rPr lang="ru-RU" sz="1100" b="0" dirty="0">
                <a:latin typeface="+mj-lt"/>
              </a:rPr>
              <a:t>на изображениях заменено обучением на векторах признаков изображений. </a:t>
            </a:r>
            <a:br>
              <a:rPr lang="ru-RU" sz="1100" b="0" dirty="0">
                <a:latin typeface="+mj-lt"/>
              </a:rPr>
            </a:br>
            <a:r>
              <a:rPr lang="ru-RU" sz="1100" b="0" dirty="0">
                <a:latin typeface="+mj-lt"/>
              </a:rPr>
              <a:t>Такой переход к признаковому описанию объектов позволил интерпретировать </a:t>
            </a:r>
            <a:r>
              <a:rPr lang="ru-RU" sz="1100" b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узлы SLP как семантически понятия. </a:t>
            </a:r>
            <a:r>
              <a:rPr lang="ru-RU" sz="1100" b="0" dirty="0">
                <a:latin typeface="+mj-lt"/>
              </a:rPr>
              <a:t>Вектор признаков включает в себя результаты типовой и специальной обработки изображений. Типовая обработка представлена двумя группами признаков: STAT  и HIST - значения квантованной гистограммы. Специальная - группой GLCM, формализующей текстурные признаки. </a:t>
            </a:r>
            <a:br>
              <a:rPr lang="ru-RU" sz="1100" dirty="0">
                <a:latin typeface="+mj-lt"/>
              </a:rPr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62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5602814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5602814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Поскольку теперь мы знаем семантику узлов сети, то теперь полезно визуализировать влияние признаков на принятие финального решения.  Это можно сделать путем визуализации весов узлов как отдельно для каждого признака, так и для группы признаков. И например если есть параметризованный признак, то можно выбрать лучший параметр исходя из анализа весов.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080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5602814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5602814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Также данный </a:t>
            </a:r>
            <a:r>
              <a:rPr lang="en-US" dirty="0"/>
              <a:t>XAI-</a:t>
            </a:r>
            <a:r>
              <a:rPr lang="ru-RU" dirty="0"/>
              <a:t>блок обладает возможностью неитеративного упрощения структуры модели и признаков после обучения. А именно анализируя точность модели по числу нейронов в срытом слое и по группе признаков можно подобрать максимально простую и при этом эффективную модель.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/>
              <a:t>самой </a:t>
            </a:r>
            <a:r>
              <a:rPr lang="ru-RU" sz="1100" dirty="0"/>
              <a:t>простой и эффективной моделью для </a:t>
            </a:r>
            <a:r>
              <a:rPr lang="en-US" sz="1100" dirty="0"/>
              <a:t>NDVIT </a:t>
            </a:r>
            <a:r>
              <a:rPr lang="ru-RU" sz="1100" dirty="0"/>
              <a:t>данных стал </a:t>
            </a:r>
            <a:r>
              <a:rPr lang="en-US" sz="1100" dirty="0"/>
              <a:t>SLP(</a:t>
            </a:r>
            <a:r>
              <a:rPr lang="en-US" sz="1100" dirty="0">
                <a:latin typeface="+mn-lt"/>
                <a:cs typeface="Times New Roman" panose="02020603050405020304" pitchFamily="18" charset="0"/>
              </a:rPr>
              <a:t>3)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для любой группы, абсолютный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max 100%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а для </a:t>
            </a:r>
            <a:r>
              <a:rPr lang="en-US" sz="1100" dirty="0"/>
              <a:t>RGB </a:t>
            </a:r>
            <a:r>
              <a:rPr lang="ru-RU" sz="1100" dirty="0"/>
              <a:t>данных стал </a:t>
            </a:r>
            <a:r>
              <a:rPr lang="en-US" sz="1100" dirty="0"/>
              <a:t>SLP(</a:t>
            </a:r>
            <a:r>
              <a:rPr lang="en-US" sz="1100" dirty="0">
                <a:latin typeface="+mn-lt"/>
                <a:cs typeface="Times New Roman" panose="02020603050405020304" pitchFamily="18" charset="0"/>
              </a:rPr>
              <a:t>3)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для любой группы, абсолютный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max 90%</a:t>
            </a:r>
            <a:endParaRPr lang="ru-RU" sz="11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ru-RU" sz="11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46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188200"/>
            <a:ext cx="703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068900"/>
            <a:ext cx="8520600" cy="3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188200"/>
            <a:ext cx="703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88200"/>
            <a:ext cx="703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068900"/>
            <a:ext cx="8520600" cy="3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28590" y="230925"/>
            <a:ext cx="1592550" cy="4872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853" y="1653181"/>
            <a:ext cx="8314289" cy="1231752"/>
          </a:xfrm>
        </p:spPr>
        <p:txBody>
          <a:bodyPr>
            <a:no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+mj-lt"/>
              </a:rPr>
              <a:t>Выпускная квалификационная работа бакалавра</a:t>
            </a:r>
            <a:br>
              <a:rPr lang="en-US" sz="900" dirty="0">
                <a:solidFill>
                  <a:schemeClr val="tx1"/>
                </a:solidFill>
              </a:rPr>
            </a:br>
            <a:br>
              <a:rPr lang="ru-RU" sz="18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</a:br>
            <a:r>
              <a:rPr lang="ru-RU" sz="18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Исследование возможностей объяснимого искусственного интеллекта в задаче ранней диагностики стресса растений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4855" y="219505"/>
            <a:ext cx="70287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0" u="none" strike="noStrike" baseline="0" dirty="0">
                <a:solidFill>
                  <a:schemeClr val="tx1"/>
                </a:solidFill>
                <a:latin typeface="+mj-lt"/>
              </a:rPr>
              <a:t>«</a:t>
            </a:r>
            <a:r>
              <a:rPr lang="ru-RU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Национальный исследовательский Нижегородский государственный университет им. Н.И. Лобачевского» </a:t>
            </a:r>
          </a:p>
          <a:p>
            <a:pPr algn="ctr"/>
            <a:r>
              <a:rPr lang="ru-RU" i="0" u="none" strike="noStrike" baseline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Институт информационных технологий, математики и механики</a:t>
            </a:r>
          </a:p>
          <a:p>
            <a:pPr algn="ctr"/>
            <a:r>
              <a:rPr lang="ru-RU" sz="1400" i="0" u="none" strike="noStrike" baseline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Кафедра: Математическое обеспечение и суперкомпьютерные технологии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99992" y="2980343"/>
            <a:ext cx="4529152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hangingPunct="1">
              <a:buClr>
                <a:schemeClr val="folHlink"/>
              </a:buClr>
              <a:buSzPct val="60000"/>
              <a:defRPr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Выполнила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: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  <a:p>
            <a:pPr algn="r" eaLnBrk="1" hangingPunct="1">
              <a:buClr>
                <a:schemeClr val="folHlink"/>
              </a:buClr>
              <a:buSzPct val="60000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студентка гр. 381706-1</a:t>
            </a:r>
          </a:p>
          <a:p>
            <a:pPr algn="r" eaLnBrk="1" hangingPunct="1">
              <a:buClr>
                <a:schemeClr val="folHlink"/>
              </a:buClr>
              <a:buSzPct val="60000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Максимова И. И.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 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  <a:p>
            <a:pPr algn="r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Научный руководитель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: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 </a:t>
            </a:r>
            <a:br>
              <a:rPr lang="ru-RU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</a:b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проф. каф. МОСТ, д-р техн. наук</a:t>
            </a:r>
          </a:p>
          <a:p>
            <a:pPr algn="r" eaLnBrk="1" hangingPunct="1">
              <a:buClr>
                <a:schemeClr val="folHlink"/>
              </a:buClr>
              <a:buSzPct val="60000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Турлапов В.Е</a:t>
            </a:r>
            <a:r>
              <a:rPr lang="ru-RU" dirty="0">
                <a:solidFill>
                  <a:schemeClr val="tx1"/>
                </a:solidFill>
                <a:latin typeface="Arial" charset="0"/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35360" y="4537692"/>
            <a:ext cx="2957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Нижний Новгород, 21 июня 2021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0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DFC8CA-A941-4684-B97E-6D4CAD6D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99" y="843115"/>
            <a:ext cx="2352069" cy="17640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628283-E7DE-4088-A9AC-434F6BD1D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033" y="2604411"/>
            <a:ext cx="2303802" cy="1727852"/>
          </a:xfrm>
          <a:prstGeom prst="rect">
            <a:avLst/>
          </a:prstGeom>
        </p:spPr>
      </p:pic>
      <p:sp>
        <p:nvSpPr>
          <p:cNvPr id="375" name="Google Shape;375;p44"/>
          <p:cNvSpPr txBox="1">
            <a:spLocks noGrp="1"/>
          </p:cNvSpPr>
          <p:nvPr>
            <p:ph type="body" idx="1"/>
          </p:nvPr>
        </p:nvSpPr>
        <p:spPr>
          <a:xfrm>
            <a:off x="227082" y="1579757"/>
            <a:ext cx="5600822" cy="1058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b="1" dirty="0">
                <a:solidFill>
                  <a:srgbClr val="C00000"/>
                </a:solidFill>
              </a:rPr>
              <a:t>Визуализация и анализ</a:t>
            </a:r>
            <a:r>
              <a:rPr lang="en-US" sz="1200" b="1" dirty="0">
                <a:solidFill>
                  <a:srgbClr val="C00000"/>
                </a:solidFill>
              </a:rPr>
              <a:t>. </a:t>
            </a:r>
            <a:r>
              <a:rPr lang="en-US" sz="1200" dirty="0">
                <a:ea typeface="Calibri" panose="020F0502020204030204" pitchFamily="34" charset="0"/>
              </a:rPr>
              <a:t>SLP-</a:t>
            </a:r>
            <a:r>
              <a:rPr lang="ru-RU" sz="1200" dirty="0">
                <a:ea typeface="Calibri" panose="020F0502020204030204" pitchFamily="34" charset="0"/>
              </a:rPr>
              <a:t>модели</a:t>
            </a:r>
            <a:r>
              <a:rPr lang="ru-RU" sz="1200" dirty="0"/>
              <a:t> оснащены инструментами для анализа и визуализации эффективности компонентов вектора признаков </a:t>
            </a:r>
            <a:r>
              <a:rPr lang="ru-RU" sz="1200" dirty="0">
                <a:sym typeface="Wingdings" panose="05000000000000000000" pitchFamily="2" charset="2"/>
              </a:rPr>
              <a:t>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ru-RU" sz="1200" b="1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неитеративное</a:t>
            </a:r>
            <a:r>
              <a:rPr lang="ru-RU" sz="1200" dirty="0">
                <a:sym typeface="Wingdings" panose="05000000000000000000" pitchFamily="2" charset="2"/>
              </a:rPr>
              <a:t> 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</a:rPr>
              <a:t>упрощение структуры систем после обучения</a:t>
            </a:r>
            <a:endParaRPr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41251" y="4231843"/>
            <a:ext cx="307886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dirty="0">
                <a:latin typeface="+mj-lt"/>
                <a:ea typeface="Calibri" panose="020F0502020204030204" pitchFamily="34" charset="0"/>
              </a:rPr>
              <a:t>Эффективность всех групп признаков: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STAT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,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STAT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+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HIST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,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GLCM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,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ALL 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для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SLP</a:t>
            </a:r>
            <a:r>
              <a:rPr lang="en-US" sz="900" baseline="-25000" dirty="0">
                <a:latin typeface="+mj-lt"/>
                <a:ea typeface="Calibri" panose="020F0502020204030204" pitchFamily="34" charset="0"/>
              </a:rPr>
              <a:t>R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(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N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) при числе уровней квантования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L=4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 для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NDVI</a:t>
            </a:r>
            <a:r>
              <a:rPr lang="en-US" sz="900" baseline="-25000" dirty="0">
                <a:latin typeface="+mj-lt"/>
                <a:ea typeface="Calibri" panose="020F0502020204030204" pitchFamily="34" charset="0"/>
              </a:rPr>
              <a:t>T 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и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NDVI</a:t>
            </a:r>
            <a:r>
              <a:rPr lang="en-US" sz="900" baseline="-25000" dirty="0">
                <a:latin typeface="+mj-lt"/>
                <a:ea typeface="Calibri" panose="020F0502020204030204" pitchFamily="34" charset="0"/>
              </a:rPr>
              <a:t>G</a:t>
            </a:r>
            <a:endParaRPr lang="en-US" sz="900" baseline="-25000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9659" y="3619159"/>
            <a:ext cx="5498245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1100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Результаты упрощения </a:t>
            </a:r>
            <a:r>
              <a:rPr lang="en-US" sz="1100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SLP</a:t>
            </a:r>
            <a:r>
              <a:rPr lang="en-US" sz="1100" b="1" baseline="-25000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1100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100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100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при фиксированном квантовании</a:t>
            </a:r>
            <a:r>
              <a:rPr lang="en-US" sz="1100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ru-RU" sz="1100" b="1" dirty="0">
                <a:solidFill>
                  <a:srgbClr val="C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=4)</a:t>
            </a:r>
            <a:r>
              <a:rPr lang="en-US" sz="1100" b="1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100" b="1" dirty="0">
                <a:latin typeface="+mj-lt"/>
                <a:cs typeface="Times New Roman" panose="02020603050405020304" pitchFamily="18" charset="0"/>
              </a:rPr>
              <a:t>NDVI</a:t>
            </a:r>
            <a:r>
              <a:rPr lang="en-US" sz="1100" b="1" baseline="-25000" dirty="0">
                <a:latin typeface="+mj-lt"/>
                <a:cs typeface="Times New Roman" panose="02020603050405020304" pitchFamily="18" charset="0"/>
              </a:rPr>
              <a:t>T</a:t>
            </a:r>
            <a:r>
              <a:rPr lang="ru-RU" sz="1100" b="1" baseline="-25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1100" b="1" dirty="0">
                <a:latin typeface="+mj-lt"/>
                <a:cs typeface="Times New Roman" panose="02020603050405020304" pitchFamily="18" charset="0"/>
              </a:rPr>
              <a:t>данные</a:t>
            </a:r>
            <a:r>
              <a:rPr lang="ru-RU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</a:t>
            </a:r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</a:t>
            </a:r>
            <a:r>
              <a:rPr lang="ru-RU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3</a:t>
            </a:r>
            <a:r>
              <a:rPr lang="ru-RU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STAT+HIST</a:t>
            </a:r>
            <a:r>
              <a:rPr lang="en-US" sz="11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ru-RU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RMSE=0.8. </a:t>
            </a:r>
            <a:br>
              <a:rPr lang="ru-RU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   Абсолютный </a:t>
            </a:r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min </a:t>
            </a:r>
            <a:r>
              <a:rPr lang="ru-RU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RMSE=0.67 для N=27</a:t>
            </a:r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STAT+HIST</a:t>
            </a:r>
            <a:r>
              <a:rPr lang="ru-RU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</a:t>
            </a:r>
          </a:p>
          <a:p>
            <a:r>
              <a:rPr lang="en-US" sz="11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  <a:r>
              <a:rPr lang="en-US" sz="1100" b="1" baseline="-250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11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данные</a:t>
            </a:r>
            <a:r>
              <a:rPr lang="ru-RU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. </a:t>
            </a:r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N=</a:t>
            </a:r>
            <a:r>
              <a:rPr lang="ru-RU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2,</a:t>
            </a:r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ALL</a:t>
            </a:r>
            <a:r>
              <a:rPr lang="ru-RU" sz="1100" dirty="0">
                <a:latin typeface="+mj-lt"/>
                <a:cs typeface="Times New Roman" panose="02020603050405020304" pitchFamily="18" charset="0"/>
              </a:rPr>
              <a:t>, абсолютным </a:t>
            </a:r>
            <a:r>
              <a:rPr lang="ru-RU" sz="1100" dirty="0" err="1">
                <a:latin typeface="+mj-lt"/>
                <a:cs typeface="Times New Roman" panose="02020603050405020304" pitchFamily="18" charset="0"/>
              </a:rPr>
              <a:t>min</a:t>
            </a:r>
            <a:r>
              <a:rPr lang="ru-RU" sz="1100" dirty="0">
                <a:latin typeface="+mj-lt"/>
                <a:cs typeface="Times New Roman" panose="02020603050405020304" pitchFamily="18" charset="0"/>
              </a:rPr>
              <a:t> RMSE=3.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12" name="Google Shape;372;p44">
            <a:extLst>
              <a:ext uri="{FF2B5EF4-FFF2-40B4-BE49-F238E27FC236}">
                <a16:creationId xmlns:a16="http://schemas.microsoft.com/office/drawing/2014/main" id="{B8D4EAB3-1A49-4137-A5B6-3185A4CC0B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927" y="184545"/>
            <a:ext cx="7253757" cy="793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Интерпретация узлов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SLP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 как семантических понятий</a:t>
            </a:r>
            <a:b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2000" b="1" dirty="0">
                <a:solidFill>
                  <a:srgbClr val="C00000"/>
                </a:solidFill>
              </a:rPr>
              <a:t>Визуализация внутренних нейронов </a:t>
            </a:r>
            <a:r>
              <a:rPr lang="ru-RU" sz="2000" dirty="0">
                <a:solidFill>
                  <a:schemeClr val="tx1"/>
                </a:solidFill>
              </a:rPr>
              <a:t>(3)</a:t>
            </a:r>
            <a:br>
              <a:rPr lang="ru-RU" sz="1800" dirty="0">
                <a:solidFill>
                  <a:schemeClr val="accent1">
                    <a:lumMod val="50000"/>
                  </a:schemeClr>
                </a:solidFill>
              </a:rPr>
            </a:br>
            <a:endParaRPr sz="242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33AA076-AD45-4380-8147-1EACC714C1C2}"/>
              </a:ext>
            </a:extLst>
          </p:cNvPr>
          <p:cNvSpPr/>
          <p:nvPr/>
        </p:nvSpPr>
        <p:spPr>
          <a:xfrm>
            <a:off x="352858" y="1086123"/>
            <a:ext cx="54120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latin typeface="+mj-lt"/>
                <a:ea typeface="Calibri" panose="020F0502020204030204" pitchFamily="34" charset="0"/>
              </a:rPr>
              <a:t>Анализ точности </a:t>
            </a:r>
            <a:r>
              <a:rPr lang="en-US" sz="1200" b="1" dirty="0">
                <a:latin typeface="+mj-lt"/>
                <a:ea typeface="Calibri" panose="020F0502020204030204" pitchFamily="34" charset="0"/>
              </a:rPr>
              <a:t>SLP</a:t>
            </a:r>
            <a:r>
              <a:rPr lang="en-US" sz="1200" b="1" baseline="-25000" dirty="0">
                <a:latin typeface="+mj-lt"/>
                <a:ea typeface="Calibri" panose="020F0502020204030204" pitchFamily="34" charset="0"/>
              </a:rPr>
              <a:t>R</a:t>
            </a:r>
            <a:r>
              <a:rPr lang="ru-RU" sz="1200" b="1" dirty="0">
                <a:latin typeface="+mj-lt"/>
                <a:ea typeface="Calibri" panose="020F0502020204030204" pitchFamily="34" charset="0"/>
              </a:rPr>
              <a:t>(</a:t>
            </a:r>
            <a:r>
              <a:rPr lang="en-US" sz="1200" b="1" dirty="0">
                <a:latin typeface="+mj-lt"/>
                <a:ea typeface="Calibri" panose="020F0502020204030204" pitchFamily="34" charset="0"/>
              </a:rPr>
              <a:t>N</a:t>
            </a:r>
            <a:r>
              <a:rPr lang="ru-RU" sz="1200" b="1" dirty="0">
                <a:latin typeface="+mj-lt"/>
                <a:ea typeface="Calibri" panose="020F0502020204030204" pitchFamily="34" charset="0"/>
              </a:rPr>
              <a:t>)</a:t>
            </a:r>
            <a:r>
              <a:rPr lang="en-US" sz="1200" b="1" dirty="0">
                <a:latin typeface="+mj-lt"/>
                <a:ea typeface="Calibri" panose="020F0502020204030204" pitchFamily="34" charset="0"/>
              </a:rPr>
              <a:t>-</a:t>
            </a:r>
            <a:r>
              <a:rPr lang="ru-RU" sz="1200" b="1" dirty="0">
                <a:latin typeface="+mj-lt"/>
                <a:ea typeface="Calibri" panose="020F0502020204030204" pitchFamily="34" charset="0"/>
              </a:rPr>
              <a:t>регрессора </a:t>
            </a:r>
            <a:r>
              <a:rPr lang="en-US" sz="1200" b="1" dirty="0">
                <a:latin typeface="+mj-lt"/>
                <a:ea typeface="Calibri" panose="020F0502020204030204" pitchFamily="34" charset="0"/>
              </a:rPr>
              <a:t>(</a:t>
            </a:r>
            <a:r>
              <a:rPr lang="ru-RU" sz="1200" b="1" dirty="0">
                <a:latin typeface="+mj-lt"/>
                <a:ea typeface="Calibri" panose="020F0502020204030204" pitchFamily="34" charset="0"/>
              </a:rPr>
              <a:t>в терминах </a:t>
            </a:r>
            <a:r>
              <a:rPr lang="en-US" sz="1200" b="1" dirty="0">
                <a:latin typeface="+mj-lt"/>
                <a:ea typeface="Calibri" panose="020F0502020204030204" pitchFamily="34" charset="0"/>
              </a:rPr>
              <a:t>RMSE</a:t>
            </a:r>
            <a:r>
              <a:rPr lang="ru-RU" sz="1200" b="1" dirty="0">
                <a:latin typeface="+mj-lt"/>
                <a:ea typeface="Calibri" panose="020F0502020204030204" pitchFamily="34" charset="0"/>
              </a:rPr>
              <a:t> дня засухи</a:t>
            </a:r>
            <a:r>
              <a:rPr lang="en-US" sz="1200" b="1" dirty="0">
                <a:latin typeface="+mj-lt"/>
                <a:ea typeface="Calibri" panose="020F0502020204030204" pitchFamily="34" charset="0"/>
              </a:rPr>
              <a:t>)</a:t>
            </a:r>
            <a:endParaRPr lang="en-US" sz="1200" b="1" dirty="0">
              <a:latin typeface="+mj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FD280C0-95F7-40CA-A072-A197B66AFB50}"/>
              </a:ext>
            </a:extLst>
          </p:cNvPr>
          <p:cNvSpPr/>
          <p:nvPr/>
        </p:nvSpPr>
        <p:spPr>
          <a:xfrm>
            <a:off x="3997983" y="4776617"/>
            <a:ext cx="1024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ННГУ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,  </a:t>
            </a:r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2021 </a:t>
            </a:r>
            <a:endParaRPr lang="en-US" sz="11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AD8DD4E-26CC-49E5-97A9-7FEEC6681509}"/>
              </a:ext>
            </a:extLst>
          </p:cNvPr>
          <p:cNvSpPr/>
          <p:nvPr/>
        </p:nvSpPr>
        <p:spPr>
          <a:xfrm>
            <a:off x="5800940" y="877132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F528EF2-DBB6-4360-8893-2A4077D51C74}"/>
              </a:ext>
            </a:extLst>
          </p:cNvPr>
          <p:cNvSpPr/>
          <p:nvPr/>
        </p:nvSpPr>
        <p:spPr>
          <a:xfrm>
            <a:off x="5788116" y="2594530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1B3F754-BDFB-48D0-9C79-8E25EBE9FE31}"/>
              </a:ext>
            </a:extLst>
          </p:cNvPr>
          <p:cNvSpPr/>
          <p:nvPr/>
        </p:nvSpPr>
        <p:spPr>
          <a:xfrm>
            <a:off x="369448" y="2807838"/>
            <a:ext cx="5458456" cy="600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11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Анализ</a:t>
            </a:r>
            <a:r>
              <a:rPr lang="ru-RU" sz="1100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. </a:t>
            </a:r>
            <a:r>
              <a:rPr lang="ru-RU" sz="1100" dirty="0">
                <a:latin typeface="+mn-lt"/>
                <a:cs typeface="Times New Roman" panose="02020603050405020304" pitchFamily="18" charset="0"/>
              </a:rPr>
              <a:t>Анализируя поведение кривой ALL в сравнении с STAT+HIST и GLCM можно увидеть, что концептуальные группы признаков, STAT+HIST и GLCM, работают как антагонисты. 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21AC9EBB-8830-4E1A-9F20-EA7E973E41D3}"/>
              </a:ext>
            </a:extLst>
          </p:cNvPr>
          <p:cNvSpPr txBox="1">
            <a:spLocks/>
          </p:cNvSpPr>
          <p:nvPr/>
        </p:nvSpPr>
        <p:spPr>
          <a:xfrm>
            <a:off x="-208514" y="17263"/>
            <a:ext cx="3321490" cy="39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Создание XAI-блока</a:t>
            </a:r>
            <a:endParaRPr lang="ru-RU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23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5D4838-1C3C-440E-BE88-365E98F5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92" y="775852"/>
            <a:ext cx="2321096" cy="17408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3AEAAC-0F91-4935-AC9E-AED6065D0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129" y="2448721"/>
            <a:ext cx="2338871" cy="1754153"/>
          </a:xfrm>
          <a:prstGeom prst="rect">
            <a:avLst/>
          </a:prstGeom>
        </p:spPr>
      </p:pic>
      <p:sp>
        <p:nvSpPr>
          <p:cNvPr id="372" name="Google Shape;372;p44"/>
          <p:cNvSpPr txBox="1">
            <a:spLocks noGrp="1"/>
          </p:cNvSpPr>
          <p:nvPr>
            <p:ph type="title"/>
          </p:nvPr>
        </p:nvSpPr>
        <p:spPr>
          <a:xfrm>
            <a:off x="238503" y="233884"/>
            <a:ext cx="7077291" cy="793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Упрощение структуры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SLP-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регрессора в ходе обучения при оптимизации точности </a:t>
            </a:r>
            <a:r>
              <a:rPr lang="ru-RU" sz="2000" dirty="0">
                <a:solidFill>
                  <a:schemeClr val="tx1"/>
                </a:solidFill>
              </a:rPr>
              <a:t>(1)</a:t>
            </a:r>
            <a:br>
              <a:rPr lang="ru-RU" sz="1800" dirty="0">
                <a:solidFill>
                  <a:schemeClr val="accent1">
                    <a:lumMod val="50000"/>
                  </a:schemeClr>
                </a:solidFill>
              </a:rPr>
            </a:br>
            <a:endParaRPr sz="2420" dirty="0"/>
          </a:p>
        </p:txBody>
      </p:sp>
      <p:sp>
        <p:nvSpPr>
          <p:cNvPr id="375" name="Google Shape;375;p44"/>
          <p:cNvSpPr txBox="1">
            <a:spLocks noGrp="1"/>
          </p:cNvSpPr>
          <p:nvPr>
            <p:ph type="body" idx="1"/>
          </p:nvPr>
        </p:nvSpPr>
        <p:spPr>
          <a:xfrm>
            <a:off x="0" y="1029955"/>
            <a:ext cx="5644211" cy="1238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b="1" dirty="0">
                <a:solidFill>
                  <a:srgbClr val="C00000"/>
                </a:solidFill>
              </a:rPr>
              <a:t>Упрощения структуры </a:t>
            </a:r>
            <a:r>
              <a:rPr lang="en-US" sz="1200" dirty="0">
                <a:solidFill>
                  <a:schemeClr val="tx1"/>
                </a:solidFill>
              </a:rPr>
              <a:t>SLP</a:t>
            </a:r>
            <a:r>
              <a:rPr lang="ru-RU" sz="1200" dirty="0">
                <a:solidFill>
                  <a:schemeClr val="tx1"/>
                </a:solidFill>
              </a:rPr>
              <a:t>-регрессора </a:t>
            </a:r>
            <a:r>
              <a:rPr lang="ru-RU" sz="1200" b="1" dirty="0">
                <a:solidFill>
                  <a:srgbClr val="C00000"/>
                </a:solidFill>
              </a:rPr>
              <a:t>при оптимизации точности </a:t>
            </a:r>
            <a:r>
              <a:rPr lang="ru-RU" sz="1200" dirty="0">
                <a:solidFill>
                  <a:schemeClr val="tx1"/>
                </a:solidFill>
              </a:rPr>
              <a:t>осуществляется  за счет 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</a:rPr>
              <a:t>вариативности числа уровней квантования (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ru-RU" sz="1200" b="1" dirty="0">
                <a:solidFill>
                  <a:schemeClr val="tx1"/>
                </a:solidFill>
              </a:rPr>
              <a:t>,</a:t>
            </a:r>
            <a:r>
              <a:rPr lang="ru-RU" sz="1200" dirty="0"/>
              <a:t> которое формирует признаки</a:t>
            </a:r>
            <a:r>
              <a:rPr lang="en-US" sz="1200" dirty="0"/>
              <a:t>: </a:t>
            </a:r>
            <a:r>
              <a:rPr lang="ru-RU" sz="1200" dirty="0" err="1"/>
              <a:t>бины</a:t>
            </a:r>
            <a:r>
              <a:rPr lang="ru-RU" sz="1200" dirty="0"/>
              <a:t> гистограммы и уровни серого для GLCM</a:t>
            </a:r>
            <a:r>
              <a:rPr lang="en-US" sz="1200" dirty="0"/>
              <a:t>.</a:t>
            </a:r>
          </a:p>
          <a:p>
            <a:r>
              <a:rPr lang="ru-RU" sz="1200" dirty="0">
                <a:solidFill>
                  <a:schemeClr val="tx1"/>
                </a:solidFill>
              </a:rPr>
              <a:t>Используются две схемы квантования, ориентированные на свойства наборов данных после их нормализации.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8503" y="4065199"/>
            <a:ext cx="5703789" cy="600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Результаты упрощения </a:t>
            </a:r>
            <a:r>
              <a:rPr lang="en-US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SLP</a:t>
            </a:r>
            <a:r>
              <a:rPr lang="en-US" sz="1100" b="1" baseline="-250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 применением схемы 1</a:t>
            </a:r>
            <a:r>
              <a:rPr lang="en-US" sz="1100" b="1" dirty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  <a:r>
              <a:rPr lang="en-US" sz="1100" b="1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1100" b="1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данные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N=3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при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L=10, 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STAT+ HIST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(типовые), абсолютный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min RMSE=0.617</a:t>
            </a:r>
            <a:endParaRPr lang="en-US" sz="1100" dirty="0">
              <a:latin typeface="+mn-lt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  <a:r>
              <a:rPr lang="en-US" sz="1100" b="1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11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данные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N=1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при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L=10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GLCM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(специальные),  абсолютный 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min RMSE=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83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041173"/>
                  </p:ext>
                </p:extLst>
              </p:nvPr>
            </p:nvGraphicFramePr>
            <p:xfrm>
              <a:off x="2313385" y="2824196"/>
              <a:ext cx="3528179" cy="101600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0102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178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Число уровней (</a:t>
                          </a:r>
                          <a:r>
                            <a:rPr lang="en-US" sz="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ru-RU" sz="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</a:rPr>
                            <a:t>Границы квантования</a:t>
                          </a:r>
                          <a:r>
                            <a:rPr lang="en-US" sz="8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4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(-2, -1, 0, 1, 2)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6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(-2, -1, -0.5 , 0, 0.5, 1, 2)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8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(-2, -1.5, -1, -0.5, 0, 0.5, 1, 1.5, 2)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10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(-2, -1.5, -1, -0.5, -0.25 , 0, 0.25,  0.5,  1, 1.5, 2)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041173"/>
                  </p:ext>
                </p:extLst>
              </p:nvPr>
            </p:nvGraphicFramePr>
            <p:xfrm>
              <a:off x="2313385" y="2824196"/>
              <a:ext cx="3528179" cy="101600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0102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178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Число уровней (</a:t>
                          </a:r>
                          <a:r>
                            <a:rPr lang="en-US" sz="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ru-RU" sz="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5"/>
                          <a:stretch>
                            <a:fillRect l="-40338" t="-3030" r="-966" b="-4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4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(-2, -1, 0, 1, 2)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6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(-2, -1, -0.5 , 0, 0.5, 1, 2)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8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(-2, -1.5, -1, -0.5, 0, 0.5, 1, 1.5, 2)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10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(-2, -1.5, -1, -0.5, -0.25 , 0, 0.25,  0.5,  1, 1.5, 2)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Прямоугольник 14"/>
          <p:cNvSpPr/>
          <p:nvPr/>
        </p:nvSpPr>
        <p:spPr>
          <a:xfrm>
            <a:off x="5824167" y="802950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824167" y="2626826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770F33-553E-44CE-ADB1-2205419479B8}"/>
              </a:ext>
            </a:extLst>
          </p:cNvPr>
          <p:cNvSpPr txBox="1"/>
          <p:nvPr/>
        </p:nvSpPr>
        <p:spPr>
          <a:xfrm>
            <a:off x="3111078" y="2534278"/>
            <a:ext cx="2181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Схема 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для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NDVI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87C81DB-1FB9-4C26-9A47-B47ADC5C9225}"/>
              </a:ext>
            </a:extLst>
          </p:cNvPr>
          <p:cNvSpPr/>
          <p:nvPr/>
        </p:nvSpPr>
        <p:spPr>
          <a:xfrm>
            <a:off x="3997983" y="4776617"/>
            <a:ext cx="1024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ННГУ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,  </a:t>
            </a:r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2021 </a:t>
            </a:r>
            <a:endParaRPr lang="en-US" sz="11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F1FCF5B-FEF5-4F06-A807-09ECB1F941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622"/>
          <a:stretch/>
        </p:blipFill>
        <p:spPr>
          <a:xfrm>
            <a:off x="318161" y="2586397"/>
            <a:ext cx="1977550" cy="1478802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71BD5A-6D57-40C8-84DC-7979C40D383F}"/>
              </a:ext>
            </a:extLst>
          </p:cNvPr>
          <p:cNvSpPr/>
          <p:nvPr/>
        </p:nvSpPr>
        <p:spPr>
          <a:xfrm>
            <a:off x="6094738" y="4147839"/>
            <a:ext cx="307886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dirty="0">
                <a:latin typeface="+mj-lt"/>
                <a:ea typeface="Calibri" panose="020F0502020204030204" pitchFamily="34" charset="0"/>
              </a:rPr>
              <a:t>Эффективность всех групп признаков: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STAT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,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STAT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+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HIST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,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GLCM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,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ALL 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для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SLP</a:t>
            </a:r>
            <a:r>
              <a:rPr lang="en-US" sz="900" baseline="-25000" dirty="0">
                <a:latin typeface="+mj-lt"/>
                <a:ea typeface="Calibri" panose="020F0502020204030204" pitchFamily="34" charset="0"/>
              </a:rPr>
              <a:t>R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(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N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) при разном способе квантования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L 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(схема 1) для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NDVI</a:t>
            </a:r>
            <a:r>
              <a:rPr lang="en-US" sz="900" baseline="-25000" dirty="0">
                <a:latin typeface="+mj-lt"/>
                <a:ea typeface="Calibri" panose="020F0502020204030204" pitchFamily="34" charset="0"/>
              </a:rPr>
              <a:t>T 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и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NDVI</a:t>
            </a:r>
            <a:r>
              <a:rPr lang="en-US" sz="900" baseline="-25000" dirty="0">
                <a:latin typeface="+mj-lt"/>
                <a:ea typeface="Calibri" panose="020F0502020204030204" pitchFamily="34" charset="0"/>
              </a:rPr>
              <a:t>G</a:t>
            </a:r>
            <a:endParaRPr lang="en-US" sz="900" baseline="-25000" dirty="0">
              <a:latin typeface="+mj-lt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89FF1A30-94FB-4EC4-AE40-5506A955D40E}"/>
              </a:ext>
            </a:extLst>
          </p:cNvPr>
          <p:cNvSpPr txBox="1">
            <a:spLocks/>
          </p:cNvSpPr>
          <p:nvPr/>
        </p:nvSpPr>
        <p:spPr>
          <a:xfrm>
            <a:off x="-208514" y="17263"/>
            <a:ext cx="3321490" cy="39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Создание XAI-блока</a:t>
            </a:r>
            <a:endParaRPr lang="ru-RU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6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Прямоугольник 2"/>
          <p:cNvSpPr/>
          <p:nvPr/>
        </p:nvSpPr>
        <p:spPr>
          <a:xfrm>
            <a:off x="5777473" y="976781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58668" y="2645350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56E0409-8244-46EF-BB7E-77C64C20950A}"/>
              </a:ext>
            </a:extLst>
          </p:cNvPr>
          <p:cNvSpPr/>
          <p:nvPr/>
        </p:nvSpPr>
        <p:spPr>
          <a:xfrm>
            <a:off x="3997983" y="4776617"/>
            <a:ext cx="1024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ННГУ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,  </a:t>
            </a:r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2021 </a:t>
            </a:r>
            <a:endParaRPr lang="en-US" sz="1100" dirty="0"/>
          </a:p>
        </p:txBody>
      </p:sp>
      <p:sp>
        <p:nvSpPr>
          <p:cNvPr id="17" name="Google Shape;375;p44">
            <a:extLst>
              <a:ext uri="{FF2B5EF4-FFF2-40B4-BE49-F238E27FC236}">
                <a16:creationId xmlns:a16="http://schemas.microsoft.com/office/drawing/2014/main" id="{85344D84-3DCD-43C7-8831-AD570E4238A2}"/>
              </a:ext>
            </a:extLst>
          </p:cNvPr>
          <p:cNvSpPr txBox="1">
            <a:spLocks/>
          </p:cNvSpPr>
          <p:nvPr/>
        </p:nvSpPr>
        <p:spPr>
          <a:xfrm>
            <a:off x="-13475" y="1090653"/>
            <a:ext cx="5644211" cy="1238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200" b="1" dirty="0">
                <a:solidFill>
                  <a:srgbClr val="C00000"/>
                </a:solidFill>
              </a:rPr>
              <a:t>Упрощения структуры </a:t>
            </a:r>
            <a:r>
              <a:rPr lang="en-US" sz="1200" dirty="0">
                <a:solidFill>
                  <a:schemeClr val="tx1"/>
                </a:solidFill>
              </a:rPr>
              <a:t>SLP</a:t>
            </a:r>
            <a:r>
              <a:rPr lang="ru-RU" sz="1200" dirty="0">
                <a:solidFill>
                  <a:schemeClr val="tx1"/>
                </a:solidFill>
              </a:rPr>
              <a:t>-регрессора при оптимизации точности осуществляется  за счет </a:t>
            </a:r>
            <a:r>
              <a:rPr lang="ru-RU" sz="1200" b="1" dirty="0">
                <a:solidFill>
                  <a:schemeClr val="tx1"/>
                </a:solidFill>
              </a:rPr>
              <a:t>вариативности числа уровней квантования (</a:t>
            </a:r>
            <a:r>
              <a:rPr lang="en-US" sz="1200" b="1" dirty="0">
                <a:solidFill>
                  <a:schemeClr val="tx1"/>
                </a:solidFill>
              </a:rPr>
              <a:t>L</a:t>
            </a:r>
            <a:r>
              <a:rPr lang="ru-RU" sz="1200" b="1" dirty="0">
                <a:solidFill>
                  <a:schemeClr val="tx1"/>
                </a:solidFill>
              </a:rPr>
              <a:t>)</a:t>
            </a:r>
            <a:endParaRPr lang="en-US" sz="1200" dirty="0"/>
          </a:p>
          <a:p>
            <a:r>
              <a:rPr lang="ru-RU" sz="1200" dirty="0">
                <a:solidFill>
                  <a:schemeClr val="tx1"/>
                </a:solidFill>
              </a:rPr>
              <a:t>Используются две схемы квантования, ориентированные на свойства наборов данных после их нормализации.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A94EC5-5235-4D60-B50E-FC644EDEAF57}"/>
              </a:ext>
            </a:extLst>
          </p:cNvPr>
          <p:cNvSpPr txBox="1"/>
          <p:nvPr/>
        </p:nvSpPr>
        <p:spPr>
          <a:xfrm>
            <a:off x="2920835" y="2285008"/>
            <a:ext cx="2181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Схема 2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для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NDVI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5C888D8-A241-4CF3-9D17-77FB3F6C01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97"/>
          <a:stretch/>
        </p:blipFill>
        <p:spPr>
          <a:xfrm>
            <a:off x="298851" y="2467297"/>
            <a:ext cx="1985892" cy="1535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2058E66C-3D8F-409F-BBB7-8015293952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565060"/>
                  </p:ext>
                </p:extLst>
              </p:nvPr>
            </p:nvGraphicFramePr>
            <p:xfrm>
              <a:off x="2339028" y="2622094"/>
              <a:ext cx="3345363" cy="1378018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010285">
                      <a:extLst>
                        <a:ext uri="{9D8B030D-6E8A-4147-A177-3AD203B41FA5}">
                          <a16:colId xmlns:a16="http://schemas.microsoft.com/office/drawing/2014/main" val="232557135"/>
                        </a:ext>
                      </a:extLst>
                    </a:gridCol>
                    <a:gridCol w="2335078">
                      <a:extLst>
                        <a:ext uri="{9D8B030D-6E8A-4147-A177-3AD203B41FA5}">
                          <a16:colId xmlns:a16="http://schemas.microsoft.com/office/drawing/2014/main" val="1637880986"/>
                        </a:ext>
                      </a:extLst>
                    </a:gridCol>
                  </a:tblGrid>
                  <a:tr h="15881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Число уровней (</a:t>
                          </a:r>
                          <a:r>
                            <a:rPr lang="en-US" sz="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ru-RU" sz="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</a:rPr>
                            <a:t>Границы квантования</a:t>
                          </a:r>
                          <a:r>
                            <a:rPr lang="en-US" sz="80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800">
                                  <a:effectLst/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r>
                            <a:rPr lang="en-US" sz="800" dirty="0">
                              <a:effectLst/>
                            </a:rPr>
                            <a:t>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68263235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(-</a:t>
                          </a:r>
                          <a:r>
                            <a:rPr lang="ru-RU" sz="800" dirty="0">
                              <a:effectLst/>
                            </a:rPr>
                            <a:t>1</a:t>
                          </a:r>
                          <a:r>
                            <a:rPr lang="en-US" sz="800" dirty="0">
                              <a:effectLst/>
                            </a:rPr>
                            <a:t>, -</a:t>
                          </a:r>
                          <a:r>
                            <a:rPr lang="ru-RU" sz="800" dirty="0">
                              <a:effectLst/>
                            </a:rPr>
                            <a:t>0.5</a:t>
                          </a:r>
                          <a:r>
                            <a:rPr lang="en-US" sz="800" dirty="0">
                              <a:effectLst/>
                            </a:rPr>
                            <a:t>, </a:t>
                          </a:r>
                          <a:r>
                            <a:rPr lang="ru-RU" sz="800" dirty="0">
                              <a:effectLst/>
                            </a:rPr>
                            <a:t>0.5</a:t>
                          </a:r>
                          <a:r>
                            <a:rPr lang="en-US" sz="800" dirty="0">
                              <a:effectLst/>
                            </a:rPr>
                            <a:t>, 1)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15747142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(-</a:t>
                          </a:r>
                          <a:r>
                            <a:rPr lang="ru-RU" sz="800" dirty="0">
                              <a:effectLst/>
                            </a:rPr>
                            <a:t>1.5</a:t>
                          </a:r>
                          <a:r>
                            <a:rPr lang="en-US" sz="800" dirty="0">
                              <a:effectLst/>
                            </a:rPr>
                            <a:t>, -0.5 ,</a:t>
                          </a:r>
                          <a:r>
                            <a:rPr lang="ru-RU" sz="800" dirty="0">
                              <a:effectLst/>
                            </a:rPr>
                            <a:t> 0, </a:t>
                          </a:r>
                          <a:r>
                            <a:rPr lang="en-US" sz="800" dirty="0">
                              <a:effectLst/>
                            </a:rPr>
                            <a:t>0.5, 1</a:t>
                          </a:r>
                          <a:r>
                            <a:rPr lang="ru-RU" sz="800" dirty="0">
                              <a:effectLst/>
                            </a:rPr>
                            <a:t>.5</a:t>
                          </a:r>
                          <a:r>
                            <a:rPr lang="en-US" sz="800" dirty="0">
                              <a:effectLst/>
                            </a:rPr>
                            <a:t>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53754119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(-</a:t>
                          </a:r>
                          <a:r>
                            <a:rPr lang="ru-RU" sz="800" dirty="0">
                              <a:effectLst/>
                            </a:rPr>
                            <a:t>1.5</a:t>
                          </a:r>
                          <a:r>
                            <a:rPr lang="en-US" sz="800" dirty="0">
                              <a:effectLst/>
                            </a:rPr>
                            <a:t>,</a:t>
                          </a:r>
                          <a:r>
                            <a:rPr lang="ru-RU" sz="800" dirty="0">
                              <a:effectLst/>
                            </a:rPr>
                            <a:t> -0.75, </a:t>
                          </a:r>
                          <a:r>
                            <a:rPr lang="en-US" sz="800" dirty="0">
                              <a:effectLst/>
                            </a:rPr>
                            <a:t>-</a:t>
                          </a:r>
                          <a:r>
                            <a:rPr lang="ru-RU" sz="800" dirty="0">
                              <a:effectLst/>
                            </a:rPr>
                            <a:t>0</a:t>
                          </a:r>
                          <a:r>
                            <a:rPr lang="en-US" sz="800" dirty="0">
                              <a:effectLst/>
                            </a:rPr>
                            <a:t>.</a:t>
                          </a:r>
                          <a:r>
                            <a:rPr lang="ru-RU" sz="800" dirty="0">
                              <a:effectLst/>
                            </a:rPr>
                            <a:t>2</a:t>
                          </a:r>
                          <a:r>
                            <a:rPr lang="en-US" sz="800" dirty="0">
                              <a:effectLst/>
                            </a:rPr>
                            <a:t>5, 0.</a:t>
                          </a:r>
                          <a:r>
                            <a:rPr lang="ru-RU" sz="800" dirty="0">
                              <a:effectLst/>
                            </a:rPr>
                            <a:t>2</a:t>
                          </a:r>
                          <a:r>
                            <a:rPr lang="en-US" sz="800" dirty="0">
                              <a:effectLst/>
                            </a:rPr>
                            <a:t>5,  0.</a:t>
                          </a:r>
                          <a:r>
                            <a:rPr lang="ru-RU" sz="800" dirty="0">
                              <a:effectLst/>
                            </a:rPr>
                            <a:t>7</a:t>
                          </a:r>
                          <a:r>
                            <a:rPr lang="en-US" sz="800" dirty="0">
                              <a:effectLst/>
                            </a:rPr>
                            <a:t>5, 1</a:t>
                          </a:r>
                          <a:r>
                            <a:rPr lang="ru-RU" sz="800" dirty="0">
                              <a:effectLst/>
                            </a:rPr>
                            <a:t>.5</a:t>
                          </a:r>
                          <a:r>
                            <a:rPr lang="en-US" sz="800" dirty="0">
                              <a:effectLst/>
                            </a:rPr>
                            <a:t>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05668787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</a:rPr>
                            <a:t>6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(-</a:t>
                          </a:r>
                          <a:r>
                            <a:rPr lang="ru-RU" sz="800" dirty="0">
                              <a:effectLst/>
                            </a:rPr>
                            <a:t>1.5</a:t>
                          </a:r>
                          <a:r>
                            <a:rPr lang="en-US" sz="800" dirty="0">
                              <a:effectLst/>
                            </a:rPr>
                            <a:t>,</a:t>
                          </a:r>
                          <a:r>
                            <a:rPr lang="ru-RU" sz="800" dirty="0">
                              <a:effectLst/>
                            </a:rPr>
                            <a:t> -0.75, </a:t>
                          </a:r>
                          <a:r>
                            <a:rPr lang="en-US" sz="800" dirty="0">
                              <a:effectLst/>
                            </a:rPr>
                            <a:t>-</a:t>
                          </a:r>
                          <a:r>
                            <a:rPr lang="ru-RU" sz="800" dirty="0">
                              <a:effectLst/>
                            </a:rPr>
                            <a:t>0</a:t>
                          </a:r>
                          <a:r>
                            <a:rPr lang="en-US" sz="800" dirty="0">
                              <a:effectLst/>
                            </a:rPr>
                            <a:t>.</a:t>
                          </a:r>
                          <a:r>
                            <a:rPr lang="ru-RU" sz="800" dirty="0">
                              <a:effectLst/>
                            </a:rPr>
                            <a:t>2</a:t>
                          </a:r>
                          <a:r>
                            <a:rPr lang="en-US" sz="800" dirty="0">
                              <a:effectLst/>
                            </a:rPr>
                            <a:t>5,</a:t>
                          </a:r>
                          <a:r>
                            <a:rPr lang="ru-RU" sz="800" dirty="0">
                              <a:effectLst/>
                            </a:rPr>
                            <a:t> 0,</a:t>
                          </a:r>
                          <a:r>
                            <a:rPr lang="en-US" sz="800" dirty="0">
                              <a:effectLst/>
                            </a:rPr>
                            <a:t> 0.</a:t>
                          </a:r>
                          <a:r>
                            <a:rPr lang="ru-RU" sz="800" dirty="0">
                              <a:effectLst/>
                            </a:rPr>
                            <a:t>2</a:t>
                          </a:r>
                          <a:r>
                            <a:rPr lang="en-US" sz="800" dirty="0">
                              <a:effectLst/>
                            </a:rPr>
                            <a:t>5,  0.</a:t>
                          </a:r>
                          <a:r>
                            <a:rPr lang="ru-RU" sz="800" dirty="0">
                              <a:effectLst/>
                            </a:rPr>
                            <a:t>7</a:t>
                          </a:r>
                          <a:r>
                            <a:rPr lang="en-US" sz="800" dirty="0">
                              <a:effectLst/>
                            </a:rPr>
                            <a:t>5, 1</a:t>
                          </a:r>
                          <a:r>
                            <a:rPr lang="ru-RU" sz="800" dirty="0">
                              <a:effectLst/>
                            </a:rPr>
                            <a:t>.5</a:t>
                          </a:r>
                          <a:r>
                            <a:rPr lang="en-US" sz="800" dirty="0">
                              <a:effectLst/>
                            </a:rPr>
                            <a:t>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2784906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</a:rPr>
                            <a:t>7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800" dirty="0">
                              <a:effectLst/>
                            </a:rPr>
                            <a:t>(-</a:t>
                          </a:r>
                          <a:r>
                            <a:rPr lang="ru-RU" sz="800" dirty="0">
                              <a:effectLst/>
                            </a:rPr>
                            <a:t>1.5</a:t>
                          </a:r>
                          <a:r>
                            <a:rPr lang="en-US" sz="800" dirty="0">
                              <a:effectLst/>
                            </a:rPr>
                            <a:t>,</a:t>
                          </a:r>
                          <a:r>
                            <a:rPr lang="ru-RU" sz="800" dirty="0">
                              <a:effectLst/>
                            </a:rPr>
                            <a:t> -1.0, -0.6, </a:t>
                          </a:r>
                          <a:r>
                            <a:rPr lang="en-US" sz="800" dirty="0">
                              <a:effectLst/>
                            </a:rPr>
                            <a:t>-</a:t>
                          </a:r>
                          <a:r>
                            <a:rPr lang="ru-RU" sz="800" dirty="0">
                              <a:effectLst/>
                            </a:rPr>
                            <a:t>0</a:t>
                          </a:r>
                          <a:r>
                            <a:rPr lang="en-US" sz="800" dirty="0">
                              <a:effectLst/>
                            </a:rPr>
                            <a:t>.</a:t>
                          </a:r>
                          <a:r>
                            <a:rPr lang="ru-RU" sz="800" dirty="0">
                              <a:effectLst/>
                            </a:rPr>
                            <a:t>2</a:t>
                          </a:r>
                          <a:r>
                            <a:rPr lang="en-US" sz="800" dirty="0">
                              <a:effectLst/>
                            </a:rPr>
                            <a:t>,</a:t>
                          </a:r>
                          <a:r>
                            <a:rPr lang="ru-RU" sz="800" dirty="0">
                              <a:effectLst/>
                            </a:rPr>
                            <a:t> 0.2, </a:t>
                          </a:r>
                          <a:r>
                            <a:rPr lang="en-US" sz="800" dirty="0">
                              <a:effectLst/>
                            </a:rPr>
                            <a:t> 0.</a:t>
                          </a:r>
                          <a:r>
                            <a:rPr lang="ru-RU" sz="800" dirty="0">
                              <a:effectLst/>
                            </a:rPr>
                            <a:t>6</a:t>
                          </a:r>
                          <a:r>
                            <a:rPr lang="en-US" sz="800" dirty="0">
                              <a:effectLst/>
                            </a:rPr>
                            <a:t>,  </a:t>
                          </a:r>
                          <a:r>
                            <a:rPr lang="ru-RU" sz="800" dirty="0">
                              <a:effectLst/>
                            </a:rPr>
                            <a:t>1</a:t>
                          </a:r>
                          <a:r>
                            <a:rPr lang="en-US" sz="800" dirty="0">
                              <a:effectLst/>
                            </a:rPr>
                            <a:t>, 1</a:t>
                          </a:r>
                          <a:r>
                            <a:rPr lang="ru-RU" sz="800" dirty="0">
                              <a:effectLst/>
                            </a:rPr>
                            <a:t>.5</a:t>
                          </a:r>
                          <a:r>
                            <a:rPr lang="en-US" sz="800" dirty="0">
                              <a:effectLst/>
                            </a:rPr>
                            <a:t>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17662938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</a:rPr>
                            <a:t>8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800" dirty="0">
                              <a:effectLst/>
                            </a:rPr>
                            <a:t>(-</a:t>
                          </a:r>
                          <a:r>
                            <a:rPr lang="ru-RU" sz="800" dirty="0">
                              <a:effectLst/>
                            </a:rPr>
                            <a:t>1.5</a:t>
                          </a:r>
                          <a:r>
                            <a:rPr lang="en-US" sz="800" dirty="0">
                              <a:effectLst/>
                            </a:rPr>
                            <a:t>,</a:t>
                          </a:r>
                          <a:r>
                            <a:rPr lang="ru-RU" sz="800" dirty="0">
                              <a:effectLst/>
                            </a:rPr>
                            <a:t> -1.0, -0.6, </a:t>
                          </a:r>
                          <a:r>
                            <a:rPr lang="en-US" sz="800" dirty="0">
                              <a:effectLst/>
                            </a:rPr>
                            <a:t>-</a:t>
                          </a:r>
                          <a:r>
                            <a:rPr lang="ru-RU" sz="800" dirty="0">
                              <a:effectLst/>
                            </a:rPr>
                            <a:t>0</a:t>
                          </a:r>
                          <a:r>
                            <a:rPr lang="en-US" sz="800" dirty="0">
                              <a:effectLst/>
                            </a:rPr>
                            <a:t>.</a:t>
                          </a:r>
                          <a:r>
                            <a:rPr lang="ru-RU" sz="800" dirty="0">
                              <a:effectLst/>
                            </a:rPr>
                            <a:t>2</a:t>
                          </a:r>
                          <a:r>
                            <a:rPr lang="en-US" sz="800" dirty="0">
                              <a:effectLst/>
                            </a:rPr>
                            <a:t>,</a:t>
                          </a:r>
                          <a:r>
                            <a:rPr lang="ru-RU" sz="800" dirty="0">
                              <a:effectLst/>
                            </a:rPr>
                            <a:t> 0, 0.2, </a:t>
                          </a:r>
                          <a:r>
                            <a:rPr lang="en-US" sz="800" dirty="0">
                              <a:effectLst/>
                            </a:rPr>
                            <a:t> 0.</a:t>
                          </a:r>
                          <a:r>
                            <a:rPr lang="ru-RU" sz="800" dirty="0">
                              <a:effectLst/>
                            </a:rPr>
                            <a:t>6</a:t>
                          </a:r>
                          <a:r>
                            <a:rPr lang="en-US" sz="800" dirty="0">
                              <a:effectLst/>
                            </a:rPr>
                            <a:t>,  </a:t>
                          </a:r>
                          <a:r>
                            <a:rPr lang="ru-RU" sz="800" dirty="0">
                              <a:effectLst/>
                            </a:rPr>
                            <a:t>1</a:t>
                          </a:r>
                          <a:r>
                            <a:rPr lang="en-US" sz="800" dirty="0">
                              <a:effectLst/>
                            </a:rPr>
                            <a:t>, 1</a:t>
                          </a:r>
                          <a:r>
                            <a:rPr lang="ru-RU" sz="800" dirty="0">
                              <a:effectLst/>
                            </a:rPr>
                            <a:t>.5</a:t>
                          </a:r>
                          <a:r>
                            <a:rPr lang="en-US" sz="800" dirty="0">
                              <a:effectLst/>
                            </a:rPr>
                            <a:t>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148619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2058E66C-3D8F-409F-BBB7-8015293952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2565060"/>
                  </p:ext>
                </p:extLst>
              </p:nvPr>
            </p:nvGraphicFramePr>
            <p:xfrm>
              <a:off x="2339028" y="2622094"/>
              <a:ext cx="3345363" cy="1378018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010285">
                      <a:extLst>
                        <a:ext uri="{9D8B030D-6E8A-4147-A177-3AD203B41FA5}">
                          <a16:colId xmlns:a16="http://schemas.microsoft.com/office/drawing/2014/main" val="232557135"/>
                        </a:ext>
                      </a:extLst>
                    </a:gridCol>
                    <a:gridCol w="2335078">
                      <a:extLst>
                        <a:ext uri="{9D8B030D-6E8A-4147-A177-3AD203B41FA5}">
                          <a16:colId xmlns:a16="http://schemas.microsoft.com/office/drawing/2014/main" val="1637880986"/>
                        </a:ext>
                      </a:extLst>
                    </a:gridCol>
                  </a:tblGrid>
                  <a:tr h="15881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Число уровней (</a:t>
                          </a:r>
                          <a:r>
                            <a:rPr lang="en-US" sz="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ru-RU" sz="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6"/>
                          <a:stretch>
                            <a:fillRect l="-43490" t="-7692" r="-1042" b="-7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8263235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(-</a:t>
                          </a:r>
                          <a:r>
                            <a:rPr lang="ru-RU" sz="800" dirty="0">
                              <a:effectLst/>
                            </a:rPr>
                            <a:t>1</a:t>
                          </a:r>
                          <a:r>
                            <a:rPr lang="en-US" sz="800" dirty="0">
                              <a:effectLst/>
                            </a:rPr>
                            <a:t>, -</a:t>
                          </a:r>
                          <a:r>
                            <a:rPr lang="ru-RU" sz="800" dirty="0">
                              <a:effectLst/>
                            </a:rPr>
                            <a:t>0.5</a:t>
                          </a:r>
                          <a:r>
                            <a:rPr lang="en-US" sz="800" dirty="0">
                              <a:effectLst/>
                            </a:rPr>
                            <a:t>, </a:t>
                          </a:r>
                          <a:r>
                            <a:rPr lang="ru-RU" sz="800" dirty="0">
                              <a:effectLst/>
                            </a:rPr>
                            <a:t>0.5</a:t>
                          </a:r>
                          <a:r>
                            <a:rPr lang="en-US" sz="800" dirty="0">
                              <a:effectLst/>
                            </a:rPr>
                            <a:t>, 1)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15747142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(-</a:t>
                          </a:r>
                          <a:r>
                            <a:rPr lang="ru-RU" sz="800" dirty="0">
                              <a:effectLst/>
                            </a:rPr>
                            <a:t>1.5</a:t>
                          </a:r>
                          <a:r>
                            <a:rPr lang="en-US" sz="800" dirty="0">
                              <a:effectLst/>
                            </a:rPr>
                            <a:t>, -0.5 ,</a:t>
                          </a:r>
                          <a:r>
                            <a:rPr lang="ru-RU" sz="800" dirty="0">
                              <a:effectLst/>
                            </a:rPr>
                            <a:t> 0, </a:t>
                          </a:r>
                          <a:r>
                            <a:rPr lang="en-US" sz="800" dirty="0">
                              <a:effectLst/>
                            </a:rPr>
                            <a:t>0.5, 1</a:t>
                          </a:r>
                          <a:r>
                            <a:rPr lang="ru-RU" sz="800" dirty="0">
                              <a:effectLst/>
                            </a:rPr>
                            <a:t>.5</a:t>
                          </a:r>
                          <a:r>
                            <a:rPr lang="en-US" sz="800" dirty="0">
                              <a:effectLst/>
                            </a:rPr>
                            <a:t>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53754119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(-</a:t>
                          </a:r>
                          <a:r>
                            <a:rPr lang="ru-RU" sz="800" dirty="0">
                              <a:effectLst/>
                            </a:rPr>
                            <a:t>1.5</a:t>
                          </a:r>
                          <a:r>
                            <a:rPr lang="en-US" sz="800" dirty="0">
                              <a:effectLst/>
                            </a:rPr>
                            <a:t>,</a:t>
                          </a:r>
                          <a:r>
                            <a:rPr lang="ru-RU" sz="800" dirty="0">
                              <a:effectLst/>
                            </a:rPr>
                            <a:t> -0.75, </a:t>
                          </a:r>
                          <a:r>
                            <a:rPr lang="en-US" sz="800" dirty="0">
                              <a:effectLst/>
                            </a:rPr>
                            <a:t>-</a:t>
                          </a:r>
                          <a:r>
                            <a:rPr lang="ru-RU" sz="800" dirty="0">
                              <a:effectLst/>
                            </a:rPr>
                            <a:t>0</a:t>
                          </a:r>
                          <a:r>
                            <a:rPr lang="en-US" sz="800" dirty="0">
                              <a:effectLst/>
                            </a:rPr>
                            <a:t>.</a:t>
                          </a:r>
                          <a:r>
                            <a:rPr lang="ru-RU" sz="800" dirty="0">
                              <a:effectLst/>
                            </a:rPr>
                            <a:t>2</a:t>
                          </a:r>
                          <a:r>
                            <a:rPr lang="en-US" sz="800" dirty="0">
                              <a:effectLst/>
                            </a:rPr>
                            <a:t>5, 0.</a:t>
                          </a:r>
                          <a:r>
                            <a:rPr lang="ru-RU" sz="800" dirty="0">
                              <a:effectLst/>
                            </a:rPr>
                            <a:t>2</a:t>
                          </a:r>
                          <a:r>
                            <a:rPr lang="en-US" sz="800" dirty="0">
                              <a:effectLst/>
                            </a:rPr>
                            <a:t>5,  0.</a:t>
                          </a:r>
                          <a:r>
                            <a:rPr lang="ru-RU" sz="800" dirty="0">
                              <a:effectLst/>
                            </a:rPr>
                            <a:t>7</a:t>
                          </a:r>
                          <a:r>
                            <a:rPr lang="en-US" sz="800" dirty="0">
                              <a:effectLst/>
                            </a:rPr>
                            <a:t>5, 1</a:t>
                          </a:r>
                          <a:r>
                            <a:rPr lang="ru-RU" sz="800" dirty="0">
                              <a:effectLst/>
                            </a:rPr>
                            <a:t>.5</a:t>
                          </a:r>
                          <a:r>
                            <a:rPr lang="en-US" sz="800" dirty="0">
                              <a:effectLst/>
                            </a:rPr>
                            <a:t>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05668787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</a:rPr>
                            <a:t>6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(-</a:t>
                          </a:r>
                          <a:r>
                            <a:rPr lang="ru-RU" sz="800" dirty="0">
                              <a:effectLst/>
                            </a:rPr>
                            <a:t>1.5</a:t>
                          </a:r>
                          <a:r>
                            <a:rPr lang="en-US" sz="800" dirty="0">
                              <a:effectLst/>
                            </a:rPr>
                            <a:t>,</a:t>
                          </a:r>
                          <a:r>
                            <a:rPr lang="ru-RU" sz="800" dirty="0">
                              <a:effectLst/>
                            </a:rPr>
                            <a:t> -0.75, </a:t>
                          </a:r>
                          <a:r>
                            <a:rPr lang="en-US" sz="800" dirty="0">
                              <a:effectLst/>
                            </a:rPr>
                            <a:t>-</a:t>
                          </a:r>
                          <a:r>
                            <a:rPr lang="ru-RU" sz="800" dirty="0">
                              <a:effectLst/>
                            </a:rPr>
                            <a:t>0</a:t>
                          </a:r>
                          <a:r>
                            <a:rPr lang="en-US" sz="800" dirty="0">
                              <a:effectLst/>
                            </a:rPr>
                            <a:t>.</a:t>
                          </a:r>
                          <a:r>
                            <a:rPr lang="ru-RU" sz="800" dirty="0">
                              <a:effectLst/>
                            </a:rPr>
                            <a:t>2</a:t>
                          </a:r>
                          <a:r>
                            <a:rPr lang="en-US" sz="800" dirty="0">
                              <a:effectLst/>
                            </a:rPr>
                            <a:t>5,</a:t>
                          </a:r>
                          <a:r>
                            <a:rPr lang="ru-RU" sz="800" dirty="0">
                              <a:effectLst/>
                            </a:rPr>
                            <a:t> 0,</a:t>
                          </a:r>
                          <a:r>
                            <a:rPr lang="en-US" sz="800" dirty="0">
                              <a:effectLst/>
                            </a:rPr>
                            <a:t> 0.</a:t>
                          </a:r>
                          <a:r>
                            <a:rPr lang="ru-RU" sz="800" dirty="0">
                              <a:effectLst/>
                            </a:rPr>
                            <a:t>2</a:t>
                          </a:r>
                          <a:r>
                            <a:rPr lang="en-US" sz="800" dirty="0">
                              <a:effectLst/>
                            </a:rPr>
                            <a:t>5,  0.</a:t>
                          </a:r>
                          <a:r>
                            <a:rPr lang="ru-RU" sz="800" dirty="0">
                              <a:effectLst/>
                            </a:rPr>
                            <a:t>7</a:t>
                          </a:r>
                          <a:r>
                            <a:rPr lang="en-US" sz="800" dirty="0">
                              <a:effectLst/>
                            </a:rPr>
                            <a:t>5, 1</a:t>
                          </a:r>
                          <a:r>
                            <a:rPr lang="ru-RU" sz="800" dirty="0">
                              <a:effectLst/>
                            </a:rPr>
                            <a:t>.5</a:t>
                          </a:r>
                          <a:r>
                            <a:rPr lang="en-US" sz="800" dirty="0">
                              <a:effectLst/>
                            </a:rPr>
                            <a:t>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2784906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</a:rPr>
                            <a:t>7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800" dirty="0">
                              <a:effectLst/>
                            </a:rPr>
                            <a:t>(-</a:t>
                          </a:r>
                          <a:r>
                            <a:rPr lang="ru-RU" sz="800" dirty="0">
                              <a:effectLst/>
                            </a:rPr>
                            <a:t>1.5</a:t>
                          </a:r>
                          <a:r>
                            <a:rPr lang="en-US" sz="800" dirty="0">
                              <a:effectLst/>
                            </a:rPr>
                            <a:t>,</a:t>
                          </a:r>
                          <a:r>
                            <a:rPr lang="ru-RU" sz="800" dirty="0">
                              <a:effectLst/>
                            </a:rPr>
                            <a:t> -1.0, -0.6, </a:t>
                          </a:r>
                          <a:r>
                            <a:rPr lang="en-US" sz="800" dirty="0">
                              <a:effectLst/>
                            </a:rPr>
                            <a:t>-</a:t>
                          </a:r>
                          <a:r>
                            <a:rPr lang="ru-RU" sz="800" dirty="0">
                              <a:effectLst/>
                            </a:rPr>
                            <a:t>0</a:t>
                          </a:r>
                          <a:r>
                            <a:rPr lang="en-US" sz="800" dirty="0">
                              <a:effectLst/>
                            </a:rPr>
                            <a:t>.</a:t>
                          </a:r>
                          <a:r>
                            <a:rPr lang="ru-RU" sz="800" dirty="0">
                              <a:effectLst/>
                            </a:rPr>
                            <a:t>2</a:t>
                          </a:r>
                          <a:r>
                            <a:rPr lang="en-US" sz="800" dirty="0">
                              <a:effectLst/>
                            </a:rPr>
                            <a:t>,</a:t>
                          </a:r>
                          <a:r>
                            <a:rPr lang="ru-RU" sz="800" dirty="0">
                              <a:effectLst/>
                            </a:rPr>
                            <a:t> 0.2, </a:t>
                          </a:r>
                          <a:r>
                            <a:rPr lang="en-US" sz="800" dirty="0">
                              <a:effectLst/>
                            </a:rPr>
                            <a:t> 0.</a:t>
                          </a:r>
                          <a:r>
                            <a:rPr lang="ru-RU" sz="800" dirty="0">
                              <a:effectLst/>
                            </a:rPr>
                            <a:t>6</a:t>
                          </a:r>
                          <a:r>
                            <a:rPr lang="en-US" sz="800" dirty="0">
                              <a:effectLst/>
                            </a:rPr>
                            <a:t>,  </a:t>
                          </a:r>
                          <a:r>
                            <a:rPr lang="ru-RU" sz="800" dirty="0">
                              <a:effectLst/>
                            </a:rPr>
                            <a:t>1</a:t>
                          </a:r>
                          <a:r>
                            <a:rPr lang="en-US" sz="800" dirty="0">
                              <a:effectLst/>
                            </a:rPr>
                            <a:t>, 1</a:t>
                          </a:r>
                          <a:r>
                            <a:rPr lang="ru-RU" sz="800" dirty="0">
                              <a:effectLst/>
                            </a:rPr>
                            <a:t>.5</a:t>
                          </a:r>
                          <a:r>
                            <a:rPr lang="en-US" sz="800" dirty="0">
                              <a:effectLst/>
                            </a:rPr>
                            <a:t>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17662938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dirty="0">
                              <a:effectLst/>
                            </a:rPr>
                            <a:t>8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800" dirty="0">
                              <a:effectLst/>
                            </a:rPr>
                            <a:t>(-</a:t>
                          </a:r>
                          <a:r>
                            <a:rPr lang="ru-RU" sz="800" dirty="0">
                              <a:effectLst/>
                            </a:rPr>
                            <a:t>1.5</a:t>
                          </a:r>
                          <a:r>
                            <a:rPr lang="en-US" sz="800" dirty="0">
                              <a:effectLst/>
                            </a:rPr>
                            <a:t>,</a:t>
                          </a:r>
                          <a:r>
                            <a:rPr lang="ru-RU" sz="800" dirty="0">
                              <a:effectLst/>
                            </a:rPr>
                            <a:t> -1.0, -0.6, </a:t>
                          </a:r>
                          <a:r>
                            <a:rPr lang="en-US" sz="800" dirty="0">
                              <a:effectLst/>
                            </a:rPr>
                            <a:t>-</a:t>
                          </a:r>
                          <a:r>
                            <a:rPr lang="ru-RU" sz="800" dirty="0">
                              <a:effectLst/>
                            </a:rPr>
                            <a:t>0</a:t>
                          </a:r>
                          <a:r>
                            <a:rPr lang="en-US" sz="800" dirty="0">
                              <a:effectLst/>
                            </a:rPr>
                            <a:t>.</a:t>
                          </a:r>
                          <a:r>
                            <a:rPr lang="ru-RU" sz="800" dirty="0">
                              <a:effectLst/>
                            </a:rPr>
                            <a:t>2</a:t>
                          </a:r>
                          <a:r>
                            <a:rPr lang="en-US" sz="800" dirty="0">
                              <a:effectLst/>
                            </a:rPr>
                            <a:t>,</a:t>
                          </a:r>
                          <a:r>
                            <a:rPr lang="ru-RU" sz="800" dirty="0">
                              <a:effectLst/>
                            </a:rPr>
                            <a:t> 0, 0.2, </a:t>
                          </a:r>
                          <a:r>
                            <a:rPr lang="en-US" sz="800" dirty="0">
                              <a:effectLst/>
                            </a:rPr>
                            <a:t> 0.</a:t>
                          </a:r>
                          <a:r>
                            <a:rPr lang="ru-RU" sz="800" dirty="0">
                              <a:effectLst/>
                            </a:rPr>
                            <a:t>6</a:t>
                          </a:r>
                          <a:r>
                            <a:rPr lang="en-US" sz="800" dirty="0">
                              <a:effectLst/>
                            </a:rPr>
                            <a:t>,  </a:t>
                          </a:r>
                          <a:r>
                            <a:rPr lang="ru-RU" sz="800" dirty="0">
                              <a:effectLst/>
                            </a:rPr>
                            <a:t>1</a:t>
                          </a:r>
                          <a:r>
                            <a:rPr lang="en-US" sz="800" dirty="0">
                              <a:effectLst/>
                            </a:rPr>
                            <a:t>, 1</a:t>
                          </a:r>
                          <a:r>
                            <a:rPr lang="ru-RU" sz="800" dirty="0">
                              <a:effectLst/>
                            </a:rPr>
                            <a:t>.5</a:t>
                          </a:r>
                          <a:r>
                            <a:rPr lang="en-US" sz="800" dirty="0">
                              <a:effectLst/>
                            </a:rPr>
                            <a:t>)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148619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2D5B4AB-4906-4557-8B16-3754FAA8B2ED}"/>
              </a:ext>
            </a:extLst>
          </p:cNvPr>
          <p:cNvSpPr/>
          <p:nvPr/>
        </p:nvSpPr>
        <p:spPr>
          <a:xfrm>
            <a:off x="238502" y="4065199"/>
            <a:ext cx="5587373" cy="600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Результаты упрощения </a:t>
            </a:r>
            <a:r>
              <a:rPr lang="en-US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SLP</a:t>
            </a:r>
            <a:r>
              <a:rPr lang="en-US" sz="1100" b="1" baseline="-250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 с примирением схемы 2</a:t>
            </a:r>
            <a:r>
              <a:rPr lang="en-US" sz="1100" b="1" dirty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  <a:r>
              <a:rPr lang="en-US" sz="1100" b="1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1100" b="1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данные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N=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 при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L=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STAT+HIST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RMSE=0.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79 (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&gt;RMSE 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 схеме 1)</a:t>
            </a:r>
            <a:endParaRPr lang="en-US" sz="1100" dirty="0">
              <a:latin typeface="+mn-lt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  <a:r>
              <a:rPr lang="en-US" sz="1100" b="1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11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данные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N=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3, при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L=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5,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 абсолютный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min RMSE=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.3 (&lt;RMSE 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 схеме 1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372;p44">
            <a:extLst>
              <a:ext uri="{FF2B5EF4-FFF2-40B4-BE49-F238E27FC236}">
                <a16:creationId xmlns:a16="http://schemas.microsoft.com/office/drawing/2014/main" id="{7511FEEC-CA12-4ADD-90B0-F60DA1006D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502" y="288771"/>
            <a:ext cx="7077291" cy="793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Упрощение структуры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SLP-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регрессора в ходе обучения при оптимизации точности </a:t>
            </a:r>
            <a:r>
              <a:rPr lang="ru-RU" sz="2000" dirty="0">
                <a:solidFill>
                  <a:schemeClr val="tx1"/>
                </a:solidFill>
              </a:rPr>
              <a:t>(2)</a:t>
            </a:r>
            <a:br>
              <a:rPr lang="ru-RU" sz="1800" dirty="0">
                <a:solidFill>
                  <a:schemeClr val="accent1">
                    <a:lumMod val="50000"/>
                  </a:schemeClr>
                </a:solidFill>
              </a:rPr>
            </a:br>
            <a:endParaRPr sz="242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348A5EA-AA7F-4B25-8414-ED6F29D98F3C}"/>
              </a:ext>
            </a:extLst>
          </p:cNvPr>
          <p:cNvSpPr/>
          <p:nvPr/>
        </p:nvSpPr>
        <p:spPr>
          <a:xfrm>
            <a:off x="6065134" y="4323988"/>
            <a:ext cx="307886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dirty="0">
                <a:latin typeface="+mj-lt"/>
                <a:ea typeface="Calibri" panose="020F0502020204030204" pitchFamily="34" charset="0"/>
              </a:rPr>
              <a:t>Эффективность всех групп признаков: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STAT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,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STAT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+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HIST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,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GLCM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,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ALL 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для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SLP</a:t>
            </a:r>
            <a:r>
              <a:rPr lang="en-US" sz="900" baseline="-25000" dirty="0">
                <a:latin typeface="+mj-lt"/>
                <a:ea typeface="Calibri" panose="020F0502020204030204" pitchFamily="34" charset="0"/>
              </a:rPr>
              <a:t>R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(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N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) при разном способе квантования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L 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(схема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2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) для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NDVI</a:t>
            </a:r>
            <a:r>
              <a:rPr lang="en-US" sz="900" baseline="-25000" dirty="0">
                <a:latin typeface="+mj-lt"/>
                <a:ea typeface="Calibri" panose="020F0502020204030204" pitchFamily="34" charset="0"/>
              </a:rPr>
              <a:t>T 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и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NDVI</a:t>
            </a:r>
            <a:r>
              <a:rPr lang="en-US" sz="900" baseline="-25000" dirty="0">
                <a:latin typeface="+mj-lt"/>
                <a:ea typeface="Calibri" panose="020F0502020204030204" pitchFamily="34" charset="0"/>
              </a:rPr>
              <a:t>G</a:t>
            </a:r>
            <a:endParaRPr lang="en-US" sz="900" baseline="-25000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C98E1E-EBF4-406D-BC7C-1A3CE08F40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1529" y="2622095"/>
            <a:ext cx="2269191" cy="17018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4A5F3B-11D7-448D-B52F-B1D3ECD3DC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3329" y="905204"/>
            <a:ext cx="2353210" cy="1764908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77B45F6C-D62C-4FCB-8AF1-3C1970AD301D}"/>
              </a:ext>
            </a:extLst>
          </p:cNvPr>
          <p:cNvSpPr txBox="1">
            <a:spLocks/>
          </p:cNvSpPr>
          <p:nvPr/>
        </p:nvSpPr>
        <p:spPr>
          <a:xfrm>
            <a:off x="-208514" y="17263"/>
            <a:ext cx="3321490" cy="39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Создание XAI-блока</a:t>
            </a:r>
            <a:endParaRPr lang="ru-RU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5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>
            <a:spLocks noGrp="1"/>
          </p:cNvSpPr>
          <p:nvPr>
            <p:ph type="title"/>
          </p:nvPr>
        </p:nvSpPr>
        <p:spPr>
          <a:xfrm>
            <a:off x="554193" y="297429"/>
            <a:ext cx="6410462" cy="533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buSzPts val="750"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Выводы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4721" y="812755"/>
            <a:ext cx="8494558" cy="3385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28600" indent="-161925">
              <a:spcAft>
                <a:spcPts val="1200"/>
              </a:spcAft>
              <a:buSzPts val="750"/>
              <a:buFont typeface="Arial"/>
              <a:buAutoNum type="arabicPeriod"/>
            </a:pPr>
            <a:r>
              <a:rPr lang="ru-RU" sz="1100" b="1" dirty="0">
                <a:solidFill>
                  <a:schemeClr val="tx1"/>
                </a:solidFill>
              </a:rPr>
              <a:t>Всесторонне решена </a:t>
            </a:r>
            <a:r>
              <a:rPr lang="ru-RU" sz="1100" b="1" dirty="0"/>
              <a:t>проблема диагностики ранней засухи растений</a:t>
            </a:r>
            <a:r>
              <a:rPr lang="en-US" sz="1100" b="1" dirty="0"/>
              <a:t> </a:t>
            </a:r>
            <a:r>
              <a:rPr lang="ru-RU" sz="1100" b="1" dirty="0"/>
              <a:t>с помощью </a:t>
            </a:r>
            <a:r>
              <a:rPr lang="ru-RU" sz="1100" b="1" dirty="0">
                <a:solidFill>
                  <a:srgbClr val="C00000"/>
                </a:solidFill>
              </a:rPr>
              <a:t>простых моделей однослойного перцептрона (SLP). </a:t>
            </a:r>
            <a:endParaRPr lang="en-US" sz="1100" b="1" dirty="0">
              <a:solidFill>
                <a:srgbClr val="C00000"/>
              </a:solidFill>
            </a:endParaRPr>
          </a:p>
          <a:p>
            <a:pPr marL="228600" indent="-161925">
              <a:spcAft>
                <a:spcPts val="1200"/>
              </a:spcAft>
              <a:buSzPts val="750"/>
              <a:buFont typeface="Arial"/>
              <a:buAutoNum type="arabicPeriod"/>
            </a:pPr>
            <a:r>
              <a:rPr lang="ru-RU" sz="1100" b="1" dirty="0"/>
              <a:t>Специальные интерактивные </a:t>
            </a:r>
            <a:r>
              <a:rPr lang="en-US" sz="1100" b="1" dirty="0">
                <a:solidFill>
                  <a:srgbClr val="C00000"/>
                </a:solidFill>
              </a:rPr>
              <a:t>SLP-</a:t>
            </a:r>
            <a:r>
              <a:rPr lang="ru-RU" sz="1100" b="1" dirty="0">
                <a:solidFill>
                  <a:srgbClr val="C00000"/>
                </a:solidFill>
              </a:rPr>
              <a:t>классификатор </a:t>
            </a:r>
            <a:r>
              <a:rPr lang="ru-RU" sz="1100" b="1" dirty="0"/>
              <a:t>и </a:t>
            </a:r>
            <a:r>
              <a:rPr lang="en-US" sz="1100" b="1" dirty="0">
                <a:solidFill>
                  <a:srgbClr val="C00000"/>
                </a:solidFill>
              </a:rPr>
              <a:t>SLP-</a:t>
            </a:r>
            <a:r>
              <a:rPr lang="ru-RU" sz="1100" b="1" dirty="0">
                <a:solidFill>
                  <a:srgbClr val="C00000"/>
                </a:solidFill>
              </a:rPr>
              <a:t>регрессор: </a:t>
            </a:r>
            <a:r>
              <a:rPr lang="ru-RU" sz="1100" b="1" dirty="0"/>
              <a:t>построены и оснащены инструментами XAI.</a:t>
            </a:r>
          </a:p>
          <a:p>
            <a:pPr marL="228600" indent="-161925">
              <a:spcAft>
                <a:spcPts val="1200"/>
              </a:spcAft>
              <a:buSzPts val="750"/>
              <a:buFont typeface="Arial"/>
              <a:buAutoNum type="arabicPeriod"/>
            </a:pPr>
            <a:r>
              <a:rPr lang="ru-RU" sz="1100" b="1" dirty="0">
                <a:solidFill>
                  <a:schemeClr val="accent1">
                    <a:lumMod val="50000"/>
                  </a:schemeClr>
                </a:solidFill>
              </a:rPr>
              <a:t>Изображения датасета заменены на векторы признаков</a:t>
            </a:r>
            <a:r>
              <a:rPr lang="ru-RU" sz="1100" b="1" dirty="0"/>
              <a:t>, состоящие из групп STAT, HIST и GLCM.</a:t>
            </a:r>
          </a:p>
          <a:p>
            <a:pPr marL="228600" lvl="0" indent="-161925">
              <a:spcAft>
                <a:spcPts val="1200"/>
              </a:spcAft>
              <a:buSzPts val="750"/>
              <a:buAutoNum type="arabicPeriod"/>
            </a:pPr>
            <a:r>
              <a:rPr lang="en-US" sz="1100" b="1" dirty="0"/>
              <a:t>SLP-</a:t>
            </a:r>
            <a:r>
              <a:rPr lang="ru-RU" sz="1100" b="1" dirty="0"/>
              <a:t>узлы интерпретированы как </a:t>
            </a:r>
            <a:r>
              <a:rPr lang="ru-RU" sz="1100" b="1" dirty="0">
                <a:solidFill>
                  <a:srgbClr val="C00000"/>
                </a:solidFill>
              </a:rPr>
              <a:t>семантические понятия </a:t>
            </a:r>
            <a:r>
              <a:rPr lang="ru-RU" sz="1100" b="1" dirty="0"/>
              <a:t>в терминах групп признаков</a:t>
            </a:r>
            <a:r>
              <a:rPr lang="en-US" sz="1100" b="1" dirty="0"/>
              <a:t>:</a:t>
            </a:r>
            <a:br>
              <a:rPr lang="ru-RU" sz="1100" b="1" dirty="0"/>
            </a:br>
            <a:r>
              <a:rPr lang="ru-RU" sz="1100" b="1" dirty="0"/>
              <a:t>         </a:t>
            </a:r>
            <a:r>
              <a:rPr lang="en-US" sz="800" b="1" dirty="0"/>
              <a:t>A.</a:t>
            </a:r>
            <a:r>
              <a:rPr lang="en-US" sz="1100" b="1" dirty="0"/>
              <a:t> </a:t>
            </a:r>
            <a:r>
              <a:rPr lang="ru-RU" sz="1100" b="1" dirty="0"/>
              <a:t>STAT; HIST - </a:t>
            </a:r>
            <a:r>
              <a:rPr lang="ru-RU" sz="1100" dirty="0">
                <a:solidFill>
                  <a:schemeClr val="accent1">
                    <a:lumMod val="50000"/>
                  </a:schemeClr>
                </a:solidFill>
              </a:rPr>
              <a:t>как </a:t>
            </a:r>
            <a:r>
              <a:rPr lang="ru-RU" sz="1100" dirty="0">
                <a:solidFill>
                  <a:srgbClr val="C00000"/>
                </a:solidFill>
              </a:rPr>
              <a:t>общие понятия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SLP-</a:t>
            </a:r>
            <a:r>
              <a:rPr lang="ru-RU" sz="1100" dirty="0">
                <a:solidFill>
                  <a:schemeClr val="accent1">
                    <a:lumMod val="50000"/>
                  </a:schemeClr>
                </a:solidFill>
              </a:rPr>
              <a:t>узлов (как группа в целом, так и отдельные признаки)</a:t>
            </a:r>
            <a:br>
              <a:rPr lang="ru-RU" sz="11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1100" dirty="0">
                <a:solidFill>
                  <a:schemeClr val="accent1">
                    <a:lumMod val="50000"/>
                  </a:schemeClr>
                </a:solidFill>
              </a:rPr>
              <a:t>         </a:t>
            </a:r>
            <a:r>
              <a:rPr lang="en-US" sz="800" b="1" dirty="0"/>
              <a:t>B.</a:t>
            </a:r>
            <a:r>
              <a:rPr lang="en-US" sz="1100" b="1" dirty="0"/>
              <a:t> </a:t>
            </a:r>
            <a:r>
              <a:rPr lang="ru-RU" sz="1100" b="1" dirty="0"/>
              <a:t>GLCM - </a:t>
            </a:r>
            <a:r>
              <a:rPr lang="ru-RU" sz="1100" dirty="0">
                <a:solidFill>
                  <a:schemeClr val="accent1">
                    <a:lumMod val="50000"/>
                  </a:schemeClr>
                </a:solidFill>
              </a:rPr>
              <a:t>как </a:t>
            </a:r>
            <a:r>
              <a:rPr lang="ru-RU" sz="1100" dirty="0">
                <a:solidFill>
                  <a:srgbClr val="C00000"/>
                </a:solidFill>
              </a:rPr>
              <a:t>специальные понятия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SLP-</a:t>
            </a:r>
            <a:r>
              <a:rPr lang="ru-RU" sz="1100" dirty="0">
                <a:solidFill>
                  <a:schemeClr val="accent1">
                    <a:lumMod val="50000"/>
                  </a:schemeClr>
                </a:solidFill>
              </a:rPr>
              <a:t>узлов (как группа в целом, так и отдельные признаки)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  <a:p>
            <a:pPr marL="295275" lvl="6" indent="-228600">
              <a:spcAft>
                <a:spcPts val="1200"/>
              </a:spcAft>
              <a:buSzPts val="750"/>
              <a:buFont typeface="+mj-lt"/>
              <a:buAutoNum type="arabicPeriod" startAt="5"/>
            </a:pPr>
            <a:r>
              <a:rPr lang="ru-RU" sz="1100" b="1" dirty="0"/>
              <a:t>Для </a:t>
            </a:r>
            <a:r>
              <a:rPr lang="ru-RU" sz="1100" b="1" dirty="0">
                <a:solidFill>
                  <a:srgbClr val="C00000"/>
                </a:solidFill>
              </a:rPr>
              <a:t>SLP</a:t>
            </a:r>
            <a:r>
              <a:rPr lang="en-US" sz="1100" b="1" dirty="0">
                <a:solidFill>
                  <a:srgbClr val="C00000"/>
                </a:solidFill>
              </a:rPr>
              <a:t>-</a:t>
            </a:r>
            <a:r>
              <a:rPr lang="ru-RU" sz="1100" b="1" dirty="0">
                <a:solidFill>
                  <a:srgbClr val="C00000"/>
                </a:solidFill>
              </a:rPr>
              <a:t>классификатора</a:t>
            </a:r>
            <a:r>
              <a:rPr lang="ru-RU" sz="1100" b="1" dirty="0"/>
              <a:t> и </a:t>
            </a:r>
            <a:r>
              <a:rPr lang="ru-RU" sz="1100" b="1" dirty="0">
                <a:solidFill>
                  <a:srgbClr val="C00000"/>
                </a:solidFill>
              </a:rPr>
              <a:t>SLP</a:t>
            </a:r>
            <a:r>
              <a:rPr lang="en-US" sz="1100" b="1" dirty="0">
                <a:solidFill>
                  <a:srgbClr val="C00000"/>
                </a:solidFill>
              </a:rPr>
              <a:t>-</a:t>
            </a:r>
            <a:r>
              <a:rPr lang="ru-RU" sz="1100" b="1" dirty="0">
                <a:solidFill>
                  <a:srgbClr val="C00000"/>
                </a:solidFill>
              </a:rPr>
              <a:t>регрессора</a:t>
            </a:r>
            <a:r>
              <a:rPr lang="ru-RU" sz="1100" b="1" dirty="0"/>
              <a:t>, как XAI моделей, были реализованы: </a:t>
            </a:r>
            <a:br>
              <a:rPr lang="ru-RU" sz="1100" b="1" dirty="0"/>
            </a:br>
            <a:r>
              <a:rPr lang="en-US" sz="1100" dirty="0"/>
              <a:t>       </a:t>
            </a:r>
            <a:r>
              <a:rPr lang="en-US" sz="800" b="1" dirty="0"/>
              <a:t>A.</a:t>
            </a:r>
            <a:r>
              <a:rPr lang="en-US" sz="1100" dirty="0"/>
              <a:t> </a:t>
            </a:r>
            <a:r>
              <a:rPr lang="ru-RU" sz="1100" b="1" dirty="0">
                <a:solidFill>
                  <a:srgbClr val="C00000"/>
                </a:solidFill>
              </a:rPr>
              <a:t>Визуализация внутренних нейронов </a:t>
            </a:r>
            <a:r>
              <a:rPr lang="ru-RU" sz="1100" dirty="0"/>
              <a:t>после обучения (веса и точность для каждого количества нейронов)</a:t>
            </a:r>
            <a:br>
              <a:rPr lang="ru-RU" sz="1100" dirty="0"/>
            </a:br>
            <a:r>
              <a:rPr lang="en-US" sz="1100" dirty="0"/>
              <a:t>       </a:t>
            </a:r>
            <a:r>
              <a:rPr lang="en-US" sz="800" b="1" dirty="0"/>
              <a:t>B.</a:t>
            </a:r>
            <a:r>
              <a:rPr lang="en-US" sz="1100" dirty="0"/>
              <a:t> </a:t>
            </a:r>
            <a:r>
              <a:rPr lang="ru-RU" sz="1100" b="1" dirty="0">
                <a:solidFill>
                  <a:srgbClr val="C00000"/>
                </a:solidFill>
              </a:rPr>
              <a:t>Комплексное упрощение сети</a:t>
            </a:r>
            <a:r>
              <a:rPr lang="ru-RU" sz="1100" dirty="0"/>
              <a:t> (по количеству нейронов и семантическим концепциям)</a:t>
            </a:r>
            <a:br>
              <a:rPr lang="ru-RU" sz="1100" dirty="0"/>
            </a:br>
            <a:r>
              <a:rPr lang="en-US" sz="1100" dirty="0"/>
              <a:t>       </a:t>
            </a:r>
            <a:r>
              <a:rPr lang="en-US" sz="800" b="1" dirty="0"/>
              <a:t>C. </a:t>
            </a:r>
            <a:r>
              <a:rPr lang="ru-RU" sz="1100" b="1" dirty="0">
                <a:solidFill>
                  <a:srgbClr val="C00000"/>
                </a:solidFill>
              </a:rPr>
              <a:t>Контрастирование узлов SLP как семантических концепций </a:t>
            </a:r>
            <a:r>
              <a:rPr lang="ru-RU" sz="1100" dirty="0"/>
              <a:t>(и через уменьшение интервала</a:t>
            </a:r>
            <a:r>
              <a:rPr lang="en-US" sz="1100" dirty="0"/>
              <a:t> </a:t>
            </a:r>
            <a:r>
              <a:rPr lang="ru-RU" sz="1100" dirty="0"/>
              <a:t>квантования</a:t>
            </a:r>
            <a:r>
              <a:rPr lang="en-US" sz="1100" dirty="0"/>
              <a:t> HIST</a:t>
            </a:r>
            <a:r>
              <a:rPr lang="ru-RU" sz="1100" dirty="0"/>
              <a:t>)</a:t>
            </a:r>
            <a:endParaRPr lang="en-US" sz="1100" dirty="0"/>
          </a:p>
          <a:p>
            <a:pPr marL="295275" lvl="6" indent="-228600">
              <a:spcAft>
                <a:spcPts val="1200"/>
              </a:spcAft>
              <a:buSzPts val="750"/>
              <a:buFont typeface="+mj-lt"/>
              <a:buAutoNum type="arabicPeriod" startAt="5"/>
            </a:pPr>
            <a:r>
              <a:rPr lang="ru-RU" sz="1100" b="1" dirty="0">
                <a:solidFill>
                  <a:srgbClr val="C00000"/>
                </a:solidFill>
              </a:rPr>
              <a:t>Использование таких оптимизированных SLP-моделей возможно для быстрой </a:t>
            </a:r>
            <a:r>
              <a:rPr lang="ru-RU" sz="1100" b="1" dirty="0" err="1">
                <a:solidFill>
                  <a:srgbClr val="C00000"/>
                </a:solidFill>
              </a:rPr>
              <a:t>неитеративной</a:t>
            </a:r>
            <a:r>
              <a:rPr lang="ru-RU" sz="1100" b="1" dirty="0">
                <a:solidFill>
                  <a:srgbClr val="C00000"/>
                </a:solidFill>
              </a:rPr>
              <a:t> коррекции ошибок</a:t>
            </a:r>
          </a:p>
          <a:p>
            <a:pPr marL="295275" lvl="6" indent="-228600">
              <a:spcAft>
                <a:spcPts val="1200"/>
              </a:spcAft>
              <a:buSzPts val="750"/>
              <a:buFont typeface="+mj-lt"/>
              <a:buAutoNum type="arabicPeriod" startAt="5"/>
            </a:pPr>
            <a:r>
              <a:rPr lang="ru-RU" sz="1100" b="1" dirty="0">
                <a:solidFill>
                  <a:schemeClr val="accent1">
                    <a:lumMod val="50000"/>
                  </a:schemeClr>
                </a:solidFill>
              </a:rPr>
              <a:t>XAI-возможности SLP-моделей исследованы и эффективно использованы для решения </a:t>
            </a:r>
            <a:r>
              <a:rPr lang="ru-RU" sz="1100" b="1" dirty="0">
                <a:solidFill>
                  <a:schemeClr val="tx1"/>
                </a:solidFill>
              </a:rPr>
              <a:t>проблемы ранней диагностики засухи растений.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644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85D74-F7CF-45A5-BF25-878FCED2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72" y="165165"/>
            <a:ext cx="7165425" cy="5727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Современная диагностика</a:t>
            </a:r>
            <a:endParaRPr lang="ru-RU" sz="2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E3EE37-92C8-4315-8273-AEC389E3B2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49FA03-60E9-493B-9E55-1E27BCD3E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249" y="719556"/>
            <a:ext cx="8350679" cy="431358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1200" b="1" dirty="0">
                <a:latin typeface="+mn-lt"/>
              </a:rPr>
              <a:t>Сбор информации</a:t>
            </a:r>
            <a:r>
              <a:rPr lang="en-US" sz="1200" b="1" dirty="0">
                <a:latin typeface="+mn-lt"/>
              </a:rPr>
              <a:t>: </a:t>
            </a:r>
            <a:endParaRPr lang="ru-RU" sz="1200" b="1" dirty="0">
              <a:latin typeface="+mn-lt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ru-RU" sz="1200" dirty="0">
                <a:latin typeface="+mn-lt"/>
              </a:rPr>
              <a:t>    </a:t>
            </a:r>
            <a:r>
              <a:rPr lang="ru-RU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u-RU" sz="1200" b="0" i="0" dirty="0">
                <a:solidFill>
                  <a:srgbClr val="4D5156"/>
                </a:solidFill>
                <a:effectLst/>
                <a:latin typeface="+mn-lt"/>
              </a:rPr>
              <a:t> </a:t>
            </a:r>
            <a:r>
              <a:rPr lang="ru-RU" sz="1200" dirty="0">
                <a:latin typeface="+mn-lt"/>
              </a:rPr>
              <a:t>Беспилотные летательные аппараты</a:t>
            </a:r>
            <a:br>
              <a:rPr lang="ru-RU" sz="1200" dirty="0">
                <a:latin typeface="+mn-lt"/>
              </a:rPr>
            </a:br>
            <a:r>
              <a:rPr lang="ru-RU" sz="1200" dirty="0">
                <a:latin typeface="+mn-lt"/>
              </a:rPr>
              <a:t>    </a:t>
            </a:r>
            <a:r>
              <a:rPr lang="ru-RU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ru-RU" sz="1200" dirty="0">
                <a:latin typeface="+mn-lt"/>
              </a:rPr>
              <a:t>Датчики на с</a:t>
            </a:r>
            <a:r>
              <a:rPr lang="en-US" sz="1200" dirty="0">
                <a:latin typeface="+mn-lt"/>
              </a:rPr>
              <a:t>/</a:t>
            </a:r>
            <a:r>
              <a:rPr lang="ru-RU" sz="1200" dirty="0">
                <a:latin typeface="+mn-lt"/>
              </a:rPr>
              <a:t>х транспортных средствах</a:t>
            </a:r>
          </a:p>
          <a:p>
            <a:pPr marL="114300" indent="0">
              <a:buNone/>
            </a:pPr>
            <a:r>
              <a:rPr lang="ru-RU" sz="1200" b="1" dirty="0">
                <a:latin typeface="+mn-lt"/>
              </a:rPr>
              <a:t>Методы диагностики</a:t>
            </a:r>
            <a:r>
              <a:rPr lang="en-US" sz="1200" b="1" dirty="0">
                <a:latin typeface="+mn-lt"/>
              </a:rPr>
              <a:t>: </a:t>
            </a:r>
            <a:endParaRPr lang="ru-RU" sz="1200" b="1" dirty="0">
              <a:latin typeface="+mn-lt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ru-RU" sz="1200" dirty="0">
                <a:latin typeface="+mn-lt"/>
              </a:rPr>
              <a:t>    </a:t>
            </a:r>
            <a:r>
              <a:rPr lang="ru-RU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u-RU" sz="1200" b="0" i="0" dirty="0">
                <a:solidFill>
                  <a:srgbClr val="4D5156"/>
                </a:solidFill>
                <a:effectLst/>
                <a:latin typeface="+mn-lt"/>
              </a:rPr>
              <a:t> </a:t>
            </a:r>
            <a:r>
              <a:rPr lang="ru-RU" sz="1200" dirty="0">
                <a:latin typeface="+mn-lt"/>
              </a:rPr>
              <a:t>Алгоритмы машинного обучения</a:t>
            </a:r>
            <a:br>
              <a:rPr lang="ru-RU" sz="1200" dirty="0">
                <a:latin typeface="+mn-lt"/>
              </a:rPr>
            </a:br>
            <a:r>
              <a:rPr lang="ru-RU" sz="1200" dirty="0">
                <a:latin typeface="+mn-lt"/>
              </a:rPr>
              <a:t>    </a:t>
            </a:r>
            <a:r>
              <a:rPr lang="ru-RU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u-RU" sz="1200" b="0" i="0" dirty="0">
                <a:solidFill>
                  <a:srgbClr val="4D5156"/>
                </a:solidFill>
                <a:effectLst/>
                <a:latin typeface="+mn-lt"/>
              </a:rPr>
              <a:t> </a:t>
            </a:r>
            <a:r>
              <a:rPr lang="ru-RU" sz="1200" dirty="0">
                <a:latin typeface="+mn-lt"/>
              </a:rPr>
              <a:t>Нейронные сети</a:t>
            </a:r>
          </a:p>
          <a:p>
            <a:pPr marL="114300" indent="0">
              <a:buNone/>
            </a:pPr>
            <a:r>
              <a:rPr lang="ru-RU" sz="1200" b="1" dirty="0">
                <a:latin typeface="+mn-lt"/>
              </a:rPr>
              <a:t>Проблемы</a:t>
            </a:r>
            <a:r>
              <a:rPr lang="en-US" sz="1200" b="1" dirty="0">
                <a:latin typeface="+mn-lt"/>
              </a:rPr>
              <a:t>: </a:t>
            </a:r>
            <a:endParaRPr lang="ru-RU" sz="1200" b="1" dirty="0">
              <a:latin typeface="+mn-lt"/>
            </a:endParaRPr>
          </a:p>
          <a:p>
            <a:pPr marL="114300" indent="0">
              <a:spcAft>
                <a:spcPts val="1200"/>
              </a:spcAft>
              <a:buNone/>
            </a:pPr>
            <a:r>
              <a:rPr lang="ru-RU" sz="1200" dirty="0">
                <a:latin typeface="+mn-lt"/>
              </a:rPr>
              <a:t>    </a:t>
            </a:r>
            <a:r>
              <a:rPr lang="ru-RU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u-RU" sz="1200" b="0" i="0" dirty="0">
                <a:solidFill>
                  <a:srgbClr val="4D5156"/>
                </a:solidFill>
                <a:effectLst/>
                <a:latin typeface="+mn-lt"/>
              </a:rPr>
              <a:t>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C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ложность обработки ошибок</a:t>
            </a:r>
            <a:br>
              <a:rPr lang="ru-RU" sz="12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ru-RU" sz="1200" dirty="0">
                <a:latin typeface="+mn-lt"/>
              </a:rPr>
              <a:t>    </a:t>
            </a:r>
            <a:r>
              <a:rPr lang="ru-RU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ru-RU" sz="1200" b="0" i="0" dirty="0">
                <a:solidFill>
                  <a:srgbClr val="4D5156"/>
                </a:solidFill>
                <a:effectLst/>
                <a:latin typeface="+mn-lt"/>
              </a:rPr>
              <a:t> 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Необъяснимость решений</a:t>
            </a:r>
            <a:endParaRPr lang="en-US" sz="1200" b="1" dirty="0">
              <a:latin typeface="+mn-lt"/>
            </a:endParaRPr>
          </a:p>
          <a:p>
            <a:pPr marL="11430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200" b="1" dirty="0">
                <a:latin typeface="+mn-lt"/>
              </a:rPr>
              <a:t>Цель</a:t>
            </a:r>
            <a:r>
              <a:rPr lang="en-US" sz="1200" b="1" dirty="0">
                <a:latin typeface="+mn-lt"/>
              </a:rPr>
              <a:t>:</a:t>
            </a:r>
            <a:r>
              <a:rPr lang="ru-RU" sz="1200" b="1" dirty="0">
                <a:latin typeface="+mn-lt"/>
              </a:rPr>
              <a:t> </a:t>
            </a:r>
            <a:r>
              <a:rPr lang="ru-RU" sz="1200" b="1" dirty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  <a:t>Создание простых XAI-блоков для ранней диагностики стрессовых состояний растений</a:t>
            </a:r>
            <a:endParaRPr lang="en-US" sz="1200" b="1" dirty="0">
              <a:solidFill>
                <a:schemeClr val="tx1"/>
              </a:solidFill>
              <a:latin typeface="+mn-lt"/>
            </a:endParaRPr>
          </a:p>
          <a:p>
            <a:pPr marL="114300" indent="0">
              <a:buNone/>
            </a:pPr>
            <a:r>
              <a:rPr lang="ru-RU" sz="1200" b="1" dirty="0">
                <a:solidFill>
                  <a:schemeClr val="tx1"/>
                </a:solidFill>
                <a:latin typeface="+mn-lt"/>
              </a:rPr>
              <a:t>Два этапа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: </a:t>
            </a:r>
            <a:endParaRPr lang="ru-RU" sz="1200" b="1" dirty="0">
              <a:solidFill>
                <a:schemeClr val="tx1"/>
              </a:solidFill>
              <a:latin typeface="+mn-lt"/>
            </a:endParaRPr>
          </a:p>
          <a:p>
            <a:pPr marL="114300" indent="0">
              <a:buNone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I.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</a:t>
            </a:r>
            <a:r>
              <a:rPr lang="ru-RU" sz="12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оиск эффективных моделей МО </a:t>
            </a:r>
            <a:r>
              <a:rPr lang="ru-RU" sz="1200" i="0" u="none" strike="noStrike" baseline="0" dirty="0">
                <a:solidFill>
                  <a:schemeClr val="tx1"/>
                </a:solidFill>
                <a:latin typeface="+mn-lt"/>
              </a:rPr>
              <a:t>для ранней диагностики стресса растений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114300" indent="0">
              <a:spcAft>
                <a:spcPts val="120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II.</a:t>
            </a:r>
            <a:r>
              <a:rPr lang="ru-RU" sz="12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</a:t>
            </a:r>
            <a:r>
              <a:rPr lang="ru-RU" sz="12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оздани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е</a:t>
            </a:r>
            <a:r>
              <a:rPr lang="ru-RU" sz="12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XAI-блока</a:t>
            </a:r>
            <a:r>
              <a:rPr lang="ru-RU" sz="1200" b="1" i="0" u="none" strike="noStrike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1200" i="0" u="none" strike="noStrike" baseline="0" dirty="0">
                <a:solidFill>
                  <a:schemeClr val="tx1"/>
                </a:solidFill>
                <a:latin typeface="+mn-lt"/>
              </a:rPr>
              <a:t>на базе самой эффективной модели</a:t>
            </a:r>
            <a:endParaRPr lang="en-US" sz="1200" dirty="0">
              <a:latin typeface="+mn-lt"/>
            </a:endParaRPr>
          </a:p>
          <a:p>
            <a:pPr marL="114300" indent="0">
              <a:spcAft>
                <a:spcPts val="600"/>
              </a:spcAft>
              <a:buNone/>
            </a:pPr>
            <a:r>
              <a:rPr lang="ru-RU" sz="1200" dirty="0">
                <a:latin typeface="+mn-lt"/>
              </a:rPr>
              <a:t>Инструменты исследования</a:t>
            </a:r>
            <a:r>
              <a:rPr lang="en-US" sz="1200" dirty="0">
                <a:latin typeface="+mn-lt"/>
              </a:rPr>
              <a:t>: </a:t>
            </a:r>
            <a:endParaRPr lang="ru-RU" sz="1200" dirty="0">
              <a:latin typeface="+mn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994C61-E5E5-44F2-B800-131433C5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7" y="4388622"/>
            <a:ext cx="1342900" cy="26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Введение в Scikit-learn">
            <a:extLst>
              <a:ext uri="{FF2B5EF4-FFF2-40B4-BE49-F238E27FC236}">
                <a16:creationId xmlns:a16="http://schemas.microsoft.com/office/drawing/2014/main" id="{E58AFF44-7CA9-4F83-B820-A43122A0F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51" y="4295248"/>
            <a:ext cx="682415" cy="36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ikit-image Reviews 2021: Details, Pricing, &amp;amp; Features | G2">
            <a:extLst>
              <a:ext uri="{FF2B5EF4-FFF2-40B4-BE49-F238E27FC236}">
                <a16:creationId xmlns:a16="http://schemas.microsoft.com/office/drawing/2014/main" id="{21BD7AF4-1997-4F8D-A58F-7C78D79F6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08" y="4132353"/>
            <a:ext cx="1476322" cy="77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 we really need expensive drones to boost on-farm profits?">
            <a:extLst>
              <a:ext uri="{FF2B5EF4-FFF2-40B4-BE49-F238E27FC236}">
                <a16:creationId xmlns:a16="http://schemas.microsoft.com/office/drawing/2014/main" id="{9867B947-3AB1-4C38-B1CA-B80A2C58B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537" y="955088"/>
            <a:ext cx="1657825" cy="101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02AF231-5F12-414D-985B-D1475FCEF2DD}"/>
              </a:ext>
            </a:extLst>
          </p:cNvPr>
          <p:cNvSpPr/>
          <p:nvPr/>
        </p:nvSpPr>
        <p:spPr>
          <a:xfrm>
            <a:off x="3997983" y="4776617"/>
            <a:ext cx="1024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ННГУ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,  </a:t>
            </a:r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2021 </a:t>
            </a:r>
            <a:endParaRPr lang="en-US" sz="1100" dirty="0"/>
          </a:p>
        </p:txBody>
      </p:sp>
      <p:pic>
        <p:nvPicPr>
          <p:cNvPr id="1040" name="Picture 16" descr="Farms are going to need different kinds of robots&amp;#39; - BBC News">
            <a:extLst>
              <a:ext uri="{FF2B5EF4-FFF2-40B4-BE49-F238E27FC236}">
                <a16:creationId xmlns:a16="http://schemas.microsoft.com/office/drawing/2014/main" id="{DA4D8E37-8D46-4C81-9C38-CF27140059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" r="2354"/>
          <a:stretch/>
        </p:blipFill>
        <p:spPr bwMode="auto">
          <a:xfrm>
            <a:off x="6315809" y="955087"/>
            <a:ext cx="1657825" cy="101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Fields">
            <a:extLst>
              <a:ext uri="{FF2B5EF4-FFF2-40B4-BE49-F238E27FC236}">
                <a16:creationId xmlns:a16="http://schemas.microsoft.com/office/drawing/2014/main" id="{21238DE7-D62B-4705-87C3-8F965C1D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30" y="2149314"/>
            <a:ext cx="445861" cy="42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rone free icon">
            <a:extLst>
              <a:ext uri="{FF2B5EF4-FFF2-40B4-BE49-F238E27FC236}">
                <a16:creationId xmlns:a16="http://schemas.microsoft.com/office/drawing/2014/main" id="{E282CAEA-27FF-4C84-A090-7336949A9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669" y="2103277"/>
            <a:ext cx="514510" cy="51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Neural free icon">
            <a:extLst>
              <a:ext uri="{FF2B5EF4-FFF2-40B4-BE49-F238E27FC236}">
                <a16:creationId xmlns:a16="http://schemas.microsoft.com/office/drawing/2014/main" id="{41423A39-2CA1-430E-B3F9-A66CBCA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561" y="2123974"/>
            <a:ext cx="485304" cy="48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User free icon">
            <a:extLst>
              <a:ext uri="{FF2B5EF4-FFF2-40B4-BE49-F238E27FC236}">
                <a16:creationId xmlns:a16="http://schemas.microsoft.com/office/drawing/2014/main" id="{0F4EB6DD-CF61-4CD3-A915-CECD7D8C6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008" y="2117880"/>
            <a:ext cx="485304" cy="48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Error">
            <a:extLst>
              <a:ext uri="{FF2B5EF4-FFF2-40B4-BE49-F238E27FC236}">
                <a16:creationId xmlns:a16="http://schemas.microsoft.com/office/drawing/2014/main" id="{7D92DC56-8FBD-4142-B324-9E611CB1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221" y="2646149"/>
            <a:ext cx="368501" cy="36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Question free icon">
            <a:extLst>
              <a:ext uri="{FF2B5EF4-FFF2-40B4-BE49-F238E27FC236}">
                <a16:creationId xmlns:a16="http://schemas.microsoft.com/office/drawing/2014/main" id="{B1540F7A-6640-4159-8ED4-359916FDF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436" y="2643548"/>
            <a:ext cx="368501" cy="36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Прямая со стрелкой 1036">
            <a:extLst>
              <a:ext uri="{FF2B5EF4-FFF2-40B4-BE49-F238E27FC236}">
                <a16:creationId xmlns:a16="http://schemas.microsoft.com/office/drawing/2014/main" id="{041C129B-384F-4195-8A8C-51D2BDB5A291}"/>
              </a:ext>
            </a:extLst>
          </p:cNvPr>
          <p:cNvCxnSpPr>
            <a:stCxn id="11" idx="3"/>
            <a:endCxn id="1042" idx="1"/>
          </p:cNvCxnSpPr>
          <p:nvPr/>
        </p:nvCxnSpPr>
        <p:spPr>
          <a:xfrm>
            <a:off x="4756591" y="2360532"/>
            <a:ext cx="468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39CBB835-0D1C-4248-9221-5EA3B6306BDC}"/>
              </a:ext>
            </a:extLst>
          </p:cNvPr>
          <p:cNvCxnSpPr>
            <a:cxnSpLocks/>
            <a:stCxn id="1042" idx="3"/>
            <a:endCxn id="1044" idx="1"/>
          </p:cNvCxnSpPr>
          <p:nvPr/>
        </p:nvCxnSpPr>
        <p:spPr>
          <a:xfrm>
            <a:off x="5739179" y="2360532"/>
            <a:ext cx="461382" cy="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705DB611-C99A-479C-AE84-A8FF5C5CAA6B}"/>
              </a:ext>
            </a:extLst>
          </p:cNvPr>
          <p:cNvCxnSpPr>
            <a:cxnSpLocks/>
            <a:stCxn id="1044" idx="3"/>
            <a:endCxn id="1046" idx="1"/>
          </p:cNvCxnSpPr>
          <p:nvPr/>
        </p:nvCxnSpPr>
        <p:spPr>
          <a:xfrm flipV="1">
            <a:off x="6685865" y="2360532"/>
            <a:ext cx="1055143" cy="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69EDA8F4-4AA4-44B5-A3EA-A6EE915746BE}"/>
              </a:ext>
            </a:extLst>
          </p:cNvPr>
          <p:cNvCxnSpPr>
            <a:cxnSpLocks/>
          </p:cNvCxnSpPr>
          <p:nvPr/>
        </p:nvCxnSpPr>
        <p:spPr>
          <a:xfrm flipH="1" flipV="1">
            <a:off x="6960472" y="2385309"/>
            <a:ext cx="3007" cy="2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D4948A27-6873-4E8B-BEC9-B09FB1A34EA6}"/>
              </a:ext>
            </a:extLst>
          </p:cNvPr>
          <p:cNvCxnSpPr>
            <a:cxnSpLocks/>
          </p:cNvCxnSpPr>
          <p:nvPr/>
        </p:nvCxnSpPr>
        <p:spPr>
          <a:xfrm flipV="1">
            <a:off x="7395676" y="2386526"/>
            <a:ext cx="0" cy="23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7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85D74-F7CF-45A5-BF25-878FCED2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87" y="246867"/>
            <a:ext cx="7165425" cy="5727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Описание датасета и признаков</a:t>
            </a:r>
            <a:endParaRPr lang="ru-RU" sz="2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E3EE37-92C8-4315-8273-AEC389E3B2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49FA03-60E9-493B-9E55-1E27BCD3E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266" y="872563"/>
            <a:ext cx="7546234" cy="3587928"/>
          </a:xfrm>
        </p:spPr>
        <p:txBody>
          <a:bodyPr>
            <a:noAutofit/>
          </a:bodyPr>
          <a:lstStyle/>
          <a:p>
            <a:pPr marL="114300" indent="0">
              <a:spcAft>
                <a:spcPts val="1200"/>
              </a:spcAft>
              <a:buNone/>
            </a:pPr>
            <a:r>
              <a:rPr lang="ru-RU" sz="1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Обзор 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возможностей методов МО проводился на примере 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классификации болезней </a:t>
            </a:r>
            <a:r>
              <a:rPr lang="ru-RU" sz="12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листьев томатов.</a:t>
            </a:r>
          </a:p>
          <a:p>
            <a:pPr marL="114300" indent="0">
              <a:buNone/>
            </a:pP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Признаки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58750" indent="0">
              <a:buNone/>
            </a:pP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•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 - </a:t>
            </a: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{mean, std, </a:t>
            </a:r>
            <a:r>
              <a:rPr lang="ru-RU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ru-RU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750" indent="0">
              <a:buNone/>
            </a:pP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•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HIST - </a:t>
            </a: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бины квантованной гистограммы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750" indent="0">
              <a:spcAft>
                <a:spcPts val="1200"/>
              </a:spcAft>
              <a:buNone/>
            </a:pP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•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GLCM </a:t>
            </a: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текстурные признаки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•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 + HIST + GLCM</a:t>
            </a:r>
          </a:p>
          <a:p>
            <a:pPr marL="158750" indent="0">
              <a:buNone/>
            </a:pPr>
            <a:r>
              <a:rPr lang="ru-RU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 извлечения признаков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158750" indent="0">
              <a:buNone/>
            </a:pP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• Локальный (17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x17</a:t>
            </a: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58750" indent="0">
              <a:spcAft>
                <a:spcPts val="1200"/>
              </a:spcAft>
              <a:buNone/>
            </a:pP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• Глобальный </a:t>
            </a:r>
          </a:p>
          <a:p>
            <a:pPr marL="158750" indent="0">
              <a:buNone/>
            </a:pPr>
            <a:r>
              <a:rPr lang="ru-RU" sz="1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сточники» признаков: </a:t>
            </a:r>
          </a:p>
          <a:p>
            <a:pPr marL="158750" indent="0">
              <a:buNone/>
            </a:pP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•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зображения в красным канале </a:t>
            </a:r>
          </a:p>
          <a:p>
            <a:pPr marL="158750" indent="0">
              <a:buNone/>
            </a:pPr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• 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NDVI</a:t>
            </a:r>
            <a:r>
              <a:rPr lang="en-US" sz="1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ru-RU" sz="1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образы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02AF231-5F12-414D-985B-D1475FCEF2DD}"/>
              </a:ext>
            </a:extLst>
          </p:cNvPr>
          <p:cNvSpPr/>
          <p:nvPr/>
        </p:nvSpPr>
        <p:spPr>
          <a:xfrm>
            <a:off x="3997983" y="4776617"/>
            <a:ext cx="1024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ННГУ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,  </a:t>
            </a:r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2021 </a:t>
            </a:r>
            <a:endParaRPr lang="en-US" sz="11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AE308A-6B44-43D5-BEA4-7DE7A74150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" r="415" b="1841"/>
          <a:stretch/>
        </p:blipFill>
        <p:spPr>
          <a:xfrm>
            <a:off x="3894985" y="1639389"/>
            <a:ext cx="4472940" cy="10701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81B7EA-89C8-459F-ADAE-E4F796FD647F}"/>
              </a:ext>
            </a:extLst>
          </p:cNvPr>
          <p:cNvSpPr txBox="1"/>
          <p:nvPr/>
        </p:nvSpPr>
        <p:spPr>
          <a:xfrm>
            <a:off x="3894985" y="1279695"/>
            <a:ext cx="4472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PlantVillage</a:t>
            </a:r>
            <a:r>
              <a:rPr lang="en-US" dirty="0"/>
              <a:t> (6K </a:t>
            </a:r>
            <a:r>
              <a:rPr lang="ru-RU" dirty="0"/>
              <a:t>изображений</a:t>
            </a:r>
            <a:r>
              <a:rPr lang="en-US" dirty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2B7F05CE-0952-471C-8F5C-83CC5688DFBF}"/>
                  </a:ext>
                </a:extLst>
              </p:cNvPr>
              <p:cNvSpPr/>
              <p:nvPr/>
            </p:nvSpPr>
            <p:spPr>
              <a:xfrm>
                <a:off x="891010" y="4246242"/>
                <a:ext cx="1626536" cy="398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>
                          <a:latin typeface="Cambria Math" panose="02040503050406030204" pitchFamily="18" charset="0"/>
                        </a:rPr>
                        <m:t>NDV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US" sz="105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GREEN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 – </m:t>
                          </m:r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RED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GREEN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RED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2B7F05CE-0952-471C-8F5C-83CC5688D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10" y="4246242"/>
                <a:ext cx="1626536" cy="3986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72FE0DF-EE84-4E3C-B619-522FDD3407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380" b="1938"/>
          <a:stretch/>
        </p:blipFill>
        <p:spPr>
          <a:xfrm>
            <a:off x="3997983" y="3099652"/>
            <a:ext cx="1648323" cy="88513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54DF1B6-0D89-4933-A82D-00FC2AA65E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766"/>
          <a:stretch/>
        </p:blipFill>
        <p:spPr>
          <a:xfrm>
            <a:off x="5646306" y="3121660"/>
            <a:ext cx="825500" cy="8851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0934DB-7067-42DF-B773-FFFAC9AA2E4E}"/>
              </a:ext>
            </a:extLst>
          </p:cNvPr>
          <p:cNvSpPr txBox="1"/>
          <p:nvPr/>
        </p:nvSpPr>
        <p:spPr>
          <a:xfrm>
            <a:off x="4105112" y="2693767"/>
            <a:ext cx="4191000" cy="248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Примеры изображений 6-ти классов больных листьев томатов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834488-9D56-4DFF-AEF7-20B616D28555}"/>
              </a:ext>
            </a:extLst>
          </p:cNvPr>
          <p:cNvSpPr txBox="1"/>
          <p:nvPr/>
        </p:nvSpPr>
        <p:spPr>
          <a:xfrm>
            <a:off x="3785306" y="3999516"/>
            <a:ext cx="2971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Изображение листа, больного </a:t>
            </a:r>
            <a:r>
              <a:rPr lang="en-US" sz="1000" dirty="0"/>
              <a:t>Bacterial Spot</a:t>
            </a:r>
            <a:r>
              <a:rPr lang="ru-RU" sz="1000" dirty="0"/>
              <a:t> </a:t>
            </a:r>
            <a:br>
              <a:rPr lang="ru-RU" sz="1000" dirty="0"/>
            </a:br>
            <a:r>
              <a:rPr lang="ru-RU" sz="1000" dirty="0"/>
              <a:t>в </a:t>
            </a:r>
            <a:r>
              <a:rPr lang="en-US" sz="1000" dirty="0"/>
              <a:t>RGB, Red </a:t>
            </a:r>
            <a:r>
              <a:rPr lang="ru-RU" sz="1000" dirty="0"/>
              <a:t>и </a:t>
            </a:r>
            <a:r>
              <a:rPr lang="en-US" sz="1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NDVI</a:t>
            </a:r>
            <a:r>
              <a:rPr lang="en-US" sz="10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sz="1000" dirty="0"/>
              <a:t> </a:t>
            </a:r>
            <a:r>
              <a:rPr lang="ru-RU" sz="1000" dirty="0"/>
              <a:t>каналах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2B9F733-54C1-450A-A080-D027DB5815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0632" y="2942357"/>
            <a:ext cx="1796782" cy="14449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C0EB16-1086-40A2-9F75-EA8703F7648E}"/>
              </a:ext>
            </a:extLst>
          </p:cNvPr>
          <p:cNvSpPr txBox="1"/>
          <p:nvPr/>
        </p:nvSpPr>
        <p:spPr>
          <a:xfrm>
            <a:off x="6710121" y="4397721"/>
            <a:ext cx="17608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Отражение х</a:t>
            </a:r>
            <a:r>
              <a:rPr lang="ru-RU" sz="100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лорофиллом</a:t>
            </a:r>
            <a:r>
              <a:rPr lang="ru-RU" sz="1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sz="1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разных длин волн</a:t>
            </a:r>
          </a:p>
          <a:p>
            <a:endParaRPr lang="ru-RU" dirty="0"/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BB8EB57E-70D9-4FD8-A5C3-B700AFE16083}"/>
              </a:ext>
            </a:extLst>
          </p:cNvPr>
          <p:cNvSpPr txBox="1">
            <a:spLocks/>
          </p:cNvSpPr>
          <p:nvPr/>
        </p:nvSpPr>
        <p:spPr>
          <a:xfrm>
            <a:off x="133672" y="26978"/>
            <a:ext cx="3903711" cy="43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1.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Поиск эффективных моделей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MO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356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0439747-B578-4F7E-9BF2-ACFB0D0A181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t="64573"/>
          <a:stretch/>
        </p:blipFill>
        <p:spPr bwMode="auto">
          <a:xfrm>
            <a:off x="878704" y="2854609"/>
            <a:ext cx="7109693" cy="3617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85D74-F7CF-45A5-BF25-878FCED2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0271"/>
            <a:ext cx="7165425" cy="5727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Результаты классификации</a:t>
            </a:r>
            <a:endParaRPr lang="ru-RU" sz="20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E3EE37-92C8-4315-8273-AEC389E3B2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02AF231-5F12-414D-985B-D1475FCEF2DD}"/>
              </a:ext>
            </a:extLst>
          </p:cNvPr>
          <p:cNvSpPr/>
          <p:nvPr/>
        </p:nvSpPr>
        <p:spPr>
          <a:xfrm>
            <a:off x="3997983" y="4776617"/>
            <a:ext cx="1024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ННГУ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,  </a:t>
            </a:r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2021 </a:t>
            </a:r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693761-C819-48DC-B13C-B2120EAA7DA4}"/>
              </a:ext>
            </a:extLst>
          </p:cNvPr>
          <p:cNvSpPr txBox="1"/>
          <p:nvPr/>
        </p:nvSpPr>
        <p:spPr>
          <a:xfrm>
            <a:off x="2964894" y="896669"/>
            <a:ext cx="3695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Классификация на </a:t>
            </a:r>
            <a:r>
              <a:rPr lang="en-US" dirty="0"/>
              <a:t>RED </a:t>
            </a:r>
            <a:r>
              <a:rPr lang="ru-RU" dirty="0"/>
              <a:t>признаках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Классификация на 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NDVI</a:t>
            </a:r>
            <a:r>
              <a:rPr lang="en-US" sz="14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ru-RU" dirty="0"/>
              <a:t> признаках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1440BB4-EE21-4CD5-B759-075E10E22E2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" t="62992" b="13611"/>
          <a:stretch/>
        </p:blipFill>
        <p:spPr bwMode="auto">
          <a:xfrm>
            <a:off x="899342" y="1414386"/>
            <a:ext cx="7089055" cy="238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DFD6BCC-07AD-4C87-AA78-083B2CD4A0E6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" t="65529"/>
          <a:stretch/>
        </p:blipFill>
        <p:spPr bwMode="auto">
          <a:xfrm>
            <a:off x="899342" y="1634162"/>
            <a:ext cx="7089055" cy="384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BBD66FE-765C-4A06-9070-206097BBF8AC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" t="64587"/>
          <a:stretch/>
        </p:blipFill>
        <p:spPr bwMode="auto">
          <a:xfrm>
            <a:off x="878704" y="3065081"/>
            <a:ext cx="7109693" cy="352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F6AF720-9B74-4233-B3A0-012C3E8A7CA7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" t="64618"/>
          <a:stretch/>
        </p:blipFill>
        <p:spPr bwMode="auto">
          <a:xfrm>
            <a:off x="878704" y="3270034"/>
            <a:ext cx="7109693" cy="361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D5760C0-370F-477E-89C3-C2D550C6382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3" r="53987" b="78052"/>
          <a:stretch/>
        </p:blipFill>
        <p:spPr bwMode="auto">
          <a:xfrm>
            <a:off x="596997" y="1307116"/>
            <a:ext cx="3400986" cy="10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4510A99-6777-448B-98A4-54A21F8DD98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0" t="12686" r="-1" b="79109"/>
          <a:stretch/>
        </p:blipFill>
        <p:spPr bwMode="auto">
          <a:xfrm>
            <a:off x="4572099" y="1318737"/>
            <a:ext cx="3416298" cy="8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59485AD-AD08-480F-B8FC-173DD54A98CA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" t="65665"/>
          <a:stretch/>
        </p:blipFill>
        <p:spPr bwMode="auto">
          <a:xfrm>
            <a:off x="899342" y="1846503"/>
            <a:ext cx="7089055" cy="352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728DEEB-6A8E-4716-9F59-93C750AB189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3" r="53987" b="78052"/>
          <a:stretch/>
        </p:blipFill>
        <p:spPr bwMode="auto">
          <a:xfrm>
            <a:off x="596997" y="2745773"/>
            <a:ext cx="3400986" cy="10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11FC2C52-CE8B-410C-B923-6DCA2FA9E08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0" t="12686" r="-1" b="79109"/>
          <a:stretch/>
        </p:blipFill>
        <p:spPr bwMode="auto">
          <a:xfrm>
            <a:off x="4572099" y="2757394"/>
            <a:ext cx="3416298" cy="837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548A0F0-2186-46EE-90FF-763C7E04A331}"/>
              </a:ext>
            </a:extLst>
          </p:cNvPr>
          <p:cNvSpPr/>
          <p:nvPr/>
        </p:nvSpPr>
        <p:spPr>
          <a:xfrm>
            <a:off x="7627167" y="1072572"/>
            <a:ext cx="378375" cy="269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25975-4CC1-4088-B0D3-A0715F7250A2}"/>
              </a:ext>
            </a:extLst>
          </p:cNvPr>
          <p:cNvSpPr txBox="1"/>
          <p:nvPr/>
        </p:nvSpPr>
        <p:spPr>
          <a:xfrm>
            <a:off x="1943422" y="3975012"/>
            <a:ext cx="3079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 indent="0">
              <a:buNone/>
            </a:pPr>
            <a:r>
              <a:rPr lang="en-US" sz="1050" b="0" i="0" u="none" strike="noStrike" baseline="0" dirty="0">
                <a:solidFill>
                  <a:srgbClr val="000000"/>
                </a:solidFill>
                <a:latin typeface="+mn-lt"/>
              </a:rPr>
              <a:t>DT  - </a:t>
            </a:r>
            <a:r>
              <a:rPr lang="ru-RU" sz="1050" b="0" i="0" u="none" strike="noStrike" baseline="0" dirty="0">
                <a:solidFill>
                  <a:srgbClr val="000000"/>
                </a:solidFill>
                <a:latin typeface="+mn-lt"/>
              </a:rPr>
              <a:t>Дерево </a:t>
            </a:r>
            <a:r>
              <a:rPr lang="ru-RU" sz="1050" dirty="0">
                <a:latin typeface="+mn-lt"/>
              </a:rPr>
              <a:t>решений</a:t>
            </a:r>
            <a:endParaRPr lang="en-US" sz="1050" dirty="0">
              <a:latin typeface="+mn-lt"/>
            </a:endParaRPr>
          </a:p>
          <a:p>
            <a:pPr marL="158750"/>
            <a:r>
              <a:rPr lang="en-US" sz="1050" dirty="0">
                <a:latin typeface="+mn-lt"/>
              </a:rPr>
              <a:t>KNN - </a:t>
            </a:r>
            <a:r>
              <a:rPr lang="ru-RU" sz="1050" b="0" i="0" u="none" strike="noStrike" baseline="0" dirty="0">
                <a:solidFill>
                  <a:srgbClr val="000000"/>
                </a:solidFill>
                <a:latin typeface="+mn-lt"/>
              </a:rPr>
              <a:t>К-ближайших соседей</a:t>
            </a:r>
            <a:endParaRPr lang="ru-RU" sz="1050" dirty="0">
              <a:latin typeface="+mn-lt"/>
            </a:endParaRPr>
          </a:p>
          <a:p>
            <a:pPr marL="158750" indent="0">
              <a:buNone/>
            </a:pPr>
            <a:r>
              <a:rPr lang="en-US" sz="1050" b="0" i="0" u="none" strike="noStrike" baseline="0" dirty="0">
                <a:solidFill>
                  <a:srgbClr val="000000"/>
                </a:solidFill>
                <a:latin typeface="+mn-lt"/>
              </a:rPr>
              <a:t>RF - </a:t>
            </a:r>
            <a:r>
              <a:rPr lang="ru-RU" sz="1050" b="0" i="0" u="none" strike="noStrike" baseline="0" dirty="0">
                <a:solidFill>
                  <a:srgbClr val="000000"/>
                </a:solidFill>
                <a:latin typeface="+mn-lt"/>
              </a:rPr>
              <a:t>Случайный лес </a:t>
            </a:r>
            <a:endParaRPr lang="en-US" sz="1050" b="0" i="0" u="none" strike="noStrike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C38B8-1CEB-48FF-8951-1CEF73EC0406}"/>
              </a:ext>
            </a:extLst>
          </p:cNvPr>
          <p:cNvSpPr txBox="1"/>
          <p:nvPr/>
        </p:nvSpPr>
        <p:spPr>
          <a:xfrm>
            <a:off x="3997983" y="3975012"/>
            <a:ext cx="4652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/>
            <a:r>
              <a:rPr lang="ru-RU" sz="1000" b="0" i="0" u="none" strike="noStrike" baseline="0" dirty="0">
                <a:solidFill>
                  <a:srgbClr val="000000"/>
                </a:solidFill>
                <a:latin typeface="+mn-lt"/>
              </a:rPr>
              <a:t>LDF 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+mn-lt"/>
              </a:rPr>
              <a:t>- </a:t>
            </a:r>
            <a:r>
              <a:rPr lang="ru-RU" sz="1000" b="0" i="0" u="none" strike="noStrike" baseline="0" dirty="0">
                <a:solidFill>
                  <a:srgbClr val="000000"/>
                </a:solidFill>
                <a:latin typeface="+mn-lt"/>
              </a:rPr>
              <a:t>Линейный дискриминант Фишера</a:t>
            </a:r>
          </a:p>
          <a:p>
            <a:pPr marL="158750" indent="0">
              <a:buNone/>
            </a:pPr>
            <a:r>
              <a:rPr lang="en-US" sz="1000" b="0" i="0" u="none" strike="noStrike" baseline="0" dirty="0">
                <a:solidFill>
                  <a:srgbClr val="000000"/>
                </a:solidFill>
                <a:latin typeface="+mn-lt"/>
              </a:rPr>
              <a:t>SVM - </a:t>
            </a:r>
            <a:r>
              <a:rPr lang="ru-RU" sz="1000" b="0" i="0" u="none" strike="noStrike" baseline="0" dirty="0">
                <a:solidFill>
                  <a:srgbClr val="000000"/>
                </a:solidFill>
                <a:latin typeface="+mn-lt"/>
              </a:rPr>
              <a:t>Мультиклассовый метод опорных векторов </a:t>
            </a:r>
          </a:p>
          <a:p>
            <a:pPr marL="158750" indent="0">
              <a:buNone/>
            </a:pPr>
            <a:r>
              <a:rPr lang="en-US" sz="1000" dirty="0">
                <a:latin typeface="+mn-lt"/>
              </a:rPr>
              <a:t>SLP - </a:t>
            </a:r>
            <a:r>
              <a:rPr lang="ru-RU" sz="1000" b="0" i="0" u="none" strike="noStrike" baseline="0" dirty="0">
                <a:solidFill>
                  <a:srgbClr val="000000"/>
                </a:solidFill>
                <a:latin typeface="+mn-lt"/>
              </a:rPr>
              <a:t>Одноуровневый персептрон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DE0A7-6E9D-4D30-8A4C-9557AF87E310}"/>
              </a:ext>
            </a:extLst>
          </p:cNvPr>
          <p:cNvSpPr txBox="1"/>
          <p:nvPr/>
        </p:nvSpPr>
        <p:spPr>
          <a:xfrm>
            <a:off x="532450" y="1444543"/>
            <a:ext cx="9027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global</a:t>
            </a:r>
            <a:endParaRPr lang="ru-RU" sz="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C0C8F-1F69-48B3-8F08-DD9406CE4E12}"/>
              </a:ext>
            </a:extLst>
          </p:cNvPr>
          <p:cNvSpPr txBox="1"/>
          <p:nvPr/>
        </p:nvSpPr>
        <p:spPr>
          <a:xfrm>
            <a:off x="550252" y="1648502"/>
            <a:ext cx="9027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local</a:t>
            </a:r>
            <a:endParaRPr lang="ru-RU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19D140-C10A-48F8-8FE7-06ED14DAA0BC}"/>
              </a:ext>
            </a:extLst>
          </p:cNvPr>
          <p:cNvSpPr txBox="1"/>
          <p:nvPr/>
        </p:nvSpPr>
        <p:spPr>
          <a:xfrm>
            <a:off x="532450" y="1860152"/>
            <a:ext cx="6741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comb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FDD46C-823A-4635-B772-5D7D6B825662}"/>
              </a:ext>
            </a:extLst>
          </p:cNvPr>
          <p:cNvSpPr txBox="1"/>
          <p:nvPr/>
        </p:nvSpPr>
        <p:spPr>
          <a:xfrm>
            <a:off x="520948" y="2866157"/>
            <a:ext cx="9027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global</a:t>
            </a:r>
            <a:endParaRPr lang="ru-RU" sz="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7E89AC-639C-4C0E-A179-9E79B14A8468}"/>
              </a:ext>
            </a:extLst>
          </p:cNvPr>
          <p:cNvSpPr txBox="1"/>
          <p:nvPr/>
        </p:nvSpPr>
        <p:spPr>
          <a:xfrm>
            <a:off x="532450" y="3058523"/>
            <a:ext cx="9027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local</a:t>
            </a:r>
            <a:endParaRPr lang="ru-RU" sz="7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F79E70-7A86-4619-91C7-F8DEA89BC4BE}"/>
              </a:ext>
            </a:extLst>
          </p:cNvPr>
          <p:cNvSpPr txBox="1"/>
          <p:nvPr/>
        </p:nvSpPr>
        <p:spPr>
          <a:xfrm>
            <a:off x="524490" y="3251793"/>
            <a:ext cx="6741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comb</a:t>
            </a:r>
            <a:endParaRPr lang="ru-RU" dirty="0"/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6754BCE8-9AC8-4FC5-95DD-436EA40BB5DA}"/>
              </a:ext>
            </a:extLst>
          </p:cNvPr>
          <p:cNvSpPr txBox="1">
            <a:spLocks/>
          </p:cNvSpPr>
          <p:nvPr/>
        </p:nvSpPr>
        <p:spPr>
          <a:xfrm>
            <a:off x="181798" y="97468"/>
            <a:ext cx="3903711" cy="43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1.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Поиск эффективных моделей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MO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990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12D53B2-3C7A-4B13-8DBB-412CA3DD8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97"/>
          <a:stretch/>
        </p:blipFill>
        <p:spPr>
          <a:xfrm>
            <a:off x="5310392" y="2716326"/>
            <a:ext cx="2039134" cy="15766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A70A912-3774-4E66-96CD-D1E2A2E872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22"/>
          <a:stretch/>
        </p:blipFill>
        <p:spPr>
          <a:xfrm>
            <a:off x="1546165" y="2735167"/>
            <a:ext cx="2053373" cy="1535502"/>
          </a:xfrm>
          <a:prstGeom prst="rect">
            <a:avLst/>
          </a:prstGeom>
        </p:spPr>
      </p:pic>
      <p:sp>
        <p:nvSpPr>
          <p:cNvPr id="372" name="Google Shape;372;p44"/>
          <p:cNvSpPr txBox="1">
            <a:spLocks noGrp="1"/>
          </p:cNvSpPr>
          <p:nvPr>
            <p:ph type="title"/>
          </p:nvPr>
        </p:nvSpPr>
        <p:spPr>
          <a:xfrm>
            <a:off x="377094" y="168171"/>
            <a:ext cx="6776292" cy="533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buSzPts val="750"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Прикладная задача и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SLP-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</a:p>
        </p:txBody>
      </p:sp>
      <p:sp>
        <p:nvSpPr>
          <p:cNvPr id="375" name="Google Shape;375;p44"/>
          <p:cNvSpPr txBox="1">
            <a:spLocks noGrp="1"/>
          </p:cNvSpPr>
          <p:nvPr>
            <p:ph type="body" idx="1"/>
          </p:nvPr>
        </p:nvSpPr>
        <p:spPr>
          <a:xfrm>
            <a:off x="0" y="791776"/>
            <a:ext cx="9021158" cy="1494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</a:rPr>
              <a:t>Задачи </a:t>
            </a:r>
            <a:r>
              <a:rPr lang="ru-RU" sz="1200" dirty="0">
                <a:solidFill>
                  <a:srgbClr val="C00000"/>
                </a:solidFill>
              </a:rPr>
              <a:t>ранней диагностики засухи у растений пшеницы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</a:rPr>
              <a:t>, регистрируемой сенсорами двух типов (тепловым TIR и RGB): детектирование стресса и прогнозирование продолжительности стресса.</a:t>
            </a:r>
          </a:p>
          <a:p>
            <a:r>
              <a:rPr lang="ru-RU" sz="1200" dirty="0"/>
              <a:t>В качестве исходных данных использованы две группы изображений в градациях серого NDVI (нормализованный разностный индекс растительности): на основе </a:t>
            </a:r>
            <a:r>
              <a:rPr lang="en-US" sz="1200" dirty="0">
                <a:solidFill>
                  <a:srgbClr val="C00000"/>
                </a:solidFill>
              </a:rPr>
              <a:t>Thermal</a:t>
            </a:r>
            <a:r>
              <a:rPr lang="ru-RU" sz="1200" dirty="0">
                <a:solidFill>
                  <a:srgbClr val="C00000"/>
                </a:solidFill>
              </a:rPr>
              <a:t> IR</a:t>
            </a:r>
            <a:r>
              <a:rPr lang="ru-RU" sz="1200" dirty="0"/>
              <a:t>; на основе </a:t>
            </a:r>
            <a:r>
              <a:rPr lang="ru-RU" sz="1200" dirty="0">
                <a:solidFill>
                  <a:srgbClr val="C00000"/>
                </a:solidFill>
              </a:rPr>
              <a:t>RGB</a:t>
            </a:r>
            <a:r>
              <a:rPr lang="ru-RU" sz="1200" dirty="0"/>
              <a:t>. </a:t>
            </a:r>
          </a:p>
          <a:p>
            <a:r>
              <a:rPr lang="ru-RU" sz="1200" dirty="0">
                <a:solidFill>
                  <a:srgbClr val="C00000"/>
                </a:solidFill>
              </a:rPr>
              <a:t>Классификатор SLP</a:t>
            </a:r>
            <a:r>
              <a:rPr lang="ru-RU" sz="1200" dirty="0">
                <a:solidFill>
                  <a:srgbClr val="FF0000"/>
                </a:solidFill>
              </a:rPr>
              <a:t> 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</a:rPr>
              <a:t>и </a:t>
            </a:r>
            <a:r>
              <a:rPr lang="ru-RU" sz="1200" dirty="0">
                <a:solidFill>
                  <a:srgbClr val="C00000"/>
                </a:solidFill>
              </a:rPr>
              <a:t>регрессор SLP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</a:rPr>
              <a:t>используются в качестве инструментов для анализа эффективности признаков стресса. SLP-модели анализируются и оптимизируются как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XAI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</a:rPr>
              <a:t>-модели.</a:t>
            </a:r>
            <a:endParaRPr lang="ru-RU" sz="1200" dirty="0"/>
          </a:p>
        </p:txBody>
      </p:sp>
      <p:pic>
        <p:nvPicPr>
          <p:cNvPr id="7" name="Рисунок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001" y="2891196"/>
            <a:ext cx="1575307" cy="1268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622" y="2899423"/>
            <a:ext cx="1626536" cy="125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33" t="5483" r="3818" b="19177"/>
          <a:stretch/>
        </p:blipFill>
        <p:spPr bwMode="auto">
          <a:xfrm>
            <a:off x="241005" y="3668572"/>
            <a:ext cx="1216885" cy="9624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824286" y="2482030"/>
                <a:ext cx="1550504" cy="412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>
                          <a:latin typeface="Cambria Math" panose="02040503050406030204" pitchFamily="18" charset="0"/>
                        </a:rPr>
                        <m:t>NDV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105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TIR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 – </m:t>
                          </m:r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RED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TIR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RED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86" y="2482030"/>
                <a:ext cx="1550504" cy="4120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541109" y="2486756"/>
                <a:ext cx="1626536" cy="398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>
                          <a:latin typeface="Cambria Math" panose="02040503050406030204" pitchFamily="18" charset="0"/>
                        </a:rPr>
                        <m:t>NDV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US" sz="105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GREEN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 – </m:t>
                          </m:r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RED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GREEN</m:t>
                          </m:r>
                          <m:r>
                            <a:rPr lang="en-US" sz="105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1050">
                              <a:latin typeface="Cambria Math" panose="02040503050406030204" pitchFamily="18" charset="0"/>
                            </a:rPr>
                            <m:t>RED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109" y="2486756"/>
                <a:ext cx="1626536" cy="398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134358" y="2383888"/>
            <a:ext cx="15505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>
                <a:solidFill>
                  <a:schemeClr val="tx1"/>
                </a:solidFill>
              </a:rPr>
              <a:t>Низкое разрешение </a:t>
            </a:r>
            <a:r>
              <a:rPr lang="en-US" sz="900" dirty="0">
                <a:solidFill>
                  <a:schemeClr val="tx1"/>
                </a:solidFill>
              </a:rPr>
              <a:t>TIR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4111" y="4623790"/>
            <a:ext cx="16193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>
                <a:solidFill>
                  <a:schemeClr val="tx1"/>
                </a:solidFill>
              </a:rPr>
              <a:t>Высокое разрешение </a:t>
            </a:r>
            <a:r>
              <a:rPr lang="en-US" sz="900" dirty="0">
                <a:solidFill>
                  <a:schemeClr val="tx1"/>
                </a:solidFill>
              </a:rPr>
              <a:t>RGB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557687" y="4231376"/>
            <a:ext cx="20918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NDVI</a:t>
            </a:r>
            <a:r>
              <a:rPr lang="en-US" sz="900" b="1" baseline="-25000" dirty="0">
                <a:solidFill>
                  <a:schemeClr val="tx1"/>
                </a:solidFill>
              </a:rPr>
              <a:t>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ru-RU" sz="900" dirty="0">
                <a:solidFill>
                  <a:schemeClr val="tx1"/>
                </a:solidFill>
              </a:rPr>
              <a:t>Изменение гистограммы здоровых и засушливых растений за период эксперимента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57151" y="4231375"/>
            <a:ext cx="20923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NDVI</a:t>
            </a:r>
            <a:r>
              <a:rPr lang="en-US" sz="900" b="1" baseline="-25000" dirty="0">
                <a:solidFill>
                  <a:schemeClr val="tx1"/>
                </a:solidFill>
              </a:rPr>
              <a:t>G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ru-RU" sz="900" dirty="0">
                <a:solidFill>
                  <a:schemeClr val="tx1"/>
                </a:solidFill>
              </a:rPr>
              <a:t>Изменение гистограммы здоровых и засушливых растений за период эксперимента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997983" y="4776617"/>
            <a:ext cx="1024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ННГУ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,  </a:t>
            </a:r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2021 </a:t>
            </a:r>
            <a:endParaRPr lang="en-US" sz="1100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E3C9067-1A66-41EF-9FD2-3038D0F0A402}"/>
              </a:ext>
            </a:extLst>
          </p:cNvPr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3" t="8935" r="31060" b="10000"/>
          <a:stretch/>
        </p:blipFill>
        <p:spPr bwMode="auto">
          <a:xfrm>
            <a:off x="235346" y="2602127"/>
            <a:ext cx="1216885" cy="10269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D1C29D9-8738-4950-9341-D8F2E60B6878}"/>
              </a:ext>
            </a:extLst>
          </p:cNvPr>
          <p:cNvSpPr txBox="1"/>
          <p:nvPr/>
        </p:nvSpPr>
        <p:spPr>
          <a:xfrm>
            <a:off x="3678105" y="4231375"/>
            <a:ext cx="15505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NDVI</a:t>
            </a:r>
            <a:r>
              <a:rPr lang="en-US" sz="900" b="1" baseline="-25000" dirty="0">
                <a:solidFill>
                  <a:schemeClr val="tx1"/>
                </a:solidFill>
              </a:rPr>
              <a:t>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ru-RU" sz="900" dirty="0">
                <a:solidFill>
                  <a:schemeClr val="tx1"/>
                </a:solidFill>
              </a:rPr>
              <a:t>образец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37484C-1A33-4930-995B-0D2D5FDDDAEE}"/>
              </a:ext>
            </a:extLst>
          </p:cNvPr>
          <p:cNvSpPr txBox="1"/>
          <p:nvPr/>
        </p:nvSpPr>
        <p:spPr>
          <a:xfrm>
            <a:off x="7470654" y="4272471"/>
            <a:ext cx="15505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NDVI</a:t>
            </a:r>
            <a:r>
              <a:rPr lang="en-US" sz="900" b="1" baseline="-25000" dirty="0">
                <a:solidFill>
                  <a:schemeClr val="tx1"/>
                </a:solidFill>
              </a:rPr>
              <a:t>G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ru-RU" sz="900" dirty="0">
                <a:solidFill>
                  <a:schemeClr val="tx1"/>
                </a:solidFill>
              </a:rPr>
              <a:t>образец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F792B44D-8A32-4C42-B2A0-B6E4487CCAEC}"/>
              </a:ext>
            </a:extLst>
          </p:cNvPr>
          <p:cNvSpPr txBox="1">
            <a:spLocks/>
          </p:cNvSpPr>
          <p:nvPr/>
        </p:nvSpPr>
        <p:spPr>
          <a:xfrm>
            <a:off x="-208514" y="17263"/>
            <a:ext cx="3321490" cy="39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Создание XAI-блока</a:t>
            </a:r>
            <a:endParaRPr lang="ru-RU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5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>
            <a:spLocks noGrp="1"/>
          </p:cNvSpPr>
          <p:nvPr>
            <p:ph type="title"/>
          </p:nvPr>
        </p:nvSpPr>
        <p:spPr>
          <a:xfrm>
            <a:off x="311700" y="188200"/>
            <a:ext cx="7365450" cy="73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Направления в XAI, взятые для исследования проблемы ранней диагностики стресса растений</a:t>
            </a:r>
            <a:endParaRPr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5" name="Google Shape;375;p44"/>
          <p:cNvSpPr txBox="1">
            <a:spLocks noGrp="1"/>
          </p:cNvSpPr>
          <p:nvPr>
            <p:ph type="body" idx="1"/>
          </p:nvPr>
        </p:nvSpPr>
        <p:spPr>
          <a:xfrm>
            <a:off x="311699" y="1190847"/>
            <a:ext cx="8322161" cy="3247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9575">
              <a:spcAft>
                <a:spcPts val="1200"/>
              </a:spcAft>
              <a:buSzPct val="100000"/>
              <a:buAutoNum type="arabicPeriod"/>
            </a:pPr>
            <a:r>
              <a:rPr lang="ru-RU" sz="1200" b="1" dirty="0">
                <a:solidFill>
                  <a:schemeClr val="tx1"/>
                </a:solidFill>
              </a:rPr>
              <a:t>Использование классических методов машинного обучения и методов глубокого обучения для решения прикладных задач</a:t>
            </a:r>
          </a:p>
          <a:p>
            <a:pPr marL="409575">
              <a:spcAft>
                <a:spcPts val="1200"/>
              </a:spcAft>
              <a:buSzPct val="100000"/>
              <a:buFont typeface="Arial"/>
              <a:buAutoNum type="arabicPeriod"/>
            </a:pPr>
            <a:r>
              <a:rPr lang="ru-RU" sz="1200" b="1" dirty="0">
                <a:solidFill>
                  <a:schemeClr val="tx1"/>
                </a:solidFill>
              </a:rPr>
              <a:t>Интерпретация узлов сети как семантических понятий</a:t>
            </a:r>
          </a:p>
          <a:p>
            <a:pPr marL="409575">
              <a:buSzPct val="100000"/>
              <a:buFont typeface="Arial"/>
              <a:buAutoNum type="arabicPeriod"/>
            </a:pPr>
            <a:r>
              <a:rPr lang="ru-RU" sz="1200" b="1" dirty="0">
                <a:solidFill>
                  <a:schemeClr val="tx1"/>
                </a:solidFill>
              </a:rPr>
              <a:t>Использование методов глубокого обучения в XAI. </a:t>
            </a:r>
          </a:p>
          <a:p>
            <a:pPr marL="752475" lvl="1" indent="-228600">
              <a:buSzPct val="70000"/>
              <a:buFont typeface="+mj-lt"/>
              <a:buAutoNum type="alphaUcPeriod"/>
            </a:pPr>
            <a:r>
              <a:rPr lang="ru-RU" sz="1200" b="1" dirty="0">
                <a:solidFill>
                  <a:schemeClr val="tx1"/>
                </a:solidFill>
              </a:rPr>
              <a:t>Визуализация внутренних нейронов</a:t>
            </a:r>
          </a:p>
          <a:p>
            <a:pPr marL="752475" lvl="1" indent="-228600">
              <a:buSzPct val="70000"/>
              <a:buFont typeface="+mj-lt"/>
              <a:buAutoNum type="alphaUcPeriod"/>
            </a:pPr>
            <a:r>
              <a:rPr lang="ru-RU" sz="1200" b="1" dirty="0">
                <a:solidFill>
                  <a:schemeClr val="tx1"/>
                </a:solidFill>
              </a:rPr>
              <a:t>Комплексное упрощение сети</a:t>
            </a:r>
          </a:p>
          <a:p>
            <a:pPr marL="752475" lvl="1" indent="-228600">
              <a:spcAft>
                <a:spcPts val="1200"/>
              </a:spcAft>
              <a:buSzPct val="70000"/>
              <a:buFont typeface="+mj-lt"/>
              <a:buAutoNum type="alphaUcPeriod"/>
            </a:pPr>
            <a:r>
              <a:rPr lang="ru-RU" sz="1200" b="1" dirty="0">
                <a:solidFill>
                  <a:schemeClr val="tx1"/>
                </a:solidFill>
              </a:rPr>
              <a:t>Контрастирование узлов сети как семантических понятий</a:t>
            </a:r>
          </a:p>
          <a:p>
            <a:pPr marL="409575">
              <a:spcAft>
                <a:spcPts val="1200"/>
              </a:spcAft>
              <a:buSzPct val="100000"/>
              <a:buAutoNum type="arabicPeriod"/>
            </a:pPr>
            <a:r>
              <a:rPr lang="ru-RU" sz="1200" b="1" dirty="0">
                <a:solidFill>
                  <a:schemeClr val="tx1"/>
                </a:solidFill>
              </a:rPr>
              <a:t>Быстрая </a:t>
            </a:r>
            <a:r>
              <a:rPr lang="ru-RU" sz="1200" b="1" dirty="0" err="1">
                <a:solidFill>
                  <a:schemeClr val="tx1"/>
                </a:solidFill>
              </a:rPr>
              <a:t>неитеративная</a:t>
            </a:r>
            <a:r>
              <a:rPr lang="ru-RU" sz="1200" b="1" dirty="0">
                <a:solidFill>
                  <a:schemeClr val="tx1"/>
                </a:solidFill>
              </a:rPr>
              <a:t> коррекция ошибок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E77404E-3191-4003-A26F-7B93ABDB1C3D}"/>
              </a:ext>
            </a:extLst>
          </p:cNvPr>
          <p:cNvSpPr/>
          <p:nvPr/>
        </p:nvSpPr>
        <p:spPr>
          <a:xfrm>
            <a:off x="3997983" y="4776617"/>
            <a:ext cx="1024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ННГУ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,  </a:t>
            </a:r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2021 </a:t>
            </a:r>
            <a:endParaRPr lang="en-US" sz="11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6271556-7D6E-4C87-AE6C-4D56BB41873F}"/>
              </a:ext>
            </a:extLst>
          </p:cNvPr>
          <p:cNvSpPr txBox="1">
            <a:spLocks/>
          </p:cNvSpPr>
          <p:nvPr/>
        </p:nvSpPr>
        <p:spPr>
          <a:xfrm>
            <a:off x="-208514" y="17263"/>
            <a:ext cx="3321490" cy="39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Создание XAI-блока</a:t>
            </a:r>
            <a:endParaRPr lang="ru-RU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>
            <a:spLocks noGrp="1"/>
          </p:cNvSpPr>
          <p:nvPr>
            <p:ph type="title"/>
          </p:nvPr>
        </p:nvSpPr>
        <p:spPr>
          <a:xfrm>
            <a:off x="386132" y="277071"/>
            <a:ext cx="7006068" cy="409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ru-RU" sz="2000" b="1" dirty="0">
                <a:solidFill>
                  <a:srgbClr val="C00000"/>
                </a:solidFill>
              </a:rPr>
              <a:t>Комплексное упрощение сети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и интерактивность</a:t>
            </a:r>
            <a:endParaRPr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5" name="Google Shape;375;p44"/>
          <p:cNvSpPr txBox="1">
            <a:spLocks noGrp="1"/>
          </p:cNvSpPr>
          <p:nvPr>
            <p:ph type="body" idx="1"/>
          </p:nvPr>
        </p:nvSpPr>
        <p:spPr>
          <a:xfrm>
            <a:off x="397795" y="902798"/>
            <a:ext cx="5510910" cy="3657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Простая базовая структура</a:t>
            </a:r>
            <a:r>
              <a:rPr lang="ru-RU" sz="1200" dirty="0">
                <a:latin typeface="+mj-lt"/>
              </a:rPr>
              <a:t>. В качестве простой базовой структуры был выбран </a:t>
            </a:r>
            <a:r>
              <a:rPr lang="ru-RU" sz="1200" b="1" dirty="0">
                <a:latin typeface="+mj-lt"/>
              </a:rPr>
              <a:t>однослойный перцептрон SLP(N) </a:t>
            </a:r>
            <a:r>
              <a:rPr lang="ru-RU" sz="1200" dirty="0">
                <a:latin typeface="+mj-lt"/>
              </a:rPr>
              <a:t>с произвольным числом нейронов N на скрытом слое. Использованы две его модели: классификатор SLP</a:t>
            </a:r>
            <a:r>
              <a:rPr lang="en-US" sz="1200" spc="-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200" dirty="0">
                <a:latin typeface="+mj-lt"/>
              </a:rPr>
              <a:t>(N) и регрессор SLP</a:t>
            </a:r>
            <a:r>
              <a:rPr lang="en-US" sz="1200" spc="-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200" dirty="0">
                <a:latin typeface="+mj-lt"/>
              </a:rPr>
              <a:t>(N). </a:t>
            </a:r>
          </a:p>
          <a:p>
            <a:pPr>
              <a:spcAft>
                <a:spcPts val="1200"/>
              </a:spcAft>
            </a:pPr>
            <a:r>
              <a:rPr lang="ru-RU" sz="1200" dirty="0">
                <a:latin typeface="+mj-lt"/>
              </a:rPr>
              <a:t>Для достижения 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интерактивности</a:t>
            </a:r>
            <a:r>
              <a:rPr lang="ru-RU" sz="1200" dirty="0">
                <a:latin typeface="+mj-lt"/>
              </a:rPr>
              <a:t> обучение на изображениях заменено обучением на векторах признаков изображений. Это позволило сократить время обучения классификатора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до долей секунды</a:t>
            </a:r>
            <a:r>
              <a:rPr lang="ru-RU" sz="1200" dirty="0">
                <a:latin typeface="+mj-lt"/>
              </a:rPr>
              <a:t>, а для регрессора -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до единиц секунд</a:t>
            </a:r>
            <a:r>
              <a:rPr lang="ru-RU" sz="1200" dirty="0">
                <a:latin typeface="+mj-lt"/>
              </a:rPr>
              <a:t>. </a:t>
            </a:r>
            <a:r>
              <a:rPr lang="en-US" sz="1200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solidFill>
                  <a:srgbClr val="C00000"/>
                </a:solidFill>
                <a:latin typeface="+mj-lt"/>
              </a:rPr>
              <a:t>Быстрое обучение, оптимизация, быстрая коррекция ошибок.</a:t>
            </a:r>
          </a:p>
          <a:p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Узлы SLP как семантически понятия</a:t>
            </a:r>
            <a:r>
              <a:rPr lang="ru-RU" sz="1200" dirty="0">
                <a:latin typeface="+mj-lt"/>
              </a:rPr>
              <a:t>. Вектор признаков включает в себя результаты типовой и специальной обработки изображений. Типовая обработка представлена двумя группами признаков: </a:t>
            </a:r>
            <a:r>
              <a:rPr lang="ru-RU" sz="1200" b="1" dirty="0">
                <a:latin typeface="+mj-lt"/>
              </a:rPr>
              <a:t>STAT</a:t>
            </a:r>
            <a:r>
              <a:rPr lang="ru-RU" sz="1200" dirty="0">
                <a:latin typeface="+mj-lt"/>
              </a:rPr>
              <a:t> {mean, std, </a:t>
            </a:r>
            <a:r>
              <a:rPr lang="ru-RU" sz="1200" dirty="0" err="1">
                <a:latin typeface="+mj-lt"/>
              </a:rPr>
              <a:t>min</a:t>
            </a:r>
            <a:r>
              <a:rPr lang="ru-RU" sz="1200" dirty="0">
                <a:latin typeface="+mj-lt"/>
              </a:rPr>
              <a:t>, </a:t>
            </a:r>
            <a:r>
              <a:rPr lang="ru-RU" sz="1200" dirty="0" err="1">
                <a:latin typeface="+mj-lt"/>
              </a:rPr>
              <a:t>max</a:t>
            </a:r>
            <a:r>
              <a:rPr lang="ru-RU" sz="1200" dirty="0">
                <a:latin typeface="+mj-lt"/>
              </a:rPr>
              <a:t>}; </a:t>
            </a:r>
            <a:r>
              <a:rPr lang="ru-RU" sz="1200" b="1" dirty="0">
                <a:latin typeface="+mj-lt"/>
              </a:rPr>
              <a:t>HIST</a:t>
            </a:r>
            <a:r>
              <a:rPr lang="ru-RU" sz="1200" dirty="0">
                <a:latin typeface="+mj-lt"/>
              </a:rPr>
              <a:t> - значения квантованной гистограммы. Специальная - группой </a:t>
            </a:r>
            <a:r>
              <a:rPr lang="ru-RU" sz="1200" b="1" dirty="0">
                <a:latin typeface="+mj-lt"/>
              </a:rPr>
              <a:t>GLCM</a:t>
            </a:r>
            <a:r>
              <a:rPr lang="ru-RU" sz="1200" dirty="0">
                <a:latin typeface="+mj-lt"/>
              </a:rPr>
              <a:t> (</a:t>
            </a:r>
            <a:r>
              <a:rPr lang="ru-RU" sz="1200" dirty="0" err="1">
                <a:latin typeface="+mj-lt"/>
              </a:rPr>
              <a:t>gray-level</a:t>
            </a:r>
            <a:r>
              <a:rPr lang="ru-RU" sz="1200" dirty="0">
                <a:latin typeface="+mj-lt"/>
              </a:rPr>
              <a:t> </a:t>
            </a:r>
            <a:r>
              <a:rPr lang="ru-RU" sz="1200" dirty="0" err="1">
                <a:latin typeface="+mj-lt"/>
              </a:rPr>
              <a:t>co-occurrence</a:t>
            </a:r>
            <a:r>
              <a:rPr lang="ru-RU" sz="1200" dirty="0">
                <a:latin typeface="+mj-lt"/>
              </a:rPr>
              <a:t> </a:t>
            </a:r>
            <a:r>
              <a:rPr lang="ru-RU" sz="1200" dirty="0" err="1">
                <a:latin typeface="+mj-lt"/>
              </a:rPr>
              <a:t>matrix</a:t>
            </a:r>
            <a:r>
              <a:rPr lang="ru-RU" sz="1200" dirty="0">
                <a:latin typeface="+mj-lt"/>
              </a:rPr>
              <a:t>), формализующей текстурные признаки. </a:t>
            </a:r>
            <a:r>
              <a:rPr lang="en-US" sz="12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ru-RU" sz="1200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Узлы как понятия</a:t>
            </a:r>
            <a:r>
              <a:rPr lang="ru-RU" sz="1200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pPr marL="66675" indent="0">
              <a:buSzPts val="750"/>
              <a:buNone/>
            </a:pPr>
            <a:endParaRPr sz="11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31723" y="2396835"/>
            <a:ext cx="2720957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ts val="20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ru-RU" sz="900" spc="-5" dirty="0">
                <a:latin typeface="+mj-lt"/>
                <a:cs typeface="Times New Roman" panose="02020603050405020304" pitchFamily="18" charset="0"/>
              </a:rPr>
              <a:t>Архитектура </a:t>
            </a:r>
            <a:r>
              <a:rPr lang="en-US" sz="900" spc="-5" dirty="0">
                <a:latin typeface="+mj-lt"/>
                <a:cs typeface="Times New Roman" panose="02020603050405020304" pitchFamily="18" charset="0"/>
              </a:rPr>
              <a:t>SLP</a:t>
            </a:r>
            <a:r>
              <a:rPr lang="en-US" sz="900" spc="-5" baseline="-25000" dirty="0">
                <a:latin typeface="+mj-lt"/>
                <a:cs typeface="Times New Roman" panose="02020603050405020304" pitchFamily="18" charset="0"/>
              </a:rPr>
              <a:t>C</a:t>
            </a:r>
            <a:r>
              <a:rPr lang="en-US" sz="900" spc="-5" dirty="0">
                <a:latin typeface="+mj-lt"/>
                <a:cs typeface="Times New Roman" panose="02020603050405020304" pitchFamily="18" charset="0"/>
              </a:rPr>
              <a:t>(N) </a:t>
            </a:r>
            <a:r>
              <a:rPr lang="ru-RU" sz="900" spc="-5" dirty="0">
                <a:latin typeface="+mj-lt"/>
                <a:cs typeface="Times New Roman" panose="02020603050405020304" pitchFamily="18" charset="0"/>
              </a:rPr>
              <a:t>для детектирования стрессовых состояний пшеницы</a:t>
            </a:r>
            <a:endParaRPr lang="en-US" sz="900" spc="-5" dirty="0"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74591" y="4336909"/>
            <a:ext cx="2635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dirty="0">
                <a:latin typeface="+mj-lt"/>
                <a:ea typeface="SimSun" panose="02010600030101010101" pitchFamily="2" charset="-122"/>
              </a:rPr>
              <a:t>Архитектура </a:t>
            </a:r>
            <a:r>
              <a:rPr lang="en-US" sz="900" dirty="0">
                <a:latin typeface="+mj-lt"/>
                <a:ea typeface="SimSun" panose="02010600030101010101" pitchFamily="2" charset="-122"/>
              </a:rPr>
              <a:t>SLP</a:t>
            </a:r>
            <a:r>
              <a:rPr lang="en-US" sz="900" baseline="-25000" dirty="0">
                <a:latin typeface="+mj-lt"/>
                <a:ea typeface="SimSun" panose="02010600030101010101" pitchFamily="2" charset="-122"/>
              </a:rPr>
              <a:t>R</a:t>
            </a:r>
            <a:r>
              <a:rPr lang="en-US" sz="900" dirty="0">
                <a:latin typeface="+mj-lt"/>
                <a:ea typeface="SimSun" panose="02010600030101010101" pitchFamily="2" charset="-122"/>
              </a:rPr>
              <a:t>(N) </a:t>
            </a:r>
            <a:r>
              <a:rPr lang="ru-RU" sz="900" dirty="0">
                <a:latin typeface="+mj-lt"/>
                <a:ea typeface="SimSun" panose="02010600030101010101" pitchFamily="2" charset="-122"/>
              </a:rPr>
              <a:t>для предсказания дня засухи пшеницы</a:t>
            </a:r>
            <a:endParaRPr lang="en-US" sz="900" dirty="0"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DB28EDD-0365-4A43-A46E-F81695E4012B}"/>
              </a:ext>
            </a:extLst>
          </p:cNvPr>
          <p:cNvSpPr/>
          <p:nvPr/>
        </p:nvSpPr>
        <p:spPr>
          <a:xfrm>
            <a:off x="3997983" y="4776617"/>
            <a:ext cx="1024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ННГУ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,  </a:t>
            </a:r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2021 </a:t>
            </a:r>
            <a:endParaRPr lang="en-US" sz="11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0DA6B0-CDDB-467B-9005-887FB5CC7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460" y="2828675"/>
            <a:ext cx="2426465" cy="154935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D71DF81-A820-406C-B8C6-31744DD16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19" y="836821"/>
            <a:ext cx="2443163" cy="1560014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9B9301B-99FB-4CD2-AB52-A0CEF95B1FA4}"/>
              </a:ext>
            </a:extLst>
          </p:cNvPr>
          <p:cNvSpPr txBox="1">
            <a:spLocks/>
          </p:cNvSpPr>
          <p:nvPr/>
        </p:nvSpPr>
        <p:spPr>
          <a:xfrm>
            <a:off x="-208514" y="17263"/>
            <a:ext cx="3321490" cy="39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Создание XAI-блока</a:t>
            </a:r>
            <a:endParaRPr lang="ru-RU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5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>
            <a:spLocks noGrp="1"/>
          </p:cNvSpPr>
          <p:nvPr>
            <p:ph type="title"/>
          </p:nvPr>
        </p:nvSpPr>
        <p:spPr>
          <a:xfrm>
            <a:off x="326927" y="184545"/>
            <a:ext cx="7253757" cy="793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Интерпретация узлов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SLP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 как семантических понятий</a:t>
            </a:r>
            <a:b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2000" b="1" dirty="0">
                <a:solidFill>
                  <a:srgbClr val="C00000"/>
                </a:solidFill>
              </a:rPr>
              <a:t>Визуализация внутренних нейронов</a:t>
            </a:r>
            <a:br>
              <a:rPr lang="ru-RU" sz="1800" dirty="0">
                <a:solidFill>
                  <a:schemeClr val="accent1">
                    <a:lumMod val="50000"/>
                  </a:schemeClr>
                </a:solidFill>
              </a:rPr>
            </a:br>
            <a:endParaRPr sz="2420" dirty="0"/>
          </a:p>
        </p:txBody>
      </p:sp>
      <p:sp>
        <p:nvSpPr>
          <p:cNvPr id="375" name="Google Shape;375;p44"/>
          <p:cNvSpPr txBox="1">
            <a:spLocks noGrp="1"/>
          </p:cNvSpPr>
          <p:nvPr>
            <p:ph type="body" idx="1"/>
          </p:nvPr>
        </p:nvSpPr>
        <p:spPr>
          <a:xfrm>
            <a:off x="321522" y="1409710"/>
            <a:ext cx="4073760" cy="3548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ru-RU" sz="1200" dirty="0"/>
              <a:t>Вектор признаков включает в себя результаты типовой и специальной обработки изображений. </a:t>
            </a:r>
            <a:endParaRPr lang="en-US" sz="1200" dirty="0"/>
          </a:p>
          <a:p>
            <a:pPr>
              <a:spcAft>
                <a:spcPts val="600"/>
              </a:spcAft>
            </a:pPr>
            <a:r>
              <a:rPr lang="ru-RU" sz="1200" dirty="0"/>
              <a:t>Типовая обработка представлена двумя группами признаков: STAT {mean, std, </a:t>
            </a:r>
            <a:r>
              <a:rPr lang="ru-RU" sz="1200" dirty="0" err="1"/>
              <a:t>min</a:t>
            </a:r>
            <a:r>
              <a:rPr lang="ru-RU" sz="1200" dirty="0"/>
              <a:t>, </a:t>
            </a:r>
            <a:r>
              <a:rPr lang="ru-RU" sz="1200" dirty="0" err="1"/>
              <a:t>max</a:t>
            </a:r>
            <a:r>
              <a:rPr lang="ru-RU" sz="1200" dirty="0"/>
              <a:t>}; HIST - значения квантованной гистограммы.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Узлы как общие понятия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sz="1200" dirty="0"/>
          </a:p>
          <a:p>
            <a:pPr marL="450850">
              <a:spcAft>
                <a:spcPts val="600"/>
              </a:spcAft>
            </a:pPr>
            <a:r>
              <a:rPr lang="ru-RU" sz="1200" dirty="0"/>
              <a:t>Специальная - группой GLCM, формализующей текстурные признаки.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Узлы как специальные понятия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ru-RU" sz="1200" b="1" dirty="0">
                <a:solidFill>
                  <a:srgbClr val="C00000"/>
                </a:solidFill>
              </a:rPr>
              <a:t>Визуализация весов</a:t>
            </a:r>
            <a:r>
              <a:rPr lang="en-US" sz="1200" b="1" dirty="0">
                <a:solidFill>
                  <a:srgbClr val="C00000"/>
                </a:solidFill>
              </a:rPr>
              <a:t>. </a:t>
            </a:r>
            <a:r>
              <a:rPr lang="ru-RU" sz="1200" dirty="0"/>
              <a:t>SLP-модели оснащены инструментами для анализа и визуализации весов компонентов вектора признаков.</a:t>
            </a:r>
          </a:p>
          <a:p>
            <a:pPr marL="66675" indent="0">
              <a:buSzPts val="750"/>
              <a:buNone/>
            </a:pPr>
            <a:endParaRPr sz="1200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" t="10149" r="9301" b="1771"/>
          <a:stretch/>
        </p:blipFill>
        <p:spPr bwMode="auto">
          <a:xfrm>
            <a:off x="4437429" y="2560019"/>
            <a:ext cx="3977718" cy="16633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144720" y="4176842"/>
            <a:ext cx="4677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dirty="0">
                <a:latin typeface="+mj-lt"/>
                <a:ea typeface="SimSun" panose="02010600030101010101" pitchFamily="2" charset="-122"/>
              </a:rPr>
              <a:t>NDVI</a:t>
            </a:r>
            <a:r>
              <a:rPr lang="en-US" sz="900" b="1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ru-RU" sz="900" dirty="0">
                <a:latin typeface="+mj-lt"/>
                <a:ea typeface="SimSun" panose="02010600030101010101" pitchFamily="2" charset="-122"/>
              </a:rPr>
              <a:t>-изображения. Индивидуальные веса для каждого элемента вектора признаков засухи, полученные после обучения SLP</a:t>
            </a:r>
            <a:r>
              <a:rPr lang="ru-RU" sz="900" b="1" baseline="-25000" dirty="0">
                <a:solidFill>
                  <a:schemeClr val="tx1"/>
                </a:solidFill>
                <a:latin typeface="+mj-lt"/>
                <a:ea typeface="SimSun" panose="02010600030101010101" pitchFamily="2" charset="-122"/>
              </a:rPr>
              <a:t>С</a:t>
            </a:r>
            <a:r>
              <a:rPr lang="ru-RU" sz="900" dirty="0">
                <a:latin typeface="+mj-lt"/>
                <a:ea typeface="SimSun" panose="02010600030101010101" pitchFamily="2" charset="-122"/>
              </a:rPr>
              <a:t>(3)-классификатора засухи. Вектор признаков включает 5 скаляров на основе GLCM (контраст, однородность, энергия, корреляция, энтропия) для каждого из 4 углов поворота.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9" r="2573" b="2998"/>
          <a:stretch/>
        </p:blipFill>
        <p:spPr bwMode="auto">
          <a:xfrm>
            <a:off x="6432887" y="1002014"/>
            <a:ext cx="1975732" cy="12267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83" b="2724"/>
          <a:stretch/>
        </p:blipFill>
        <p:spPr bwMode="auto">
          <a:xfrm>
            <a:off x="4648660" y="1016023"/>
            <a:ext cx="1508760" cy="11987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179509" y="2173311"/>
            <a:ext cx="248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dirty="0"/>
              <a:t>Анализ влияния группы GLCM-признаков для 4 углов при расстоянии = 1</a:t>
            </a:r>
            <a:endParaRPr lang="en-US" sz="9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024228" y="2155935"/>
            <a:ext cx="2757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dirty="0"/>
              <a:t>Анализ влияния </a:t>
            </a:r>
          </a:p>
          <a:p>
            <a:pPr algn="ctr"/>
            <a:r>
              <a:rPr lang="ru-RU" sz="900" dirty="0"/>
              <a:t>всех 3-х групп</a:t>
            </a:r>
            <a:endParaRPr lang="en-US" sz="9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24E94DE-7431-4413-AAF9-6E68AA6CCB99}"/>
              </a:ext>
            </a:extLst>
          </p:cNvPr>
          <p:cNvSpPr/>
          <p:nvPr/>
        </p:nvSpPr>
        <p:spPr>
          <a:xfrm>
            <a:off x="326927" y="1059456"/>
            <a:ext cx="4213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+mn-lt"/>
                <a:ea typeface="Calibri" panose="020F0502020204030204" pitchFamily="34" charset="0"/>
              </a:rPr>
              <a:t>Анализ весов </a:t>
            </a:r>
            <a:r>
              <a:rPr lang="en-US" b="1" dirty="0">
                <a:latin typeface="+mn-lt"/>
                <a:ea typeface="Calibri" panose="020F0502020204030204" pitchFamily="34" charset="0"/>
              </a:rPr>
              <a:t>SLP(N)-</a:t>
            </a:r>
            <a:r>
              <a:rPr lang="ru-RU" b="1" dirty="0">
                <a:latin typeface="+mn-lt"/>
                <a:ea typeface="Calibri" panose="020F0502020204030204" pitchFamily="34" charset="0"/>
              </a:rPr>
              <a:t>классификатора засухи</a:t>
            </a:r>
            <a:endParaRPr lang="en-US" b="1" dirty="0">
              <a:latin typeface="+mn-lt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3A674A7-6E8F-4C69-95FE-7402893A5DEA}"/>
              </a:ext>
            </a:extLst>
          </p:cNvPr>
          <p:cNvSpPr/>
          <p:nvPr/>
        </p:nvSpPr>
        <p:spPr>
          <a:xfrm>
            <a:off x="3997983" y="4776617"/>
            <a:ext cx="1024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ННГУ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,  </a:t>
            </a:r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2021 </a:t>
            </a:r>
            <a:endParaRPr lang="en-US" sz="1100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5BCF561-2BCC-437D-989B-E6220251E1A0}"/>
              </a:ext>
            </a:extLst>
          </p:cNvPr>
          <p:cNvSpPr txBox="1">
            <a:spLocks/>
          </p:cNvSpPr>
          <p:nvPr/>
        </p:nvSpPr>
        <p:spPr>
          <a:xfrm>
            <a:off x="-208514" y="17263"/>
            <a:ext cx="3321490" cy="39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Создание XAI-блока</a:t>
            </a:r>
            <a:endParaRPr lang="ru-RU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4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"/>
          <p:cNvSpPr txBox="1">
            <a:spLocks noGrp="1"/>
          </p:cNvSpPr>
          <p:nvPr>
            <p:ph type="body" idx="1"/>
          </p:nvPr>
        </p:nvSpPr>
        <p:spPr>
          <a:xfrm>
            <a:off x="217654" y="1325829"/>
            <a:ext cx="5831792" cy="3075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SLP-узлы, представляющие общие понятия (как понятие группы или как понятие отдельного признака): </a:t>
            </a:r>
            <a:r>
              <a:rPr lang="ru-RU" sz="1200" b="1" dirty="0">
                <a:solidFill>
                  <a:schemeClr val="tx1"/>
                </a:solidFill>
                <a:sym typeface="Wingdings" panose="05000000000000000000" pitchFamily="2" charset="2"/>
              </a:rPr>
              <a:t>STAT, HIST</a:t>
            </a:r>
          </a:p>
          <a:p>
            <a:pPr>
              <a:spcAft>
                <a:spcPts val="1200"/>
              </a:spcAft>
            </a:pP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SLP-узлы, представляющие специальные понятия (как понятие группы или как понятие отдельного признака): </a:t>
            </a:r>
            <a:r>
              <a:rPr lang="ru-RU" sz="1200" b="1" dirty="0">
                <a:solidFill>
                  <a:schemeClr val="tx1"/>
                </a:solidFill>
                <a:sym typeface="Wingdings" panose="05000000000000000000" pitchFamily="2" charset="2"/>
              </a:rPr>
              <a:t>GLCM</a:t>
            </a:r>
          </a:p>
          <a:p>
            <a:pPr>
              <a:spcAft>
                <a:spcPts val="1200"/>
              </a:spcAft>
            </a:pPr>
            <a:r>
              <a:rPr lang="ru-RU" sz="1200" b="1" dirty="0">
                <a:solidFill>
                  <a:srgbClr val="C00000"/>
                </a:solidFill>
              </a:rPr>
              <a:t>Визуализация</a:t>
            </a:r>
            <a:r>
              <a:rPr lang="en-US" sz="1200" b="1" dirty="0">
                <a:solidFill>
                  <a:srgbClr val="C00000"/>
                </a:solidFill>
              </a:rPr>
              <a:t>. </a:t>
            </a:r>
            <a:r>
              <a:rPr lang="ru-RU" sz="1200" dirty="0"/>
              <a:t>SL</a:t>
            </a:r>
            <a:r>
              <a:rPr lang="en-US" sz="1200" dirty="0"/>
              <a:t>P</a:t>
            </a:r>
            <a:r>
              <a:rPr lang="ru-RU" sz="1200" dirty="0"/>
              <a:t>-модели оснащены инструментами для анализа и визуализации</a:t>
            </a:r>
            <a:r>
              <a:rPr lang="en-US" sz="1200" dirty="0"/>
              <a:t> </a:t>
            </a:r>
            <a:r>
              <a:rPr lang="ru-RU" sz="1200" dirty="0"/>
              <a:t>эффективности компонентов вектора признаков. </a:t>
            </a:r>
            <a:br>
              <a:rPr lang="ru-RU" sz="1200" dirty="0"/>
            </a:br>
            <a:r>
              <a:rPr lang="en-US" sz="1200" dirty="0"/>
              <a:t>SLP-</a:t>
            </a:r>
            <a:r>
              <a:rPr lang="ru-RU" sz="1200" dirty="0"/>
              <a:t>модели можно исследовать и оптимизировать по группам признаков </a:t>
            </a:r>
            <a:r>
              <a:rPr lang="ru-RU" sz="1200" dirty="0">
                <a:sym typeface="Wingdings" panose="05000000000000000000" pitchFamily="2" charset="2"/>
              </a:rPr>
              <a:t>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ru-RU" sz="1200" b="1" dirty="0" err="1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неитеративное</a:t>
            </a:r>
            <a:r>
              <a:rPr lang="ru-RU" sz="1200" dirty="0">
                <a:sym typeface="Wingdings" panose="05000000000000000000" pitchFamily="2" charset="2"/>
              </a:rPr>
              <a:t> </a:t>
            </a:r>
            <a:r>
              <a:rPr lang="ru-RU" sz="1200" b="1" dirty="0">
                <a:solidFill>
                  <a:schemeClr val="accent1">
                    <a:lumMod val="50000"/>
                  </a:schemeClr>
                </a:solidFill>
              </a:rPr>
              <a:t>упрощение структуры систем после обучения</a:t>
            </a: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3451" y="3712042"/>
            <a:ext cx="5499441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Результаты упрощения </a:t>
            </a:r>
            <a:r>
              <a:rPr lang="en-US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SLP</a:t>
            </a:r>
            <a:r>
              <a:rPr lang="en-US" sz="1100" b="1" baseline="-25000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при фиксированном квантовании</a:t>
            </a:r>
            <a:r>
              <a:rPr lang="en-US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ru-RU" sz="11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=4)</a:t>
            </a:r>
            <a:r>
              <a:rPr lang="en-US" sz="1100" b="1" dirty="0">
                <a:solidFill>
                  <a:srgbClr val="FF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  <a:r>
              <a:rPr lang="en-US" sz="1100" b="1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1100" b="1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данные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N=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2,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для любой граппы признаков, абсолютный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max F-score=1.</a:t>
            </a:r>
            <a:endParaRPr lang="en-US" sz="1100" dirty="0">
              <a:latin typeface="+mn-lt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  <a:r>
              <a:rPr lang="en-US" sz="1100" b="1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11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данные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N=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1, для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GLCM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(специальных) и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ALL (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полная группа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признаков,  абсолютный </a:t>
            </a:r>
            <a:r>
              <a:rPr lang="en-US" sz="1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max F-score=0.9</a:t>
            </a:r>
            <a:endParaRPr lang="ru-RU" sz="11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9" name="Прямоугольник 8"/>
          <p:cNvSpPr/>
          <p:nvPr/>
        </p:nvSpPr>
        <p:spPr>
          <a:xfrm>
            <a:off x="6002893" y="4104970"/>
            <a:ext cx="31411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dirty="0">
                <a:latin typeface="+mj-lt"/>
                <a:ea typeface="Calibri" panose="020F0502020204030204" pitchFamily="34" charset="0"/>
              </a:rPr>
              <a:t>Эффективность всех групп признаков: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STAT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,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STAT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+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HIST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,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GLCM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,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ALL 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для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SLP</a:t>
            </a:r>
            <a:r>
              <a:rPr lang="en-US" sz="900" baseline="-25000" dirty="0">
                <a:latin typeface="+mj-lt"/>
                <a:ea typeface="Calibri" panose="020F0502020204030204" pitchFamily="34" charset="0"/>
              </a:rPr>
              <a:t>C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(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N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) при числе уровней квантования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L=4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 для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NDVI</a:t>
            </a:r>
            <a:r>
              <a:rPr lang="en-US" sz="900" baseline="-25000" dirty="0">
                <a:latin typeface="+mj-lt"/>
                <a:ea typeface="Calibri" panose="020F0502020204030204" pitchFamily="34" charset="0"/>
              </a:rPr>
              <a:t>T </a:t>
            </a:r>
            <a:r>
              <a:rPr lang="ru-RU" sz="900" dirty="0">
                <a:latin typeface="+mj-lt"/>
                <a:ea typeface="Calibri" panose="020F0502020204030204" pitchFamily="34" charset="0"/>
              </a:rPr>
              <a:t>и </a:t>
            </a:r>
            <a:r>
              <a:rPr lang="en-US" sz="900" dirty="0">
                <a:latin typeface="+mj-lt"/>
                <a:ea typeface="Calibri" panose="020F0502020204030204" pitchFamily="34" charset="0"/>
              </a:rPr>
              <a:t>NDVI</a:t>
            </a:r>
            <a:r>
              <a:rPr lang="en-US" sz="900" baseline="-25000" dirty="0">
                <a:latin typeface="+mj-lt"/>
                <a:ea typeface="Calibri" panose="020F0502020204030204" pitchFamily="34" charset="0"/>
              </a:rPr>
              <a:t>G</a:t>
            </a:r>
            <a:endParaRPr lang="en-US" sz="900" baseline="-25000" dirty="0">
              <a:latin typeface="+mj-lt"/>
            </a:endParaRPr>
          </a:p>
        </p:txBody>
      </p:sp>
      <p:sp>
        <p:nvSpPr>
          <p:cNvPr id="12" name="Google Shape;372;p44">
            <a:extLst>
              <a:ext uri="{FF2B5EF4-FFF2-40B4-BE49-F238E27FC236}">
                <a16:creationId xmlns:a16="http://schemas.microsoft.com/office/drawing/2014/main" id="{AB6C1ECA-302C-481E-9639-1B1DFE79D6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927" y="184545"/>
            <a:ext cx="7253757" cy="793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Интерпретация узлов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SLP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 как семантических понятий</a:t>
            </a:r>
            <a:b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2000" b="1" dirty="0">
                <a:solidFill>
                  <a:srgbClr val="C00000"/>
                </a:solidFill>
              </a:rPr>
              <a:t>Визуализация внутренних нейронов </a:t>
            </a:r>
            <a:r>
              <a:rPr lang="ru-RU" sz="2000" dirty="0">
                <a:solidFill>
                  <a:schemeClr val="tx1"/>
                </a:solidFill>
              </a:rPr>
              <a:t>(2)</a:t>
            </a:r>
            <a:br>
              <a:rPr lang="ru-RU" sz="1800" dirty="0">
                <a:solidFill>
                  <a:schemeClr val="accent1">
                    <a:lumMod val="50000"/>
                  </a:schemeClr>
                </a:solidFill>
              </a:rPr>
            </a:br>
            <a:endParaRPr sz="242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1E1EC13-3E1D-48A3-8804-A8AA1109D918}"/>
              </a:ext>
            </a:extLst>
          </p:cNvPr>
          <p:cNvSpPr/>
          <p:nvPr/>
        </p:nvSpPr>
        <p:spPr>
          <a:xfrm>
            <a:off x="325868" y="1013476"/>
            <a:ext cx="66916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+mn-lt"/>
                <a:ea typeface="Calibri" panose="020F0502020204030204" pitchFamily="34" charset="0"/>
              </a:rPr>
              <a:t>Анализ точности </a:t>
            </a:r>
            <a:r>
              <a:rPr lang="en-US" sz="1200" b="1" dirty="0">
                <a:latin typeface="+mn-lt"/>
                <a:ea typeface="Calibri" panose="020F0502020204030204" pitchFamily="34" charset="0"/>
              </a:rPr>
              <a:t>SLP</a:t>
            </a:r>
            <a:r>
              <a:rPr lang="en-US" sz="1200" b="1" baseline="-25000" dirty="0">
                <a:latin typeface="+mn-lt"/>
                <a:ea typeface="Calibri" panose="020F0502020204030204" pitchFamily="34" charset="0"/>
              </a:rPr>
              <a:t>C</a:t>
            </a:r>
            <a:r>
              <a:rPr lang="ru-RU" sz="1200" b="1" dirty="0">
                <a:latin typeface="+mn-lt"/>
                <a:ea typeface="Calibri" panose="020F0502020204030204" pitchFamily="34" charset="0"/>
              </a:rPr>
              <a:t>(</a:t>
            </a:r>
            <a:r>
              <a:rPr lang="en-US" sz="1200" b="1" dirty="0">
                <a:latin typeface="+mn-lt"/>
                <a:ea typeface="Calibri" panose="020F0502020204030204" pitchFamily="34" charset="0"/>
              </a:rPr>
              <a:t>N)-</a:t>
            </a:r>
            <a:r>
              <a:rPr lang="ru-RU" sz="1200" b="1" dirty="0">
                <a:latin typeface="+mn-lt"/>
                <a:ea typeface="Calibri" panose="020F0502020204030204" pitchFamily="34" charset="0"/>
              </a:rPr>
              <a:t>классификатора засухи</a:t>
            </a:r>
            <a:r>
              <a:rPr lang="en-US" sz="1200" b="1" dirty="0">
                <a:latin typeface="+mn-lt"/>
                <a:ea typeface="Calibri" panose="020F0502020204030204" pitchFamily="34" charset="0"/>
              </a:rPr>
              <a:t> </a:t>
            </a:r>
            <a:r>
              <a:rPr lang="ru-RU" sz="1200" b="1" dirty="0">
                <a:latin typeface="+mn-lt"/>
                <a:ea typeface="Calibri" panose="020F0502020204030204" pitchFamily="34" charset="0"/>
              </a:rPr>
              <a:t>(в терминах </a:t>
            </a:r>
            <a:r>
              <a:rPr lang="en-US" sz="1200" b="1" dirty="0">
                <a:latin typeface="+mn-lt"/>
                <a:ea typeface="Calibri" panose="020F0502020204030204" pitchFamily="34" charset="0"/>
              </a:rPr>
              <a:t>F-score</a:t>
            </a:r>
            <a:r>
              <a:rPr lang="ru-RU" sz="1200" b="1" dirty="0">
                <a:latin typeface="+mn-lt"/>
                <a:ea typeface="Calibri" panose="020F0502020204030204" pitchFamily="34" charset="0"/>
              </a:rPr>
              <a:t>)</a:t>
            </a:r>
            <a:endParaRPr lang="en-US" sz="1200" b="1" dirty="0">
              <a:latin typeface="+mn-lt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461DF86-2BF7-4C09-9053-2C025552EC96}"/>
              </a:ext>
            </a:extLst>
          </p:cNvPr>
          <p:cNvSpPr/>
          <p:nvPr/>
        </p:nvSpPr>
        <p:spPr>
          <a:xfrm>
            <a:off x="3997983" y="4776617"/>
            <a:ext cx="1024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ННГУ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,  </a:t>
            </a:r>
            <a:r>
              <a:rPr lang="ru-RU" sz="11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2021 </a:t>
            </a:r>
            <a:endParaRPr lang="en-US" sz="11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BE505F-A06B-4019-968D-7358A1407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43" y="910515"/>
            <a:ext cx="2134206" cy="160065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E63CFD0-45D4-4799-B870-8346878F8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43" y="2561586"/>
            <a:ext cx="2134206" cy="1600654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87F4415-2842-47F7-9F5E-B5EA74223863}"/>
              </a:ext>
            </a:extLst>
          </p:cNvPr>
          <p:cNvSpPr/>
          <p:nvPr/>
        </p:nvSpPr>
        <p:spPr>
          <a:xfrm>
            <a:off x="5941233" y="959522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en-US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94DB4D6-A110-449C-8D3F-47F3DFC6D669}"/>
              </a:ext>
            </a:extLst>
          </p:cNvPr>
          <p:cNvSpPr/>
          <p:nvPr/>
        </p:nvSpPr>
        <p:spPr>
          <a:xfrm>
            <a:off x="5917860" y="2582562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0ED7C792-D2F7-4699-B54E-0C9B11E64E56}"/>
              </a:ext>
            </a:extLst>
          </p:cNvPr>
          <p:cNvSpPr txBox="1">
            <a:spLocks/>
          </p:cNvSpPr>
          <p:nvPr/>
        </p:nvSpPr>
        <p:spPr>
          <a:xfrm>
            <a:off x="-208514" y="17263"/>
            <a:ext cx="3321490" cy="39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Создание XAI-блока</a:t>
            </a:r>
            <a:endParaRPr lang="ru-RU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778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2712</Words>
  <Application>Microsoft Office PowerPoint</Application>
  <PresentationFormat>Экран (16:9)</PresentationFormat>
  <Paragraphs>221</Paragraphs>
  <Slides>13</Slides>
  <Notes>13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Arial</vt:lpstr>
      <vt:lpstr>Cambria Math</vt:lpstr>
      <vt:lpstr>Times New Roman</vt:lpstr>
      <vt:lpstr>Simple Light</vt:lpstr>
      <vt:lpstr>Выпускная квалификационная работа бакалавра  Исследование возможностей объяснимого искусственного интеллекта в задаче ранней диагностики стресса растений</vt:lpstr>
      <vt:lpstr>Современная диагностика</vt:lpstr>
      <vt:lpstr>Описание датасета и признаков</vt:lpstr>
      <vt:lpstr>Результаты классификации</vt:lpstr>
      <vt:lpstr>Прикладная задача и SLP-решение</vt:lpstr>
      <vt:lpstr>Направления в XAI, взятые для исследования проблемы ранней диагностики стресса растений</vt:lpstr>
      <vt:lpstr>Комплексное упрощение сети и интерактивность</vt:lpstr>
      <vt:lpstr>Интерпретация узлов SLP как семантических понятий Визуализация внутренних нейронов </vt:lpstr>
      <vt:lpstr>Интерпретация узлов SLP как семантических понятий Визуализация внутренних нейронов (2) </vt:lpstr>
      <vt:lpstr>Интерпретация узлов SLP как семантических понятий Визуализация внутренних нейронов (3) </vt:lpstr>
      <vt:lpstr>Упрощение структуры SLP-регрессора в ходе обучения при оптимизации точности (1) </vt:lpstr>
      <vt:lpstr>Упрощение структуры SLP-регрессора в ходе обучения при оптимизации точности (2) 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Надежный и логически прозрачный  искусственный интеллект:  технология, верификация и применение при социально-значимых и инфекционных заболеваниях</dc:title>
  <dc:creator>Vadim Turlapov</dc:creator>
  <cp:lastModifiedBy>Irina Maximova</cp:lastModifiedBy>
  <cp:revision>197</cp:revision>
  <dcterms:modified xsi:type="dcterms:W3CDTF">2021-06-20T23:24:25Z</dcterms:modified>
</cp:coreProperties>
</file>