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57" r:id="rId4"/>
    <p:sldId id="258" r:id="rId5"/>
    <p:sldId id="266" r:id="rId6"/>
    <p:sldId id="265" r:id="rId7"/>
    <p:sldId id="260" r:id="rId8"/>
    <p:sldId id="262" r:id="rId9"/>
    <p:sldId id="263" r:id="rId10"/>
    <p:sldId id="264" r:id="rId11"/>
    <p:sldId id="267" r:id="rId12"/>
    <p:sldId id="269" r:id="rId13"/>
    <p:sldId id="270" r:id="rId14"/>
    <p:sldId id="271" r:id="rId15"/>
  </p:sldIdLst>
  <p:sldSz cx="12192000" cy="6858000"/>
  <p:notesSz cx="6858000" cy="12192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56" autoAdjust="0"/>
  </p:normalViewPr>
  <p:slideViewPr>
    <p:cSldViewPr>
      <p:cViewPr varScale="1">
        <p:scale>
          <a:sx n="82" d="100"/>
          <a:sy n="82" d="100"/>
        </p:scale>
        <p:origin x="1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1E8591D7-6651-497B-9635-3CB59595557A}" type="datetimeFigureOut">
              <a:rPr lang="ru-RU" smtClean="0"/>
              <a:t>21.10.2020</a:t>
            </a:fld>
            <a:endParaRPr lang="ru-RU"/>
          </a:p>
        </p:txBody>
      </p:sp>
      <p:sp>
        <p:nvSpPr>
          <p:cNvPr id="4" name="Образ слайда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5867400"/>
            <a:ext cx="5486400" cy="48006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241C0D04-A5EF-4EF9-803A-A136C2AD1D1E}" type="slidenum">
              <a:rPr lang="ru-RU" smtClean="0"/>
              <a:t>‹#›</a:t>
            </a:fld>
            <a:endParaRPr lang="ru-RU"/>
          </a:p>
        </p:txBody>
      </p:sp>
    </p:spTree>
    <p:extLst>
      <p:ext uri="{BB962C8B-B14F-4D97-AF65-F5344CB8AC3E}">
        <p14:creationId xmlns:p14="http://schemas.microsoft.com/office/powerpoint/2010/main" val="1303319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Ежегодно болезни растений приводят к потере 10–16% мирового урожая сельскохозяйственных культур, стоимость которого оценивается в 220 миллиардов долларов.</a:t>
            </a:r>
            <a:r>
              <a:rPr lang="en-US" dirty="0"/>
              <a:t> </a:t>
            </a:r>
            <a:r>
              <a:rPr lang="ru-RU" dirty="0"/>
              <a:t>Болезни растений являются одной из главных угроз глобальной продовольственной безопасности. </a:t>
            </a:r>
          </a:p>
          <a:p>
            <a:r>
              <a:rPr lang="ru-RU" dirty="0"/>
              <a:t>Одним из главных шагов на пути к сохранению урожая является использование эффективных методов для выявления заболеваний растений, позволяющих обнаружить заболевание еще на ранних стадиях. Выявление должно происходить быстро, оперативно. </a:t>
            </a:r>
          </a:p>
          <a:p>
            <a:r>
              <a:rPr lang="ru-RU" dirty="0"/>
              <a:t>Чтобы сделать его более эффективным, нужно его автоматизировать.</a:t>
            </a:r>
          </a:p>
          <a:p>
            <a:endParaRPr lang="ru-RU" dirty="0"/>
          </a:p>
          <a:p>
            <a:r>
              <a:rPr lang="ru-RU" dirty="0"/>
              <a:t>Основными возбудителями болезней культурных растений являются паразитические бактерии, грибы и вирусы. Данные патогены вызывают отклонения жизненных процессах поражённого растения и приводят к значительным изменениям не только его внутреннего состояния, но и внешнего вида. </a:t>
            </a:r>
          </a:p>
          <a:p>
            <a:r>
              <a:rPr lang="ru-RU" dirty="0"/>
              <a:t>Поскольку появление побочных внешних эффектов сигнализирует о реакции растения на заболевание, то обнаружение больных растений может проводиться путем выявления зараженной области. </a:t>
            </a:r>
          </a:p>
          <a:p>
            <a:r>
              <a:rPr lang="ru-RU" dirty="0"/>
              <a:t>С точки зрения анализа изображения всякое внешнее проявление болезни листа сопровождается изменением ее статистических и текстурных признаков.</a:t>
            </a:r>
          </a:p>
          <a:p>
            <a:r>
              <a:rPr lang="ru-RU" dirty="0"/>
              <a:t>В настоящее время для анализа таких признаков используется машинное обучение, поскольку оно обладает высоким показателем точности и большим потенциалом.</a:t>
            </a:r>
          </a:p>
          <a:p>
            <a:endParaRPr lang="ru-RU" dirty="0"/>
          </a:p>
        </p:txBody>
      </p:sp>
      <p:sp>
        <p:nvSpPr>
          <p:cNvPr id="4" name="Номер слайда 3"/>
          <p:cNvSpPr>
            <a:spLocks noGrp="1"/>
          </p:cNvSpPr>
          <p:nvPr>
            <p:ph type="sldNum" sz="quarter" idx="5"/>
          </p:nvPr>
        </p:nvSpPr>
        <p:spPr/>
        <p:txBody>
          <a:bodyPr/>
          <a:lstStyle/>
          <a:p>
            <a:fld id="{241C0D04-A5EF-4EF9-803A-A136C2AD1D1E}" type="slidenum">
              <a:rPr lang="ru-RU" smtClean="0"/>
              <a:t>2</a:t>
            </a:fld>
            <a:endParaRPr lang="ru-RU"/>
          </a:p>
        </p:txBody>
      </p:sp>
    </p:spTree>
    <p:extLst>
      <p:ext uri="{BB962C8B-B14F-4D97-AF65-F5344CB8AC3E}">
        <p14:creationId xmlns:p14="http://schemas.microsoft.com/office/powerpoint/2010/main" val="1368063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Перечисленные классификаторы применялись как к всем извлечённым признакам </a:t>
            </a:r>
            <a:r>
              <a:rPr lang="en-US" dirty="0"/>
              <a:t>FEATURES</a:t>
            </a:r>
            <a:r>
              <a:rPr lang="ru-RU" dirty="0"/>
              <a:t>, так и к их частям: STAT, HIST и GLCM. </a:t>
            </a:r>
            <a:endParaRPr lang="en-US" dirty="0"/>
          </a:p>
          <a:p>
            <a:r>
              <a:rPr lang="ru-RU" dirty="0"/>
              <a:t>Также эти признаки брались как нормализованными на собственное стандартное отклонение, так и без процедуры стандартизации. </a:t>
            </a:r>
            <a:endParaRPr lang="en-US" dirty="0"/>
          </a:p>
          <a:p>
            <a:endParaRPr lang="en-US" dirty="0"/>
          </a:p>
          <a:p>
            <a:r>
              <a:rPr lang="ru-RU" dirty="0"/>
              <a:t>Здесь представлены таблицы с результатами классификации, в каждой из которых выделены 5 лучших и 5 худших алгоритмов. </a:t>
            </a:r>
          </a:p>
          <a:p>
            <a:endParaRPr lang="ru-RU" dirty="0"/>
          </a:p>
          <a:p>
            <a:r>
              <a:rPr lang="ru-RU" dirty="0"/>
              <a:t>Дерево решений показало один из худших. </a:t>
            </a:r>
          </a:p>
          <a:p>
            <a:r>
              <a:rPr lang="ru-RU" dirty="0"/>
              <a:t>Стабильно лучшие результаты показывали одноуровневый персептрон и метод опорных векторов над полным вектором признаков. Однако стоит заметить, что метод опорных векторов демонстрирует очень низкое качество в случае работы лишь с вектором STAT. </a:t>
            </a:r>
          </a:p>
          <a:p>
            <a:endParaRPr lang="ru-RU" dirty="0"/>
          </a:p>
          <a:p>
            <a:r>
              <a:rPr lang="ru-RU" dirty="0"/>
              <a:t>Все алгоритмы классификации на основе  лишь </a:t>
            </a:r>
            <a:r>
              <a:rPr lang="en-US" dirty="0"/>
              <a:t>STAT </a:t>
            </a:r>
            <a:r>
              <a:rPr lang="ru-RU" dirty="0"/>
              <a:t>признаков, показывают низкое качество. </a:t>
            </a:r>
          </a:p>
          <a:p>
            <a:r>
              <a:rPr lang="ru-RU" dirty="0"/>
              <a:t>Текстурные характеристики вносят заметный вклад в улучшение работы алгоритмов. </a:t>
            </a:r>
          </a:p>
          <a:p>
            <a:endParaRPr lang="ru-RU" dirty="0"/>
          </a:p>
          <a:p>
            <a:r>
              <a:rPr lang="ru-RU" dirty="0"/>
              <a:t>Довольно интересной является разница в метриках качества всех рассмотренных алгоритмов при работе с глобальными и локальными признаками. Усреднение локальных признаков </a:t>
            </a:r>
            <a:r>
              <a:rPr lang="ru-RU" dirty="0" err="1"/>
              <a:t>features</a:t>
            </a:r>
            <a:r>
              <a:rPr lang="ru-RU" dirty="0"/>
              <a:t> улучшает качество работы многоклассового классификатора на 3-4% для почти всех классификаторов, кроме SVM. </a:t>
            </a:r>
          </a:p>
          <a:p>
            <a:endParaRPr lang="ru-RU" dirty="0"/>
          </a:p>
          <a:p>
            <a:r>
              <a:rPr lang="ru-RU" dirty="0"/>
              <a:t>!Классификация на глобальных признаках GLCM приобретает до 4% качества относительно классификации на глобальных признаках GLCM. Правда при этом она всё ещё остаётся хуже классификации на полном наборе глобальных признаков </a:t>
            </a:r>
            <a:r>
              <a:rPr lang="ru-RU" dirty="0" err="1"/>
              <a:t>features</a:t>
            </a:r>
            <a:r>
              <a:rPr lang="ru-RU" dirty="0"/>
              <a:t>. </a:t>
            </a:r>
          </a:p>
          <a:p>
            <a:endParaRPr lang="ru-RU" dirty="0"/>
          </a:p>
          <a:p>
            <a:r>
              <a:rPr lang="ru-RU" dirty="0"/>
              <a:t>Существенный провал до 15% испытывает классификация на глобальных признаках STAT, STAT+HIST. </a:t>
            </a:r>
          </a:p>
          <a:p>
            <a:endParaRPr lang="ru-RU" dirty="0"/>
          </a:p>
          <a:p>
            <a:r>
              <a:rPr lang="ru-RU" dirty="0"/>
              <a:t>Процедура нормализации стандартного отклонения признаков на единицу в среднем позволяет выиграть несколько процентов качества для методов: SVM, KNN, MLP. </a:t>
            </a:r>
          </a:p>
          <a:p>
            <a:r>
              <a:rPr lang="ru-RU" dirty="0"/>
              <a:t>Случайный лес и деревья решений на исследованном наборе данных оказались не чувствительны к данной процедуре.</a:t>
            </a:r>
          </a:p>
        </p:txBody>
      </p:sp>
      <p:sp>
        <p:nvSpPr>
          <p:cNvPr id="4" name="Номер слайда 3"/>
          <p:cNvSpPr>
            <a:spLocks noGrp="1"/>
          </p:cNvSpPr>
          <p:nvPr>
            <p:ph type="sldNum" sz="quarter" idx="5"/>
          </p:nvPr>
        </p:nvSpPr>
        <p:spPr/>
        <p:txBody>
          <a:bodyPr/>
          <a:lstStyle/>
          <a:p>
            <a:fld id="{241C0D04-A5EF-4EF9-803A-A136C2AD1D1E}" type="slidenum">
              <a:rPr lang="ru-RU" smtClean="0"/>
              <a:t>12</a:t>
            </a:fld>
            <a:endParaRPr lang="ru-RU"/>
          </a:p>
        </p:txBody>
      </p:sp>
    </p:spTree>
    <p:extLst>
      <p:ext uri="{BB962C8B-B14F-4D97-AF65-F5344CB8AC3E}">
        <p14:creationId xmlns:p14="http://schemas.microsoft.com/office/powerpoint/2010/main" val="1347304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бинарной классификации разницы в качестве работы алгоритмов практически нет. </a:t>
            </a:r>
          </a:p>
        </p:txBody>
      </p:sp>
      <p:sp>
        <p:nvSpPr>
          <p:cNvPr id="4" name="Номер слайда 3"/>
          <p:cNvSpPr>
            <a:spLocks noGrp="1"/>
          </p:cNvSpPr>
          <p:nvPr>
            <p:ph type="sldNum" sz="quarter" idx="5"/>
          </p:nvPr>
        </p:nvSpPr>
        <p:spPr/>
        <p:txBody>
          <a:bodyPr/>
          <a:lstStyle/>
          <a:p>
            <a:fld id="{241C0D04-A5EF-4EF9-803A-A136C2AD1D1E}" type="slidenum">
              <a:rPr lang="ru-RU" smtClean="0"/>
              <a:t>13</a:t>
            </a:fld>
            <a:endParaRPr lang="ru-RU"/>
          </a:p>
        </p:txBody>
      </p:sp>
    </p:spTree>
    <p:extLst>
      <p:ext uri="{BB962C8B-B14F-4D97-AF65-F5344CB8AC3E}">
        <p14:creationId xmlns:p14="http://schemas.microsoft.com/office/powerpoint/2010/main" val="2142961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41C0D04-A5EF-4EF9-803A-A136C2AD1D1E}" type="slidenum">
              <a:rPr lang="ru-RU" smtClean="0"/>
              <a:t>14</a:t>
            </a:fld>
            <a:endParaRPr lang="ru-RU"/>
          </a:p>
        </p:txBody>
      </p:sp>
    </p:spTree>
    <p:extLst>
      <p:ext uri="{BB962C8B-B14F-4D97-AF65-F5344CB8AC3E}">
        <p14:creationId xmlns:p14="http://schemas.microsoft.com/office/powerpoint/2010/main" val="250733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41C0D04-A5EF-4EF9-803A-A136C2AD1D1E}" type="slidenum">
              <a:rPr lang="ru-RU" smtClean="0"/>
              <a:t>3</a:t>
            </a:fld>
            <a:endParaRPr lang="ru-RU"/>
          </a:p>
        </p:txBody>
      </p:sp>
    </p:spTree>
    <p:extLst>
      <p:ext uri="{BB962C8B-B14F-4D97-AF65-F5344CB8AC3E}">
        <p14:creationId xmlns:p14="http://schemas.microsoft.com/office/powerpoint/2010/main" val="16663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База данных изображений больных и здоровых листьев томатов была взята из открытого источника </a:t>
            </a:r>
            <a:r>
              <a:rPr lang="ru-RU" dirty="0" err="1"/>
              <a:t>Plant</a:t>
            </a:r>
            <a:r>
              <a:rPr lang="ru-RU" dirty="0"/>
              <a:t> </a:t>
            </a:r>
            <a:r>
              <a:rPr lang="ru-RU" dirty="0" err="1"/>
              <a:t>Village</a:t>
            </a:r>
            <a:r>
              <a:rPr lang="ru-RU" dirty="0"/>
              <a:t>.  (В оригинале включает 54303 изображения из 38 классов)</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Описание изображений: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 Разрешение: 256х256;  Глубина цвета: 8 бит;  Формат хранения: .</a:t>
            </a:r>
            <a:r>
              <a:rPr lang="ru-RU" sz="1200" dirty="0" err="1"/>
              <a:t>jpeg</a:t>
            </a:r>
            <a:r>
              <a:rPr lang="ru-RU" sz="1200" dirty="0"/>
              <a:t>; Цветовой профиль: RGB;</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В данной работе рассматривается только </a:t>
            </a:r>
            <a:r>
              <a:rPr lang="en-US" sz="1200" dirty="0"/>
              <a:t>Red </a:t>
            </a:r>
            <a:r>
              <a:rPr lang="ru-RU" sz="1200" dirty="0"/>
              <a:t>канал , поскольку п</a:t>
            </a:r>
            <a:r>
              <a:rPr lang="ru-RU" dirty="0"/>
              <a:t>ризнаки болезней проявляются в основном в потемнении цвета листа.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r>
              <a:rPr lang="ru-RU" dirty="0"/>
              <a:t>  </a:t>
            </a:r>
          </a:p>
        </p:txBody>
      </p:sp>
      <p:sp>
        <p:nvSpPr>
          <p:cNvPr id="4" name="Номер слайда 3"/>
          <p:cNvSpPr>
            <a:spLocks noGrp="1"/>
          </p:cNvSpPr>
          <p:nvPr>
            <p:ph type="sldNum" sz="quarter" idx="5"/>
          </p:nvPr>
        </p:nvSpPr>
        <p:spPr/>
        <p:txBody>
          <a:bodyPr/>
          <a:lstStyle/>
          <a:p>
            <a:fld id="{241C0D04-A5EF-4EF9-803A-A136C2AD1D1E}" type="slidenum">
              <a:rPr lang="ru-RU" smtClean="0"/>
              <a:t>4</a:t>
            </a:fld>
            <a:endParaRPr lang="ru-RU"/>
          </a:p>
        </p:txBody>
      </p:sp>
    </p:spTree>
    <p:extLst>
      <p:ext uri="{BB962C8B-B14F-4D97-AF65-F5344CB8AC3E}">
        <p14:creationId xmlns:p14="http://schemas.microsoft.com/office/powerpoint/2010/main" val="260899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Любую текстуру можно описать как пространственное распределение значений яркости локальной области изображения с ростом расстояния между оцениваемыми точками. Такое описание реализует матрица совместной встречаемости уровней серого тона - Grey Level Co-occurence Matrix (GLCM) [8]. Матрица GLCM представляет собой оценку плотности распределения вероятностей второго порядка, полученную по изображению в предположении, что плотность вероятности зависит лишь от расположения двух пикселей. Обозначим эту матрицу 𝑃(𝑖,𝑗, 𝑑,𝜑), где 𝑖 и 𝑗 – яркости соседних точек на изображении, расположенных на расстоянии 𝑑 друг от друга, при угловом направлении 𝜑. Размер матрицы определяется количеством градаций яркости изображения. Матрица GLCM обычно приводится к одному из двух видов: </a:t>
            </a:r>
            <a:endParaRPr lang="en-US" dirty="0"/>
          </a:p>
          <a:p>
            <a:endParaRPr lang="en-US" dirty="0"/>
          </a:p>
          <a:p>
            <a:r>
              <a:rPr lang="ru-RU" dirty="0"/>
              <a:t>Из </a:t>
            </a:r>
            <a:r>
              <a:rPr lang="en-US" dirty="0"/>
              <a:t>GLCM</a:t>
            </a:r>
            <a:r>
              <a:rPr lang="ru-RU" dirty="0"/>
              <a:t> извлекаются текстурные признаки. </a:t>
            </a:r>
          </a:p>
        </p:txBody>
      </p:sp>
      <p:sp>
        <p:nvSpPr>
          <p:cNvPr id="4" name="Номер слайда 3"/>
          <p:cNvSpPr>
            <a:spLocks noGrp="1"/>
          </p:cNvSpPr>
          <p:nvPr>
            <p:ph type="sldNum" sz="quarter" idx="5"/>
          </p:nvPr>
        </p:nvSpPr>
        <p:spPr/>
        <p:txBody>
          <a:bodyPr/>
          <a:lstStyle/>
          <a:p>
            <a:fld id="{241C0D04-A5EF-4EF9-803A-A136C2AD1D1E}" type="slidenum">
              <a:rPr lang="ru-RU" smtClean="0"/>
              <a:t>5</a:t>
            </a:fld>
            <a:endParaRPr lang="ru-RU"/>
          </a:p>
        </p:txBody>
      </p:sp>
    </p:spTree>
    <p:extLst>
      <p:ext uri="{BB962C8B-B14F-4D97-AF65-F5344CB8AC3E}">
        <p14:creationId xmlns:p14="http://schemas.microsoft.com/office/powerpoint/2010/main" val="240156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оценки качества работы классификатора на тестовой выборке, используются различные численные оценки. </a:t>
            </a:r>
            <a:endParaRPr lang="en-US" dirty="0"/>
          </a:p>
          <a:p>
            <a:r>
              <a:rPr lang="ru-RU" dirty="0"/>
              <a:t>В простейшем случае такой метрикой может быть </a:t>
            </a:r>
            <a:r>
              <a:rPr lang="ru-RU" b="1" dirty="0"/>
              <a:t>доля верных </a:t>
            </a:r>
            <a:r>
              <a:rPr lang="ru-RU" dirty="0"/>
              <a:t>предсказаний (</a:t>
            </a:r>
            <a:r>
              <a:rPr lang="ru-RU" dirty="0" err="1"/>
              <a:t>Accuracy</a:t>
            </a:r>
            <a:r>
              <a:rPr lang="ru-RU" dirty="0"/>
              <a:t>. </a:t>
            </a:r>
            <a:endParaRPr lang="en-US" dirty="0"/>
          </a:p>
          <a:p>
            <a:r>
              <a:rPr lang="ru-RU" dirty="0"/>
              <a:t>Для определения качества работы классификатора на несбалансированных данных необходимо использовать </a:t>
            </a:r>
            <a:r>
              <a:rPr lang="ru-RU" b="1" dirty="0"/>
              <a:t>точность</a:t>
            </a:r>
            <a:r>
              <a:rPr lang="ru-RU" dirty="0"/>
              <a:t> (</a:t>
            </a:r>
            <a:r>
              <a:rPr lang="ru-RU" dirty="0" err="1"/>
              <a:t>Precision</a:t>
            </a:r>
            <a:r>
              <a:rPr lang="ru-RU" dirty="0"/>
              <a:t>) и </a:t>
            </a:r>
            <a:r>
              <a:rPr lang="ru-RU" b="1" dirty="0"/>
              <a:t>полноту</a:t>
            </a:r>
            <a:r>
              <a:rPr lang="ru-RU" dirty="0"/>
              <a:t> (</a:t>
            </a:r>
            <a:r>
              <a:rPr lang="ru-RU" dirty="0" err="1"/>
              <a:t>Recall</a:t>
            </a:r>
            <a:r>
              <a:rPr lang="ru-RU" dirty="0"/>
              <a:t>). В качестве одной из метрик также можно использовать F-</a:t>
            </a:r>
            <a:r>
              <a:rPr lang="ru-RU" dirty="0" err="1"/>
              <a:t>score</a:t>
            </a:r>
            <a:r>
              <a:rPr lang="ru-RU" dirty="0"/>
              <a:t>, являющийся </a:t>
            </a:r>
            <a:r>
              <a:rPr lang="ru-RU" b="1" dirty="0"/>
              <a:t>средним гармоническим между точностью и полнотой</a:t>
            </a:r>
            <a:r>
              <a:rPr lang="ru-RU" dirty="0"/>
              <a:t>: 𝐹-𝑠𝑐𝑜𝑟𝑒 = 2𝑃𝑟𝑒𝑐𝑖𝑠𝑖𝑜𝑛 ∗ 𝑅𝑒𝑐𝑎𝑙𝑙 𝑃𝑟𝑒𝑐𝑖𝑠𝑖𝑜𝑛 + 𝑅𝑒𝑐𝑎𝑙𝑙 (11)</a:t>
            </a:r>
          </a:p>
        </p:txBody>
      </p:sp>
      <p:sp>
        <p:nvSpPr>
          <p:cNvPr id="4" name="Номер слайда 3"/>
          <p:cNvSpPr>
            <a:spLocks noGrp="1"/>
          </p:cNvSpPr>
          <p:nvPr>
            <p:ph type="sldNum" sz="quarter" idx="5"/>
          </p:nvPr>
        </p:nvSpPr>
        <p:spPr/>
        <p:txBody>
          <a:bodyPr/>
          <a:lstStyle/>
          <a:p>
            <a:fld id="{241C0D04-A5EF-4EF9-803A-A136C2AD1D1E}" type="slidenum">
              <a:rPr lang="ru-RU" smtClean="0"/>
              <a:t>6</a:t>
            </a:fld>
            <a:endParaRPr lang="ru-RU"/>
          </a:p>
        </p:txBody>
      </p:sp>
    </p:spTree>
    <p:extLst>
      <p:ext uri="{BB962C8B-B14F-4D97-AF65-F5344CB8AC3E}">
        <p14:creationId xmlns:p14="http://schemas.microsoft.com/office/powerpoint/2010/main" val="205074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Под глобальными понимаются признаки, извлеченные неким оператором над всем изображением сразу.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статистических признаков используются стандартизованные значения: </a:t>
            </a:r>
            <a:r>
              <a:rPr lang="ru-RU" dirty="0" err="1"/>
              <a:t>mean</a:t>
            </a:r>
            <a:r>
              <a:rPr lang="ru-RU" dirty="0"/>
              <a:t>, </a:t>
            </a:r>
            <a:r>
              <a:rPr lang="ru-RU" dirty="0" err="1"/>
              <a:t>std</a:t>
            </a:r>
            <a:r>
              <a:rPr lang="ru-RU" dirty="0"/>
              <a:t>, </a:t>
            </a:r>
            <a:r>
              <a:rPr lang="ru-RU" dirty="0" err="1"/>
              <a:t>min</a:t>
            </a:r>
            <a:r>
              <a:rPr lang="ru-RU" dirty="0"/>
              <a:t> и </a:t>
            </a:r>
            <a:r>
              <a:rPr lang="ru-RU" dirty="0" err="1"/>
              <a:t>max</a:t>
            </a:r>
            <a:r>
              <a:rPr lang="ru-RU" dirty="0"/>
              <a:t> значение выборки.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каждого из глобальных статистических признаков построены гистограммы (рис. 1-4).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первого приближения в решении задачи классификации изображений возможно воспользоваться информацией из данных гистограмм, для выделения самых простых случаев заболевания для обнаружения.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Из полученных гистограмм видно, что распределения этих признаков пересекаются, но несмотря на это, можно определить «пороги» бинарной классификации для некоторой доли изображений.  Лучшим признаком будем называть тот признак, который отсекает как можно больше изображений больных листьев от здоровых, с минимальной долей ошибки.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Очевидно, что наилучшим признаком является «</a:t>
            </a:r>
            <a:r>
              <a:rPr lang="ru-RU" dirty="0" err="1"/>
              <a:t>max</a:t>
            </a:r>
            <a:r>
              <a:rPr lang="ru-RU" dirty="0"/>
              <a:t>». Если допустить небольшую долю ошибки, и установить порог по признаку «</a:t>
            </a:r>
            <a:r>
              <a:rPr lang="ru-RU" dirty="0" err="1"/>
              <a:t>max</a:t>
            </a:r>
            <a:r>
              <a:rPr lang="ru-RU" dirty="0"/>
              <a:t>» в значение 5, то мы получим частичное решение задачи детектирования болезни. То есть предполагается, что лист, у которого значение признака «</a:t>
            </a:r>
            <a:r>
              <a:rPr lang="ru-RU" dirty="0" err="1"/>
              <a:t>max</a:t>
            </a:r>
            <a:r>
              <a:rPr lang="ru-RU" dirty="0"/>
              <a:t>» больше 5, является больным. Итеративно применяя такой подход для каждого лучшего признака из оставшихся, мы будем увеличивать полноту, одновременно уменьшая точность алгоритма.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Наилучшие результаты</a:t>
            </a:r>
            <a:r>
              <a:rPr lang="en-US" dirty="0"/>
              <a:t>. </a:t>
            </a:r>
            <a:r>
              <a:rPr lang="ru-RU" dirty="0"/>
              <a:t>Видим слишком низкий </a:t>
            </a:r>
            <a:r>
              <a:rPr lang="en-US" dirty="0"/>
              <a:t>Recall. </a:t>
            </a:r>
            <a:r>
              <a:rPr lang="ru-RU" dirty="0"/>
              <a:t>Данных признаков недостаточно для детектирования болезни, поэтому и задачу классификации они решить не способны.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Исследование глобальных статистических признаков показало, что они являются недостаточно информативными в задаче детектирования болезни. Поэтому предполагается, что использование локальных статистических признаков должно оказаться более полезным. </a:t>
            </a:r>
          </a:p>
          <a:p>
            <a:endParaRPr lang="ru-RU" dirty="0"/>
          </a:p>
        </p:txBody>
      </p:sp>
      <p:sp>
        <p:nvSpPr>
          <p:cNvPr id="4" name="Номер слайда 3"/>
          <p:cNvSpPr>
            <a:spLocks noGrp="1"/>
          </p:cNvSpPr>
          <p:nvPr>
            <p:ph type="sldNum" sz="quarter" idx="5"/>
          </p:nvPr>
        </p:nvSpPr>
        <p:spPr/>
        <p:txBody>
          <a:bodyPr/>
          <a:lstStyle/>
          <a:p>
            <a:fld id="{241C0D04-A5EF-4EF9-803A-A136C2AD1D1E}" type="slidenum">
              <a:rPr lang="ru-RU" smtClean="0"/>
              <a:t>7</a:t>
            </a:fld>
            <a:endParaRPr lang="ru-RU"/>
          </a:p>
        </p:txBody>
      </p:sp>
    </p:spTree>
    <p:extLst>
      <p:ext uri="{BB962C8B-B14F-4D97-AF65-F5344CB8AC3E}">
        <p14:creationId xmlns:p14="http://schemas.microsoft.com/office/powerpoint/2010/main" val="325581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Рисунок</a:t>
            </a:r>
            <a:r>
              <a:rPr lang="en-US" dirty="0"/>
              <a:t>: </a:t>
            </a:r>
          </a:p>
          <a:p>
            <a:r>
              <a:rPr lang="ru-RU" dirty="0"/>
              <a:t>Квадраты - скалярное произведениями средних признаков классов между собой. </a:t>
            </a:r>
          </a:p>
          <a:p>
            <a:r>
              <a:rPr lang="ru-RU" dirty="0"/>
              <a:t>Первая «строка» и первый «столбец» соответствуют взаимным скалярным произведениям между средними признаками здоровых и больных растений. </a:t>
            </a:r>
          </a:p>
          <a:p>
            <a:endParaRPr lang="ru-RU" dirty="0"/>
          </a:p>
          <a:p>
            <a:r>
              <a:rPr lang="ru-RU" dirty="0"/>
              <a:t>Как видно из рисунка все скалярные произведения лежат в узком интервале (0.94</a:t>
            </a:r>
            <a:r>
              <a:rPr lang="en-US" dirty="0"/>
              <a:t>; </a:t>
            </a:r>
            <a:r>
              <a:rPr lang="ru-RU" dirty="0"/>
              <a:t>1) и классы слабо различимы между собой. Поэтому можно утверждать, что, основываясь только на признаках, извлечённых из глобальной GLCM-матрицы изображения, корректный алгоритм классификации построить в рамках модели решающего дерева невозможно.</a:t>
            </a:r>
          </a:p>
          <a:p>
            <a:endParaRPr lang="ru-RU" dirty="0"/>
          </a:p>
          <a:p>
            <a:r>
              <a:rPr lang="ru-RU" dirty="0"/>
              <a:t>Таким образом для обнаружения и классификации болезней нам не достаточно использовать лишь глобальные признаки. Введем рассмотрение локальные признаки. </a:t>
            </a:r>
          </a:p>
        </p:txBody>
      </p:sp>
      <p:sp>
        <p:nvSpPr>
          <p:cNvPr id="4" name="Номер слайда 3"/>
          <p:cNvSpPr>
            <a:spLocks noGrp="1"/>
          </p:cNvSpPr>
          <p:nvPr>
            <p:ph type="sldNum" sz="quarter" idx="5"/>
          </p:nvPr>
        </p:nvSpPr>
        <p:spPr/>
        <p:txBody>
          <a:bodyPr/>
          <a:lstStyle/>
          <a:p>
            <a:fld id="{241C0D04-A5EF-4EF9-803A-A136C2AD1D1E}" type="slidenum">
              <a:rPr lang="ru-RU" smtClean="0"/>
              <a:t>8</a:t>
            </a:fld>
            <a:endParaRPr lang="ru-RU"/>
          </a:p>
        </p:txBody>
      </p:sp>
    </p:spTree>
    <p:extLst>
      <p:ext uri="{BB962C8B-B14F-4D97-AF65-F5344CB8AC3E}">
        <p14:creationId xmlns:p14="http://schemas.microsoft.com/office/powerpoint/2010/main" val="3287087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рисунках 6 и 7 изображены примеры исходного изображения здорового и больного </a:t>
            </a:r>
            <a:r>
              <a:rPr lang="ru-RU" dirty="0" err="1"/>
              <a:t>Bacterial</a:t>
            </a:r>
            <a:r>
              <a:rPr lang="ru-RU" dirty="0"/>
              <a:t> </a:t>
            </a:r>
            <a:r>
              <a:rPr lang="ru-RU" dirty="0" err="1"/>
              <a:t>spot</a:t>
            </a:r>
            <a:r>
              <a:rPr lang="ru-RU" dirty="0"/>
              <a:t> листьев томатов, а рядом с ними результаты извлечения 68 признаков </a:t>
            </a:r>
            <a:r>
              <a:rPr lang="ru-RU" dirty="0" err="1"/>
              <a:t>features</a:t>
            </a:r>
            <a:r>
              <a:rPr lang="ru-RU" dirty="0"/>
              <a:t> под маской инструмента. </a:t>
            </a:r>
          </a:p>
        </p:txBody>
      </p:sp>
      <p:sp>
        <p:nvSpPr>
          <p:cNvPr id="4" name="Номер слайда 3"/>
          <p:cNvSpPr>
            <a:spLocks noGrp="1"/>
          </p:cNvSpPr>
          <p:nvPr>
            <p:ph type="sldNum" sz="quarter" idx="5"/>
          </p:nvPr>
        </p:nvSpPr>
        <p:spPr/>
        <p:txBody>
          <a:bodyPr/>
          <a:lstStyle/>
          <a:p>
            <a:fld id="{241C0D04-A5EF-4EF9-803A-A136C2AD1D1E}" type="slidenum">
              <a:rPr lang="ru-RU" smtClean="0"/>
              <a:t>10</a:t>
            </a:fld>
            <a:endParaRPr lang="ru-RU"/>
          </a:p>
        </p:txBody>
      </p:sp>
    </p:spTree>
    <p:extLst>
      <p:ext uri="{BB962C8B-B14F-4D97-AF65-F5344CB8AC3E}">
        <p14:creationId xmlns:p14="http://schemas.microsoft.com/office/powerpoint/2010/main" val="2591082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изучения были выбраны следующие алгоритмы: дерево решений, случайный лес, метод опорных векторов, метод k-ближайших соседей и одноуровневый персептрон. К тестовой выборке применялись алгоритмы с параметрами, дающими наилучшие результаты при кросс-валидации на тренировочной выборке. Параметры выбранных алгоритмов представлены в таблице 1.</a:t>
            </a:r>
          </a:p>
          <a:p>
            <a:endParaRPr lang="ru-RU" dirty="0"/>
          </a:p>
          <a:p>
            <a:endParaRPr lang="ru-RU" dirty="0"/>
          </a:p>
        </p:txBody>
      </p:sp>
      <p:sp>
        <p:nvSpPr>
          <p:cNvPr id="4" name="Номер слайда 3"/>
          <p:cNvSpPr>
            <a:spLocks noGrp="1"/>
          </p:cNvSpPr>
          <p:nvPr>
            <p:ph type="sldNum" sz="quarter" idx="5"/>
          </p:nvPr>
        </p:nvSpPr>
        <p:spPr/>
        <p:txBody>
          <a:bodyPr/>
          <a:lstStyle/>
          <a:p>
            <a:fld id="{241C0D04-A5EF-4EF9-803A-A136C2AD1D1E}" type="slidenum">
              <a:rPr lang="ru-RU" smtClean="0"/>
              <a:t>11</a:t>
            </a:fld>
            <a:endParaRPr lang="ru-RU"/>
          </a:p>
        </p:txBody>
      </p:sp>
    </p:spTree>
    <p:extLst>
      <p:ext uri="{BB962C8B-B14F-4D97-AF65-F5344CB8AC3E}">
        <p14:creationId xmlns:p14="http://schemas.microsoft.com/office/powerpoint/2010/main" val="4036940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ru-RU"/>
              <a:t>Click to edit Master title style</a:t>
            </a:r>
          </a:p>
        </p:txBody>
      </p:sp>
      <p:sp>
        <p:nvSpPr>
          <p:cNvPr id="5"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Click to edit Master subtitle style</a:t>
            </a:r>
          </a:p>
        </p:txBody>
      </p:sp>
      <p:sp>
        <p:nvSpPr>
          <p:cNvPr id="6" name="Date Placeholder 3"/>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7" name="Footer Placeholder 4"/>
          <p:cNvSpPr>
            <a:spLocks noGrp="1"/>
          </p:cNvSpPr>
          <p:nvPr>
            <p:ph type="ftr" sz="quarter" idx="11"/>
          </p:nvPr>
        </p:nvSpPr>
        <p:spPr bwMode="auto"/>
        <p:txBody>
          <a:bodyPr/>
          <a:lstStyle/>
          <a:p>
            <a:pPr>
              <a:defRPr/>
            </a:pPr>
            <a:endParaRPr lang="ru-RU"/>
          </a:p>
        </p:txBody>
      </p:sp>
      <p:sp>
        <p:nvSpPr>
          <p:cNvPr id="8"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ru-RU"/>
              <a:t>Click to edit Master title style</a:t>
            </a:r>
          </a:p>
        </p:txBody>
      </p:sp>
      <p:sp>
        <p:nvSpPr>
          <p:cNvPr id="5" name="Vertical Text Placeholder 2"/>
          <p:cNvSpPr>
            <a:spLocks noGrp="1"/>
          </p:cNvSpPr>
          <p:nvPr>
            <p:ph type="body" orient="vert" idx="1"/>
          </p:nvPr>
        </p:nvSpPr>
        <p:spPr bwMode="auto"/>
        <p:txBody>
          <a:bodyPr vert="eaVert"/>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6" name="Date Placeholder 3"/>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7" name="Footer Placeholder 4"/>
          <p:cNvSpPr>
            <a:spLocks noGrp="1"/>
          </p:cNvSpPr>
          <p:nvPr>
            <p:ph type="ftr" sz="quarter" idx="11"/>
          </p:nvPr>
        </p:nvSpPr>
        <p:spPr bwMode="auto"/>
        <p:txBody>
          <a:bodyPr/>
          <a:lstStyle/>
          <a:p>
            <a:pPr>
              <a:defRPr/>
            </a:pPr>
            <a:endParaRPr lang="ru-RU"/>
          </a:p>
        </p:txBody>
      </p:sp>
      <p:sp>
        <p:nvSpPr>
          <p:cNvPr id="8"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0" y="365125"/>
            <a:ext cx="2628900" cy="5811838"/>
          </a:xfrm>
        </p:spPr>
        <p:txBody>
          <a:bodyPr vert="eaVert"/>
          <a:lstStyle/>
          <a:p>
            <a:pPr>
              <a:defRPr/>
            </a:pPr>
            <a:r>
              <a:rPr lang="ru-RU"/>
              <a:t>Click to edit Master title style</a:t>
            </a:r>
          </a:p>
        </p:txBody>
      </p:sp>
      <p:sp>
        <p:nvSpPr>
          <p:cNvPr id="5" name="Vertical Text Placeholder 2"/>
          <p:cNvSpPr>
            <a:spLocks noGrp="1"/>
          </p:cNvSpPr>
          <p:nvPr>
            <p:ph type="body" orient="vert" idx="1"/>
          </p:nvPr>
        </p:nvSpPr>
        <p:spPr bwMode="auto">
          <a:xfrm>
            <a:off x="838200" y="365125"/>
            <a:ext cx="7734300" cy="5811838"/>
          </a:xfrm>
        </p:spPr>
        <p:txBody>
          <a:bodyPr vert="eaVert"/>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6" name="Date Placeholder 3"/>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7" name="Footer Placeholder 4"/>
          <p:cNvSpPr>
            <a:spLocks noGrp="1"/>
          </p:cNvSpPr>
          <p:nvPr>
            <p:ph type="ftr" sz="quarter" idx="11"/>
          </p:nvPr>
        </p:nvSpPr>
        <p:spPr bwMode="auto"/>
        <p:txBody>
          <a:bodyPr/>
          <a:lstStyle/>
          <a:p>
            <a:pPr>
              <a:defRPr/>
            </a:pPr>
            <a:endParaRPr lang="ru-RU"/>
          </a:p>
        </p:txBody>
      </p:sp>
      <p:sp>
        <p:nvSpPr>
          <p:cNvPr id="8"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ru-RU"/>
              <a:t>Click to edit Master title style</a:t>
            </a:r>
          </a:p>
        </p:txBody>
      </p:sp>
      <p:sp>
        <p:nvSpPr>
          <p:cNvPr id="5" name="Content Placeholder 2"/>
          <p:cNvSpPr>
            <a:spLocks noGrp="1"/>
          </p:cNvSpPr>
          <p:nvPr>
            <p:ph idx="1"/>
          </p:nvPr>
        </p:nvSpPr>
        <p:spPr bwMode="auto"/>
        <p:txBody>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6" name="Date Placeholder 3"/>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7" name="Footer Placeholder 4"/>
          <p:cNvSpPr>
            <a:spLocks noGrp="1"/>
          </p:cNvSpPr>
          <p:nvPr>
            <p:ph type="ftr" sz="quarter" idx="11"/>
          </p:nvPr>
        </p:nvSpPr>
        <p:spPr bwMode="auto"/>
        <p:txBody>
          <a:bodyPr/>
          <a:lstStyle/>
          <a:p>
            <a:pPr>
              <a:defRPr/>
            </a:pPr>
            <a:endParaRPr lang="ru-RU"/>
          </a:p>
        </p:txBody>
      </p:sp>
      <p:sp>
        <p:nvSpPr>
          <p:cNvPr id="8"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0" y="1709738"/>
            <a:ext cx="10515600" cy="2852737"/>
          </a:xfrm>
        </p:spPr>
        <p:txBody>
          <a:bodyPr anchor="b"/>
          <a:lstStyle>
            <a:lvl1pPr>
              <a:defRPr sz="6000"/>
            </a:lvl1pPr>
          </a:lstStyle>
          <a:p>
            <a:pPr>
              <a:defRPr/>
            </a:pPr>
            <a:r>
              <a:rPr lang="ru-RU"/>
              <a:t>Click to edit Master title style</a:t>
            </a:r>
          </a:p>
        </p:txBody>
      </p:sp>
      <p:sp>
        <p:nvSpPr>
          <p:cNvPr id="5"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Click to edit Master text styles</a:t>
            </a:r>
            <a:endParaRPr/>
          </a:p>
        </p:txBody>
      </p:sp>
      <p:sp>
        <p:nvSpPr>
          <p:cNvPr id="6" name="Date Placeholder 3"/>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7" name="Footer Placeholder 4"/>
          <p:cNvSpPr>
            <a:spLocks noGrp="1"/>
          </p:cNvSpPr>
          <p:nvPr>
            <p:ph type="ftr" sz="quarter" idx="11"/>
          </p:nvPr>
        </p:nvSpPr>
        <p:spPr bwMode="auto"/>
        <p:txBody>
          <a:bodyPr/>
          <a:lstStyle/>
          <a:p>
            <a:pPr>
              <a:defRPr/>
            </a:pPr>
            <a:endParaRPr lang="ru-RU"/>
          </a:p>
        </p:txBody>
      </p:sp>
      <p:sp>
        <p:nvSpPr>
          <p:cNvPr id="8"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ru-RU"/>
              <a:t>Click to edit Master title style</a:t>
            </a:r>
          </a:p>
        </p:txBody>
      </p:sp>
      <p:sp>
        <p:nvSpPr>
          <p:cNvPr id="5" name="Content Placeholder 2"/>
          <p:cNvSpPr>
            <a:spLocks noGrp="1"/>
          </p:cNvSpPr>
          <p:nvPr>
            <p:ph sz="half" idx="1"/>
          </p:nvPr>
        </p:nvSpPr>
        <p:spPr bwMode="auto">
          <a:xfrm>
            <a:off x="838200" y="1825625"/>
            <a:ext cx="5181600" cy="4351338"/>
          </a:xfrm>
        </p:spPr>
        <p:txBody>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6" name="Content Placeholder 3"/>
          <p:cNvSpPr>
            <a:spLocks noGrp="1"/>
          </p:cNvSpPr>
          <p:nvPr>
            <p:ph sz="half" idx="2"/>
          </p:nvPr>
        </p:nvSpPr>
        <p:spPr bwMode="auto">
          <a:xfrm>
            <a:off x="6172200" y="1825625"/>
            <a:ext cx="5181600" cy="4351338"/>
          </a:xfrm>
        </p:spPr>
        <p:txBody>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7" name="Date Placeholder 4"/>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8" name="Footer Placeholder 5"/>
          <p:cNvSpPr>
            <a:spLocks noGrp="1"/>
          </p:cNvSpPr>
          <p:nvPr>
            <p:ph type="ftr" sz="quarter" idx="11"/>
          </p:nvPr>
        </p:nvSpPr>
        <p:spPr bwMode="auto"/>
        <p:txBody>
          <a:bodyPr/>
          <a:lstStyle/>
          <a:p>
            <a:pPr>
              <a:defRPr/>
            </a:pPr>
            <a:endParaRPr lang="ru-RU"/>
          </a:p>
        </p:txBody>
      </p:sp>
      <p:sp>
        <p:nvSpPr>
          <p:cNvPr id="9" name="Slide Number Placeholder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365125"/>
            <a:ext cx="10515600" cy="1325563"/>
          </a:xfrm>
        </p:spPr>
        <p:txBody>
          <a:bodyPr/>
          <a:lstStyle/>
          <a:p>
            <a:pPr>
              <a:defRPr/>
            </a:pPr>
            <a:r>
              <a:rPr lang="ru-RU"/>
              <a:t>Click to edit Master title style</a:t>
            </a:r>
          </a:p>
        </p:txBody>
      </p:sp>
      <p:sp>
        <p:nvSpPr>
          <p:cNvPr id="5"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Click to edit Master text styles</a:t>
            </a:r>
            <a:endParaRPr/>
          </a:p>
        </p:txBody>
      </p:sp>
      <p:sp>
        <p:nvSpPr>
          <p:cNvPr id="6" name="Content Placeholder 3"/>
          <p:cNvSpPr>
            <a:spLocks noGrp="1"/>
          </p:cNvSpPr>
          <p:nvPr>
            <p:ph sz="half" idx="2"/>
          </p:nvPr>
        </p:nvSpPr>
        <p:spPr bwMode="auto">
          <a:xfrm>
            <a:off x="839788" y="2505074"/>
            <a:ext cx="5157787" cy="3684588"/>
          </a:xfrm>
        </p:spPr>
        <p:txBody>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7"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Click to edit Master text styles</a:t>
            </a:r>
            <a:endParaRPr/>
          </a:p>
        </p:txBody>
      </p:sp>
      <p:sp>
        <p:nvSpPr>
          <p:cNvPr id="8" name="Content Placeholder 5"/>
          <p:cNvSpPr>
            <a:spLocks noGrp="1"/>
          </p:cNvSpPr>
          <p:nvPr>
            <p:ph sz="quarter" idx="4"/>
          </p:nvPr>
        </p:nvSpPr>
        <p:spPr bwMode="auto">
          <a:xfrm>
            <a:off x="6172200" y="2505074"/>
            <a:ext cx="5183188" cy="3684588"/>
          </a:xfrm>
        </p:spPr>
        <p:txBody>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9" name="Date Placeholder 6"/>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10" name="Footer Placeholder 7"/>
          <p:cNvSpPr>
            <a:spLocks noGrp="1"/>
          </p:cNvSpPr>
          <p:nvPr>
            <p:ph type="ftr" sz="quarter" idx="11"/>
          </p:nvPr>
        </p:nvSpPr>
        <p:spPr bwMode="auto"/>
        <p:txBody>
          <a:bodyPr/>
          <a:lstStyle/>
          <a:p>
            <a:pPr>
              <a:defRPr/>
            </a:pPr>
            <a:endParaRPr lang="ru-RU"/>
          </a:p>
        </p:txBody>
      </p:sp>
      <p:sp>
        <p:nvSpPr>
          <p:cNvPr id="11" name="Slide Number Placeholder 8"/>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ru-RU"/>
              <a:t>Click to edit Master title style</a:t>
            </a:r>
          </a:p>
        </p:txBody>
      </p:sp>
      <p:sp>
        <p:nvSpPr>
          <p:cNvPr id="5" name="Date Placeholder 2"/>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6" name="Footer Placeholder 3"/>
          <p:cNvSpPr>
            <a:spLocks noGrp="1"/>
          </p:cNvSpPr>
          <p:nvPr>
            <p:ph type="ftr" sz="quarter" idx="11"/>
          </p:nvPr>
        </p:nvSpPr>
        <p:spPr bwMode="auto"/>
        <p:txBody>
          <a:bodyPr/>
          <a:lstStyle/>
          <a:p>
            <a:pPr>
              <a:defRPr/>
            </a:pPr>
            <a:endParaRPr lang="ru-RU"/>
          </a:p>
        </p:txBody>
      </p:sp>
      <p:sp>
        <p:nvSpPr>
          <p:cNvPr id="7" name="Slide Number Placeholder 4"/>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5" name="Footer Placeholder 2"/>
          <p:cNvSpPr>
            <a:spLocks noGrp="1"/>
          </p:cNvSpPr>
          <p:nvPr>
            <p:ph type="ftr" sz="quarter" idx="11"/>
          </p:nvPr>
        </p:nvSpPr>
        <p:spPr bwMode="auto"/>
        <p:txBody>
          <a:bodyPr/>
          <a:lstStyle/>
          <a:p>
            <a:pPr>
              <a:defRPr/>
            </a:pPr>
            <a:endParaRPr lang="ru-RU"/>
          </a:p>
        </p:txBody>
      </p:sp>
      <p:sp>
        <p:nvSpPr>
          <p:cNvPr id="6" name="Slide Number Placeholder 3"/>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ru-RU"/>
              <a:t>Click to edit Master title style</a:t>
            </a:r>
          </a:p>
        </p:txBody>
      </p:sp>
      <p:sp>
        <p:nvSpPr>
          <p:cNvPr id="5"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6"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Click to edit Master text styles</a:t>
            </a:r>
            <a:endParaRPr/>
          </a:p>
        </p:txBody>
      </p:sp>
      <p:sp>
        <p:nvSpPr>
          <p:cNvPr id="7" name="Date Placeholder 4"/>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8" name="Footer Placeholder 5"/>
          <p:cNvSpPr>
            <a:spLocks noGrp="1"/>
          </p:cNvSpPr>
          <p:nvPr>
            <p:ph type="ftr" sz="quarter" idx="11"/>
          </p:nvPr>
        </p:nvSpPr>
        <p:spPr bwMode="auto"/>
        <p:txBody>
          <a:bodyPr/>
          <a:lstStyle/>
          <a:p>
            <a:pPr>
              <a:defRPr/>
            </a:pPr>
            <a:endParaRPr lang="ru-RU"/>
          </a:p>
        </p:txBody>
      </p:sp>
      <p:sp>
        <p:nvSpPr>
          <p:cNvPr id="9" name="Slide Number Placeholder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ru-RU"/>
              <a:t>Click to edit Master title style</a:t>
            </a:r>
          </a:p>
        </p:txBody>
      </p:sp>
      <p:sp>
        <p:nvSpPr>
          <p:cNvPr id="5"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Click icon to add picture</a:t>
            </a:r>
          </a:p>
        </p:txBody>
      </p:sp>
      <p:sp>
        <p:nvSpPr>
          <p:cNvPr id="6"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Click to edit Master text styles</a:t>
            </a:r>
            <a:endParaRPr/>
          </a:p>
        </p:txBody>
      </p:sp>
      <p:sp>
        <p:nvSpPr>
          <p:cNvPr id="7" name="Date Placeholder 4"/>
          <p:cNvSpPr>
            <a:spLocks noGrp="1"/>
          </p:cNvSpPr>
          <p:nvPr>
            <p:ph type="dt" sz="half" idx="10"/>
          </p:nvPr>
        </p:nvSpPr>
        <p:spPr bwMode="auto"/>
        <p:txBody>
          <a:bodyPr/>
          <a:lstStyle/>
          <a:p>
            <a:pPr>
              <a:defRPr/>
            </a:pPr>
            <a:fld id="{BCC18F51-09EC-435C-A3BA-64A766E099C0}" type="datetimeFigureOut">
              <a:rPr lang="ru-RU"/>
              <a:t>21.10.2020</a:t>
            </a:fld>
            <a:endParaRPr lang="ru-RU"/>
          </a:p>
        </p:txBody>
      </p:sp>
      <p:sp>
        <p:nvSpPr>
          <p:cNvPr id="8" name="Footer Placeholder 5"/>
          <p:cNvSpPr>
            <a:spLocks noGrp="1"/>
          </p:cNvSpPr>
          <p:nvPr>
            <p:ph type="ftr" sz="quarter" idx="11"/>
          </p:nvPr>
        </p:nvSpPr>
        <p:spPr bwMode="auto"/>
        <p:txBody>
          <a:bodyPr/>
          <a:lstStyle/>
          <a:p>
            <a:pPr>
              <a:defRPr/>
            </a:pPr>
            <a:endParaRPr lang="ru-RU"/>
          </a:p>
        </p:txBody>
      </p:sp>
      <p:sp>
        <p:nvSpPr>
          <p:cNvPr id="9" name="Slide Number Placeholder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ru-RU"/>
              <a:t>Click to edit Master title style</a:t>
            </a:r>
          </a:p>
        </p:txBody>
      </p:sp>
      <p:sp>
        <p:nvSpPr>
          <p:cNvPr id="5"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p>
        </p:txBody>
      </p:sp>
      <p:sp>
        <p:nvSpPr>
          <p:cNvPr id="6"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ru-RU"/>
              <a:t>21.10.2020</a:t>
            </a:fld>
            <a:endParaRPr lang="ru-RU"/>
          </a:p>
        </p:txBody>
      </p:sp>
      <p:sp>
        <p:nvSpPr>
          <p:cNvPr id="7"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8"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nsorflow.google.cn/datasets/catalog/plant_village?hl=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2341881"/>
            <a:ext cx="9144000" cy="1377107"/>
          </a:xfrm>
        </p:spPr>
        <p:txBody>
          <a:bodyPr/>
          <a:lstStyle/>
          <a:p>
            <a:pPr algn="ctr">
              <a:defRPr/>
            </a:pPr>
            <a:r>
              <a:rPr lang="ru-RU" sz="2800" b="0" i="0" u="none" strike="noStrike" cap="none" spc="0" dirty="0">
                <a:solidFill>
                  <a:schemeClr val="tx1"/>
                </a:solidFill>
                <a:latin typeface="Arial"/>
                <a:ea typeface="Arial"/>
                <a:cs typeface="Arial"/>
              </a:rPr>
              <a:t>Методы машинного обучения </a:t>
            </a:r>
            <a:br>
              <a:rPr lang="ru-RU" sz="2800" b="0" i="0" u="none" strike="noStrike" cap="none" spc="0" dirty="0">
                <a:solidFill>
                  <a:schemeClr val="tx1"/>
                </a:solidFill>
                <a:latin typeface="Arial"/>
                <a:ea typeface="Arial"/>
                <a:cs typeface="Arial"/>
              </a:rPr>
            </a:br>
            <a:r>
              <a:rPr lang="ru-RU" sz="2800" b="0" i="0" u="none" strike="noStrike" cap="none" spc="0" dirty="0">
                <a:solidFill>
                  <a:schemeClr val="tx1"/>
                </a:solidFill>
                <a:latin typeface="Arial"/>
                <a:ea typeface="Arial"/>
                <a:cs typeface="Arial"/>
              </a:rPr>
              <a:t>в задаче обнаружения и классификации</a:t>
            </a:r>
            <a:br>
              <a:rPr lang="ru-RU" sz="2800" b="0" i="0" u="none" strike="noStrike" cap="none" spc="0" dirty="0">
                <a:solidFill>
                  <a:schemeClr val="tx1"/>
                </a:solidFill>
                <a:latin typeface="Arial"/>
                <a:ea typeface="Arial"/>
                <a:cs typeface="Arial"/>
              </a:rPr>
            </a:br>
            <a:r>
              <a:rPr lang="ru-RU" sz="2800" b="0" i="0" u="none" strike="noStrike" cap="none" spc="0" dirty="0">
                <a:solidFill>
                  <a:schemeClr val="tx1"/>
                </a:solidFill>
                <a:latin typeface="Arial"/>
                <a:ea typeface="Arial"/>
                <a:cs typeface="Arial"/>
              </a:rPr>
              <a:t>болезней листьев томатов</a:t>
            </a:r>
            <a:endParaRPr sz="2800" b="0" i="0" u="none" strike="noStrike" cap="none" spc="0" dirty="0">
              <a:solidFill>
                <a:schemeClr val="tx1"/>
              </a:solidFill>
              <a:latin typeface="Arial"/>
              <a:ea typeface="Arial"/>
              <a:cs typeface="Arial"/>
            </a:endParaRPr>
          </a:p>
        </p:txBody>
      </p:sp>
      <p:sp>
        <p:nvSpPr>
          <p:cNvPr id="5" name="Subtitle 2"/>
          <p:cNvSpPr>
            <a:spLocks noGrp="1"/>
          </p:cNvSpPr>
          <p:nvPr>
            <p:ph type="subTitle" idx="1"/>
          </p:nvPr>
        </p:nvSpPr>
        <p:spPr bwMode="auto">
          <a:xfrm>
            <a:off x="1524000" y="4034086"/>
            <a:ext cx="9144000" cy="2059210"/>
          </a:xfrm>
        </p:spPr>
        <p:txBody>
          <a:bodyPr>
            <a:normAutofit lnSpcReduction="10000"/>
          </a:bodyPr>
          <a:lstStyle/>
          <a:p>
            <a:pPr lvl="0" algn="r">
              <a:lnSpc>
                <a:spcPct val="120000"/>
              </a:lnSpc>
              <a:spcBef>
                <a:spcPts val="0"/>
              </a:spcBef>
              <a:defRPr/>
            </a:pPr>
            <a:r>
              <a:rPr lang="ru-RU" sz="1600" b="1" dirty="0"/>
              <a:t>Курсовая работа </a:t>
            </a:r>
            <a:endParaRPr sz="1600" b="1" dirty="0"/>
          </a:p>
          <a:p>
            <a:pPr lvl="0" algn="r">
              <a:lnSpc>
                <a:spcPct val="120000"/>
              </a:lnSpc>
              <a:spcBef>
                <a:spcPts val="0"/>
              </a:spcBef>
              <a:defRPr/>
            </a:pPr>
            <a:r>
              <a:rPr lang="ru-RU" sz="1600" dirty="0"/>
              <a:t>студента гр. 381706-1</a:t>
            </a:r>
            <a:endParaRPr sz="1600" dirty="0"/>
          </a:p>
          <a:p>
            <a:pPr lvl="0" algn="r">
              <a:lnSpc>
                <a:spcPct val="120000"/>
              </a:lnSpc>
              <a:spcBef>
                <a:spcPts val="0"/>
              </a:spcBef>
              <a:defRPr/>
            </a:pPr>
            <a:r>
              <a:rPr lang="ru-RU" sz="1600" dirty="0"/>
              <a:t>очной формы обучения</a:t>
            </a:r>
            <a:endParaRPr sz="1600" dirty="0"/>
          </a:p>
          <a:p>
            <a:pPr lvl="0" algn="r">
              <a:lnSpc>
                <a:spcPct val="120000"/>
              </a:lnSpc>
              <a:spcBef>
                <a:spcPts val="0"/>
              </a:spcBef>
              <a:defRPr/>
            </a:pPr>
            <a:r>
              <a:rPr lang="ru-RU" sz="1600" b="1" dirty="0"/>
              <a:t>Максимовой Ирины Игоревны</a:t>
            </a:r>
          </a:p>
          <a:p>
            <a:pPr lvl="0" algn="r">
              <a:lnSpc>
                <a:spcPct val="120000"/>
              </a:lnSpc>
              <a:spcBef>
                <a:spcPts val="0"/>
              </a:spcBef>
              <a:defRPr/>
            </a:pPr>
            <a:r>
              <a:rPr lang="ru-RU" sz="1600" dirty="0"/>
              <a:t>Научный руководитель:</a:t>
            </a:r>
          </a:p>
          <a:p>
            <a:pPr lvl="0" algn="r">
              <a:lnSpc>
                <a:spcPct val="120000"/>
              </a:lnSpc>
              <a:spcBef>
                <a:spcPts val="0"/>
              </a:spcBef>
              <a:defRPr/>
            </a:pPr>
            <a:r>
              <a:rPr lang="ru-RU" sz="1600" dirty="0"/>
              <a:t>проф. каф. МОСТ, д.т.н.</a:t>
            </a:r>
          </a:p>
          <a:p>
            <a:pPr lvl="0" algn="r">
              <a:lnSpc>
                <a:spcPct val="120000"/>
              </a:lnSpc>
              <a:spcBef>
                <a:spcPts val="0"/>
              </a:spcBef>
              <a:defRPr/>
            </a:pPr>
            <a:r>
              <a:rPr lang="ru-RU" sz="1600" dirty="0"/>
              <a:t>Турлапов Вадим Евгеньевич</a:t>
            </a:r>
          </a:p>
          <a:p>
            <a:pPr lvl="0" algn="r">
              <a:defRPr/>
            </a:pPr>
            <a:endParaRPr lang="ru-RU" sz="1400" dirty="0"/>
          </a:p>
        </p:txBody>
      </p:sp>
      <p:sp>
        <p:nvSpPr>
          <p:cNvPr id="6" name="Title 1">
            <a:extLst>
              <a:ext uri="{FF2B5EF4-FFF2-40B4-BE49-F238E27FC236}">
                <a16:creationId xmlns:a16="http://schemas.microsoft.com/office/drawing/2014/main" id="{1DA235FD-9BD5-48CA-99B7-9B5232F42110}"/>
              </a:ext>
            </a:extLst>
          </p:cNvPr>
          <p:cNvSpPr txBox="1">
            <a:spLocks/>
          </p:cNvSpPr>
          <p:nvPr/>
        </p:nvSpPr>
        <p:spPr bwMode="auto">
          <a:xfrm>
            <a:off x="767408" y="990446"/>
            <a:ext cx="10657184" cy="1036338"/>
          </a:xfrm>
          <a:prstGeom prst="rect">
            <a:avLst/>
          </a:prstGeom>
        </p:spPr>
        <p:txBody>
          <a:bodyPr vert="horz" lIns="91440" tIns="45720" rIns="91440" bIns="45720" rtlCol="0" anchor="t">
            <a:normAutofit/>
          </a:bodyPr>
          <a:lstStyle>
            <a:lvl1pPr algn="ctr" defTabSz="914400">
              <a:lnSpc>
                <a:spcPct val="90000"/>
              </a:lnSpc>
              <a:spcBef>
                <a:spcPts val="0"/>
              </a:spcBef>
              <a:buNone/>
              <a:defRPr sz="6000">
                <a:solidFill>
                  <a:schemeClr val="tx1"/>
                </a:solidFill>
                <a:latin typeface="+mj-lt"/>
                <a:ea typeface="+mj-ea"/>
                <a:cs typeface="+mj-cs"/>
              </a:defRPr>
            </a:lvl1pPr>
          </a:lstStyle>
          <a:p>
            <a:pPr>
              <a:defRPr/>
            </a:pPr>
            <a:r>
              <a:rPr lang="ru-RU" sz="1600" dirty="0">
                <a:latin typeface="Arial"/>
                <a:ea typeface="Arial"/>
                <a:cs typeface="Arial"/>
              </a:rPr>
              <a:t>«Национальный  исследовательский Нижегородский государственный университет им. Н.И. </a:t>
            </a:r>
            <a:r>
              <a:rPr lang="ru-RU" sz="1600" dirty="0" err="1">
                <a:latin typeface="Arial"/>
                <a:ea typeface="Arial"/>
                <a:cs typeface="Arial"/>
              </a:rPr>
              <a:t>Лобачевсвкого</a:t>
            </a:r>
            <a:r>
              <a:rPr lang="ru-RU" sz="1600" dirty="0">
                <a:latin typeface="Arial"/>
                <a:ea typeface="Arial"/>
                <a:cs typeface="Arial"/>
              </a:rPr>
              <a:t>»</a:t>
            </a:r>
          </a:p>
          <a:p>
            <a:pPr>
              <a:defRPr/>
            </a:pPr>
            <a:r>
              <a:rPr lang="ru-RU" sz="1600" dirty="0">
                <a:latin typeface="Arial"/>
                <a:ea typeface="Arial"/>
                <a:cs typeface="Arial"/>
              </a:rPr>
              <a:t>Институт информационных технологий, математики и механики</a:t>
            </a:r>
          </a:p>
          <a:p>
            <a:pPr>
              <a:defRPr/>
            </a:pPr>
            <a:r>
              <a:rPr lang="ru-RU" sz="1600" dirty="0">
                <a:latin typeface="Arial"/>
                <a:ea typeface="Arial"/>
                <a:cs typeface="Arial"/>
              </a:rPr>
              <a:t>Кафедра математического обеспечения и суперкомпьютерных технологий </a:t>
            </a:r>
            <a:endParaRPr lang="ru-RU" sz="1400" dirty="0">
              <a:latin typeface="Arial"/>
              <a:ea typeface="Arial"/>
              <a:cs typeface="Arial"/>
            </a:endParaRPr>
          </a:p>
        </p:txBody>
      </p:sp>
      <p:sp>
        <p:nvSpPr>
          <p:cNvPr id="7" name="Title 1">
            <a:extLst>
              <a:ext uri="{FF2B5EF4-FFF2-40B4-BE49-F238E27FC236}">
                <a16:creationId xmlns:a16="http://schemas.microsoft.com/office/drawing/2014/main" id="{F4DF1249-6014-4E65-A88D-5070CE9AF741}"/>
              </a:ext>
            </a:extLst>
          </p:cNvPr>
          <p:cNvSpPr txBox="1">
            <a:spLocks/>
          </p:cNvSpPr>
          <p:nvPr/>
        </p:nvSpPr>
        <p:spPr bwMode="auto">
          <a:xfrm>
            <a:off x="767408" y="6093296"/>
            <a:ext cx="10657184" cy="576063"/>
          </a:xfrm>
          <a:prstGeom prst="rect">
            <a:avLst/>
          </a:prstGeom>
        </p:spPr>
        <p:txBody>
          <a:bodyPr vert="horz" lIns="91440" tIns="45720" rIns="91440" bIns="45720" rtlCol="0" anchor="t">
            <a:normAutofit/>
          </a:bodyPr>
          <a:lstStyle>
            <a:lvl1pPr algn="ctr" defTabSz="914400">
              <a:lnSpc>
                <a:spcPct val="90000"/>
              </a:lnSpc>
              <a:spcBef>
                <a:spcPts val="0"/>
              </a:spcBef>
              <a:buNone/>
              <a:defRPr sz="6000">
                <a:solidFill>
                  <a:schemeClr val="tx1"/>
                </a:solidFill>
                <a:latin typeface="+mj-lt"/>
                <a:ea typeface="+mj-ea"/>
                <a:cs typeface="+mj-cs"/>
              </a:defRPr>
            </a:lvl1pPr>
          </a:lstStyle>
          <a:p>
            <a:pPr>
              <a:defRPr/>
            </a:pPr>
            <a:r>
              <a:rPr lang="ru-RU" sz="1600" dirty="0">
                <a:latin typeface="Arial"/>
                <a:ea typeface="Arial"/>
                <a:cs typeface="Arial"/>
              </a:rPr>
              <a:t>Нижний Новгород</a:t>
            </a:r>
          </a:p>
          <a:p>
            <a:pPr>
              <a:defRPr/>
            </a:pPr>
            <a:r>
              <a:rPr lang="ru-RU" sz="1600" dirty="0">
                <a:latin typeface="Arial"/>
                <a:ea typeface="Arial"/>
                <a:cs typeface="Arial"/>
              </a:rPr>
              <a:t>2020 </a:t>
            </a:r>
          </a:p>
        </p:txBody>
      </p:sp>
      <p:pic>
        <p:nvPicPr>
          <p:cNvPr id="1028" name="Picture 4">
            <a:extLst>
              <a:ext uri="{FF2B5EF4-FFF2-40B4-BE49-F238E27FC236}">
                <a16:creationId xmlns:a16="http://schemas.microsoft.com/office/drawing/2014/main" id="{57C30FE8-B632-4259-8821-A20217F3B2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A397BB41-B905-4AAF-B80C-148FE83605A2}"/>
              </a:ext>
            </a:extLst>
          </p:cNvPr>
          <p:cNvPicPr>
            <a:picLocks noChangeAspect="1"/>
          </p:cNvPicPr>
          <p:nvPr/>
        </p:nvPicPr>
        <p:blipFill>
          <a:blip r:embed="rId3"/>
          <a:stretch>
            <a:fillRect/>
          </a:stretch>
        </p:blipFill>
        <p:spPr>
          <a:xfrm>
            <a:off x="113979" y="1260922"/>
            <a:ext cx="5799323" cy="4336156"/>
          </a:xfrm>
          <a:prstGeom prst="rect">
            <a:avLst/>
          </a:prstGeom>
        </p:spPr>
      </p:pic>
      <p:pic>
        <p:nvPicPr>
          <p:cNvPr id="5" name="Рисунок 4">
            <a:extLst>
              <a:ext uri="{FF2B5EF4-FFF2-40B4-BE49-F238E27FC236}">
                <a16:creationId xmlns:a16="http://schemas.microsoft.com/office/drawing/2014/main" id="{EB6981EA-D00A-4DFD-94F3-538311D654F6}"/>
              </a:ext>
            </a:extLst>
          </p:cNvPr>
          <p:cNvPicPr>
            <a:picLocks noChangeAspect="1"/>
          </p:cNvPicPr>
          <p:nvPr/>
        </p:nvPicPr>
        <p:blipFill>
          <a:blip r:embed="rId4"/>
          <a:stretch>
            <a:fillRect/>
          </a:stretch>
        </p:blipFill>
        <p:spPr>
          <a:xfrm>
            <a:off x="6096000" y="1260922"/>
            <a:ext cx="5951736" cy="4473328"/>
          </a:xfrm>
          <a:prstGeom prst="rect">
            <a:avLst/>
          </a:prstGeom>
        </p:spPr>
      </p:pic>
      <p:pic>
        <p:nvPicPr>
          <p:cNvPr id="6" name="Picture 4">
            <a:extLst>
              <a:ext uri="{FF2B5EF4-FFF2-40B4-BE49-F238E27FC236}">
                <a16:creationId xmlns:a16="http://schemas.microsoft.com/office/drawing/2014/main" id="{F066113D-7F67-4F2D-BE2B-C1B53635174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16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7A69332-7D8A-4597-BF85-C09E8A6E9A4E}"/>
              </a:ext>
            </a:extLst>
          </p:cNvPr>
          <p:cNvSpPr>
            <a:spLocks noGrp="1"/>
          </p:cNvSpPr>
          <p:nvPr>
            <p:ph idx="1"/>
          </p:nvPr>
        </p:nvSpPr>
        <p:spPr>
          <a:xfrm>
            <a:off x="838200" y="902890"/>
            <a:ext cx="10515600" cy="5052219"/>
          </a:xfrm>
        </p:spPr>
        <p:txBody>
          <a:bodyPr/>
          <a:lstStyle/>
          <a:p>
            <a:pPr marL="0" indent="0">
              <a:buNone/>
            </a:pPr>
            <a:r>
              <a:rPr lang="ru-RU" sz="2400" dirty="0"/>
              <a:t>Классификаторы</a:t>
            </a:r>
            <a:r>
              <a:rPr lang="en-US" sz="2400" dirty="0"/>
              <a:t>: </a:t>
            </a:r>
          </a:p>
          <a:p>
            <a:r>
              <a:rPr lang="ru-RU" sz="2400" dirty="0"/>
              <a:t>дерево решений</a:t>
            </a:r>
            <a:r>
              <a:rPr lang="en-US" sz="2400" dirty="0"/>
              <a:t> DTC</a:t>
            </a:r>
          </a:p>
          <a:p>
            <a:r>
              <a:rPr lang="ru-RU" sz="2400" dirty="0"/>
              <a:t>случайный лес</a:t>
            </a:r>
            <a:r>
              <a:rPr lang="en-US" sz="2400" dirty="0"/>
              <a:t> RF</a:t>
            </a:r>
          </a:p>
          <a:p>
            <a:r>
              <a:rPr lang="ru-RU" sz="2400" dirty="0"/>
              <a:t>метод опорных векторов</a:t>
            </a:r>
            <a:r>
              <a:rPr lang="en-US" sz="2400" dirty="0"/>
              <a:t> MSWM</a:t>
            </a:r>
          </a:p>
          <a:p>
            <a:r>
              <a:rPr lang="ru-RU" sz="2400" dirty="0"/>
              <a:t>метод k-ближайших соседей </a:t>
            </a:r>
            <a:r>
              <a:rPr lang="en-US" sz="2400" dirty="0"/>
              <a:t>KNN</a:t>
            </a:r>
          </a:p>
          <a:p>
            <a:r>
              <a:rPr lang="ru-RU" sz="2400" dirty="0"/>
              <a:t>Одноуровневый персептрон</a:t>
            </a:r>
            <a:r>
              <a:rPr lang="en-US" sz="2400" dirty="0"/>
              <a:t> 1 layer MLP</a:t>
            </a:r>
          </a:p>
          <a:p>
            <a:pPr marL="0" indent="0">
              <a:buNone/>
            </a:pPr>
            <a:endParaRPr lang="ru-RU" dirty="0"/>
          </a:p>
        </p:txBody>
      </p:sp>
      <p:pic>
        <p:nvPicPr>
          <p:cNvPr id="4" name="Picture 4">
            <a:extLst>
              <a:ext uri="{FF2B5EF4-FFF2-40B4-BE49-F238E27FC236}">
                <a16:creationId xmlns:a16="http://schemas.microsoft.com/office/drawing/2014/main" id="{7229F6C5-C762-4C9E-AD55-7D9B106DDC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B5FA51E2-3590-4243-A2B0-2E2FABCF6E03}"/>
              </a:ext>
            </a:extLst>
          </p:cNvPr>
          <p:cNvPicPr>
            <a:picLocks noChangeAspect="1"/>
          </p:cNvPicPr>
          <p:nvPr/>
        </p:nvPicPr>
        <p:blipFill>
          <a:blip r:embed="rId4"/>
          <a:stretch>
            <a:fillRect/>
          </a:stretch>
        </p:blipFill>
        <p:spPr>
          <a:xfrm>
            <a:off x="3162046" y="3933056"/>
            <a:ext cx="5867908" cy="1790855"/>
          </a:xfrm>
          <a:prstGeom prst="rect">
            <a:avLst/>
          </a:prstGeom>
        </p:spPr>
      </p:pic>
    </p:spTree>
    <p:extLst>
      <p:ext uri="{BB962C8B-B14F-4D97-AF65-F5344CB8AC3E}">
        <p14:creationId xmlns:p14="http://schemas.microsoft.com/office/powerpoint/2010/main" val="37408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FB2FBB9-C334-492F-B6D7-21DAB83E1997}"/>
              </a:ext>
            </a:extLst>
          </p:cNvPr>
          <p:cNvPicPr>
            <a:picLocks noChangeAspect="1"/>
          </p:cNvPicPr>
          <p:nvPr/>
        </p:nvPicPr>
        <p:blipFill>
          <a:blip r:embed="rId3"/>
          <a:stretch>
            <a:fillRect/>
          </a:stretch>
        </p:blipFill>
        <p:spPr>
          <a:xfrm>
            <a:off x="6096000" y="569961"/>
            <a:ext cx="5760640" cy="6063363"/>
          </a:xfrm>
          <a:prstGeom prst="rect">
            <a:avLst/>
          </a:prstGeom>
        </p:spPr>
      </p:pic>
      <p:sp>
        <p:nvSpPr>
          <p:cNvPr id="6" name="Заголовок 1">
            <a:extLst>
              <a:ext uri="{FF2B5EF4-FFF2-40B4-BE49-F238E27FC236}">
                <a16:creationId xmlns:a16="http://schemas.microsoft.com/office/drawing/2014/main" id="{50E19B8E-2A6D-441C-858A-351075E2EC2E}"/>
              </a:ext>
            </a:extLst>
          </p:cNvPr>
          <p:cNvSpPr>
            <a:spLocks noGrp="1"/>
          </p:cNvSpPr>
          <p:nvPr>
            <p:ph type="title"/>
          </p:nvPr>
        </p:nvSpPr>
        <p:spPr>
          <a:xfrm>
            <a:off x="6672064" y="167843"/>
            <a:ext cx="5015879" cy="461664"/>
          </a:xfrm>
        </p:spPr>
        <p:txBody>
          <a:bodyPr>
            <a:normAutofit fontScale="90000"/>
          </a:bodyPr>
          <a:lstStyle/>
          <a:p>
            <a:r>
              <a:rPr lang="ru-RU" sz="2400" dirty="0"/>
              <a:t>F-</a:t>
            </a:r>
            <a:r>
              <a:rPr lang="ru-RU" sz="2400" dirty="0" err="1"/>
              <a:t>Score</a:t>
            </a:r>
            <a:r>
              <a:rPr lang="ru-RU" sz="2400" dirty="0"/>
              <a:t> на </a:t>
            </a:r>
            <a:r>
              <a:rPr lang="ru-RU" sz="2700" dirty="0"/>
              <a:t>глобальных</a:t>
            </a:r>
            <a:r>
              <a:rPr lang="ru-RU" sz="2400" dirty="0"/>
              <a:t> признаках</a:t>
            </a:r>
          </a:p>
        </p:txBody>
      </p:sp>
      <p:pic>
        <p:nvPicPr>
          <p:cNvPr id="7" name="Рисунок 6">
            <a:extLst>
              <a:ext uri="{FF2B5EF4-FFF2-40B4-BE49-F238E27FC236}">
                <a16:creationId xmlns:a16="http://schemas.microsoft.com/office/drawing/2014/main" id="{8A37483D-F4B0-47E6-A411-38154BF0F5A1}"/>
              </a:ext>
            </a:extLst>
          </p:cNvPr>
          <p:cNvPicPr>
            <a:picLocks noChangeAspect="1"/>
          </p:cNvPicPr>
          <p:nvPr/>
        </p:nvPicPr>
        <p:blipFill>
          <a:blip r:embed="rId4"/>
          <a:stretch>
            <a:fillRect/>
          </a:stretch>
        </p:blipFill>
        <p:spPr>
          <a:xfrm>
            <a:off x="336441" y="569961"/>
            <a:ext cx="5544616" cy="6063363"/>
          </a:xfrm>
          <a:prstGeom prst="rect">
            <a:avLst/>
          </a:prstGeom>
        </p:spPr>
      </p:pic>
      <p:sp>
        <p:nvSpPr>
          <p:cNvPr id="8" name="TextBox 7">
            <a:extLst>
              <a:ext uri="{FF2B5EF4-FFF2-40B4-BE49-F238E27FC236}">
                <a16:creationId xmlns:a16="http://schemas.microsoft.com/office/drawing/2014/main" id="{0F586793-0B28-445A-B96A-084B4E9BA9B8}"/>
              </a:ext>
            </a:extLst>
          </p:cNvPr>
          <p:cNvSpPr txBox="1"/>
          <p:nvPr/>
        </p:nvSpPr>
        <p:spPr>
          <a:xfrm>
            <a:off x="761392" y="138568"/>
            <a:ext cx="5015879" cy="461665"/>
          </a:xfrm>
          <a:prstGeom prst="rect">
            <a:avLst/>
          </a:prstGeom>
          <a:noFill/>
        </p:spPr>
        <p:txBody>
          <a:bodyPr wrap="square" rtlCol="0">
            <a:spAutoFit/>
          </a:bodyPr>
          <a:lstStyle/>
          <a:p>
            <a:r>
              <a:rPr lang="en-US" sz="2400" dirty="0"/>
              <a:t>F-score </a:t>
            </a:r>
            <a:r>
              <a:rPr lang="ru-RU" sz="2400" dirty="0"/>
              <a:t>на</a:t>
            </a:r>
            <a:r>
              <a:rPr lang="en-US" sz="2400" dirty="0"/>
              <a:t> </a:t>
            </a:r>
            <a:r>
              <a:rPr lang="ru-RU" sz="2400" dirty="0"/>
              <a:t>локальных признаках</a:t>
            </a:r>
          </a:p>
        </p:txBody>
      </p:sp>
    </p:spTree>
    <p:extLst>
      <p:ext uri="{BB962C8B-B14F-4D97-AF65-F5344CB8AC3E}">
        <p14:creationId xmlns:p14="http://schemas.microsoft.com/office/powerpoint/2010/main" val="31230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1640C6-7349-4959-9BA7-3C07F8DA91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50E19B8E-2A6D-441C-858A-351075E2EC2E}"/>
              </a:ext>
            </a:extLst>
          </p:cNvPr>
          <p:cNvSpPr>
            <a:spLocks noGrp="1"/>
          </p:cNvSpPr>
          <p:nvPr>
            <p:ph type="title"/>
          </p:nvPr>
        </p:nvSpPr>
        <p:spPr>
          <a:xfrm>
            <a:off x="2593778" y="4225"/>
            <a:ext cx="9157049" cy="904495"/>
          </a:xfrm>
        </p:spPr>
        <p:txBody>
          <a:bodyPr>
            <a:normAutofit/>
          </a:bodyPr>
          <a:lstStyle/>
          <a:p>
            <a:pPr algn="ctr"/>
            <a:r>
              <a:rPr lang="ru-RU" sz="2400" dirty="0" err="1"/>
              <a:t>Precision</a:t>
            </a:r>
            <a:r>
              <a:rPr lang="ru-RU" sz="2400" dirty="0"/>
              <a:t>, </a:t>
            </a:r>
            <a:r>
              <a:rPr lang="ru-RU" sz="2400" dirty="0" err="1"/>
              <a:t>Recall</a:t>
            </a:r>
            <a:r>
              <a:rPr lang="ru-RU" sz="2400" dirty="0"/>
              <a:t>, F-</a:t>
            </a:r>
            <a:r>
              <a:rPr lang="ru-RU" sz="2400" dirty="0" err="1"/>
              <a:t>Score</a:t>
            </a:r>
            <a:r>
              <a:rPr lang="ru-RU" sz="2400" dirty="0"/>
              <a:t> для задачи обнаружения болезни на основе локальных и глобальных признаков</a:t>
            </a:r>
          </a:p>
        </p:txBody>
      </p:sp>
      <p:pic>
        <p:nvPicPr>
          <p:cNvPr id="2" name="Рисунок 1">
            <a:extLst>
              <a:ext uri="{FF2B5EF4-FFF2-40B4-BE49-F238E27FC236}">
                <a16:creationId xmlns:a16="http://schemas.microsoft.com/office/drawing/2014/main" id="{71BCCFE6-E162-435B-9C38-52FBE76922A8}"/>
              </a:ext>
            </a:extLst>
          </p:cNvPr>
          <p:cNvPicPr>
            <a:picLocks noChangeAspect="1"/>
          </p:cNvPicPr>
          <p:nvPr/>
        </p:nvPicPr>
        <p:blipFill>
          <a:blip r:embed="rId4"/>
          <a:stretch>
            <a:fillRect/>
          </a:stretch>
        </p:blipFill>
        <p:spPr>
          <a:xfrm>
            <a:off x="3287688" y="766090"/>
            <a:ext cx="5616624" cy="6031037"/>
          </a:xfrm>
          <a:prstGeom prst="rect">
            <a:avLst/>
          </a:prstGeom>
        </p:spPr>
      </p:pic>
    </p:spTree>
    <p:extLst>
      <p:ext uri="{BB962C8B-B14F-4D97-AF65-F5344CB8AC3E}">
        <p14:creationId xmlns:p14="http://schemas.microsoft.com/office/powerpoint/2010/main" val="24145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C46020-B658-4652-B07F-2370B333B0AA}"/>
              </a:ext>
            </a:extLst>
          </p:cNvPr>
          <p:cNvSpPr>
            <a:spLocks noGrp="1"/>
          </p:cNvSpPr>
          <p:nvPr>
            <p:ph type="title"/>
          </p:nvPr>
        </p:nvSpPr>
        <p:spPr>
          <a:xfrm>
            <a:off x="2586271" y="111436"/>
            <a:ext cx="8761511" cy="576064"/>
          </a:xfrm>
        </p:spPr>
        <p:txBody>
          <a:bodyPr>
            <a:normAutofit fontScale="90000"/>
          </a:bodyPr>
          <a:lstStyle/>
          <a:p>
            <a:pPr algn="ctr"/>
            <a:r>
              <a:rPr lang="ru-RU" sz="3600" dirty="0"/>
              <a:t>Заключение</a:t>
            </a:r>
            <a:endParaRPr lang="ru-RU" dirty="0"/>
          </a:p>
        </p:txBody>
      </p:sp>
      <p:sp>
        <p:nvSpPr>
          <p:cNvPr id="3" name="Объект 2">
            <a:extLst>
              <a:ext uri="{FF2B5EF4-FFF2-40B4-BE49-F238E27FC236}">
                <a16:creationId xmlns:a16="http://schemas.microsoft.com/office/drawing/2014/main" id="{701ADB39-3A6D-4CF4-BC1A-C525E011194C}"/>
              </a:ext>
            </a:extLst>
          </p:cNvPr>
          <p:cNvSpPr>
            <a:spLocks noGrp="1"/>
          </p:cNvSpPr>
          <p:nvPr>
            <p:ph idx="1"/>
          </p:nvPr>
        </p:nvSpPr>
        <p:spPr>
          <a:xfrm>
            <a:off x="586780" y="1196751"/>
            <a:ext cx="11018440" cy="4980211"/>
          </a:xfrm>
        </p:spPr>
        <p:txBody>
          <a:bodyPr>
            <a:normAutofit lnSpcReduction="10000"/>
          </a:bodyPr>
          <a:lstStyle/>
          <a:p>
            <a:pPr>
              <a:lnSpc>
                <a:spcPct val="100000"/>
              </a:lnSpc>
            </a:pPr>
            <a:r>
              <a:rPr lang="ru-RU" sz="2000" dirty="0"/>
              <a:t>Как показали результаты экспериментов глобальные признаки проигрывают в качестве в среднем на 3 – 4% при классификации с помощью </a:t>
            </a:r>
            <a:r>
              <a:rPr lang="en-US" sz="2000" i="1" dirty="0"/>
              <a:t>FEATURES</a:t>
            </a:r>
            <a:r>
              <a:rPr lang="ru-RU" sz="2000" dirty="0"/>
              <a:t>. Однако, глобальные </a:t>
            </a:r>
            <a:r>
              <a:rPr lang="ru-RU" sz="2000" i="1" dirty="0"/>
              <a:t>GLCM</a:t>
            </a:r>
            <a:r>
              <a:rPr lang="ru-RU" sz="2000" dirty="0"/>
              <a:t> признаки в рамках рассмотренных моделей наоборот, показывают себя лучше локальных. Таким образом, в будущей работе можно будет применять </a:t>
            </a:r>
            <a:r>
              <a:rPr lang="ru-RU" sz="2000" i="1" dirty="0"/>
              <a:t>комбинированные локальные и глобальные признаки</a:t>
            </a:r>
            <a:r>
              <a:rPr lang="ru-RU" sz="2000" dirty="0"/>
              <a:t>.  </a:t>
            </a:r>
            <a:endParaRPr lang="en-US" sz="2000" dirty="0"/>
          </a:p>
          <a:p>
            <a:pPr>
              <a:lnSpc>
                <a:spcPct val="100000"/>
              </a:lnSpc>
            </a:pPr>
            <a:r>
              <a:rPr lang="ru-RU" sz="2000" dirty="0"/>
              <a:t>В ходе исследования предположено, что для диагностирования болезни достаточно использовать только красный канал изображений. Высокие результаты классификации, доказывают справедливость этого предположения.</a:t>
            </a:r>
          </a:p>
          <a:p>
            <a:pPr>
              <a:lnSpc>
                <a:spcPct val="100000"/>
              </a:lnSpc>
            </a:pPr>
            <a:r>
              <a:rPr lang="ru-RU" sz="2000" dirty="0"/>
              <a:t>В процессе исследования было доказано, что глобальных статистических или текстурных признаков изображений недостаточно для обнаружения заболевания. </a:t>
            </a:r>
          </a:p>
          <a:p>
            <a:pPr>
              <a:lnSpc>
                <a:spcPct val="100000"/>
              </a:lnSpc>
            </a:pPr>
            <a:r>
              <a:rPr lang="ru-RU" sz="2000" dirty="0"/>
              <a:t>В итоге установлен лучший классификатор болезней листьев томатов – </a:t>
            </a:r>
            <a:r>
              <a:rPr lang="ru-RU" sz="2000" i="1" dirty="0"/>
              <a:t>одноуровневый персептрон</a:t>
            </a:r>
            <a:r>
              <a:rPr lang="en-US" sz="2000" i="1" dirty="0"/>
              <a:t> </a:t>
            </a:r>
            <a:r>
              <a:rPr lang="en-US" sz="2000" dirty="0"/>
              <a:t>(</a:t>
            </a:r>
            <a:r>
              <a:rPr lang="ru-RU" sz="2000" dirty="0"/>
              <a:t>F-</a:t>
            </a:r>
            <a:r>
              <a:rPr lang="ru-RU" sz="2000" dirty="0" err="1"/>
              <a:t>score</a:t>
            </a:r>
            <a:r>
              <a:rPr lang="ru-RU" sz="2000" dirty="0"/>
              <a:t> </a:t>
            </a:r>
            <a:r>
              <a:rPr lang="en-US" sz="2000" dirty="0"/>
              <a:t>=</a:t>
            </a:r>
            <a:r>
              <a:rPr lang="ru-RU" sz="2000" dirty="0"/>
              <a:t> 84%</a:t>
            </a:r>
            <a:r>
              <a:rPr lang="en-US" sz="2000" dirty="0"/>
              <a:t>)</a:t>
            </a:r>
            <a:r>
              <a:rPr lang="ru-RU" sz="2000" dirty="0"/>
              <a:t> и определен набор лучших признаков -</a:t>
            </a:r>
            <a:r>
              <a:rPr lang="en-US" sz="2000" dirty="0"/>
              <a:t> </a:t>
            </a:r>
            <a:r>
              <a:rPr lang="en-US" sz="2000" i="1" dirty="0"/>
              <a:t>FEATURES</a:t>
            </a:r>
            <a:r>
              <a:rPr lang="ru-RU" sz="2000" dirty="0"/>
              <a:t>. </a:t>
            </a:r>
          </a:p>
          <a:p>
            <a:pPr marL="0" indent="0" algn="ctr">
              <a:lnSpc>
                <a:spcPct val="100000"/>
              </a:lnSpc>
              <a:buNone/>
            </a:pPr>
            <a:endParaRPr lang="ru-RU" sz="2000" dirty="0"/>
          </a:p>
          <a:p>
            <a:pPr marL="0" indent="0" algn="ctr">
              <a:lnSpc>
                <a:spcPct val="100000"/>
              </a:lnSpc>
              <a:buNone/>
            </a:pPr>
            <a:r>
              <a:rPr lang="ru-RU" sz="2000" dirty="0"/>
              <a:t>Цель исследования достигнута</a:t>
            </a:r>
            <a:endParaRPr lang="en-US" sz="2000" dirty="0"/>
          </a:p>
        </p:txBody>
      </p:sp>
      <p:pic>
        <p:nvPicPr>
          <p:cNvPr id="4" name="Picture 4">
            <a:extLst>
              <a:ext uri="{FF2B5EF4-FFF2-40B4-BE49-F238E27FC236}">
                <a16:creationId xmlns:a16="http://schemas.microsoft.com/office/drawing/2014/main" id="{66963E17-6D9C-4E51-B1F8-9838D4D1C6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82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DB98697-1E01-4D62-B7C3-58A7CA1B2382}"/>
              </a:ext>
            </a:extLst>
          </p:cNvPr>
          <p:cNvSpPr>
            <a:spLocks noGrp="1"/>
          </p:cNvSpPr>
          <p:nvPr>
            <p:ph idx="1"/>
          </p:nvPr>
        </p:nvSpPr>
        <p:spPr>
          <a:xfrm>
            <a:off x="997658" y="1050538"/>
            <a:ext cx="10081120" cy="936104"/>
          </a:xfrm>
        </p:spPr>
        <p:txBody>
          <a:bodyPr>
            <a:normAutofit/>
          </a:bodyPr>
          <a:lstStyle/>
          <a:p>
            <a:pPr marL="0" indent="0" algn="ctr">
              <a:buNone/>
            </a:pPr>
            <a:r>
              <a:rPr lang="ru-RU" sz="2400" dirty="0"/>
              <a:t>Ежегодно болезни растений приводят к потере 10–16% мирового урожая сельскохозяйственных культур</a:t>
            </a:r>
          </a:p>
          <a:p>
            <a:pPr marL="0" indent="0">
              <a:buNone/>
            </a:pPr>
            <a:endParaRPr lang="ru-RU" dirty="0"/>
          </a:p>
        </p:txBody>
      </p:sp>
      <p:pic>
        <p:nvPicPr>
          <p:cNvPr id="4" name="Picture 4">
            <a:extLst>
              <a:ext uri="{FF2B5EF4-FFF2-40B4-BE49-F238E27FC236}">
                <a16:creationId xmlns:a16="http://schemas.microsoft.com/office/drawing/2014/main" id="{BE6AF6EF-0D8B-4777-AA05-730D6ECA2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
        <p:nvSpPr>
          <p:cNvPr id="10" name="Объект 2">
            <a:extLst>
              <a:ext uri="{FF2B5EF4-FFF2-40B4-BE49-F238E27FC236}">
                <a16:creationId xmlns:a16="http://schemas.microsoft.com/office/drawing/2014/main" id="{338962E5-B546-45A0-955A-7B78EF6C5E26}"/>
              </a:ext>
            </a:extLst>
          </p:cNvPr>
          <p:cNvSpPr txBox="1">
            <a:spLocks/>
          </p:cNvSpPr>
          <p:nvPr/>
        </p:nvSpPr>
        <p:spPr bwMode="auto">
          <a:xfrm>
            <a:off x="997658" y="1989129"/>
            <a:ext cx="10191476" cy="504056"/>
          </a:xfrm>
          <a:prstGeom prst="rect">
            <a:avLst/>
          </a:prstGeom>
        </p:spPr>
        <p:txBody>
          <a:bodyPr vert="horz" lIns="91440" tIns="45720" rIns="91440" bIns="45720" rtlCol="0">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Font typeface="Arial"/>
              <a:buNone/>
            </a:pPr>
            <a:r>
              <a:rPr lang="ru-RU" sz="2400" dirty="0"/>
              <a:t>Как сохранить урожай? </a:t>
            </a:r>
            <a:endParaRPr lang="en-US" sz="2400" dirty="0"/>
          </a:p>
          <a:p>
            <a:pPr marL="0" indent="0">
              <a:buFont typeface="Arial"/>
              <a:buNone/>
            </a:pPr>
            <a:endParaRPr lang="ru-RU" sz="2400" dirty="0"/>
          </a:p>
        </p:txBody>
      </p:sp>
      <p:sp>
        <p:nvSpPr>
          <p:cNvPr id="12" name="Объект 2">
            <a:extLst>
              <a:ext uri="{FF2B5EF4-FFF2-40B4-BE49-F238E27FC236}">
                <a16:creationId xmlns:a16="http://schemas.microsoft.com/office/drawing/2014/main" id="{A1503276-E82A-4CDF-A1B2-C19C04FF95F8}"/>
              </a:ext>
            </a:extLst>
          </p:cNvPr>
          <p:cNvSpPr txBox="1">
            <a:spLocks/>
          </p:cNvSpPr>
          <p:nvPr/>
        </p:nvSpPr>
        <p:spPr bwMode="auto">
          <a:xfrm>
            <a:off x="995798" y="2307256"/>
            <a:ext cx="10191476" cy="504056"/>
          </a:xfrm>
          <a:prstGeom prst="rect">
            <a:avLst/>
          </a:prstGeom>
        </p:spPr>
        <p:txBody>
          <a:bodyPr vert="horz" lIns="91440" tIns="45720" rIns="91440" bIns="45720" rtlCol="0">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pPr>
            <a:r>
              <a:rPr lang="ru-RU" sz="2400" dirty="0"/>
              <a:t>Использовать эффективные методы выявления заболеваний </a:t>
            </a:r>
            <a:endParaRPr lang="en-US" sz="2400" dirty="0"/>
          </a:p>
          <a:p>
            <a:pPr marL="0" indent="0">
              <a:buFont typeface="Arial"/>
              <a:buNone/>
            </a:pPr>
            <a:endParaRPr lang="ru-RU" sz="2400" dirty="0"/>
          </a:p>
        </p:txBody>
      </p:sp>
      <p:sp>
        <p:nvSpPr>
          <p:cNvPr id="13" name="Объект 2">
            <a:extLst>
              <a:ext uri="{FF2B5EF4-FFF2-40B4-BE49-F238E27FC236}">
                <a16:creationId xmlns:a16="http://schemas.microsoft.com/office/drawing/2014/main" id="{78ACCDFF-2F92-45EC-B064-4D53AE5E94CD}"/>
              </a:ext>
            </a:extLst>
          </p:cNvPr>
          <p:cNvSpPr txBox="1">
            <a:spLocks/>
          </p:cNvSpPr>
          <p:nvPr/>
        </p:nvSpPr>
        <p:spPr bwMode="auto">
          <a:xfrm>
            <a:off x="1004726" y="2811312"/>
            <a:ext cx="10191476" cy="854858"/>
          </a:xfrm>
          <a:prstGeom prst="rect">
            <a:avLst/>
          </a:prstGeom>
        </p:spPr>
        <p:txBody>
          <a:bodyPr vert="horz" lIns="91440" tIns="45720" rIns="91440" bIns="45720" rtlCol="0">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pPr>
            <a:r>
              <a:rPr lang="ru-RU" sz="2400" dirty="0"/>
              <a:t>Вариант решения</a:t>
            </a:r>
            <a:r>
              <a:rPr lang="en-US" sz="2400" dirty="0"/>
              <a:t>: </a:t>
            </a:r>
            <a:r>
              <a:rPr lang="ru-RU" sz="2400" dirty="0"/>
              <a:t>Автоматизировать процесс мониторинга сельскохозяйственных угодий </a:t>
            </a:r>
            <a:endParaRPr lang="en-US" sz="2400" dirty="0"/>
          </a:p>
          <a:p>
            <a:pPr marL="0" indent="0">
              <a:buFont typeface="Arial"/>
              <a:buNone/>
            </a:pPr>
            <a:endParaRPr lang="ru-RU" sz="2400" dirty="0"/>
          </a:p>
        </p:txBody>
      </p:sp>
      <p:sp>
        <p:nvSpPr>
          <p:cNvPr id="14" name="Объект 2">
            <a:extLst>
              <a:ext uri="{FF2B5EF4-FFF2-40B4-BE49-F238E27FC236}">
                <a16:creationId xmlns:a16="http://schemas.microsoft.com/office/drawing/2014/main" id="{88FE05A3-9633-47F7-99D7-969519586FF3}"/>
              </a:ext>
            </a:extLst>
          </p:cNvPr>
          <p:cNvSpPr txBox="1">
            <a:spLocks/>
          </p:cNvSpPr>
          <p:nvPr/>
        </p:nvSpPr>
        <p:spPr bwMode="auto">
          <a:xfrm>
            <a:off x="1004726" y="3930312"/>
            <a:ext cx="2114910" cy="1730936"/>
          </a:xfrm>
          <a:prstGeom prst="rect">
            <a:avLst/>
          </a:prstGeom>
        </p:spPr>
        <p:txBody>
          <a:bodyPr vert="horz" lIns="91440" tIns="45720" rIns="91440" bIns="45720" rtlCol="0">
            <a:normAutofit lnSpcReduction="10000"/>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Font typeface="Arial"/>
              <a:buNone/>
            </a:pPr>
            <a:r>
              <a:rPr lang="ru-RU" sz="2400" dirty="0"/>
              <a:t>Возбудители</a:t>
            </a:r>
            <a:r>
              <a:rPr lang="en-US" sz="2400" dirty="0"/>
              <a:t>: </a:t>
            </a:r>
            <a:endParaRPr lang="ru-RU" sz="2400" dirty="0"/>
          </a:p>
          <a:p>
            <a:r>
              <a:rPr lang="ru-RU" sz="2400" dirty="0"/>
              <a:t>бактерии</a:t>
            </a:r>
          </a:p>
          <a:p>
            <a:r>
              <a:rPr lang="ru-RU" sz="2400" dirty="0"/>
              <a:t>грибы</a:t>
            </a:r>
          </a:p>
          <a:p>
            <a:r>
              <a:rPr lang="ru-RU" sz="2400" dirty="0"/>
              <a:t>вирусы</a:t>
            </a:r>
          </a:p>
          <a:p>
            <a:endParaRPr lang="ru-RU" dirty="0"/>
          </a:p>
        </p:txBody>
      </p:sp>
      <p:sp>
        <p:nvSpPr>
          <p:cNvPr id="15" name="Объект 2">
            <a:extLst>
              <a:ext uri="{FF2B5EF4-FFF2-40B4-BE49-F238E27FC236}">
                <a16:creationId xmlns:a16="http://schemas.microsoft.com/office/drawing/2014/main" id="{C0ADC915-53DF-4F79-9646-DC73EF5E259A}"/>
              </a:ext>
            </a:extLst>
          </p:cNvPr>
          <p:cNvSpPr txBox="1">
            <a:spLocks/>
          </p:cNvSpPr>
          <p:nvPr/>
        </p:nvSpPr>
        <p:spPr bwMode="auto">
          <a:xfrm>
            <a:off x="4013536" y="4330486"/>
            <a:ext cx="2892338" cy="1184911"/>
          </a:xfrm>
          <a:prstGeom prst="rect">
            <a:avLst/>
          </a:prstGeom>
        </p:spPr>
        <p:txBody>
          <a:bodyPr vert="horz" lIns="91440" tIns="45720" rIns="91440" bIns="45720" rtlCol="0">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pPr>
            <a:r>
              <a:rPr lang="ru-RU" sz="2400" dirty="0"/>
              <a:t>Появление внешних побочных эффектов болезни</a:t>
            </a:r>
          </a:p>
        </p:txBody>
      </p:sp>
      <p:sp>
        <p:nvSpPr>
          <p:cNvPr id="16" name="Объект 2">
            <a:extLst>
              <a:ext uri="{FF2B5EF4-FFF2-40B4-BE49-F238E27FC236}">
                <a16:creationId xmlns:a16="http://schemas.microsoft.com/office/drawing/2014/main" id="{7C86BDAF-B4D0-4D89-A8B2-C3EDAAF8ADB4}"/>
              </a:ext>
            </a:extLst>
          </p:cNvPr>
          <p:cNvSpPr txBox="1">
            <a:spLocks/>
          </p:cNvSpPr>
          <p:nvPr/>
        </p:nvSpPr>
        <p:spPr bwMode="auto">
          <a:xfrm>
            <a:off x="8160644" y="4261135"/>
            <a:ext cx="3240359" cy="1323611"/>
          </a:xfrm>
          <a:prstGeom prst="rect">
            <a:avLst/>
          </a:prstGeom>
        </p:spPr>
        <p:txBody>
          <a:bodyPr vert="horz" lIns="91440" tIns="45720" rIns="91440" bIns="45720" rtlCol="0">
            <a:normAutofit lnSpcReduction="10000"/>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pPr>
            <a:r>
              <a:rPr lang="ru-RU" sz="2400" dirty="0"/>
              <a:t>Изменение статистических и текстурных признаков</a:t>
            </a:r>
          </a:p>
        </p:txBody>
      </p:sp>
      <p:sp>
        <p:nvSpPr>
          <p:cNvPr id="17" name="Стрелка: вправо 16">
            <a:extLst>
              <a:ext uri="{FF2B5EF4-FFF2-40B4-BE49-F238E27FC236}">
                <a16:creationId xmlns:a16="http://schemas.microsoft.com/office/drawing/2014/main" id="{E7C1BE93-DEAD-45A4-B257-470242F2346E}"/>
              </a:ext>
            </a:extLst>
          </p:cNvPr>
          <p:cNvSpPr/>
          <p:nvPr/>
        </p:nvSpPr>
        <p:spPr>
          <a:xfrm>
            <a:off x="2902745" y="4746708"/>
            <a:ext cx="966812" cy="273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Равно 17">
            <a:extLst>
              <a:ext uri="{FF2B5EF4-FFF2-40B4-BE49-F238E27FC236}">
                <a16:creationId xmlns:a16="http://schemas.microsoft.com/office/drawing/2014/main" id="{22D54C0B-6FC5-4B17-821C-4B4CECB5A23A}"/>
              </a:ext>
            </a:extLst>
          </p:cNvPr>
          <p:cNvSpPr/>
          <p:nvPr/>
        </p:nvSpPr>
        <p:spPr>
          <a:xfrm>
            <a:off x="6905874" y="4610044"/>
            <a:ext cx="1301004" cy="54714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279781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AE2992F-4C6F-4E9B-8F19-FE102D4FAE8B}"/>
              </a:ext>
            </a:extLst>
          </p:cNvPr>
          <p:cNvSpPr>
            <a:spLocks noGrp="1"/>
          </p:cNvSpPr>
          <p:nvPr>
            <p:ph idx="1"/>
          </p:nvPr>
        </p:nvSpPr>
        <p:spPr/>
        <p:txBody>
          <a:bodyPr>
            <a:normAutofit/>
          </a:bodyPr>
          <a:lstStyle/>
          <a:p>
            <a:pPr marL="0" indent="0">
              <a:buNone/>
            </a:pPr>
            <a:r>
              <a:rPr lang="ru-RU" sz="2000" b="1" dirty="0"/>
              <a:t>Цель работы</a:t>
            </a:r>
            <a:r>
              <a:rPr lang="en-US" sz="2000" b="1" dirty="0"/>
              <a:t>: </a:t>
            </a:r>
          </a:p>
          <a:p>
            <a:pPr marL="0" indent="0">
              <a:buNone/>
            </a:pPr>
            <a:r>
              <a:rPr lang="ru-RU" sz="2000" dirty="0"/>
              <a:t>Поиск наилучшего алгоритма классификации болезней листьев томатов.</a:t>
            </a:r>
            <a:endParaRPr lang="en-US" sz="2000" b="1" dirty="0"/>
          </a:p>
          <a:p>
            <a:pPr marL="0" indent="0">
              <a:buNone/>
            </a:pPr>
            <a:endParaRPr lang="en-US" sz="2000" b="1" dirty="0"/>
          </a:p>
          <a:p>
            <a:pPr marL="0" indent="0">
              <a:buNone/>
            </a:pPr>
            <a:r>
              <a:rPr lang="ru-RU" sz="2000" b="1" dirty="0"/>
              <a:t>Задачи</a:t>
            </a:r>
            <a:r>
              <a:rPr lang="en-US" sz="2000" b="1" dirty="0"/>
              <a:t>: </a:t>
            </a:r>
            <a:endParaRPr lang="ru-RU" sz="2000" b="1" dirty="0"/>
          </a:p>
          <a:p>
            <a:pPr marL="0" indent="0">
              <a:buNone/>
            </a:pPr>
            <a:r>
              <a:rPr lang="ru-RU" sz="2000" dirty="0"/>
              <a:t>1. Подготовка данных. </a:t>
            </a:r>
          </a:p>
          <a:p>
            <a:pPr marL="0" indent="0">
              <a:buNone/>
            </a:pPr>
            <a:r>
              <a:rPr lang="ru-RU" sz="2000" dirty="0"/>
              <a:t>2. Извлечение и анализ статистических и текстурных  признаков.</a:t>
            </a:r>
          </a:p>
          <a:p>
            <a:pPr marL="0" indent="0">
              <a:buNone/>
            </a:pPr>
            <a:r>
              <a:rPr lang="ru-RU" sz="2000" dirty="0"/>
              <a:t>3. Анализ результатов работы классификаторов на извлеченных данных.</a:t>
            </a:r>
          </a:p>
        </p:txBody>
      </p:sp>
      <p:pic>
        <p:nvPicPr>
          <p:cNvPr id="6" name="Picture 4">
            <a:extLst>
              <a:ext uri="{FF2B5EF4-FFF2-40B4-BE49-F238E27FC236}">
                <a16:creationId xmlns:a16="http://schemas.microsoft.com/office/drawing/2014/main" id="{D8D39175-A09D-409C-9595-EA1E8E89EC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9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D47BD1-8BEA-402F-9F68-8CBB5E15B2DD}"/>
              </a:ext>
            </a:extLst>
          </p:cNvPr>
          <p:cNvSpPr>
            <a:spLocks noGrp="1"/>
          </p:cNvSpPr>
          <p:nvPr>
            <p:ph type="title"/>
          </p:nvPr>
        </p:nvSpPr>
        <p:spPr>
          <a:xfrm>
            <a:off x="2592289" y="0"/>
            <a:ext cx="8302947" cy="992907"/>
          </a:xfrm>
        </p:spPr>
        <p:txBody>
          <a:bodyPr>
            <a:normAutofit/>
          </a:bodyPr>
          <a:lstStyle/>
          <a:p>
            <a:pPr algn="ctr"/>
            <a:r>
              <a:rPr lang="ru-RU" sz="3200" dirty="0"/>
              <a:t>Описание базы данных</a:t>
            </a:r>
          </a:p>
        </p:txBody>
      </p:sp>
      <p:sp>
        <p:nvSpPr>
          <p:cNvPr id="3" name="Объект 2">
            <a:extLst>
              <a:ext uri="{FF2B5EF4-FFF2-40B4-BE49-F238E27FC236}">
                <a16:creationId xmlns:a16="http://schemas.microsoft.com/office/drawing/2014/main" id="{E0D57263-1AE6-40F0-904D-87C5DAA9212B}"/>
              </a:ext>
            </a:extLst>
          </p:cNvPr>
          <p:cNvSpPr>
            <a:spLocks noGrp="1"/>
          </p:cNvSpPr>
          <p:nvPr>
            <p:ph idx="1"/>
          </p:nvPr>
        </p:nvSpPr>
        <p:spPr>
          <a:xfrm>
            <a:off x="838200" y="1325563"/>
            <a:ext cx="10370368" cy="4851400"/>
          </a:xfrm>
        </p:spPr>
        <p:txBody>
          <a:bodyPr>
            <a:normAutofit/>
          </a:bodyPr>
          <a:lstStyle/>
          <a:p>
            <a:pPr marL="0" indent="0">
              <a:buNone/>
            </a:pPr>
            <a:r>
              <a:rPr lang="ru-RU" sz="2400" dirty="0"/>
              <a:t>База данных изображений больных и здоровых листьев томатов взята из открытого источника </a:t>
            </a:r>
            <a:r>
              <a:rPr lang="ru-RU" sz="2400" dirty="0" err="1">
                <a:hlinkClick r:id="rId3"/>
              </a:rPr>
              <a:t>PlantVillage</a:t>
            </a:r>
            <a:r>
              <a:rPr lang="ru-RU" sz="2400" dirty="0"/>
              <a:t>.</a:t>
            </a:r>
          </a:p>
          <a:p>
            <a:pPr marL="0" indent="0">
              <a:buNone/>
            </a:pPr>
            <a:r>
              <a:rPr lang="ru-RU" sz="2400" dirty="0"/>
              <a:t>Включает </a:t>
            </a:r>
            <a:r>
              <a:rPr lang="en-US" sz="2400" dirty="0"/>
              <a:t>6000</a:t>
            </a:r>
            <a:r>
              <a:rPr lang="ru-RU" sz="2400" dirty="0"/>
              <a:t> изображений, которые подразделяются на 6 классов. </a:t>
            </a:r>
          </a:p>
          <a:p>
            <a:pPr marL="0" indent="0">
              <a:buNone/>
            </a:pPr>
            <a:endParaRPr lang="ru-RU" sz="2400" dirty="0"/>
          </a:p>
          <a:p>
            <a:pPr marL="0" indent="0">
              <a:buNone/>
            </a:pPr>
            <a:endParaRPr lang="ru-RU" sz="2400" dirty="0"/>
          </a:p>
          <a:p>
            <a:pPr marL="0" indent="0">
              <a:buNone/>
            </a:pPr>
            <a:endParaRPr lang="ru-RU" sz="2400" dirty="0"/>
          </a:p>
          <a:p>
            <a:pPr marL="0" indent="0">
              <a:buNone/>
            </a:pPr>
            <a:endParaRPr lang="ru-RU" sz="2400" dirty="0"/>
          </a:p>
          <a:p>
            <a:pPr marL="0" indent="0">
              <a:buNone/>
            </a:pPr>
            <a:endParaRPr lang="ru-RU" sz="2400" dirty="0"/>
          </a:p>
          <a:p>
            <a:pPr marL="0" indent="0">
              <a:buNone/>
            </a:pPr>
            <a:endParaRPr lang="ru-RU" sz="2400" dirty="0"/>
          </a:p>
        </p:txBody>
      </p:sp>
      <p:pic>
        <p:nvPicPr>
          <p:cNvPr id="5126" name="Picture 6" descr="Круговая диаграмма распределения изображений по группам">
            <a:extLst>
              <a:ext uri="{FF2B5EF4-FFF2-40B4-BE49-F238E27FC236}">
                <a16:creationId xmlns:a16="http://schemas.microsoft.com/office/drawing/2014/main" id="{A6344C54-D78F-40FB-8C8F-247AA9167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993" t="13842" r="-1585" b="11802"/>
          <a:stretch/>
        </p:blipFill>
        <p:spPr bwMode="auto">
          <a:xfrm>
            <a:off x="1307356" y="2711944"/>
            <a:ext cx="4567857" cy="28753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39027482-C156-40F9-BA2B-75DD0F7331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26ECE0-1587-49A5-9B2A-71CE4D91B1A0}"/>
              </a:ext>
            </a:extLst>
          </p:cNvPr>
          <p:cNvSpPr txBox="1"/>
          <p:nvPr/>
        </p:nvSpPr>
        <p:spPr>
          <a:xfrm>
            <a:off x="1667508" y="5647362"/>
            <a:ext cx="3240360" cy="369332"/>
          </a:xfrm>
          <a:prstGeom prst="rect">
            <a:avLst/>
          </a:prstGeom>
          <a:noFill/>
        </p:spPr>
        <p:txBody>
          <a:bodyPr wrap="square" rtlCol="0">
            <a:spAutoFit/>
          </a:bodyPr>
          <a:lstStyle/>
          <a:p>
            <a:r>
              <a:rPr lang="ru-RU" dirty="0"/>
              <a:t>Рис. 1. Классы изображений</a:t>
            </a:r>
          </a:p>
        </p:txBody>
      </p:sp>
      <p:sp>
        <p:nvSpPr>
          <p:cNvPr id="8" name="TextBox 7">
            <a:extLst>
              <a:ext uri="{FF2B5EF4-FFF2-40B4-BE49-F238E27FC236}">
                <a16:creationId xmlns:a16="http://schemas.microsoft.com/office/drawing/2014/main" id="{B5D52D72-B0E3-4BC7-BE31-DE1358E4D702}"/>
              </a:ext>
            </a:extLst>
          </p:cNvPr>
          <p:cNvSpPr txBox="1"/>
          <p:nvPr/>
        </p:nvSpPr>
        <p:spPr>
          <a:xfrm>
            <a:off x="5582633" y="5665490"/>
            <a:ext cx="5440281" cy="369332"/>
          </a:xfrm>
          <a:prstGeom prst="rect">
            <a:avLst/>
          </a:prstGeom>
          <a:noFill/>
        </p:spPr>
        <p:txBody>
          <a:bodyPr wrap="square" rtlCol="0">
            <a:spAutoFit/>
          </a:bodyPr>
          <a:lstStyle/>
          <a:p>
            <a:pPr algn="ctr"/>
            <a:r>
              <a:rPr lang="ru-RU" dirty="0"/>
              <a:t>Рис. 2. Лист томата, пораженный ранней гнилью</a:t>
            </a:r>
          </a:p>
        </p:txBody>
      </p:sp>
      <p:pic>
        <p:nvPicPr>
          <p:cNvPr id="10" name="Рисунок 9">
            <a:extLst>
              <a:ext uri="{FF2B5EF4-FFF2-40B4-BE49-F238E27FC236}">
                <a16:creationId xmlns:a16="http://schemas.microsoft.com/office/drawing/2014/main" id="{694F38DF-1686-448C-80D3-FFBBB4C968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8086" y="2817989"/>
            <a:ext cx="2829373" cy="2829373"/>
          </a:xfrm>
          <a:prstGeom prst="rect">
            <a:avLst/>
          </a:prstGeom>
        </p:spPr>
      </p:pic>
    </p:spTree>
    <p:extLst>
      <p:ext uri="{BB962C8B-B14F-4D97-AF65-F5344CB8AC3E}">
        <p14:creationId xmlns:p14="http://schemas.microsoft.com/office/powerpoint/2010/main" val="251488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1E718E-1001-42A7-B3E0-CBC9280A0BCC}"/>
              </a:ext>
            </a:extLst>
          </p:cNvPr>
          <p:cNvSpPr>
            <a:spLocks noGrp="1"/>
          </p:cNvSpPr>
          <p:nvPr>
            <p:ph type="title"/>
          </p:nvPr>
        </p:nvSpPr>
        <p:spPr>
          <a:xfrm>
            <a:off x="2599557" y="18255"/>
            <a:ext cx="8761511" cy="1325563"/>
          </a:xfrm>
        </p:spPr>
        <p:txBody>
          <a:bodyPr>
            <a:normAutofit/>
          </a:bodyPr>
          <a:lstStyle/>
          <a:p>
            <a:pPr algn="ctr"/>
            <a:r>
              <a:rPr lang="ru-RU" sz="3200" dirty="0"/>
              <a:t>Текстурные признаки</a:t>
            </a:r>
          </a:p>
        </p:txBody>
      </p:sp>
      <p:sp>
        <p:nvSpPr>
          <p:cNvPr id="3" name="Объект 2">
            <a:extLst>
              <a:ext uri="{FF2B5EF4-FFF2-40B4-BE49-F238E27FC236}">
                <a16:creationId xmlns:a16="http://schemas.microsoft.com/office/drawing/2014/main" id="{8BD2B345-D52F-44C6-A7F4-E727E0BDD97D}"/>
              </a:ext>
            </a:extLst>
          </p:cNvPr>
          <p:cNvSpPr>
            <a:spLocks noGrp="1"/>
          </p:cNvSpPr>
          <p:nvPr>
            <p:ph idx="1"/>
          </p:nvPr>
        </p:nvSpPr>
        <p:spPr>
          <a:xfrm>
            <a:off x="262136" y="1181078"/>
            <a:ext cx="5833864" cy="5052219"/>
          </a:xfrm>
        </p:spPr>
        <p:txBody>
          <a:bodyPr>
            <a:normAutofit/>
          </a:bodyPr>
          <a:lstStyle/>
          <a:p>
            <a:pPr marL="0" indent="0">
              <a:buNone/>
            </a:pPr>
            <a:r>
              <a:rPr lang="ru-RU" sz="2400" i="1" dirty="0"/>
              <a:t>Grey Level Co-occurence Matrix </a:t>
            </a:r>
            <a:r>
              <a:rPr lang="ru-RU" sz="2400" dirty="0"/>
              <a:t>– матрица в которой каждый элемент представляет собой вероятность </a:t>
            </a:r>
          </a:p>
          <a:p>
            <a:pPr marL="0" indent="0" algn="ctr">
              <a:buNone/>
            </a:pPr>
            <a:r>
              <a:rPr lang="ru-RU" sz="2400" dirty="0"/>
              <a:t>𝑃(𝑖,𝑗, 𝑑,𝜑),</a:t>
            </a:r>
          </a:p>
          <a:p>
            <a:pPr marL="0" indent="0">
              <a:buNone/>
            </a:pPr>
            <a:r>
              <a:rPr lang="ru-RU" sz="2400" dirty="0"/>
              <a:t>где </a:t>
            </a:r>
            <a:r>
              <a:rPr lang="ru-RU" sz="2400" b="1" dirty="0"/>
              <a:t>𝑖</a:t>
            </a:r>
            <a:r>
              <a:rPr lang="ru-RU" sz="2400" dirty="0"/>
              <a:t> и </a:t>
            </a:r>
            <a:r>
              <a:rPr lang="ru-RU" sz="2400" b="1" dirty="0"/>
              <a:t>𝑗</a:t>
            </a:r>
            <a:r>
              <a:rPr lang="ru-RU" sz="2400" dirty="0"/>
              <a:t> – яркости соседних точек на</a:t>
            </a:r>
            <a:r>
              <a:rPr lang="en-US" sz="2400" dirty="0"/>
              <a:t> </a:t>
            </a:r>
            <a:r>
              <a:rPr lang="ru-RU" sz="2400" dirty="0"/>
              <a:t> изображении, расположенных на расстоянии </a:t>
            </a:r>
            <a:r>
              <a:rPr lang="ru-RU" sz="2400" b="1" dirty="0"/>
              <a:t>𝑑</a:t>
            </a:r>
            <a:r>
              <a:rPr lang="ru-RU" sz="2400" dirty="0"/>
              <a:t> друг от друга, при угловом направлении </a:t>
            </a:r>
            <a:r>
              <a:rPr lang="ru-RU" sz="2400" b="1" dirty="0"/>
              <a:t>𝜑</a:t>
            </a:r>
            <a:r>
              <a:rPr lang="ru-RU" sz="2400" dirty="0"/>
              <a:t>.</a:t>
            </a:r>
            <a:endParaRPr lang="en-US" sz="2400" dirty="0"/>
          </a:p>
          <a:p>
            <a:pPr marL="0" indent="0">
              <a:buNone/>
            </a:pPr>
            <a:endParaRPr lang="en-US" sz="2400" dirty="0"/>
          </a:p>
          <a:p>
            <a:pPr marL="0" indent="0">
              <a:buNone/>
            </a:pPr>
            <a:endParaRPr lang="en-US" sz="2400" dirty="0"/>
          </a:p>
          <a:p>
            <a:pPr marL="0" indent="0">
              <a:buNone/>
            </a:pPr>
            <a:r>
              <a:rPr lang="ru-RU" sz="2400" dirty="0"/>
              <a:t>Из </a:t>
            </a:r>
            <a:r>
              <a:rPr lang="en-US" sz="2400" dirty="0"/>
              <a:t>GLCM</a:t>
            </a:r>
            <a:r>
              <a:rPr lang="ru-RU" sz="2400" dirty="0"/>
              <a:t> извлекаются текстурные признаки</a:t>
            </a:r>
            <a:r>
              <a:rPr lang="en-US" sz="2400" dirty="0"/>
              <a:t>.</a:t>
            </a:r>
            <a:endParaRPr lang="ru-RU" sz="2400" dirty="0"/>
          </a:p>
        </p:txBody>
      </p:sp>
      <p:pic>
        <p:nvPicPr>
          <p:cNvPr id="4" name="Picture 4">
            <a:extLst>
              <a:ext uri="{FF2B5EF4-FFF2-40B4-BE49-F238E27FC236}">
                <a16:creationId xmlns:a16="http://schemas.microsoft.com/office/drawing/2014/main" id="{D6EE203C-2E04-48E5-A984-DEBDECD00F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a:extLst>
              <a:ext uri="{FF2B5EF4-FFF2-40B4-BE49-F238E27FC236}">
                <a16:creationId xmlns:a16="http://schemas.microsoft.com/office/drawing/2014/main" id="{08634AE3-3AE0-43C3-8A6A-01138AE4CDF5}"/>
              </a:ext>
            </a:extLst>
          </p:cNvPr>
          <p:cNvPicPr>
            <a:picLocks noChangeAspect="1"/>
          </p:cNvPicPr>
          <p:nvPr/>
        </p:nvPicPr>
        <p:blipFill>
          <a:blip r:embed="rId4"/>
          <a:stretch>
            <a:fillRect/>
          </a:stretch>
        </p:blipFill>
        <p:spPr>
          <a:xfrm>
            <a:off x="5877622" y="1168280"/>
            <a:ext cx="5833864" cy="2041853"/>
          </a:xfrm>
          <a:prstGeom prst="rect">
            <a:avLst/>
          </a:prstGeom>
        </p:spPr>
      </p:pic>
      <p:pic>
        <p:nvPicPr>
          <p:cNvPr id="7" name="Рисунок 6">
            <a:extLst>
              <a:ext uri="{FF2B5EF4-FFF2-40B4-BE49-F238E27FC236}">
                <a16:creationId xmlns:a16="http://schemas.microsoft.com/office/drawing/2014/main" id="{F9FE8CCF-402A-4D20-8BA4-AE2737FDF22D}"/>
              </a:ext>
            </a:extLst>
          </p:cNvPr>
          <p:cNvPicPr>
            <a:picLocks noChangeAspect="1"/>
          </p:cNvPicPr>
          <p:nvPr/>
        </p:nvPicPr>
        <p:blipFill>
          <a:blip r:embed="rId5"/>
          <a:stretch>
            <a:fillRect/>
          </a:stretch>
        </p:blipFill>
        <p:spPr>
          <a:xfrm>
            <a:off x="5877622" y="3037704"/>
            <a:ext cx="5833864" cy="3593856"/>
          </a:xfrm>
          <a:prstGeom prst="rect">
            <a:avLst/>
          </a:prstGeom>
        </p:spPr>
      </p:pic>
    </p:spTree>
    <p:extLst>
      <p:ext uri="{BB962C8B-B14F-4D97-AF65-F5344CB8AC3E}">
        <p14:creationId xmlns:p14="http://schemas.microsoft.com/office/powerpoint/2010/main" val="346702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6B39A6-6680-48FD-BD35-9C1C897B767D}"/>
              </a:ext>
            </a:extLst>
          </p:cNvPr>
          <p:cNvSpPr>
            <a:spLocks noGrp="1"/>
          </p:cNvSpPr>
          <p:nvPr>
            <p:ph type="title"/>
          </p:nvPr>
        </p:nvSpPr>
        <p:spPr>
          <a:xfrm>
            <a:off x="2592289" y="0"/>
            <a:ext cx="8761511" cy="1325563"/>
          </a:xfrm>
        </p:spPr>
        <p:txBody>
          <a:bodyPr>
            <a:normAutofit/>
          </a:bodyPr>
          <a:lstStyle/>
          <a:p>
            <a:pPr algn="ctr"/>
            <a:r>
              <a:rPr lang="ru-RU" sz="3200" dirty="0"/>
              <a:t>Метрики качества алгоритмов классификации</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A2DC7D10-4351-431F-B445-E77481416076}"/>
                  </a:ext>
                </a:extLst>
              </p:cNvPr>
              <p:cNvSpPr>
                <a:spLocks noGrp="1"/>
              </p:cNvSpPr>
              <p:nvPr>
                <p:ph idx="1"/>
              </p:nvPr>
            </p:nvSpPr>
            <p:spPr>
              <a:xfrm>
                <a:off x="873100" y="1196752"/>
                <a:ext cx="10515600" cy="5328591"/>
              </a:xfrm>
            </p:spPr>
            <p:txBody>
              <a:bodyPr>
                <a:noAutofit/>
              </a:bodyPr>
              <a:lstStyle/>
              <a:p>
                <a:pPr marL="0" indent="0">
                  <a:buNone/>
                </a:pPr>
                <a:r>
                  <a:rPr lang="ru-RU" sz="2400" dirty="0"/>
                  <a:t>При сбалансированных данных</a:t>
                </a:r>
                <a:r>
                  <a:rPr lang="en-US" sz="2400" dirty="0"/>
                  <a:t>: </a:t>
                </a:r>
              </a:p>
              <a:p>
                <a:pPr marL="0" indent="0" algn="ctr">
                  <a:lnSpc>
                    <a:spcPct val="150000"/>
                  </a:lnSpc>
                  <a:buNone/>
                </a:pPr>
                <a14:m>
                  <m:oMath xmlns:m="http://schemas.openxmlformats.org/officeDocument/2006/math">
                    <m:r>
                      <a:rPr lang="en-US" sz="2400" b="0" i="1" smtClean="0">
                        <a:latin typeface="Cambria Math" panose="02040503050406030204" pitchFamily="18" charset="0"/>
                      </a:rPr>
                      <m:t>𝐴𝑐𝑐𝑢𝑟𝑎𝑐𝑦</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𝑐𝑜𝑟𝑟𝑒𝑐𝑡</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𝑡𝑜𝑡𝑎𝑙</m:t>
                            </m:r>
                          </m:sub>
                        </m:sSub>
                      </m:den>
                    </m:f>
                  </m:oMath>
                </a14:m>
                <a:r>
                  <a:rPr lang="ru-RU" sz="2400" dirty="0"/>
                  <a:t> </a:t>
                </a:r>
                <a:endParaRPr lang="en-US" sz="2400" dirty="0"/>
              </a:p>
              <a:p>
                <a:pPr marL="0" indent="0">
                  <a:buNone/>
                </a:pPr>
                <a:r>
                  <a:rPr lang="en-US" sz="2400" b="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𝑁</m:t>
                        </m:r>
                      </m:e>
                      <m:sub>
                        <m:r>
                          <a:rPr lang="en-US" sz="1800" b="0" i="1" smtClean="0">
                            <a:latin typeface="Cambria Math" panose="02040503050406030204" pitchFamily="18" charset="0"/>
                          </a:rPr>
                          <m:t>𝑐𝑜𝑟𝑟𝑒𝑐𝑡</m:t>
                        </m:r>
                      </m:sub>
                    </m:sSub>
                  </m:oMath>
                </a14:m>
                <a:r>
                  <a:rPr lang="ru-RU" sz="1800" dirty="0"/>
                  <a:t> - число верных предсказаний алгоритма</a:t>
                </a:r>
                <a:endParaRPr lang="en-US" sz="1800" dirty="0"/>
              </a:p>
              <a:p>
                <a:pPr marL="0" indent="0">
                  <a:buNone/>
                </a:pPr>
                <a:r>
                  <a:rPr lang="en-US" sz="1800" b="0" dirty="0"/>
                  <a:t>	</a:t>
                </a:r>
                <a14:m>
                  <m:oMath xmlns:m="http://schemas.openxmlformats.org/officeDocument/2006/math">
                    <m:sSub>
                      <m:sSubPr>
                        <m:ctrlPr>
                          <a:rPr lang="en-US" sz="1800" b="0" i="1" dirty="0" smtClean="0">
                            <a:latin typeface="Cambria Math" panose="02040503050406030204" pitchFamily="18" charset="0"/>
                          </a:rPr>
                        </m:ctrlPr>
                      </m:sSubPr>
                      <m:e>
                        <m:r>
                          <a:rPr lang="ru-RU" sz="1800" i="1" dirty="0" smtClean="0">
                            <a:latin typeface="Cambria Math" panose="02040503050406030204" pitchFamily="18" charset="0"/>
                          </a:rPr>
                          <m:t>𝑁</m:t>
                        </m:r>
                      </m:e>
                      <m:sub>
                        <m:r>
                          <a:rPr lang="en-US" sz="1800" b="0" i="1" dirty="0" smtClean="0">
                            <a:latin typeface="Cambria Math" panose="02040503050406030204" pitchFamily="18" charset="0"/>
                          </a:rPr>
                          <m:t>𝑡𝑜𝑡𝑎𝑙</m:t>
                        </m:r>
                      </m:sub>
                    </m:sSub>
                  </m:oMath>
                </a14:m>
                <a:r>
                  <a:rPr lang="ru-RU" sz="1800" dirty="0"/>
                  <a:t> - число объектов в тестовой выборке </a:t>
                </a:r>
                <a:endParaRPr lang="en-US" sz="1800" dirty="0"/>
              </a:p>
              <a:p>
                <a:pPr marL="0" indent="0">
                  <a:buNone/>
                </a:pPr>
                <a:endParaRPr lang="en-US" sz="2000" dirty="0"/>
              </a:p>
              <a:p>
                <a:pPr marL="0" indent="0">
                  <a:buNone/>
                </a:pPr>
                <a:r>
                  <a:rPr lang="ru-RU" sz="2400" dirty="0"/>
                  <a:t>При несбалансированных данных</a:t>
                </a:r>
                <a:r>
                  <a:rPr lang="en-US" sz="2400" dirty="0"/>
                  <a:t>:</a:t>
                </a:r>
              </a:p>
              <a:p>
                <a:pPr marL="457200" lvl="1" indent="0">
                  <a:lnSpc>
                    <a:spcPct val="150000"/>
                  </a:lnSpc>
                  <a:buNone/>
                </a:pPr>
                <a14:m>
                  <m:oMath xmlns:m="http://schemas.openxmlformats.org/officeDocument/2006/math">
                    <m:r>
                      <m:rPr>
                        <m:sty m:val="p"/>
                      </m:rPr>
                      <a:rPr lang="en-US" i="1" dirty="0">
                        <a:latin typeface="Cambria Math" panose="02040503050406030204" pitchFamily="18" charset="0"/>
                      </a:rPr>
                      <m:t>P</m:t>
                    </m:r>
                    <m:r>
                      <a:rPr lang="en-US" b="0" i="1" dirty="0" smtClean="0">
                        <a:latin typeface="Cambria Math" panose="02040503050406030204" pitchFamily="18" charset="0"/>
                      </a:rPr>
                      <m:t>𝑟𝑒𝑐𝑖𝑠𝑖𝑜𝑛</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r>
                      <a:rPr lang="en-US" b="0" i="1" smtClean="0">
                        <a:latin typeface="Cambria Math" panose="02040503050406030204" pitchFamily="18" charset="0"/>
                      </a:rPr>
                      <m:t>              </m:t>
                    </m:r>
                    <m:r>
                      <m:rPr>
                        <m:sty m:val="p"/>
                      </m:rPr>
                      <a:rPr lang="en-US" i="1" dirty="0">
                        <a:latin typeface="Cambria Math" panose="02040503050406030204" pitchFamily="18" charset="0"/>
                      </a:rPr>
                      <m:t>R</m:t>
                    </m:r>
                    <m:r>
                      <a:rPr lang="en-US" i="1" dirty="0">
                        <a:latin typeface="Cambria Math" panose="02040503050406030204" pitchFamily="18" charset="0"/>
                      </a:rPr>
                      <m:t>𝑒𝑐𝑎𝑙𝑙</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r>
                      <a:rPr lang="en-US" b="0" i="1" smtClean="0">
                        <a:latin typeface="Cambria Math" panose="02040503050406030204" pitchFamily="18" charset="0"/>
                      </a:rPr>
                      <m:t>          </m:t>
                    </m:r>
                    <m:r>
                      <m:rPr>
                        <m:sty m:val="p"/>
                      </m:rPr>
                      <a:rPr lang="en-US" sz="2400" i="1" dirty="0" smtClean="0">
                        <a:latin typeface="Cambria Math" panose="02040503050406030204" pitchFamily="18" charset="0"/>
                      </a:rPr>
                      <m:t>F</m:t>
                    </m:r>
                  </m:oMath>
                </a14:m>
                <a:r>
                  <a:rPr lang="en-US" sz="2400" b="0" i="0" dirty="0">
                    <a:latin typeface="+mj-lt"/>
                  </a:rPr>
                  <a:t>-</a:t>
                </a:r>
                <a14:m>
                  <m:oMath xmlns:m="http://schemas.openxmlformats.org/officeDocument/2006/math">
                    <m:r>
                      <a:rPr lang="en-US" sz="2400" b="0" i="1" dirty="0" smtClean="0">
                        <a:latin typeface="Cambria Math" panose="02040503050406030204" pitchFamily="18" charset="0"/>
                      </a:rPr>
                      <m:t>𝑠𝑐𝑜𝑟𝑒</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𝑃𝑟𝑒𝑐𝑖𝑠𝑖𝑜𝑛</m:t>
                        </m:r>
                        <m:r>
                          <a:rPr lang="en-US" sz="2400" b="0" i="1" smtClean="0">
                            <a:latin typeface="Cambria Math" panose="02040503050406030204" pitchFamily="18" charset="0"/>
                          </a:rPr>
                          <m:t> ∗ </m:t>
                        </m:r>
                        <m:r>
                          <a:rPr lang="en-US" sz="2400" b="0" i="1" smtClean="0">
                            <a:latin typeface="Cambria Math" panose="02040503050406030204" pitchFamily="18" charset="0"/>
                          </a:rPr>
                          <m:t>𝑅𝑒𝑐𝑎𝑙𝑙</m:t>
                        </m:r>
                      </m:num>
                      <m:den>
                        <m:r>
                          <a:rPr lang="en-US" sz="2400" b="0" i="1" smtClean="0">
                            <a:latin typeface="Cambria Math" panose="02040503050406030204" pitchFamily="18" charset="0"/>
                          </a:rPr>
                          <m:t>𝑃𝑟𝑒𝑐𝑖𝑠𝑖𝑜𝑛</m:t>
                        </m:r>
                        <m:r>
                          <a:rPr lang="en-US" sz="2400" b="0" i="1" smtClean="0">
                            <a:latin typeface="Cambria Math" panose="02040503050406030204" pitchFamily="18" charset="0"/>
                          </a:rPr>
                          <m:t> + </m:t>
                        </m:r>
                        <m:r>
                          <a:rPr lang="en-US" sz="2400" b="0" i="1" smtClean="0">
                            <a:latin typeface="Cambria Math" panose="02040503050406030204" pitchFamily="18" charset="0"/>
                          </a:rPr>
                          <m:t>𝑅𝑒𝑐𝑎𝑙𝑙</m:t>
                        </m:r>
                      </m:den>
                    </m:f>
                  </m:oMath>
                </a14:m>
                <a:endParaRPr lang="en-US" sz="2400" i="1" dirty="0">
                  <a:latin typeface="Cambria Math" panose="02040503050406030204" pitchFamily="18" charset="0"/>
                </a:endParaRPr>
              </a:p>
              <a:p>
                <a:pPr marL="0" indent="0">
                  <a:buNone/>
                </a:pPr>
                <a:r>
                  <a:rPr lang="en-US" sz="1800" dirty="0"/>
                  <a:t>	</a:t>
                </a:r>
                <a14:m>
                  <m:oMath xmlns:m="http://schemas.openxmlformats.org/officeDocument/2006/math">
                    <m:r>
                      <a:rPr lang="en-US" sz="1800" i="1">
                        <a:latin typeface="Cambria Math" panose="02040503050406030204" pitchFamily="18" charset="0"/>
                      </a:rPr>
                      <m:t>𝑇𝑃</m:t>
                    </m:r>
                  </m:oMath>
                </a14:m>
                <a:r>
                  <a:rPr lang="en-US" sz="1800" dirty="0"/>
                  <a:t> - </a:t>
                </a:r>
                <a:r>
                  <a:rPr lang="ru-RU" sz="1800" dirty="0"/>
                  <a:t>число верных предсказаний</a:t>
                </a:r>
                <a:endParaRPr lang="en-US" sz="1800" dirty="0"/>
              </a:p>
              <a:p>
                <a:pPr marL="0" indent="0">
                  <a:buNone/>
                </a:pPr>
                <a:r>
                  <a:rPr lang="en-US" sz="1800" dirty="0"/>
                  <a:t>	</a:t>
                </a:r>
                <a14:m>
                  <m:oMath xmlns:m="http://schemas.openxmlformats.org/officeDocument/2006/math">
                    <m:r>
                      <a:rPr lang="en-US" sz="1800" i="1">
                        <a:latin typeface="Cambria Math" panose="02040503050406030204" pitchFamily="18" charset="0"/>
                      </a:rPr>
                      <m:t>𝐹</m:t>
                    </m:r>
                    <m:r>
                      <a:rPr lang="en-US" sz="1800" i="1">
                        <a:latin typeface="Cambria Math" panose="02040503050406030204" pitchFamily="18" charset="0"/>
                      </a:rPr>
                      <m:t>𝑃</m:t>
                    </m:r>
                  </m:oMath>
                </a14:m>
                <a:r>
                  <a:rPr lang="ru-RU" sz="1800" dirty="0"/>
                  <a:t> - число ложноположительных предсказаний</a:t>
                </a:r>
                <a:endParaRPr lang="en-US" sz="1800" i="1" dirty="0">
                  <a:latin typeface="Cambria Math" panose="02040503050406030204" pitchFamily="18" charset="0"/>
                </a:endParaRPr>
              </a:p>
              <a:p>
                <a:pPr marL="0" indent="0">
                  <a:buNone/>
                </a:pPr>
                <a:r>
                  <a:rPr lang="en-US" sz="1800" dirty="0"/>
                  <a:t>	</a:t>
                </a:r>
                <a14:m>
                  <m:oMath xmlns:m="http://schemas.openxmlformats.org/officeDocument/2006/math">
                    <m:r>
                      <a:rPr lang="en-US" sz="1800" i="1">
                        <a:latin typeface="Cambria Math" panose="02040503050406030204" pitchFamily="18" charset="0"/>
                      </a:rPr>
                      <m:t>𝐹</m:t>
                    </m:r>
                    <m:r>
                      <a:rPr lang="en-US" sz="1800" i="1">
                        <a:latin typeface="Cambria Math" panose="02040503050406030204" pitchFamily="18" charset="0"/>
                      </a:rPr>
                      <m:t>𝑁</m:t>
                    </m:r>
                  </m:oMath>
                </a14:m>
                <a:r>
                  <a:rPr lang="ru-RU" sz="1800" dirty="0"/>
                  <a:t> - число ложноотрицательных. </a:t>
                </a:r>
                <a:endParaRPr lang="en-US" sz="1800" dirty="0"/>
              </a:p>
              <a:p>
                <a:pPr marL="0" indent="0" algn="ctr">
                  <a:buNone/>
                </a:pPr>
                <a:endParaRPr lang="ru-RU" sz="2000" dirty="0"/>
              </a:p>
            </p:txBody>
          </p:sp>
        </mc:Choice>
        <mc:Fallback>
          <p:sp>
            <p:nvSpPr>
              <p:cNvPr id="3" name="Объект 2">
                <a:extLst>
                  <a:ext uri="{FF2B5EF4-FFF2-40B4-BE49-F238E27FC236}">
                    <a16:creationId xmlns:a16="http://schemas.microsoft.com/office/drawing/2014/main" id="{A2DC7D10-4351-431F-B445-E77481416076}"/>
                  </a:ext>
                </a:extLst>
              </p:cNvPr>
              <p:cNvSpPr>
                <a:spLocks noGrp="1" noRot="1" noChangeAspect="1" noMove="1" noResize="1" noEditPoints="1" noAdjustHandles="1" noChangeArrowheads="1" noChangeShapeType="1" noTextEdit="1"/>
              </p:cNvSpPr>
              <p:nvPr>
                <p:ph idx="1"/>
              </p:nvPr>
            </p:nvSpPr>
            <p:spPr>
              <a:xfrm>
                <a:off x="873100" y="1196752"/>
                <a:ext cx="10515600" cy="5328591"/>
              </a:xfrm>
              <a:blipFill>
                <a:blip r:embed="rId3"/>
                <a:stretch>
                  <a:fillRect l="-870" t="-1487"/>
                </a:stretch>
              </a:blipFill>
            </p:spPr>
            <p:txBody>
              <a:bodyPr/>
              <a:lstStyle/>
              <a:p>
                <a:r>
                  <a:rPr lang="ru-RU">
                    <a:noFill/>
                  </a:rPr>
                  <a:t> </a:t>
                </a:r>
              </a:p>
            </p:txBody>
          </p:sp>
        </mc:Fallback>
      </mc:AlternateContent>
      <p:pic>
        <p:nvPicPr>
          <p:cNvPr id="4" name="Picture 4">
            <a:extLst>
              <a:ext uri="{FF2B5EF4-FFF2-40B4-BE49-F238E27FC236}">
                <a16:creationId xmlns:a16="http://schemas.microsoft.com/office/drawing/2014/main" id="{AADC4A61-4F3D-47D0-B6CE-6BE05C25CF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53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E71FB1-362B-417E-9A83-D0A5E22AD372}"/>
              </a:ext>
            </a:extLst>
          </p:cNvPr>
          <p:cNvSpPr>
            <a:spLocks noGrp="1"/>
          </p:cNvSpPr>
          <p:nvPr>
            <p:ph type="title"/>
          </p:nvPr>
        </p:nvSpPr>
        <p:spPr>
          <a:xfrm>
            <a:off x="2592289" y="202946"/>
            <a:ext cx="8761511" cy="793690"/>
          </a:xfrm>
        </p:spPr>
        <p:txBody>
          <a:bodyPr>
            <a:normAutofit fontScale="90000"/>
          </a:bodyPr>
          <a:lstStyle/>
          <a:p>
            <a:pPr algn="ctr"/>
            <a:r>
              <a:rPr lang="ru-RU" sz="3200" dirty="0"/>
              <a:t>Исследование глобальных статистических признаков</a:t>
            </a:r>
          </a:p>
        </p:txBody>
      </p:sp>
      <p:pic>
        <p:nvPicPr>
          <p:cNvPr id="4" name="Рисунок 3">
            <a:extLst>
              <a:ext uri="{FF2B5EF4-FFF2-40B4-BE49-F238E27FC236}">
                <a16:creationId xmlns:a16="http://schemas.microsoft.com/office/drawing/2014/main" id="{627D12D4-F877-46A7-820E-2339C470F08C}"/>
              </a:ext>
            </a:extLst>
          </p:cNvPr>
          <p:cNvPicPr>
            <a:picLocks noChangeAspect="1"/>
          </p:cNvPicPr>
          <p:nvPr/>
        </p:nvPicPr>
        <p:blipFill>
          <a:blip r:embed="rId3"/>
          <a:stretch>
            <a:fillRect/>
          </a:stretch>
        </p:blipFill>
        <p:spPr>
          <a:xfrm>
            <a:off x="795289" y="1196958"/>
            <a:ext cx="6460043" cy="2590880"/>
          </a:xfrm>
          <a:prstGeom prst="rect">
            <a:avLst/>
          </a:prstGeom>
        </p:spPr>
      </p:pic>
      <p:pic>
        <p:nvPicPr>
          <p:cNvPr id="7" name="Рисунок 6">
            <a:extLst>
              <a:ext uri="{FF2B5EF4-FFF2-40B4-BE49-F238E27FC236}">
                <a16:creationId xmlns:a16="http://schemas.microsoft.com/office/drawing/2014/main" id="{0FD02D6D-BA76-4873-B1C7-568B9EF4A8B2}"/>
              </a:ext>
            </a:extLst>
          </p:cNvPr>
          <p:cNvPicPr>
            <a:picLocks noChangeAspect="1"/>
          </p:cNvPicPr>
          <p:nvPr/>
        </p:nvPicPr>
        <p:blipFill>
          <a:blip r:embed="rId4"/>
          <a:stretch>
            <a:fillRect/>
          </a:stretch>
        </p:blipFill>
        <p:spPr>
          <a:xfrm>
            <a:off x="695400" y="3787838"/>
            <a:ext cx="6659822" cy="2590880"/>
          </a:xfrm>
          <a:prstGeom prst="rect">
            <a:avLst/>
          </a:prstGeom>
        </p:spPr>
      </p:pic>
      <p:pic>
        <p:nvPicPr>
          <p:cNvPr id="8" name="Picture 4">
            <a:extLst>
              <a:ext uri="{FF2B5EF4-FFF2-40B4-BE49-F238E27FC236}">
                <a16:creationId xmlns:a16="http://schemas.microsoft.com/office/drawing/2014/main" id="{B4F1C0BB-6CAD-4F04-8481-F718FE30113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B23BA45-28EF-489A-8B1D-21EBF8DFB203}"/>
              </a:ext>
            </a:extLst>
          </p:cNvPr>
          <p:cNvSpPr txBox="1"/>
          <p:nvPr/>
        </p:nvSpPr>
        <p:spPr>
          <a:xfrm>
            <a:off x="7581635" y="5003981"/>
            <a:ext cx="3096344" cy="1200329"/>
          </a:xfrm>
          <a:prstGeom prst="rect">
            <a:avLst/>
          </a:prstGeom>
          <a:noFill/>
        </p:spPr>
        <p:txBody>
          <a:bodyPr wrap="square" rtlCol="0">
            <a:spAutoFit/>
          </a:bodyPr>
          <a:lstStyle/>
          <a:p>
            <a:r>
              <a:rPr lang="ru-RU" dirty="0"/>
              <a:t>Результаты</a:t>
            </a:r>
            <a:r>
              <a:rPr lang="en-US" dirty="0"/>
              <a:t> </a:t>
            </a:r>
            <a:r>
              <a:rPr lang="ru-RU" dirty="0"/>
              <a:t>обнаружения</a:t>
            </a:r>
            <a:r>
              <a:rPr lang="en-US" dirty="0"/>
              <a:t>:</a:t>
            </a:r>
            <a:endParaRPr lang="ru-RU" dirty="0"/>
          </a:p>
          <a:p>
            <a:r>
              <a:rPr lang="ru-RU" dirty="0"/>
              <a:t>𝑃𝑟𝑒𝑐𝑖𝑠𝑖𝑜𝑛 = 95.64 %</a:t>
            </a:r>
          </a:p>
          <a:p>
            <a:r>
              <a:rPr lang="ru-RU" dirty="0"/>
              <a:t>𝑅𝑒𝑐𝑎𝑙𝑙 = 63.79 % </a:t>
            </a:r>
          </a:p>
          <a:p>
            <a:r>
              <a:rPr lang="ru-RU" dirty="0"/>
              <a:t>𝐹-𝑠𝑐𝑜𝑟𝑒 = 76.54 % </a:t>
            </a:r>
          </a:p>
        </p:txBody>
      </p:sp>
      <p:sp>
        <p:nvSpPr>
          <p:cNvPr id="10" name="Прямоугольник 9">
            <a:extLst>
              <a:ext uri="{FF2B5EF4-FFF2-40B4-BE49-F238E27FC236}">
                <a16:creationId xmlns:a16="http://schemas.microsoft.com/office/drawing/2014/main" id="{09812B1B-F7F5-4E3D-96B6-7FC74977DE04}"/>
              </a:ext>
            </a:extLst>
          </p:cNvPr>
          <p:cNvSpPr/>
          <p:nvPr/>
        </p:nvSpPr>
        <p:spPr>
          <a:xfrm>
            <a:off x="7587491" y="1423129"/>
            <a:ext cx="4097252" cy="1200329"/>
          </a:xfrm>
          <a:prstGeom prst="rect">
            <a:avLst/>
          </a:prstGeom>
        </p:spPr>
        <p:txBody>
          <a:bodyPr wrap="square">
            <a:spAutoFit/>
          </a:bodyPr>
          <a:lstStyle/>
          <a:p>
            <a:r>
              <a:rPr lang="ru-RU" dirty="0"/>
              <a:t>Можно ли разделить растения на здоровые и больные с помощью глобальных статистических признаков?</a:t>
            </a:r>
          </a:p>
        </p:txBody>
      </p:sp>
      <p:sp>
        <p:nvSpPr>
          <p:cNvPr id="11" name="TextBox 10">
            <a:extLst>
              <a:ext uri="{FF2B5EF4-FFF2-40B4-BE49-F238E27FC236}">
                <a16:creationId xmlns:a16="http://schemas.microsoft.com/office/drawing/2014/main" id="{D3290320-05E8-4640-A278-71AF8A1F1E80}"/>
              </a:ext>
            </a:extLst>
          </p:cNvPr>
          <p:cNvSpPr txBox="1"/>
          <p:nvPr/>
        </p:nvSpPr>
        <p:spPr>
          <a:xfrm>
            <a:off x="7587491" y="2700831"/>
            <a:ext cx="3377172" cy="369332"/>
          </a:xfrm>
          <a:prstGeom prst="rect">
            <a:avLst/>
          </a:prstGeom>
          <a:noFill/>
        </p:spPr>
        <p:txBody>
          <a:bodyPr wrap="square" rtlCol="0">
            <a:spAutoFit/>
          </a:bodyPr>
          <a:lstStyle/>
          <a:p>
            <a:r>
              <a:rPr lang="ru-RU" dirty="0"/>
              <a:t>Признаки</a:t>
            </a:r>
            <a:r>
              <a:rPr lang="en-US" dirty="0"/>
              <a:t>: </a:t>
            </a:r>
            <a:r>
              <a:rPr lang="en-US" i="1" dirty="0"/>
              <a:t>mean, std, min, max</a:t>
            </a:r>
            <a:endParaRPr lang="ru-RU" i="1" dirty="0"/>
          </a:p>
        </p:txBody>
      </p:sp>
      <p:sp>
        <p:nvSpPr>
          <p:cNvPr id="12" name="TextBox 11">
            <a:extLst>
              <a:ext uri="{FF2B5EF4-FFF2-40B4-BE49-F238E27FC236}">
                <a16:creationId xmlns:a16="http://schemas.microsoft.com/office/drawing/2014/main" id="{109EF6CB-D726-4464-A0E6-6561E1CDF505}"/>
              </a:ext>
            </a:extLst>
          </p:cNvPr>
          <p:cNvSpPr txBox="1"/>
          <p:nvPr/>
        </p:nvSpPr>
        <p:spPr>
          <a:xfrm>
            <a:off x="7581635" y="3159909"/>
            <a:ext cx="4241268" cy="1754326"/>
          </a:xfrm>
          <a:prstGeom prst="rect">
            <a:avLst/>
          </a:prstGeom>
          <a:noFill/>
        </p:spPr>
        <p:txBody>
          <a:bodyPr wrap="square" rtlCol="0">
            <a:spAutoFit/>
          </a:bodyPr>
          <a:lstStyle/>
          <a:p>
            <a:r>
              <a:rPr lang="ru-RU" dirty="0"/>
              <a:t>Для решения задачи «бинарной» классификации воспользуемся информацией из гистограмм.</a:t>
            </a:r>
          </a:p>
          <a:p>
            <a:endParaRPr lang="ru-RU" dirty="0"/>
          </a:p>
          <a:p>
            <a:r>
              <a:rPr lang="ru-RU" dirty="0"/>
              <a:t>Используя пороги, отсекаем долю больных растений.</a:t>
            </a:r>
          </a:p>
        </p:txBody>
      </p:sp>
    </p:spTree>
    <p:extLst>
      <p:ext uri="{BB962C8B-B14F-4D97-AF65-F5344CB8AC3E}">
        <p14:creationId xmlns:p14="http://schemas.microsoft.com/office/powerpoint/2010/main" val="357101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4A73EA-97FE-4D0C-B6F8-64E94903FEB9}"/>
              </a:ext>
            </a:extLst>
          </p:cNvPr>
          <p:cNvSpPr>
            <a:spLocks noGrp="1"/>
          </p:cNvSpPr>
          <p:nvPr>
            <p:ph type="title"/>
          </p:nvPr>
        </p:nvSpPr>
        <p:spPr>
          <a:xfrm>
            <a:off x="2592289" y="218600"/>
            <a:ext cx="8761511" cy="778058"/>
          </a:xfrm>
        </p:spPr>
        <p:txBody>
          <a:bodyPr>
            <a:normAutofit fontScale="90000"/>
          </a:bodyPr>
          <a:lstStyle/>
          <a:p>
            <a:pPr algn="ctr"/>
            <a:r>
              <a:rPr lang="ru-RU" sz="3200" dirty="0"/>
              <a:t>Исследование глобальных текстурных признаков</a:t>
            </a:r>
          </a:p>
        </p:txBody>
      </p:sp>
      <p:pic>
        <p:nvPicPr>
          <p:cNvPr id="4" name="Picture 4">
            <a:extLst>
              <a:ext uri="{FF2B5EF4-FFF2-40B4-BE49-F238E27FC236}">
                <a16:creationId xmlns:a16="http://schemas.microsoft.com/office/drawing/2014/main" id="{3EACA0B6-ED75-445F-8B91-F2F4268A5F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5478AAC-FE8F-4649-ABCA-22E154E08F57}"/>
              </a:ext>
            </a:extLst>
          </p:cNvPr>
          <p:cNvSpPr txBox="1"/>
          <p:nvPr/>
        </p:nvSpPr>
        <p:spPr>
          <a:xfrm>
            <a:off x="706016" y="1113605"/>
            <a:ext cx="10647784" cy="646331"/>
          </a:xfrm>
          <a:prstGeom prst="rect">
            <a:avLst/>
          </a:prstGeom>
          <a:noFill/>
        </p:spPr>
        <p:txBody>
          <a:bodyPr wrap="square" rtlCol="0">
            <a:spAutoFit/>
          </a:bodyPr>
          <a:lstStyle/>
          <a:p>
            <a:r>
              <a:rPr lang="ru-RU" dirty="0"/>
              <a:t>Можно ли разделить растения на здоровые и больные с помощью GLCM-матрицы всего изображения?</a:t>
            </a:r>
          </a:p>
        </p:txBody>
      </p:sp>
      <p:sp>
        <p:nvSpPr>
          <p:cNvPr id="9" name="TextBox 8">
            <a:extLst>
              <a:ext uri="{FF2B5EF4-FFF2-40B4-BE49-F238E27FC236}">
                <a16:creationId xmlns:a16="http://schemas.microsoft.com/office/drawing/2014/main" id="{77422783-8AFA-4301-BE5F-344A36A355D4}"/>
              </a:ext>
            </a:extLst>
          </p:cNvPr>
          <p:cNvSpPr txBox="1"/>
          <p:nvPr/>
        </p:nvSpPr>
        <p:spPr>
          <a:xfrm>
            <a:off x="706016" y="1767700"/>
            <a:ext cx="10779968" cy="646331"/>
          </a:xfrm>
          <a:prstGeom prst="rect">
            <a:avLst/>
          </a:prstGeom>
          <a:noFill/>
        </p:spPr>
        <p:txBody>
          <a:bodyPr wrap="square" rtlCol="0">
            <a:spAutoFit/>
          </a:bodyPr>
          <a:lstStyle/>
          <a:p>
            <a:r>
              <a:rPr lang="ru-RU" dirty="0"/>
              <a:t>В качестве решающего признака было предложено использовать косинус угла между GLCM матрицей классифицируемого изображения и средней GLCM-матрицей всех здоровых растений.</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74EA106-E68D-4A31-99B4-269949AAC7D0}"/>
                  </a:ext>
                </a:extLst>
              </p:cNvPr>
              <p:cNvSpPr txBox="1"/>
              <p:nvPr/>
            </p:nvSpPr>
            <p:spPr>
              <a:xfrm>
                <a:off x="706016" y="2414031"/>
                <a:ext cx="5813152" cy="3751091"/>
              </a:xfrm>
              <a:prstGeom prst="rect">
                <a:avLst/>
              </a:prstGeom>
              <a:noFill/>
            </p:spPr>
            <p:txBody>
              <a:bodyPr wrap="square" rtlCol="0">
                <a:spAutoFit/>
              </a:bodyPr>
              <a:lstStyle/>
              <a:p>
                <a:r>
                  <a:rPr lang="ru-RU" dirty="0"/>
                  <a:t>Для каждого класса больных растений вычислен средний вектор </a:t>
                </a:r>
                <a:endParaRPr lang="en-US" dirty="0"/>
              </a:p>
              <a:p>
                <a:pPr algn="ctr">
                  <a:lnSpc>
                    <a:spcPct val="150000"/>
                  </a:lnSpc>
                </a:pP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𝑉</m:t>
                        </m:r>
                      </m:e>
                      <m:sub>
                        <m:r>
                          <a:rPr lang="ru-RU" b="0" i="1" dirty="0" smtClean="0">
                            <a:latin typeface="Cambria Math" panose="02040503050406030204" pitchFamily="18" charset="0"/>
                          </a:rPr>
                          <m:t>ср_</m:t>
                        </m:r>
                        <m:r>
                          <a:rPr lang="en-US" b="0" i="1" dirty="0" smtClean="0">
                            <a:latin typeface="Cambria Math" panose="02040503050406030204" pitchFamily="18" charset="0"/>
                          </a:rPr>
                          <m:t>𝑑</m:t>
                        </m:r>
                        <m:r>
                          <a:rPr lang="en-US" b="0" i="1" dirty="0" smtClean="0">
                            <a:latin typeface="Cambria Math" panose="02040503050406030204" pitchFamily="18" charset="0"/>
                          </a:rPr>
                          <m:t>_</m:t>
                        </m:r>
                        <m:r>
                          <a:rPr lang="en-US" b="0" i="1" dirty="0" smtClean="0">
                            <a:latin typeface="Cambria Math" panose="02040503050406030204" pitchFamily="18" charset="0"/>
                            <a:ea typeface="Cambria Math" panose="02040503050406030204" pitchFamily="18" charset="0"/>
                          </a:rPr>
                          <m:t>𝜑</m:t>
                        </m:r>
                      </m:sub>
                    </m:sSub>
                    <m:r>
                      <a:rPr lang="en-US" i="1" dirty="0" smtClean="0">
                        <a:latin typeface="Cambria Math" panose="02040503050406030204" pitchFamily="18" charset="0"/>
                      </a:rPr>
                      <m:t> =</m:t>
                    </m:r>
                    <m:r>
                      <a:rPr lang="en-US" i="1" dirty="0">
                        <a:latin typeface="Cambria Math" panose="02040503050406030204" pitchFamily="18" charset="0"/>
                      </a:rPr>
                      <m:t> </m:t>
                    </m:r>
                    <m:r>
                      <a:rPr lang="en-US" i="1" dirty="0" smtClean="0">
                        <a:latin typeface="Cambria Math" panose="02040503050406030204" pitchFamily="18" charset="0"/>
                      </a:rPr>
                      <m:t>𝐺𝐿𝐶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ru-RU" b="0" i="1" dirty="0" smtClean="0">
                            <a:latin typeface="Cambria Math" panose="02040503050406030204" pitchFamily="18" charset="0"/>
                          </a:rPr>
                          <m:t>ср</m:t>
                        </m:r>
                      </m:sub>
                    </m:sSub>
                    <m:r>
                      <a:rPr lang="ru-RU" b="0" i="1" dirty="0" smtClean="0">
                        <a:latin typeface="Cambria Math" panose="02040503050406030204" pitchFamily="18" charset="0"/>
                      </a:rPr>
                      <m:t>(</m:t>
                    </m:r>
                    <m:r>
                      <m:rPr>
                        <m:sty m:val="p"/>
                      </m:rPr>
                      <a:rPr lang="en-US" b="0" i="0" dirty="0" smtClean="0">
                        <a:latin typeface="Cambria Math" panose="02040503050406030204" pitchFamily="18" charset="0"/>
                      </a:rPr>
                      <m:t>d</m:t>
                    </m:r>
                    <m:r>
                      <a:rPr lang="en-US" b="0" i="0" dirty="0" smtClean="0">
                        <a:latin typeface="Cambria Math" panose="02040503050406030204" pitchFamily="18" charset="0"/>
                      </a:rPr>
                      <m:t>,</m:t>
                    </m:r>
                    <m:r>
                      <m:rPr>
                        <m:nor/>
                      </m:rPr>
                      <a:rPr lang="ru-RU" dirty="0"/>
                      <m:t>𝜑</m:t>
                    </m:r>
                  </m:oMath>
                </a14:m>
                <a:r>
                  <a:rPr lang="en-US" dirty="0"/>
                  <a:t>) </a:t>
                </a:r>
              </a:p>
              <a:p>
                <a:pPr>
                  <a:lnSpc>
                    <a:spcPct val="150000"/>
                  </a:lnSpc>
                </a:pPr>
                <a:r>
                  <a:rPr lang="ru-RU" dirty="0"/>
                  <a:t>и найден </a:t>
                </a:r>
                <a:endParaRPr lang="en-US" dirty="0">
                  <a:latin typeface="Cambria Math" panose="02040503050406030204" pitchFamily="18" charset="0"/>
                </a:endParaRPr>
              </a:p>
              <a:p>
                <a:pPr algn="ctr">
                  <a:lnSpc>
                    <a:spcPct val="150000"/>
                  </a:lnSpc>
                </a:pP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os</m:t>
                    </m:r>
                    <m:r>
                      <a:rPr lang="ru-RU" b="0" i="0" dirty="0" smtClean="0">
                        <a:latin typeface="Cambria Math" panose="02040503050406030204" pitchFamily="18" charset="0"/>
                      </a:rPr>
                      <m:t>(</m:t>
                    </m:r>
                    <m:sSub>
                      <m:sSubPr>
                        <m:ctrlPr>
                          <a:rPr lang="ru-RU" i="1" dirty="0">
                            <a:latin typeface="Cambria Math" panose="02040503050406030204" pitchFamily="18" charset="0"/>
                          </a:rPr>
                        </m:ctrlPr>
                      </m:sSubPr>
                      <m:e>
                        <m:r>
                          <a:rPr lang="en-US" i="1" dirty="0">
                            <a:latin typeface="Cambria Math" panose="02040503050406030204" pitchFamily="18" charset="0"/>
                          </a:rPr>
                          <m:t>𝑉</m:t>
                        </m:r>
                      </m:e>
                      <m:sub>
                        <m:r>
                          <a:rPr lang="ru-RU" i="1" dirty="0">
                            <a:latin typeface="Cambria Math" panose="02040503050406030204" pitchFamily="18" charset="0"/>
                          </a:rPr>
                          <m:t>ср_</m:t>
                        </m:r>
                        <m:r>
                          <a:rPr lang="en-US" i="1" dirty="0">
                            <a:latin typeface="Cambria Math" panose="02040503050406030204" pitchFamily="18" charset="0"/>
                          </a:rPr>
                          <m:t>𝑑</m:t>
                        </m:r>
                        <m:r>
                          <a:rPr lang="en-US" i="1" dirty="0">
                            <a:latin typeface="Cambria Math" panose="02040503050406030204" pitchFamily="18" charset="0"/>
                          </a:rPr>
                          <m:t>_</m:t>
                        </m:r>
                        <m:r>
                          <a:rPr lang="en-US" i="1" dirty="0">
                            <a:latin typeface="Cambria Math" panose="02040503050406030204" pitchFamily="18" charset="0"/>
                            <a:ea typeface="Cambria Math" panose="02040503050406030204" pitchFamily="18" charset="0"/>
                          </a:rPr>
                          <m:t>𝜑</m:t>
                        </m:r>
                      </m:sub>
                    </m:sSub>
                    <m:r>
                      <a:rPr lang="en-US" b="0" i="1" dirty="0" smtClean="0">
                        <a:latin typeface="Cambria Math" panose="02040503050406030204" pitchFamily="18" charset="0"/>
                      </a:rPr>
                      <m:t>, </m:t>
                    </m:r>
                    <m:r>
                      <a:rPr lang="en-US" b="0" i="1" dirty="0" smtClean="0">
                        <a:latin typeface="Cambria Math" panose="02040503050406030204" pitchFamily="18" charset="0"/>
                      </a:rPr>
                      <m:t>𝐺𝐿𝐶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𝑀</m:t>
                        </m:r>
                      </m:e>
                      <m:sub>
                        <m:r>
                          <a:rPr lang="ru-RU" b="0" i="1" dirty="0" smtClean="0">
                            <a:latin typeface="Cambria Math" panose="02040503050406030204" pitchFamily="18" charset="0"/>
                          </a:rPr>
                          <m:t>ср. здор</m:t>
                        </m:r>
                        <m:r>
                          <a:rPr lang="en-US" b="0" i="1" dirty="0" smtClean="0">
                            <a:latin typeface="Cambria Math" panose="02040503050406030204" pitchFamily="18" charset="0"/>
                          </a:rPr>
                          <m:t>_</m:t>
                        </m:r>
                        <m:r>
                          <a:rPr lang="en-US" b="0" i="1" dirty="0" smtClean="0">
                            <a:latin typeface="Cambria Math" panose="02040503050406030204" pitchFamily="18" charset="0"/>
                          </a:rPr>
                          <m:t>𝑑</m:t>
                        </m:r>
                        <m:r>
                          <a:rPr lang="en-US" b="0" i="1" dirty="0" smtClean="0">
                            <a:latin typeface="Cambria Math" panose="02040503050406030204" pitchFamily="18" charset="0"/>
                          </a:rPr>
                          <m:t>_</m:t>
                        </m:r>
                        <m:r>
                          <a:rPr lang="en-US" b="0" i="1" dirty="0" smtClean="0">
                            <a:latin typeface="Cambria Math" panose="02040503050406030204" pitchFamily="18" charset="0"/>
                            <a:ea typeface="Cambria Math" panose="02040503050406030204" pitchFamily="18" charset="0"/>
                          </a:rPr>
                          <m:t>𝜑</m:t>
                        </m:r>
                      </m:sub>
                    </m:sSub>
                    <m:r>
                      <a:rPr lang="en-US" b="0" i="1" dirty="0" smtClean="0">
                        <a:latin typeface="Cambria Math" panose="02040503050406030204" pitchFamily="18" charset="0"/>
                      </a:rPr>
                      <m:t>)</m:t>
                    </m:r>
                  </m:oMath>
                </a14:m>
                <a:r>
                  <a:rPr lang="ru-RU" dirty="0"/>
                  <a:t> </a:t>
                </a:r>
                <a:endParaRPr lang="en-US" dirty="0"/>
              </a:p>
              <a:p>
                <a:pPr>
                  <a:lnSpc>
                    <a:spcPct val="150000"/>
                  </a:lnSpc>
                </a:pPr>
                <a:r>
                  <a:rPr lang="ru-RU" dirty="0"/>
                  <a:t>для каждого </a:t>
                </a:r>
                <a:r>
                  <a:rPr lang="en-US" dirty="0"/>
                  <a:t>d </a:t>
                </a:r>
                <a:r>
                  <a:rPr lang="ru-RU" dirty="0"/>
                  <a:t>и 𝜑</a:t>
                </a:r>
                <a:r>
                  <a:rPr lang="en-US" dirty="0"/>
                  <a:t>: </a:t>
                </a:r>
              </a:p>
              <a:p>
                <a:pPr algn="ctr">
                  <a:lnSpc>
                    <a:spcPct val="150000"/>
                  </a:lnSpc>
                </a:pPr>
                <a:r>
                  <a:rPr lang="ru-RU" dirty="0"/>
                  <a:t> 𝑑 = {1, 2, 4},</a:t>
                </a:r>
                <a:r>
                  <a:rPr lang="en-US" dirty="0"/>
                  <a:t>   </a:t>
                </a:r>
                <a14:m>
                  <m:oMath xmlns:m="http://schemas.openxmlformats.org/officeDocument/2006/math">
                    <m:r>
                      <a:rPr lang="ru-RU" i="1" dirty="0" smtClean="0">
                        <a:latin typeface="Cambria Math" panose="02040503050406030204" pitchFamily="18" charset="0"/>
                      </a:rPr>
                      <m:t>𝜑</m:t>
                    </m:r>
                    <m:r>
                      <a:rPr lang="ru-RU" i="1" dirty="0" smtClean="0">
                        <a:latin typeface="Cambria Math" panose="02040503050406030204" pitchFamily="18" charset="0"/>
                      </a:rPr>
                      <m:t> = {0</m:t>
                    </m:r>
                    <m:r>
                      <a:rPr lang="ru-RU" i="1" dirty="0">
                        <a:latin typeface="Cambria Math" panose="02040503050406030204" pitchFamily="18" charset="0"/>
                      </a:rPr>
                      <m:t>,</m:t>
                    </m:r>
                    <m:f>
                      <m:fPr>
                        <m:ctrlPr>
                          <a:rPr lang="en-US" i="1" dirty="0" smtClean="0">
                            <a:latin typeface="Cambria Math" panose="02040503050406030204" pitchFamily="18" charset="0"/>
                          </a:rPr>
                        </m:ctrlPr>
                      </m:fPr>
                      <m:num>
                        <m:r>
                          <a:rPr lang="ru-RU" i="1" dirty="0" smtClean="0">
                            <a:latin typeface="Cambria Math" panose="02040503050406030204" pitchFamily="18" charset="0"/>
                          </a:rPr>
                          <m:t>𝜋</m:t>
                        </m:r>
                      </m:num>
                      <m:den>
                        <m:r>
                          <a:rPr lang="ru-RU" i="1" dirty="0" smtClean="0">
                            <a:latin typeface="Cambria Math" panose="02040503050406030204" pitchFamily="18" charset="0"/>
                          </a:rPr>
                          <m:t>4</m:t>
                        </m:r>
                      </m:den>
                    </m:f>
                    <m:r>
                      <a:rPr lang="ru-RU" i="1" dirty="0" smtClean="0">
                        <a:latin typeface="Cambria Math" panose="02040503050406030204" pitchFamily="18" charset="0"/>
                      </a:rPr>
                      <m:t> </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ru-RU" i="1" dirty="0" smtClean="0">
                            <a:latin typeface="Cambria Math" panose="02040503050406030204" pitchFamily="18" charset="0"/>
                          </a:rPr>
                          <m:t>𝜋</m:t>
                        </m:r>
                      </m:num>
                      <m:den>
                        <m:r>
                          <a:rPr lang="ru-RU" i="1" dirty="0" smtClean="0">
                            <a:latin typeface="Cambria Math" panose="02040503050406030204" pitchFamily="18" charset="0"/>
                          </a:rPr>
                          <m:t>2</m:t>
                        </m:r>
                      </m:den>
                    </m:f>
                    <m:r>
                      <a:rPr lang="ru-RU" i="1" dirty="0" smtClean="0">
                        <a:latin typeface="Cambria Math" panose="02040503050406030204" pitchFamily="18" charset="0"/>
                      </a:rPr>
                      <m:t> </m:t>
                    </m:r>
                    <m:r>
                      <a:rPr lang="ru-RU" i="1" dirty="0">
                        <a:latin typeface="Cambria Math" panose="02040503050406030204" pitchFamily="18" charset="0"/>
                      </a:rPr>
                      <m:t>,</m:t>
                    </m:r>
                    <m:f>
                      <m:fPr>
                        <m:ctrlPr>
                          <a:rPr lang="en-US" i="1" dirty="0" smtClean="0">
                            <a:latin typeface="Cambria Math" panose="02040503050406030204" pitchFamily="18" charset="0"/>
                          </a:rPr>
                        </m:ctrlPr>
                      </m:fPr>
                      <m:num>
                        <m:r>
                          <a:rPr lang="ru-RU" i="1" dirty="0">
                            <a:latin typeface="Cambria Math" panose="02040503050406030204" pitchFamily="18" charset="0"/>
                          </a:rPr>
                          <m:t>3</m:t>
                        </m:r>
                        <m:r>
                          <a:rPr lang="ru-RU" i="1" dirty="0" smtClean="0">
                            <a:latin typeface="Cambria Math" panose="02040503050406030204" pitchFamily="18" charset="0"/>
                          </a:rPr>
                          <m:t>𝜋</m:t>
                        </m:r>
                      </m:num>
                      <m:den>
                        <m:r>
                          <a:rPr lang="ru-RU" i="1" dirty="0" smtClean="0">
                            <a:latin typeface="Cambria Math" panose="02040503050406030204" pitchFamily="18" charset="0"/>
                          </a:rPr>
                          <m:t>4</m:t>
                        </m:r>
                      </m:den>
                    </m:f>
                    <m:r>
                      <a:rPr lang="en-US" i="1" dirty="0" smtClean="0">
                        <a:latin typeface="Cambria Math" panose="02040503050406030204" pitchFamily="18" charset="0"/>
                      </a:rPr>
                      <m:t>}</m:t>
                    </m:r>
                  </m:oMath>
                </a14:m>
                <a:endParaRPr lang="en-US" i="1" dirty="0">
                  <a:latin typeface="Cambria Math" panose="02040503050406030204" pitchFamily="18" charset="0"/>
                </a:endParaRPr>
              </a:p>
              <a:p>
                <a:pPr>
                  <a:lnSpc>
                    <a:spcPct val="150000"/>
                  </a:lnSpc>
                </a:pPr>
                <a14:m>
                  <m:oMath xmlns:m="http://schemas.openxmlformats.org/officeDocument/2006/math">
                    <m:r>
                      <a:rPr lang="en-US" i="1" dirty="0">
                        <a:latin typeface="Cambria Math" panose="02040503050406030204" pitchFamily="18" charset="0"/>
                      </a:rPr>
                      <m:t>𝐺𝐿𝐶</m:t>
                    </m:r>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ru-RU" i="1" dirty="0">
                            <a:latin typeface="Cambria Math" panose="02040503050406030204" pitchFamily="18" charset="0"/>
                          </a:rPr>
                          <m:t>ср. здор</m:t>
                        </m:r>
                        <m:r>
                          <a:rPr lang="en-US" i="1" dirty="0">
                            <a:latin typeface="Cambria Math" panose="02040503050406030204" pitchFamily="18" charset="0"/>
                          </a:rPr>
                          <m:t>_</m:t>
                        </m:r>
                        <m:r>
                          <a:rPr lang="en-US" i="1" dirty="0">
                            <a:latin typeface="Cambria Math" panose="02040503050406030204" pitchFamily="18" charset="0"/>
                          </a:rPr>
                          <m:t>𝑑</m:t>
                        </m:r>
                        <m:r>
                          <a:rPr lang="en-US" i="1" dirty="0">
                            <a:latin typeface="Cambria Math" panose="02040503050406030204" pitchFamily="18" charset="0"/>
                          </a:rPr>
                          <m:t>_</m:t>
                        </m:r>
                        <m:r>
                          <a:rPr lang="en-US" i="1" dirty="0">
                            <a:latin typeface="Cambria Math" panose="02040503050406030204" pitchFamily="18" charset="0"/>
                            <a:ea typeface="Cambria Math" panose="02040503050406030204" pitchFamily="18" charset="0"/>
                          </a:rPr>
                          <m:t>𝜑</m:t>
                        </m:r>
                      </m:sub>
                    </m:sSub>
                  </m:oMath>
                </a14:m>
                <a:r>
                  <a:rPr lang="en-US" dirty="0"/>
                  <a:t> - </a:t>
                </a:r>
                <a:r>
                  <a:rPr lang="ru-RU" dirty="0"/>
                  <a:t>средняя </a:t>
                </a:r>
                <a:r>
                  <a:rPr lang="en-US" dirty="0"/>
                  <a:t>GLCM </a:t>
                </a:r>
                <a:r>
                  <a:rPr lang="ru-RU" dirty="0"/>
                  <a:t>всех здоровых растений при заданных </a:t>
                </a:r>
                <a:r>
                  <a:rPr lang="en-US" dirty="0"/>
                  <a:t>d </a:t>
                </a:r>
                <a:r>
                  <a:rPr lang="ru-RU" dirty="0"/>
                  <a:t>и 𝜑</a:t>
                </a:r>
                <a:endParaRPr lang="en-US" dirty="0"/>
              </a:p>
            </p:txBody>
          </p:sp>
        </mc:Choice>
        <mc:Fallback>
          <p:sp>
            <p:nvSpPr>
              <p:cNvPr id="12" name="TextBox 11">
                <a:extLst>
                  <a:ext uri="{FF2B5EF4-FFF2-40B4-BE49-F238E27FC236}">
                    <a16:creationId xmlns:a16="http://schemas.microsoft.com/office/drawing/2014/main" id="{A74EA106-E68D-4A31-99B4-269949AAC7D0}"/>
                  </a:ext>
                </a:extLst>
              </p:cNvPr>
              <p:cNvSpPr txBox="1">
                <a:spLocks noRot="1" noChangeAspect="1" noMove="1" noResize="1" noEditPoints="1" noAdjustHandles="1" noChangeArrowheads="1" noChangeShapeType="1" noTextEdit="1"/>
              </p:cNvSpPr>
              <p:nvPr/>
            </p:nvSpPr>
            <p:spPr>
              <a:xfrm>
                <a:off x="706016" y="2414031"/>
                <a:ext cx="5813152" cy="3751091"/>
              </a:xfrm>
              <a:prstGeom prst="rect">
                <a:avLst/>
              </a:prstGeom>
              <a:blipFill>
                <a:blip r:embed="rId4"/>
                <a:stretch>
                  <a:fillRect l="-944" t="-813" b="-2764"/>
                </a:stretch>
              </a:blipFill>
            </p:spPr>
            <p:txBody>
              <a:bodyPr/>
              <a:lstStyle/>
              <a:p>
                <a:r>
                  <a:rPr lang="ru-RU">
                    <a:noFill/>
                  </a:rPr>
                  <a:t> </a:t>
                </a:r>
              </a:p>
            </p:txBody>
          </p:sp>
        </mc:Fallback>
      </mc:AlternateContent>
      <p:pic>
        <p:nvPicPr>
          <p:cNvPr id="13" name="Рисунок 12">
            <a:extLst>
              <a:ext uri="{FF2B5EF4-FFF2-40B4-BE49-F238E27FC236}">
                <a16:creationId xmlns:a16="http://schemas.microsoft.com/office/drawing/2014/main" id="{F4BF6F5D-C767-484A-8165-EAD8B5E16A0F}"/>
              </a:ext>
            </a:extLst>
          </p:cNvPr>
          <p:cNvPicPr>
            <a:picLocks noChangeAspect="1"/>
          </p:cNvPicPr>
          <p:nvPr/>
        </p:nvPicPr>
        <p:blipFill>
          <a:blip r:embed="rId5"/>
          <a:stretch>
            <a:fillRect/>
          </a:stretch>
        </p:blipFill>
        <p:spPr>
          <a:xfrm>
            <a:off x="5941446" y="2530978"/>
            <a:ext cx="5544538" cy="3634144"/>
          </a:xfrm>
          <a:prstGeom prst="rect">
            <a:avLst/>
          </a:prstGeom>
        </p:spPr>
      </p:pic>
    </p:spTree>
    <p:extLst>
      <p:ext uri="{BB962C8B-B14F-4D97-AF65-F5344CB8AC3E}">
        <p14:creationId xmlns:p14="http://schemas.microsoft.com/office/powerpoint/2010/main" val="99981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985B2C-5739-41B6-A250-6DDCEB326F97}"/>
              </a:ext>
            </a:extLst>
          </p:cNvPr>
          <p:cNvSpPr>
            <a:spLocks noGrp="1"/>
          </p:cNvSpPr>
          <p:nvPr>
            <p:ph type="title"/>
          </p:nvPr>
        </p:nvSpPr>
        <p:spPr>
          <a:xfrm>
            <a:off x="2592289" y="18256"/>
            <a:ext cx="8761511" cy="778058"/>
          </a:xfrm>
        </p:spPr>
        <p:txBody>
          <a:bodyPr>
            <a:normAutofit/>
          </a:bodyPr>
          <a:lstStyle/>
          <a:p>
            <a:pPr algn="ctr"/>
            <a:r>
              <a:rPr lang="ru-RU" sz="3200" dirty="0"/>
              <a:t>Описание вектора локальных признаков</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66883F9B-18E5-4717-AC14-49A1EFDCF69A}"/>
                  </a:ext>
                </a:extLst>
              </p:cNvPr>
              <p:cNvSpPr>
                <a:spLocks noGrp="1"/>
              </p:cNvSpPr>
              <p:nvPr>
                <p:ph idx="1"/>
              </p:nvPr>
            </p:nvSpPr>
            <p:spPr>
              <a:xfrm>
                <a:off x="838200" y="1124744"/>
                <a:ext cx="10515600" cy="5400600"/>
              </a:xfrm>
            </p:spPr>
            <p:txBody>
              <a:bodyPr>
                <a:normAutofit/>
              </a:bodyPr>
              <a:lstStyle/>
              <a:p>
                <a:pPr marL="0" indent="0">
                  <a:lnSpc>
                    <a:spcPct val="100000"/>
                  </a:lnSpc>
                  <a:buNone/>
                </a:pPr>
                <a:r>
                  <a:rPr lang="ru-RU" sz="2000" dirty="0"/>
                  <a:t>Размер маски 17x17</a:t>
                </a:r>
              </a:p>
              <a:p>
                <a:pPr marL="0" indent="0">
                  <a:lnSpc>
                    <a:spcPct val="100000"/>
                  </a:lnSpc>
                  <a:buNone/>
                </a:pPr>
                <a:r>
                  <a:rPr lang="ru-RU" sz="2000" dirty="0"/>
                  <a:t>Для анализа участков изображений под маской инструмента выбран следующий вектор признаков: </a:t>
                </a:r>
              </a:p>
              <a:p>
                <a:pPr marL="0" indent="0" algn="ctr">
                  <a:lnSpc>
                    <a:spcPct val="100000"/>
                  </a:lnSpc>
                  <a:buNone/>
                </a:pPr>
                <a:r>
                  <a:rPr lang="ru-RU" sz="2000" dirty="0"/>
                  <a:t>𝑓𝑒𝑎𝑡𝑢𝑟𝑒𝑠 = [𝑆𝑇𝐴𝑇, 𝐻𝐼𝑆𝑇,𝐺𝐿𝐶𝑀]</a:t>
                </a:r>
              </a:p>
              <a:p>
                <a:pPr>
                  <a:lnSpc>
                    <a:spcPct val="100000"/>
                  </a:lnSpc>
                </a:pPr>
                <a:r>
                  <a:rPr lang="ru-RU" sz="2000" dirty="0"/>
                  <a:t>Локальные статистические признаки </a:t>
                </a:r>
              </a:p>
              <a:p>
                <a:pPr marL="0" indent="0">
                  <a:lnSpc>
                    <a:spcPct val="100000"/>
                  </a:lnSpc>
                  <a:buNone/>
                </a:pPr>
                <a14:m>
                  <m:oMathPara xmlns:m="http://schemas.openxmlformats.org/officeDocument/2006/math">
                    <m:oMathParaPr>
                      <m:jc m:val="centerGroup"/>
                    </m:oMathParaPr>
                    <m:oMath xmlns:m="http://schemas.openxmlformats.org/officeDocument/2006/math">
                      <m:r>
                        <a:rPr lang="ru-RU" sz="2000" i="1" dirty="0" smtClean="0">
                          <a:latin typeface="Cambria Math" panose="02040503050406030204" pitchFamily="18" charset="0"/>
                        </a:rPr>
                        <m:t>𝑆𝑇𝐴</m:t>
                      </m:r>
                      <m:r>
                        <a:rPr lang="en-US" sz="2000" b="0" i="1" dirty="0" smtClean="0">
                          <a:latin typeface="Cambria Math" panose="02040503050406030204" pitchFamily="18" charset="0"/>
                        </a:rPr>
                        <m:t>𝑇</m:t>
                      </m:r>
                      <m:r>
                        <a:rPr lang="en-US" sz="2000" b="0" i="1" dirty="0" smtClean="0">
                          <a:latin typeface="Cambria Math" panose="02040503050406030204" pitchFamily="18" charset="0"/>
                        </a:rPr>
                        <m:t>= </m:t>
                      </m:r>
                      <m:d>
                        <m:dPr>
                          <m:begChr m:val="["/>
                          <m:endChr m:val="]"/>
                          <m:ctrlPr>
                            <a:rPr lang="ru-RU" sz="2000" b="0" i="1" dirty="0" smtClean="0">
                              <a:latin typeface="Cambria Math" panose="02040503050406030204" pitchFamily="18" charset="0"/>
                            </a:rPr>
                          </m:ctrlPr>
                        </m:dPr>
                        <m:e>
                          <m:f>
                            <m:fPr>
                              <m:ctrlPr>
                                <a:rPr lang="en-US" sz="2000" b="0" i="1" dirty="0" smtClean="0">
                                  <a:latin typeface="Cambria Math" panose="02040503050406030204" pitchFamily="18" charset="0"/>
                                </a:rPr>
                              </m:ctrlPr>
                            </m:fPr>
                            <m:num>
                              <m:r>
                                <a:rPr lang="ru-RU" sz="2000" i="1" dirty="0" smtClean="0">
                                  <a:latin typeface="Cambria Math" panose="02040503050406030204" pitchFamily="18" charset="0"/>
                                </a:rPr>
                                <m:t>𝑚𝑒𝑎𝑛</m:t>
                              </m:r>
                            </m:num>
                            <m:den>
                              <m:r>
                                <a:rPr lang="ru-RU" sz="2000" i="1" dirty="0" smtClean="0">
                                  <a:latin typeface="Cambria Math" panose="02040503050406030204" pitchFamily="18" charset="0"/>
                                </a:rPr>
                                <m:t>𝑚𝑒𝑎</m:t>
                              </m:r>
                              <m:sSup>
                                <m:sSupPr>
                                  <m:ctrlPr>
                                    <a:rPr lang="en-US" sz="2000" i="1" dirty="0" smtClean="0">
                                      <a:latin typeface="Cambria Math" panose="02040503050406030204" pitchFamily="18" charset="0"/>
                                    </a:rPr>
                                  </m:ctrlPr>
                                </m:sSupPr>
                                <m:e>
                                  <m:r>
                                    <a:rPr lang="ru-RU" sz="2000" i="1" dirty="0" smtClean="0">
                                      <a:latin typeface="Cambria Math" panose="02040503050406030204" pitchFamily="18" charset="0"/>
                                    </a:rPr>
                                    <m:t>𝑛</m:t>
                                  </m:r>
                                </m:e>
                                <m:sup>
                                  <m:r>
                                    <a:rPr lang="en-US" sz="2000" b="0" i="1" dirty="0" smtClean="0">
                                      <a:latin typeface="Cambria Math" panose="02040503050406030204" pitchFamily="18" charset="0"/>
                                    </a:rPr>
                                    <m:t>∗</m:t>
                                  </m:r>
                                </m:sup>
                              </m:sSup>
                            </m:den>
                          </m:f>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r>
                                <a:rPr lang="ru-RU" sz="2000" i="1" dirty="0">
                                  <a:latin typeface="Cambria Math" panose="02040503050406030204" pitchFamily="18" charset="0"/>
                                </a:rPr>
                                <m:t>𝑠𝑡𝑑</m:t>
                              </m:r>
                            </m:num>
                            <m:den>
                              <m:r>
                                <a:rPr lang="ru-RU" sz="2000" i="1" dirty="0">
                                  <a:latin typeface="Cambria Math" panose="02040503050406030204" pitchFamily="18" charset="0"/>
                                </a:rPr>
                                <m:t>𝑠𝑡</m:t>
                              </m:r>
                              <m:sSup>
                                <m:sSupPr>
                                  <m:ctrlPr>
                                    <a:rPr lang="en-US" sz="2000" b="0" i="1" dirty="0" smtClean="0">
                                      <a:latin typeface="Cambria Math" panose="02040503050406030204" pitchFamily="18" charset="0"/>
                                    </a:rPr>
                                  </m:ctrlPr>
                                </m:sSupPr>
                                <m:e>
                                  <m:r>
                                    <a:rPr lang="ru-RU" sz="2000" i="1" dirty="0">
                                      <a:latin typeface="Cambria Math" panose="02040503050406030204" pitchFamily="18" charset="0"/>
                                    </a:rPr>
                                    <m:t>𝑑</m:t>
                                  </m:r>
                                </m:e>
                                <m:sup>
                                  <m:r>
                                    <a:rPr lang="en-US" sz="2000" b="0" i="1" dirty="0" smtClean="0">
                                      <a:latin typeface="Cambria Math" panose="02040503050406030204" pitchFamily="18" charset="0"/>
                                    </a:rPr>
                                    <m:t>∗</m:t>
                                  </m:r>
                                </m:sup>
                              </m:sSup>
                            </m:den>
                          </m:f>
                          <m:r>
                            <a:rPr lang="ru-RU" sz="2000" i="1" dirty="0">
                              <a:latin typeface="Cambria Math" panose="02040503050406030204" pitchFamily="18" charset="0"/>
                            </a:rPr>
                            <m:t>, </m:t>
                          </m:r>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𝑚𝑎𝑥</m:t>
                              </m:r>
                              <m:r>
                                <a:rPr lang="en-US" sz="2000" b="0" i="1" dirty="0" smtClean="0">
                                  <a:latin typeface="Cambria Math" panose="02040503050406030204" pitchFamily="18" charset="0"/>
                                </a:rPr>
                                <m:t>−</m:t>
                              </m:r>
                              <m:r>
                                <a:rPr lang="ru-RU" sz="2000" i="1" dirty="0">
                                  <a:latin typeface="Cambria Math" panose="02040503050406030204" pitchFamily="18" charset="0"/>
                                </a:rPr>
                                <m:t>𝑚𝑒𝑎𝑛</m:t>
                              </m:r>
                            </m:num>
                            <m:den>
                              <m:r>
                                <a:rPr lang="ru-RU" sz="2000" i="1" dirty="0">
                                  <a:latin typeface="Cambria Math" panose="02040503050406030204" pitchFamily="18" charset="0"/>
                                </a:rPr>
                                <m:t>𝑠𝑡</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𝑑</m:t>
                                  </m:r>
                                </m:e>
                                <m:sup>
                                  <m:r>
                                    <a:rPr lang="ru-RU" sz="2000" i="1" dirty="0">
                                      <a:latin typeface="Cambria Math" panose="02040503050406030204" pitchFamily="18" charset="0"/>
                                    </a:rPr>
                                    <m:t>∗</m:t>
                                  </m:r>
                                </m:sup>
                              </m:sSup>
                            </m:den>
                          </m:f>
                          <m:r>
                            <a:rPr lang="en-US" sz="2000" b="0" i="1" dirty="0" smtClean="0">
                              <a:latin typeface="Cambria Math" panose="02040503050406030204" pitchFamily="18" charset="0"/>
                            </a:rPr>
                            <m:t>,</m:t>
                          </m:r>
                          <m:f>
                            <m:fPr>
                              <m:ctrlPr>
                                <a:rPr lang="en-US" sz="2000" i="1" dirty="0">
                                  <a:latin typeface="Cambria Math" panose="02040503050406030204" pitchFamily="18" charset="0"/>
                                </a:rPr>
                              </m:ctrlPr>
                            </m:fPr>
                            <m:num>
                              <m:r>
                                <a:rPr lang="en-US" sz="2000" i="1" dirty="0">
                                  <a:latin typeface="Cambria Math" panose="02040503050406030204" pitchFamily="18" charset="0"/>
                                </a:rPr>
                                <m:t>𝑚</m:t>
                              </m:r>
                              <m:r>
                                <a:rPr lang="en-US" sz="2000" b="0" i="1" dirty="0" smtClean="0">
                                  <a:latin typeface="Cambria Math" panose="02040503050406030204" pitchFamily="18" charset="0"/>
                                </a:rPr>
                                <m:t>𝑒𝑎𝑛</m:t>
                              </m:r>
                              <m:r>
                                <a:rPr lang="en-US" sz="2000" i="1" dirty="0">
                                  <a:latin typeface="Cambria Math" panose="02040503050406030204" pitchFamily="18" charset="0"/>
                                </a:rPr>
                                <m:t>−</m:t>
                              </m:r>
                              <m:r>
                                <a:rPr lang="en-US" sz="2000" b="0" i="1" dirty="0" smtClean="0">
                                  <a:latin typeface="Cambria Math" panose="02040503050406030204" pitchFamily="18" charset="0"/>
                                </a:rPr>
                                <m:t>𝑚𝑖𝑛</m:t>
                              </m:r>
                            </m:num>
                            <m:den>
                              <m:r>
                                <a:rPr lang="ru-RU" sz="2000" i="1" dirty="0">
                                  <a:latin typeface="Cambria Math" panose="02040503050406030204" pitchFamily="18" charset="0"/>
                                </a:rPr>
                                <m:t>𝑠𝑡</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𝑑</m:t>
                                  </m:r>
                                </m:e>
                                <m:sup>
                                  <m:r>
                                    <a:rPr lang="ru-RU" sz="2000" i="1" dirty="0">
                                      <a:latin typeface="Cambria Math" panose="02040503050406030204" pitchFamily="18" charset="0"/>
                                    </a:rPr>
                                    <m:t>∗</m:t>
                                  </m:r>
                                </m:sup>
                              </m:sSup>
                            </m:den>
                          </m:f>
                        </m:e>
                      </m:d>
                      <m:r>
                        <a:rPr lang="ru-RU" sz="2000" i="1" dirty="0" smtClean="0">
                          <a:latin typeface="Cambria Math" panose="02040503050406030204" pitchFamily="18" charset="0"/>
                        </a:rPr>
                        <m:t>,</m:t>
                      </m:r>
                    </m:oMath>
                  </m:oMathPara>
                </a14:m>
                <a:endParaRPr lang="en-US" sz="2000" dirty="0"/>
              </a:p>
              <a:p>
                <a:pPr marL="0" indent="0">
                  <a:lnSpc>
                    <a:spcPct val="100000"/>
                  </a:lnSpc>
                  <a:buNone/>
                </a:pPr>
                <a:r>
                  <a:rPr lang="en-US" sz="2000" dirty="0"/>
                  <a:t>   </a:t>
                </a:r>
                <a14:m>
                  <m:oMath xmlns:m="http://schemas.openxmlformats.org/officeDocument/2006/math">
                    <m:r>
                      <a:rPr lang="ru-RU" sz="2000" i="1" dirty="0">
                        <a:latin typeface="Cambria Math" panose="02040503050406030204" pitchFamily="18" charset="0"/>
                      </a:rPr>
                      <m:t>𝑚𝑒𝑎</m:t>
                    </m:r>
                    <m:sSup>
                      <m:sSupPr>
                        <m:ctrlPr>
                          <a:rPr lang="en-US" sz="2000" i="1" dirty="0">
                            <a:latin typeface="Cambria Math" panose="02040503050406030204" pitchFamily="18" charset="0"/>
                          </a:rPr>
                        </m:ctrlPr>
                      </m:sSupPr>
                      <m:e>
                        <m:r>
                          <a:rPr lang="ru-RU" sz="2000" i="1" dirty="0">
                            <a:latin typeface="Cambria Math" panose="02040503050406030204" pitchFamily="18" charset="0"/>
                          </a:rPr>
                          <m:t>𝑛</m:t>
                        </m:r>
                      </m:e>
                      <m:sup>
                        <m:r>
                          <a:rPr lang="en-US" sz="2000" i="1" dirty="0">
                            <a:latin typeface="Cambria Math" panose="02040503050406030204" pitchFamily="18" charset="0"/>
                          </a:rPr>
                          <m:t>∗</m:t>
                        </m:r>
                      </m:sup>
                    </m:sSup>
                    <m:r>
                      <a:rPr lang="ru-RU" sz="2000" b="0" i="1" dirty="0" smtClean="0">
                        <a:latin typeface="Cambria Math" panose="02040503050406030204" pitchFamily="18" charset="0"/>
                      </a:rPr>
                      <m:t> и </m:t>
                    </m:r>
                    <m:r>
                      <a:rPr lang="en-US" sz="2000" b="0" i="1" dirty="0" smtClean="0">
                        <a:latin typeface="Cambria Math" panose="02040503050406030204" pitchFamily="18" charset="0"/>
                      </a:rPr>
                      <m:t>𝑠𝑡</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𝑑</m:t>
                        </m:r>
                      </m:e>
                      <m:sup>
                        <m:r>
                          <a:rPr lang="en-US" sz="2000" b="0" i="1" dirty="0" smtClean="0">
                            <a:latin typeface="Cambria Math" panose="02040503050406030204" pitchFamily="18" charset="0"/>
                          </a:rPr>
                          <m:t>∗</m:t>
                        </m:r>
                      </m:sup>
                    </m:sSup>
                  </m:oMath>
                </a14:m>
                <a:r>
                  <a:rPr lang="en-US" sz="2000" dirty="0"/>
                  <a:t>- </a:t>
                </a:r>
                <a:r>
                  <a:rPr lang="ru-RU" sz="2000" dirty="0"/>
                  <a:t>посчитаны для всей тренировочной выборки</a:t>
                </a:r>
                <a:r>
                  <a:rPr lang="en-US" sz="2000" dirty="0"/>
                  <a:t> </a:t>
                </a:r>
              </a:p>
              <a:p>
                <a:pPr>
                  <a:lnSpc>
                    <a:spcPct val="100000"/>
                  </a:lnSpc>
                </a:pPr>
                <a:r>
                  <a:rPr lang="ru-RU" sz="2000" dirty="0"/>
                  <a:t>Нормированная гистограмма квантованного изображения</a:t>
                </a:r>
              </a:p>
              <a:p>
                <a:pPr marL="0" indent="0" algn="ctr">
                  <a:lnSpc>
                    <a:spcPct val="100000"/>
                  </a:lnSpc>
                  <a:buNone/>
                </a:pPr>
                <a14:m>
                  <m:oMathPara xmlns:m="http://schemas.openxmlformats.org/officeDocument/2006/math">
                    <m:oMathParaPr>
                      <m:jc m:val="centerGroup"/>
                    </m:oMathParaPr>
                    <m:oMath xmlns:m="http://schemas.openxmlformats.org/officeDocument/2006/math">
                      <m:r>
                        <a:rPr lang="ru-RU" sz="2000" i="1" dirty="0" smtClean="0">
                          <a:latin typeface="Cambria Math" panose="02040503050406030204" pitchFamily="18" charset="0"/>
                        </a:rPr>
                        <m:t>𝐻𝐼𝑆𝑇</m:t>
                      </m:r>
                      <m:r>
                        <a:rPr lang="ru-RU" sz="2000" i="1" dirty="0" smtClean="0">
                          <a:latin typeface="Cambria Math" panose="02040503050406030204" pitchFamily="18" charset="0"/>
                        </a:rPr>
                        <m:t> = </m:t>
                      </m:r>
                      <m:r>
                        <a:rPr lang="ru-RU" sz="2000" i="1" dirty="0" smtClean="0">
                          <a:latin typeface="Cambria Math" panose="02040503050406030204" pitchFamily="18" charset="0"/>
                        </a:rPr>
                        <m:t>𝑁</m:t>
                      </m:r>
                      <m:r>
                        <m:rPr>
                          <m:sty m:val="p"/>
                        </m:rPr>
                        <a:rPr lang="en-US" sz="2000" i="1" dirty="0" err="1" smtClean="0">
                          <a:latin typeface="Cambria Math" panose="02040503050406030204" pitchFamily="18" charset="0"/>
                        </a:rPr>
                        <m:t>orm</m:t>
                      </m:r>
                      <m:r>
                        <a:rPr lang="en-US" sz="2000" b="0" i="1" dirty="0" smtClean="0">
                          <a:latin typeface="Cambria Math" panose="02040503050406030204" pitchFamily="18" charset="0"/>
                        </a:rPr>
                        <m:t>(</m:t>
                      </m:r>
                      <m:r>
                        <a:rPr lang="en-US" sz="2000" b="0" i="1" dirty="0" smtClean="0">
                          <a:latin typeface="Cambria Math" panose="02040503050406030204" pitchFamily="18" charset="0"/>
                        </a:rPr>
                        <m:t>𝑄</m:t>
                      </m:r>
                      <m:d>
                        <m:dPr>
                          <m:begChr m:val="["/>
                          <m:endChr m:val="]"/>
                          <m:ctrlPr>
                            <a:rPr lang="en-US" sz="2000" i="1" dirty="0" smtClean="0">
                              <a:latin typeface="Cambria Math" panose="02040503050406030204" pitchFamily="18" charset="0"/>
                            </a:rPr>
                          </m:ctrlPr>
                        </m:dPr>
                        <m:e>
                          <m:r>
                            <a:rPr lang="en-US" sz="2000" i="1" dirty="0" smtClean="0">
                              <a:latin typeface="Cambria Math" panose="02040503050406030204" pitchFamily="18" charset="0"/>
                            </a:rPr>
                            <m:t>0, </m:t>
                          </m:r>
                          <m:r>
                            <a:rPr lang="en-US" sz="2000" i="1" dirty="0" smtClean="0">
                              <a:latin typeface="Cambria Math" panose="02040503050406030204" pitchFamily="18" charset="0"/>
                            </a:rPr>
                            <m:t>𝑚𝑒𝑎𝑛</m:t>
                          </m:r>
                          <m:r>
                            <a:rPr lang="ru-RU" sz="2000" b="0" i="1" dirty="0" smtClean="0">
                              <a:latin typeface="Cambria Math" panose="02040503050406030204" pitchFamily="18" charset="0"/>
                            </a:rPr>
                            <m:t> </m:t>
                          </m:r>
                          <m:r>
                            <a:rPr lang="en-US" sz="2000" i="1" dirty="0" smtClean="0">
                              <a:latin typeface="Cambria Math" panose="02040503050406030204" pitchFamily="18" charset="0"/>
                            </a:rPr>
                            <m:t>–</m:t>
                          </m:r>
                          <m:r>
                            <a:rPr lang="en-US" sz="2000" i="1" dirty="0" smtClean="0">
                              <a:latin typeface="Cambria Math" panose="02040503050406030204" pitchFamily="18" charset="0"/>
                            </a:rPr>
                            <m:t>𝑠𝑡𝑑</m:t>
                          </m:r>
                          <m:r>
                            <a:rPr lang="en-US" sz="2000" i="1" dirty="0" smtClean="0">
                              <a:latin typeface="Cambria Math" panose="02040503050406030204" pitchFamily="18" charset="0"/>
                            </a:rPr>
                            <m:t>, </m:t>
                          </m:r>
                          <m:r>
                            <a:rPr lang="en-US" sz="2000" i="1" dirty="0" smtClean="0">
                              <a:latin typeface="Cambria Math" panose="02040503050406030204" pitchFamily="18" charset="0"/>
                            </a:rPr>
                            <m:t>𝑚𝑒𝑎𝑛</m:t>
                          </m:r>
                          <m:r>
                            <a:rPr lang="en-US" sz="2000" i="1" dirty="0" smtClean="0">
                              <a:latin typeface="Cambria Math" panose="02040503050406030204" pitchFamily="18" charset="0"/>
                            </a:rPr>
                            <m:t>, </m:t>
                          </m:r>
                          <m:r>
                            <a:rPr lang="en-US" sz="2000" i="1" dirty="0" err="1" smtClean="0">
                              <a:latin typeface="Cambria Math" panose="02040503050406030204" pitchFamily="18" charset="0"/>
                            </a:rPr>
                            <m:t>𝑚𝑒𝑎𝑛</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𝑠𝑡𝑑</m:t>
                          </m:r>
                          <m:r>
                            <a:rPr lang="en-US" sz="2000" i="1" dirty="0" smtClean="0">
                              <a:latin typeface="Cambria Math" panose="02040503050406030204" pitchFamily="18" charset="0"/>
                            </a:rPr>
                            <m:t>, 255</m:t>
                          </m:r>
                        </m:e>
                      </m:d>
                      <m:r>
                        <a:rPr lang="en-US" sz="2000" b="0" i="1" dirty="0" smtClean="0">
                          <a:latin typeface="Cambria Math" panose="02040503050406030204" pitchFamily="18" charset="0"/>
                        </a:rPr>
                        <m:t>)</m:t>
                      </m:r>
                      <m:r>
                        <a:rPr lang="ru-RU" sz="2000" i="1" dirty="0" smtClean="0">
                          <a:latin typeface="Cambria Math" panose="02040503050406030204" pitchFamily="18" charset="0"/>
                        </a:rPr>
                        <m:t>,</m:t>
                      </m:r>
                    </m:oMath>
                  </m:oMathPara>
                </a14:m>
                <a:endParaRPr lang="ru-RU" sz="2000" dirty="0"/>
              </a:p>
              <a:p>
                <a:pPr>
                  <a:lnSpc>
                    <a:spcPct val="100000"/>
                  </a:lnSpc>
                </a:pPr>
                <a:r>
                  <a:rPr lang="ru-RU" sz="2000" dirty="0"/>
                  <a:t>Текстурные признаки </a:t>
                </a:r>
              </a:p>
              <a:p>
                <a:pPr marL="0" indent="0" algn="ctr">
                  <a:lnSpc>
                    <a:spcPct val="100000"/>
                  </a:lnSpc>
                  <a:buNone/>
                </a:pPr>
                <a:r>
                  <a:rPr lang="ru-RU" sz="2000" dirty="0"/>
                  <a:t>𝐺𝐿𝐶𝑀 = [𝑐𝑜𝑛𝑡𝑟𝑎𝑠𝑡, ℎ𝑜𝑚𝑜𝑔𝑒𝑛𝑒𝑖𝑡𝑦,𝑒𝑛𝑒𝑟𝑔𝑦, 𝑐𝑜𝑟𝑟𝑟𝑒𝑙𝑎𝑡𝑖𝑜𝑛,𝑒𝑛𝑡𝑟𝑜𝑝𝑦]</a:t>
                </a:r>
              </a:p>
              <a:p>
                <a:pPr marL="0" indent="0" algn="ctr">
                  <a:lnSpc>
                    <a:spcPct val="100000"/>
                  </a:lnSpc>
                  <a:buNone/>
                </a:pPr>
                <a:r>
                  <a:rPr lang="ru-RU" sz="2000" dirty="0"/>
                  <a:t>𝑑 = {1, 2, 4},</a:t>
                </a:r>
                <a:r>
                  <a:rPr lang="en-US" sz="2000" dirty="0"/>
                  <a:t>   </a:t>
                </a:r>
                <a14:m>
                  <m:oMath xmlns:m="http://schemas.openxmlformats.org/officeDocument/2006/math">
                    <m:r>
                      <a:rPr lang="ru-RU" sz="2000" i="1" dirty="0">
                        <a:latin typeface="Cambria Math" panose="02040503050406030204" pitchFamily="18" charset="0"/>
                      </a:rPr>
                      <m:t>𝜑</m:t>
                    </m:r>
                    <m:r>
                      <a:rPr lang="ru-RU" sz="2000" i="1" dirty="0">
                        <a:latin typeface="Cambria Math" panose="02040503050406030204" pitchFamily="18" charset="0"/>
                      </a:rPr>
                      <m:t> = {0,</m:t>
                    </m:r>
                    <m:f>
                      <m:fPr>
                        <m:ctrlPr>
                          <a:rPr lang="en-US" sz="2000" i="1" dirty="0">
                            <a:latin typeface="Cambria Math" panose="02040503050406030204" pitchFamily="18" charset="0"/>
                          </a:rPr>
                        </m:ctrlPr>
                      </m:fPr>
                      <m:num>
                        <m:r>
                          <a:rPr lang="ru-RU" sz="2000" i="1" dirty="0">
                            <a:latin typeface="Cambria Math" panose="02040503050406030204" pitchFamily="18" charset="0"/>
                          </a:rPr>
                          <m:t>𝜋</m:t>
                        </m:r>
                      </m:num>
                      <m:den>
                        <m:r>
                          <a:rPr lang="ru-RU" sz="2000" i="1" dirty="0">
                            <a:latin typeface="Cambria Math" panose="02040503050406030204" pitchFamily="18" charset="0"/>
                          </a:rPr>
                          <m:t>4</m:t>
                        </m:r>
                      </m:den>
                    </m:f>
                    <m:r>
                      <a:rPr lang="ru-RU" sz="2000" i="1" dirty="0">
                        <a:latin typeface="Cambria Math" panose="02040503050406030204" pitchFamily="18" charset="0"/>
                      </a:rPr>
                      <m:t> </m:t>
                    </m:r>
                    <m:r>
                      <a:rPr lang="en-US" sz="2000" i="1" dirty="0">
                        <a:latin typeface="Cambria Math" panose="02040503050406030204" pitchFamily="18" charset="0"/>
                      </a:rPr>
                      <m:t>,</m:t>
                    </m:r>
                    <m:f>
                      <m:fPr>
                        <m:ctrlPr>
                          <a:rPr lang="en-US" sz="2000" i="1" dirty="0">
                            <a:latin typeface="Cambria Math" panose="02040503050406030204" pitchFamily="18" charset="0"/>
                          </a:rPr>
                        </m:ctrlPr>
                      </m:fPr>
                      <m:num>
                        <m:r>
                          <a:rPr lang="ru-RU" sz="2000" i="1" dirty="0">
                            <a:latin typeface="Cambria Math" panose="02040503050406030204" pitchFamily="18" charset="0"/>
                          </a:rPr>
                          <m:t>𝜋</m:t>
                        </m:r>
                      </m:num>
                      <m:den>
                        <m:r>
                          <a:rPr lang="ru-RU" sz="2000" i="1" dirty="0">
                            <a:latin typeface="Cambria Math" panose="02040503050406030204" pitchFamily="18" charset="0"/>
                          </a:rPr>
                          <m:t>2</m:t>
                        </m:r>
                      </m:den>
                    </m:f>
                    <m:r>
                      <a:rPr lang="ru-RU" sz="2000" i="1" dirty="0">
                        <a:latin typeface="Cambria Math" panose="02040503050406030204" pitchFamily="18" charset="0"/>
                      </a:rPr>
                      <m:t> </m:t>
                    </m:r>
                    <m:r>
                      <a:rPr lang="ru-RU" sz="2000" i="1" dirty="0">
                        <a:latin typeface="Cambria Math" panose="02040503050406030204" pitchFamily="18" charset="0"/>
                      </a:rPr>
                      <m:t>,</m:t>
                    </m:r>
                    <m:f>
                      <m:fPr>
                        <m:ctrlPr>
                          <a:rPr lang="en-US" sz="2000" i="1" dirty="0">
                            <a:latin typeface="Cambria Math" panose="02040503050406030204" pitchFamily="18" charset="0"/>
                          </a:rPr>
                        </m:ctrlPr>
                      </m:fPr>
                      <m:num>
                        <m:r>
                          <a:rPr lang="ru-RU" sz="2000" i="1" dirty="0">
                            <a:latin typeface="Cambria Math" panose="02040503050406030204" pitchFamily="18" charset="0"/>
                          </a:rPr>
                          <m:t>3</m:t>
                        </m:r>
                        <m:r>
                          <a:rPr lang="ru-RU" sz="2000" i="1" dirty="0">
                            <a:latin typeface="Cambria Math" panose="02040503050406030204" pitchFamily="18" charset="0"/>
                          </a:rPr>
                          <m:t>𝜋</m:t>
                        </m:r>
                      </m:num>
                      <m:den>
                        <m:r>
                          <a:rPr lang="ru-RU" sz="2000" i="1" dirty="0">
                            <a:latin typeface="Cambria Math" panose="02040503050406030204" pitchFamily="18" charset="0"/>
                          </a:rPr>
                          <m:t>4</m:t>
                        </m:r>
                      </m:den>
                    </m:f>
                    <m:r>
                      <a:rPr lang="en-US" sz="2000" i="1" dirty="0">
                        <a:latin typeface="Cambria Math" panose="02040503050406030204" pitchFamily="18" charset="0"/>
                      </a:rPr>
                      <m:t>}</m:t>
                    </m:r>
                  </m:oMath>
                </a14:m>
                <a:endParaRPr lang="en-US" sz="2000" i="1" dirty="0">
                  <a:latin typeface="Cambria Math" panose="02040503050406030204" pitchFamily="18" charset="0"/>
                </a:endParaRPr>
              </a:p>
              <a:p>
                <a:pPr marL="0" indent="0" algn="ctr">
                  <a:lnSpc>
                    <a:spcPct val="100000"/>
                  </a:lnSpc>
                  <a:buNone/>
                </a:pPr>
                <a:endParaRPr lang="ru-RU" sz="2000" dirty="0"/>
              </a:p>
            </p:txBody>
          </p:sp>
        </mc:Choice>
        <mc:Fallback>
          <p:sp>
            <p:nvSpPr>
              <p:cNvPr id="3" name="Объект 2">
                <a:extLst>
                  <a:ext uri="{FF2B5EF4-FFF2-40B4-BE49-F238E27FC236}">
                    <a16:creationId xmlns:a16="http://schemas.microsoft.com/office/drawing/2014/main" id="{66883F9B-18E5-4717-AC14-49A1EFDCF69A}"/>
                  </a:ext>
                </a:extLst>
              </p:cNvPr>
              <p:cNvSpPr>
                <a:spLocks noGrp="1" noRot="1" noChangeAspect="1" noMove="1" noResize="1" noEditPoints="1" noAdjustHandles="1" noChangeArrowheads="1" noChangeShapeType="1" noTextEdit="1"/>
              </p:cNvSpPr>
              <p:nvPr>
                <p:ph idx="1"/>
              </p:nvPr>
            </p:nvSpPr>
            <p:spPr>
              <a:xfrm>
                <a:off x="838200" y="1124744"/>
                <a:ext cx="10515600" cy="5400600"/>
              </a:xfrm>
              <a:blipFill>
                <a:blip r:embed="rId2"/>
                <a:stretch>
                  <a:fillRect l="-638" t="-565"/>
                </a:stretch>
              </a:blipFill>
            </p:spPr>
            <p:txBody>
              <a:bodyPr/>
              <a:lstStyle/>
              <a:p>
                <a:r>
                  <a:rPr lang="ru-RU">
                    <a:noFill/>
                  </a:rPr>
                  <a:t> </a:t>
                </a:r>
              </a:p>
            </p:txBody>
          </p:sp>
        </mc:Fallback>
      </mc:AlternateContent>
      <p:pic>
        <p:nvPicPr>
          <p:cNvPr id="4" name="Picture 4">
            <a:extLst>
              <a:ext uri="{FF2B5EF4-FFF2-40B4-BE49-F238E27FC236}">
                <a16:creationId xmlns:a16="http://schemas.microsoft.com/office/drawing/2014/main" id="{DF44EDE7-7818-4AB0-BF8D-CB475C2D6A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76"/>
          <a:stretch/>
        </p:blipFill>
        <p:spPr bwMode="auto">
          <a:xfrm>
            <a:off x="0" y="2623"/>
            <a:ext cx="2592289" cy="793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97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1845</Words>
  <Application>Microsoft Office PowerPoint</Application>
  <DocSecurity>0</DocSecurity>
  <PresentationFormat>Широкоэкранный</PresentationFormat>
  <Paragraphs>178</Paragraphs>
  <Slides>14</Slides>
  <Notes>12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Cambria Math</vt:lpstr>
      <vt:lpstr>Office Theme</vt:lpstr>
      <vt:lpstr>Методы машинного обучения  в задаче обнаружения и классификации болезней листьев томатов</vt:lpstr>
      <vt:lpstr>Презентация PowerPoint</vt:lpstr>
      <vt:lpstr>Презентация PowerPoint</vt:lpstr>
      <vt:lpstr>Описание базы данных</vt:lpstr>
      <vt:lpstr>Текстурные признаки</vt:lpstr>
      <vt:lpstr>Метрики качества алгоритмов классификации</vt:lpstr>
      <vt:lpstr>Исследование глобальных статистических признаков</vt:lpstr>
      <vt:lpstr>Исследование глобальных текстурных признаков</vt:lpstr>
      <vt:lpstr>Описание вектора локальных признаков</vt:lpstr>
      <vt:lpstr>Презентация PowerPoint</vt:lpstr>
      <vt:lpstr>Презентация PowerPoint</vt:lpstr>
      <vt:lpstr>F-Score на глобальных признаках</vt:lpstr>
      <vt:lpstr>Precision, Recall, F-Score для задачи обнаружения болезни на основе локальных и глобальных признаков</vt:lpstr>
      <vt:lpstr>Заключение</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Методы машинного обучения  в задаче обнаружения и классификации болезней листьев томатов</dc:title>
  <dc:subject/>
  <dc:creator>Irina Maximova</dc:creator>
  <cp:keywords/>
  <dc:description/>
  <cp:lastModifiedBy>Irina Maximova</cp:lastModifiedBy>
  <cp:revision>47</cp:revision>
  <dcterms:created xsi:type="dcterms:W3CDTF">2012-12-03T06:56:55Z</dcterms:created>
  <dcterms:modified xsi:type="dcterms:W3CDTF">2020-10-21T16:07:11Z</dcterms:modified>
  <cp:category/>
  <dc:identifier/>
  <cp:contentStatus/>
  <dc:language/>
  <cp:version/>
</cp:coreProperties>
</file>