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78" r:id="rId9"/>
    <p:sldId id="262" r:id="rId10"/>
    <p:sldId id="263" r:id="rId11"/>
    <p:sldId id="264" r:id="rId12"/>
    <p:sldId id="265" r:id="rId13"/>
    <p:sldId id="279" r:id="rId14"/>
    <p:sldId id="266" r:id="rId15"/>
    <p:sldId id="267" r:id="rId16"/>
    <p:sldId id="268" r:id="rId17"/>
    <p:sldId id="269" r:id="rId18"/>
    <p:sldId id="270" r:id="rId19"/>
    <p:sldId id="271" r:id="rId20"/>
    <p:sldId id="280" r:id="rId21"/>
    <p:sldId id="281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5" autoAdjust="0"/>
    <p:restoredTop sz="94621" autoAdjust="0"/>
  </p:normalViewPr>
  <p:slideViewPr>
    <p:cSldViewPr>
      <p:cViewPr varScale="1">
        <p:scale>
          <a:sx n="109" d="100"/>
          <a:sy n="109" d="100"/>
        </p:scale>
        <p:origin x="-21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20.12.2023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/>
              <a:t>ДЕРЕВО ТУРНИРОВ</a:t>
            </a:r>
            <a:r>
              <a:rPr lang="en-US" sz="4400" dirty="0"/>
              <a:t> (TOURNAMENT TREE, WINNER TREE)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Презентацию подготовил студент группы </a:t>
            </a:r>
            <a:r>
              <a:rPr lang="ru-RU" dirty="0" smtClean="0"/>
              <a:t>ИС242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Пухов М.С.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4894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Удаление ключа из дерева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527175"/>
            <a:ext cx="10070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 smtClean="0"/>
              <a:t>Шаг 1</a:t>
            </a:r>
            <a:endParaRPr lang="ru-RU" sz="2400" dirty="0"/>
          </a:p>
        </p:txBody>
      </p:sp>
      <p:pic>
        <p:nvPicPr>
          <p:cNvPr id="7170" name="Picture 2" descr="C:\Users\User\Desktop\diagram (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14" y="2499035"/>
            <a:ext cx="7848872" cy="290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Удаление ключа из дерева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527175"/>
            <a:ext cx="10070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 smtClean="0"/>
              <a:t>Шаг 2</a:t>
            </a:r>
            <a:endParaRPr lang="ru-RU" sz="2400" dirty="0"/>
          </a:p>
        </p:txBody>
      </p:sp>
      <p:pic>
        <p:nvPicPr>
          <p:cNvPr id="8194" name="Picture 2" descr="C:\Users\User\Desktop\diagram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1"/>
            <a:ext cx="7739041" cy="286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40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Удаление ключа из дерева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527175"/>
            <a:ext cx="10070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 smtClean="0"/>
              <a:t>Шаг 3</a:t>
            </a:r>
            <a:endParaRPr lang="ru-RU" sz="2400" dirty="0"/>
          </a:p>
        </p:txBody>
      </p:sp>
      <p:pic>
        <p:nvPicPr>
          <p:cNvPr id="9218" name="Picture 2" descr="C:\Users\User\Desktop\diagram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80" y="2204864"/>
            <a:ext cx="7023466" cy="40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18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Удаление ключа из дерева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527175"/>
            <a:ext cx="10070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 smtClean="0"/>
              <a:t>Шаг 4</a:t>
            </a:r>
            <a:endParaRPr lang="ru-RU" sz="2400" dirty="0"/>
          </a:p>
        </p:txBody>
      </p:sp>
      <p:pic>
        <p:nvPicPr>
          <p:cNvPr id="10242" name="Picture 2" descr="C:\Users\User\Desktop\diagram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48" y="2564905"/>
            <a:ext cx="7848872" cy="290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145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6000" b="1" dirty="0"/>
              <a:t>Поиск</a:t>
            </a:r>
          </a:p>
        </p:txBody>
      </p:sp>
    </p:spTree>
    <p:extLst>
      <p:ext uri="{BB962C8B-B14F-4D97-AF65-F5344CB8AC3E}">
        <p14:creationId xmlns:p14="http://schemas.microsoft.com/office/powerpoint/2010/main" val="208569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/>
          </a:bodyPr>
          <a:lstStyle/>
          <a:p>
            <a:r>
              <a:rPr lang="ru-RU" b="1" dirty="0"/>
              <a:t>Поиск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527175"/>
            <a:ext cx="10070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 smtClean="0"/>
              <a:t>Шаг 1</a:t>
            </a:r>
            <a:endParaRPr lang="ru-RU" sz="2400" dirty="0"/>
          </a:p>
        </p:txBody>
      </p:sp>
      <p:pic>
        <p:nvPicPr>
          <p:cNvPr id="11266" name="Picture 2" descr="C:\Users\User\Desktop\diagram (9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70" y="2708920"/>
            <a:ext cx="7975059" cy="295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/>
          </a:bodyPr>
          <a:lstStyle/>
          <a:p>
            <a:r>
              <a:rPr lang="ru-RU" b="1" dirty="0"/>
              <a:t>Поиск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527175"/>
            <a:ext cx="10070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 smtClean="0"/>
              <a:t>Шаг 2</a:t>
            </a:r>
            <a:endParaRPr lang="ru-RU" sz="2400" dirty="0"/>
          </a:p>
        </p:txBody>
      </p:sp>
      <p:pic>
        <p:nvPicPr>
          <p:cNvPr id="12290" name="Picture 2" descr="C:\Users\User\Desktop\diagram (10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8244058" cy="305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18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/>
          </a:bodyPr>
          <a:lstStyle/>
          <a:p>
            <a:r>
              <a:rPr lang="ru-RU" b="1" dirty="0"/>
              <a:t>Поиск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527175"/>
            <a:ext cx="10070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 smtClean="0"/>
              <a:t>Шаг 3</a:t>
            </a:r>
            <a:endParaRPr lang="ru-RU" sz="2400" dirty="0"/>
          </a:p>
        </p:txBody>
      </p:sp>
      <p:pic>
        <p:nvPicPr>
          <p:cNvPr id="13314" name="Picture 2" descr="C:\Users\User\Desktop\diagram (1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08920"/>
            <a:ext cx="8064896" cy="298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614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6000" dirty="0"/>
              <a:t>АНАЛИЗ АЛГОРИТМОВ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10166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31224" cy="615598"/>
          </a:xfrm>
        </p:spPr>
        <p:txBody>
          <a:bodyPr>
            <a:normAutofit fontScale="90000"/>
          </a:bodyPr>
          <a:lstStyle/>
          <a:p>
            <a:r>
              <a:rPr lang="ru-RU" dirty="0"/>
              <a:t>Вставка ключа в дерево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9592" y="3284984"/>
            <a:ext cx="7416824" cy="772616"/>
          </a:xfrm>
        </p:spPr>
        <p:txBody>
          <a:bodyPr/>
          <a:lstStyle/>
          <a:p>
            <a:pPr algn="ctr"/>
            <a:r>
              <a:rPr lang="ru-RU" sz="1400" dirty="0"/>
              <a:t>Рисунок 1 (а). Вставка ключа в упорядоченное дерево.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99592" y="6093296"/>
            <a:ext cx="7920880" cy="639762"/>
          </a:xfrm>
        </p:spPr>
        <p:txBody>
          <a:bodyPr/>
          <a:lstStyle/>
          <a:p>
            <a:pPr algn="ctr"/>
            <a:r>
              <a:rPr lang="ru-RU" sz="1400" dirty="0"/>
              <a:t>Рисунок 1 (б). Вставка ключа в неупорядоченное дерево.</a:t>
            </a:r>
            <a:endParaRPr lang="ru-RU" sz="1400" dirty="0"/>
          </a:p>
        </p:txBody>
      </p:sp>
      <p:pic>
        <p:nvPicPr>
          <p:cNvPr id="14338" name="Picture 2" descr="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92696"/>
            <a:ext cx="5328592" cy="2668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 descr="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16" y="3717032"/>
            <a:ext cx="5087653" cy="2547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6876256" y="4437112"/>
            <a:ext cx="18887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/>
              <a:t>Худший случай</a:t>
            </a:r>
            <a:r>
              <a:rPr lang="ru-RU" dirty="0" smtClean="0"/>
              <a:t>:</a:t>
            </a:r>
          </a:p>
          <a:p>
            <a:pPr algn="ctr"/>
            <a:r>
              <a:rPr lang="ru-RU" dirty="0"/>
              <a:t>O(n </a:t>
            </a:r>
            <a:r>
              <a:rPr lang="ru-RU" dirty="0" err="1"/>
              <a:t>log</a:t>
            </a:r>
            <a:r>
              <a:rPr lang="ru-RU" dirty="0"/>
              <a:t> n)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91810" y="1484784"/>
            <a:ext cx="18880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 smtClean="0"/>
              <a:t>Лучший случай:</a:t>
            </a:r>
          </a:p>
          <a:p>
            <a:pPr algn="ctr"/>
            <a:r>
              <a:rPr lang="ru-RU" dirty="0"/>
              <a:t>O(</a:t>
            </a:r>
            <a:r>
              <a:rPr lang="ru-RU" dirty="0" err="1"/>
              <a:t>log</a:t>
            </a:r>
            <a:r>
              <a:rPr lang="ru-RU" dirty="0"/>
              <a:t>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91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/>
          </a:bodyPr>
          <a:lstStyle/>
          <a:p>
            <a:r>
              <a:rPr lang="ru-RU" dirty="0"/>
              <a:t>ПРИМЕР </a:t>
            </a:r>
            <a:r>
              <a:rPr lang="ru-RU" dirty="0" smtClean="0"/>
              <a:t>ДЕРЕВА </a:t>
            </a:r>
            <a:r>
              <a:rPr lang="ru-RU" dirty="0"/>
              <a:t>ТУРНИРОВ</a:t>
            </a:r>
            <a:br>
              <a:rPr lang="ru-RU" dirty="0"/>
            </a:br>
            <a:endParaRPr lang="ru-RU" dirty="0"/>
          </a:p>
        </p:txBody>
      </p:sp>
      <p:pic>
        <p:nvPicPr>
          <p:cNvPr id="1026" name="Picture 2" descr="https://upload.wikimedia.org/wikipedia/commons/c/c0/Tournament_tre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62727"/>
            <a:ext cx="7704856" cy="577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6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31224" cy="61559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Удаление ключа из дерева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3284984"/>
            <a:ext cx="7920880" cy="772616"/>
          </a:xfrm>
        </p:spPr>
        <p:txBody>
          <a:bodyPr/>
          <a:lstStyle/>
          <a:p>
            <a:pPr algn="ctr"/>
            <a:r>
              <a:rPr lang="ru-RU" sz="1400" dirty="0"/>
              <a:t>Рисунок 2 (а). Удаление ключа из упорядоченного </a:t>
            </a:r>
            <a:r>
              <a:rPr lang="ru-RU" sz="1400" dirty="0" smtClean="0"/>
              <a:t>дерева.</a:t>
            </a:r>
            <a:endParaRPr lang="ru-RU" sz="1400" dirty="0"/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95536" y="6093296"/>
            <a:ext cx="8424936" cy="639762"/>
          </a:xfrm>
        </p:spPr>
        <p:txBody>
          <a:bodyPr/>
          <a:lstStyle/>
          <a:p>
            <a:pPr algn="ctr"/>
            <a:r>
              <a:rPr lang="ru-RU" sz="1400" dirty="0"/>
              <a:t>Рисунок 2 (б). Удаление ключа из неупорядоченного дерева.</a:t>
            </a:r>
            <a:endParaRPr lang="ru-RU" sz="1400" dirty="0"/>
          </a:p>
        </p:txBody>
      </p:sp>
      <p:pic>
        <p:nvPicPr>
          <p:cNvPr id="15362" name="Picture 2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10" y="764704"/>
            <a:ext cx="5148064" cy="257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 descr="chart 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598" y="3645024"/>
            <a:ext cx="5364088" cy="268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876256" y="4437112"/>
            <a:ext cx="18887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/>
              <a:t>Худший случай</a:t>
            </a:r>
            <a:r>
              <a:rPr lang="ru-RU" dirty="0" smtClean="0"/>
              <a:t>:</a:t>
            </a:r>
          </a:p>
          <a:p>
            <a:pPr algn="ctr"/>
            <a:r>
              <a:rPr lang="ru-RU" dirty="0"/>
              <a:t>O(n </a:t>
            </a:r>
            <a:r>
              <a:rPr lang="ru-RU" dirty="0" err="1"/>
              <a:t>log</a:t>
            </a:r>
            <a:r>
              <a:rPr lang="ru-RU" dirty="0"/>
              <a:t> n)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91810" y="1484784"/>
            <a:ext cx="18880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 smtClean="0"/>
              <a:t>Лучший случай:</a:t>
            </a:r>
          </a:p>
          <a:p>
            <a:pPr algn="ctr"/>
            <a:r>
              <a:rPr lang="ru-RU" dirty="0"/>
              <a:t>O(</a:t>
            </a:r>
            <a:r>
              <a:rPr lang="ru-RU" dirty="0" err="1"/>
              <a:t>log</a:t>
            </a:r>
            <a:r>
              <a:rPr lang="ru-RU"/>
              <a:t> 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408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931224" cy="615598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Поиск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7544" y="3284984"/>
            <a:ext cx="8424936" cy="772616"/>
          </a:xfrm>
        </p:spPr>
        <p:txBody>
          <a:bodyPr/>
          <a:lstStyle/>
          <a:p>
            <a:pPr algn="ctr"/>
            <a:r>
              <a:rPr lang="ru-RU" sz="1400" dirty="0"/>
              <a:t>Рисунок 3 (а). Время поиска ключа в упорядоченном дереве.</a:t>
            </a:r>
          </a:p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7544" y="6093296"/>
            <a:ext cx="8352928" cy="639762"/>
          </a:xfrm>
        </p:spPr>
        <p:txBody>
          <a:bodyPr/>
          <a:lstStyle/>
          <a:p>
            <a:r>
              <a:rPr lang="ru-RU" sz="1400" dirty="0"/>
              <a:t>Рисунок 3 (б). Время поиска ключа в неупорядоченном дереве.</a:t>
            </a:r>
            <a:endParaRPr lang="ru-RU" sz="1400" dirty="0"/>
          </a:p>
        </p:txBody>
      </p:sp>
      <p:pic>
        <p:nvPicPr>
          <p:cNvPr id="16386" name="Picture 2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598" y="682201"/>
            <a:ext cx="5364088" cy="268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chart (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590" y="3717032"/>
            <a:ext cx="5508104" cy="2758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6876256" y="4437112"/>
            <a:ext cx="188872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/>
              <a:t>Худший случай</a:t>
            </a:r>
            <a:r>
              <a:rPr lang="ru-RU" dirty="0" smtClean="0"/>
              <a:t>:</a:t>
            </a:r>
          </a:p>
          <a:p>
            <a:pPr algn="ctr"/>
            <a:r>
              <a:rPr lang="ru-RU" dirty="0" smtClean="0"/>
              <a:t>O(n)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91810" y="1484784"/>
            <a:ext cx="1888017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ru-RU" dirty="0" smtClean="0"/>
              <a:t>Лучший случай:</a:t>
            </a:r>
          </a:p>
          <a:p>
            <a:pPr algn="ctr"/>
            <a:r>
              <a:rPr lang="ru-RU" dirty="0"/>
              <a:t>O(1)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971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6000" dirty="0"/>
              <a:t>ПРАКТИЧЕСКОЕ ПРИМЕНЕНИЕ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796036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251520" y="260648"/>
            <a:ext cx="8568952" cy="6336704"/>
          </a:xfrm>
        </p:spPr>
        <p:txBody>
          <a:bodyPr>
            <a:normAutofit/>
          </a:bodyPr>
          <a:lstStyle/>
          <a:p>
            <a:r>
              <a:rPr lang="ru-RU" sz="1800" dirty="0" smtClean="0"/>
              <a:t>	Дерево </a:t>
            </a:r>
            <a:r>
              <a:rPr lang="ru-RU" sz="1800" dirty="0"/>
              <a:t>турниров нашло свое место в различных областях компьютерных наук и информационных технологий. Одним из ключевых применений является его использование в алгоритмах сортировки, таких как турнирная сортировка (</a:t>
            </a:r>
            <a:r>
              <a:rPr lang="ru-RU" sz="1800" dirty="0" err="1"/>
              <a:t>tournament</a:t>
            </a:r>
            <a:r>
              <a:rPr lang="ru-RU" sz="1800" dirty="0"/>
              <a:t> </a:t>
            </a:r>
            <a:r>
              <a:rPr lang="ru-RU" sz="1800" dirty="0" err="1"/>
              <a:t>sort</a:t>
            </a:r>
            <a:r>
              <a:rPr lang="ru-RU" sz="1800" dirty="0"/>
              <a:t>), где эффективность поиска максимального элемента играет решающую роль. Также оно активно применяется в структурах данных, используемых в сетевых технологиях, для оптимизации маршрутизации и управления данными.</a:t>
            </a:r>
          </a:p>
          <a:p>
            <a:r>
              <a:rPr lang="ru-RU" sz="1800" dirty="0" smtClean="0"/>
              <a:t>	Таким </a:t>
            </a:r>
            <a:r>
              <a:rPr lang="ru-RU" sz="1800" dirty="0"/>
              <a:t>образом, данное исследование посвящено более глубокому пониманию принципов работы дерева турниров, его историческому контексту и практическим применениям, предоставляя полезные </a:t>
            </a:r>
            <a:r>
              <a:rPr lang="ru-RU" sz="1800" dirty="0" err="1"/>
              <a:t>инсайты</a:t>
            </a:r>
            <a:r>
              <a:rPr lang="ru-RU" sz="1800" dirty="0"/>
              <a:t> для разработчиков и исследователей в области алгоритмов и структур данных.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31841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6000" dirty="0"/>
              <a:t>Спасибо за </a:t>
            </a:r>
            <a:r>
              <a:rPr lang="ru-RU" sz="6000" dirty="0" smtClean="0"/>
              <a:t>внимание!</a:t>
            </a:r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00522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000" dirty="0"/>
              <a:t>Вставка ключа в дерево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365821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/>
          </a:bodyPr>
          <a:lstStyle/>
          <a:p>
            <a:r>
              <a:rPr lang="ru-RU" dirty="0"/>
              <a:t>Вставка ключа в дерево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2050" name="Picture 2" descr="C:\Users\User\Desktop\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0"/>
            <a:ext cx="771039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39552" y="1527175"/>
            <a:ext cx="10070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 smtClean="0"/>
              <a:t>Шаг 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85338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/>
          </a:bodyPr>
          <a:lstStyle/>
          <a:p>
            <a:r>
              <a:rPr lang="ru-RU" dirty="0"/>
              <a:t>Вставка ключа в дерево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527175"/>
            <a:ext cx="10070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 smtClean="0"/>
              <a:t>Шаг 2</a:t>
            </a:r>
            <a:endParaRPr lang="ru-RU" sz="2400" dirty="0"/>
          </a:p>
        </p:txBody>
      </p:sp>
      <p:pic>
        <p:nvPicPr>
          <p:cNvPr id="3074" name="Picture 2" descr="C:\Users\User\Desktop\diagram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32856"/>
            <a:ext cx="7710395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59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/>
          </a:bodyPr>
          <a:lstStyle/>
          <a:p>
            <a:r>
              <a:rPr lang="ru-RU" dirty="0"/>
              <a:t>Вставка ключа в дерево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527175"/>
            <a:ext cx="10070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 smtClean="0"/>
              <a:t>Шаг 3</a:t>
            </a:r>
            <a:endParaRPr lang="ru-RU" sz="2400" dirty="0"/>
          </a:p>
        </p:txBody>
      </p:sp>
      <p:pic>
        <p:nvPicPr>
          <p:cNvPr id="4098" name="Picture 2" descr="C:\Users\User\Desktop\diagram (2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6872"/>
            <a:ext cx="7682064" cy="258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29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/>
          </a:bodyPr>
          <a:lstStyle/>
          <a:p>
            <a:r>
              <a:rPr lang="ru-RU" dirty="0"/>
              <a:t>Вставка ключа в дерево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527175"/>
            <a:ext cx="10070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 smtClean="0"/>
              <a:t>Шаг 4</a:t>
            </a:r>
            <a:endParaRPr lang="ru-RU" sz="2400" dirty="0"/>
          </a:p>
        </p:txBody>
      </p:sp>
      <p:pic>
        <p:nvPicPr>
          <p:cNvPr id="5122" name="Picture 2" descr="C:\Users\User\Desktop\diagram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15858"/>
            <a:ext cx="7106222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6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715200" cy="1371600"/>
          </a:xfrm>
        </p:spPr>
        <p:txBody>
          <a:bodyPr>
            <a:normAutofit/>
          </a:bodyPr>
          <a:lstStyle/>
          <a:p>
            <a:r>
              <a:rPr lang="ru-RU" dirty="0"/>
              <a:t>Вставка ключа в дерево</a:t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1527175"/>
            <a:ext cx="100700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 smtClean="0"/>
              <a:t>Шаг 5</a:t>
            </a:r>
            <a:endParaRPr lang="ru-RU" sz="2400" dirty="0"/>
          </a:p>
        </p:txBody>
      </p:sp>
      <p:pic>
        <p:nvPicPr>
          <p:cNvPr id="6146" name="Picture 2" descr="C:\Users\User\Desktop\diagram (4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9" y="2420888"/>
            <a:ext cx="7697898" cy="285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04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435280" cy="4321175"/>
          </a:xfrm>
        </p:spPr>
        <p:txBody>
          <a:bodyPr/>
          <a:lstStyle/>
          <a:p>
            <a:pPr lvl="0"/>
            <a:r>
              <a:rPr lang="ru-RU" sz="6000" b="1" dirty="0"/>
              <a:t>Удаление ключа из дерева</a:t>
            </a:r>
          </a:p>
        </p:txBody>
      </p:sp>
    </p:spTree>
    <p:extLst>
      <p:ext uri="{BB962C8B-B14F-4D97-AF65-F5344CB8AC3E}">
        <p14:creationId xmlns:p14="http://schemas.microsoft.com/office/powerpoint/2010/main" val="548295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74</TotalTime>
  <Words>210</Words>
  <Application>Microsoft Office PowerPoint</Application>
  <PresentationFormat>Экран (4:3)</PresentationFormat>
  <Paragraphs>56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Главная</vt:lpstr>
      <vt:lpstr>ДЕРЕВО ТУРНИРОВ (TOURNAMENT TREE, WINNER TREE)</vt:lpstr>
      <vt:lpstr>ПРИМЕР ДЕРЕВА ТУРНИРОВ </vt:lpstr>
      <vt:lpstr>Вставка ключа в дерево</vt:lpstr>
      <vt:lpstr>Вставка ключа в дерево </vt:lpstr>
      <vt:lpstr>Вставка ключа в дерево </vt:lpstr>
      <vt:lpstr>Вставка ключа в дерево </vt:lpstr>
      <vt:lpstr>Вставка ключа в дерево </vt:lpstr>
      <vt:lpstr>Вставка ключа в дерево </vt:lpstr>
      <vt:lpstr>Удаление ключа из дерева</vt:lpstr>
      <vt:lpstr>Удаление ключа из дерева </vt:lpstr>
      <vt:lpstr>Удаление ключа из дерева </vt:lpstr>
      <vt:lpstr>Удаление ключа из дерева </vt:lpstr>
      <vt:lpstr>Удаление ключа из дерева </vt:lpstr>
      <vt:lpstr>Поиск</vt:lpstr>
      <vt:lpstr>Поиск </vt:lpstr>
      <vt:lpstr>Поиск </vt:lpstr>
      <vt:lpstr>Поиск </vt:lpstr>
      <vt:lpstr>АНАЛИЗ АЛГОРИТМОВ</vt:lpstr>
      <vt:lpstr>Вставка ключа в дерево</vt:lpstr>
      <vt:lpstr>Удаление ключа из дерева</vt:lpstr>
      <vt:lpstr>Поиск</vt:lpstr>
      <vt:lpstr>ПРАКТИЧЕСКОЕ ПРИМЕНЕНИЕ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ТУРНИРОВ (TOURNAMENT TREE, WINNER TREE)</dc:title>
  <dc:creator>Максим Пухов</dc:creator>
  <cp:lastModifiedBy>Пользователь Windows</cp:lastModifiedBy>
  <cp:revision>5</cp:revision>
  <dcterms:created xsi:type="dcterms:W3CDTF">2023-12-20T08:26:13Z</dcterms:created>
  <dcterms:modified xsi:type="dcterms:W3CDTF">2023-12-20T09:51:20Z</dcterms:modified>
</cp:coreProperties>
</file>