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-52"/>
      <p:regular r:id="rId14"/>
    </p:embeddedFont>
    <p:embeddedFont>
      <p:font typeface="Russo On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33245" y="2701492"/>
            <a:ext cx="286397" cy="28639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00801" y="2701492"/>
            <a:ext cx="286397" cy="28639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37946" y="4597801"/>
            <a:ext cx="13812107" cy="1348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sz="10552">
                <a:solidFill>
                  <a:srgbClr val="FFFFFF"/>
                </a:solidFill>
                <a:latin typeface="Russo One"/>
              </a:rPr>
              <a:t>MORE.Tech 4.0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68939" y="8644627"/>
            <a:ext cx="3845179" cy="61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5"/>
              </a:lnSpc>
            </a:pPr>
            <a:r>
              <a:rPr lang="en-US" sz="3589">
                <a:solidFill>
                  <a:srgbClr val="FFFFFF"/>
                </a:solidFill>
                <a:latin typeface="Russo One"/>
              </a:rPr>
              <a:t>Presentation by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33245" y="8644627"/>
            <a:ext cx="3384970" cy="61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25"/>
              </a:lnSpc>
            </a:pPr>
            <a:r>
              <a:rPr lang="en-US" sz="3589">
                <a:solidFill>
                  <a:srgbClr val="FEC260"/>
                </a:solidFill>
                <a:latin typeface="Russo One Bold"/>
              </a:rPr>
              <a:t>Поросята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08559" y="962025"/>
            <a:ext cx="807088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usso One"/>
              </a:rPr>
              <a:t>Хакатон ВТБ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08559" y="6769807"/>
            <a:ext cx="807088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>
                    <a:alpha val="74902"/>
                  </a:srgbClr>
                </a:solidFill>
                <a:latin typeface="Russo One"/>
              </a:rPr>
              <a:t>Data трек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468357" y="2701492"/>
            <a:ext cx="286397" cy="28639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380178" y="3763322"/>
            <a:ext cx="2760356" cy="276035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907304" y="3763322"/>
            <a:ext cx="2760356" cy="276035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61868" y="9031605"/>
            <a:ext cx="1016426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sso One"/>
              </a:rPr>
              <a:t>MORE.Tech 4.0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3391" y="3312092"/>
            <a:ext cx="5225147" cy="2111492"/>
            <a:chOff x="0" y="0"/>
            <a:chExt cx="1083900" cy="4380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3900" cy="438006"/>
            </a:xfrm>
            <a:custGeom>
              <a:avLst/>
              <a:gdLst/>
              <a:ahLst/>
              <a:cxnLst/>
              <a:rect l="l" t="t" r="r" b="b"/>
              <a:pathLst>
                <a:path w="1083900" h="438006">
                  <a:moveTo>
                    <a:pt x="35560" y="0"/>
                  </a:moveTo>
                  <a:lnTo>
                    <a:pt x="1048340" y="0"/>
                  </a:lnTo>
                  <a:cubicBezTo>
                    <a:pt x="1067979" y="0"/>
                    <a:pt x="1083900" y="15921"/>
                    <a:pt x="1083900" y="35560"/>
                  </a:cubicBezTo>
                  <a:lnTo>
                    <a:pt x="1083900" y="402446"/>
                  </a:lnTo>
                  <a:cubicBezTo>
                    <a:pt x="1083900" y="422085"/>
                    <a:pt x="1067979" y="438006"/>
                    <a:pt x="1048340" y="438006"/>
                  </a:cubicBezTo>
                  <a:lnTo>
                    <a:pt x="35560" y="438006"/>
                  </a:lnTo>
                  <a:cubicBezTo>
                    <a:pt x="15921" y="438006"/>
                    <a:pt x="0" y="422085"/>
                    <a:pt x="0" y="402446"/>
                  </a:cubicBezTo>
                  <a:lnTo>
                    <a:pt x="0" y="35560"/>
                  </a:lnTo>
                  <a:cubicBezTo>
                    <a:pt x="0" y="15921"/>
                    <a:pt x="15921" y="0"/>
                    <a:pt x="35560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79472" y="5877395"/>
            <a:ext cx="5225147" cy="2111492"/>
            <a:chOff x="0" y="0"/>
            <a:chExt cx="1083900" cy="4380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83900" cy="438006"/>
            </a:xfrm>
            <a:custGeom>
              <a:avLst/>
              <a:gdLst/>
              <a:ahLst/>
              <a:cxnLst/>
              <a:rect l="l" t="t" r="r" b="b"/>
              <a:pathLst>
                <a:path w="1083900" h="438006">
                  <a:moveTo>
                    <a:pt x="35560" y="0"/>
                  </a:moveTo>
                  <a:lnTo>
                    <a:pt x="1048340" y="0"/>
                  </a:lnTo>
                  <a:cubicBezTo>
                    <a:pt x="1067979" y="0"/>
                    <a:pt x="1083900" y="15921"/>
                    <a:pt x="1083900" y="35560"/>
                  </a:cubicBezTo>
                  <a:lnTo>
                    <a:pt x="1083900" y="402446"/>
                  </a:lnTo>
                  <a:cubicBezTo>
                    <a:pt x="1083900" y="422085"/>
                    <a:pt x="1067979" y="438006"/>
                    <a:pt x="1048340" y="438006"/>
                  </a:cubicBezTo>
                  <a:lnTo>
                    <a:pt x="35560" y="438006"/>
                  </a:lnTo>
                  <a:cubicBezTo>
                    <a:pt x="15921" y="438006"/>
                    <a:pt x="0" y="422085"/>
                    <a:pt x="0" y="402446"/>
                  </a:cubicBezTo>
                  <a:lnTo>
                    <a:pt x="0" y="35560"/>
                  </a:lnTo>
                  <a:cubicBezTo>
                    <a:pt x="0" y="15921"/>
                    <a:pt x="15921" y="0"/>
                    <a:pt x="35560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523648" y="5877395"/>
            <a:ext cx="5225147" cy="2111492"/>
            <a:chOff x="0" y="0"/>
            <a:chExt cx="1083900" cy="43800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83900" cy="438006"/>
            </a:xfrm>
            <a:custGeom>
              <a:avLst/>
              <a:gdLst/>
              <a:ahLst/>
              <a:cxnLst/>
              <a:rect l="l" t="t" r="r" b="b"/>
              <a:pathLst>
                <a:path w="1083900" h="438006">
                  <a:moveTo>
                    <a:pt x="35560" y="0"/>
                  </a:moveTo>
                  <a:lnTo>
                    <a:pt x="1048340" y="0"/>
                  </a:lnTo>
                  <a:cubicBezTo>
                    <a:pt x="1067979" y="0"/>
                    <a:pt x="1083900" y="15921"/>
                    <a:pt x="1083900" y="35560"/>
                  </a:cubicBezTo>
                  <a:lnTo>
                    <a:pt x="1083900" y="402446"/>
                  </a:lnTo>
                  <a:cubicBezTo>
                    <a:pt x="1083900" y="422085"/>
                    <a:pt x="1067979" y="438006"/>
                    <a:pt x="1048340" y="438006"/>
                  </a:cubicBezTo>
                  <a:lnTo>
                    <a:pt x="35560" y="438006"/>
                  </a:lnTo>
                  <a:cubicBezTo>
                    <a:pt x="15921" y="438006"/>
                    <a:pt x="0" y="422085"/>
                    <a:pt x="0" y="402446"/>
                  </a:cubicBezTo>
                  <a:lnTo>
                    <a:pt x="0" y="35560"/>
                  </a:lnTo>
                  <a:cubicBezTo>
                    <a:pt x="0" y="15921"/>
                    <a:pt x="15921" y="0"/>
                    <a:pt x="35560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523648" y="3312092"/>
            <a:ext cx="5225147" cy="2111492"/>
            <a:chOff x="0" y="0"/>
            <a:chExt cx="1083900" cy="4380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83900" cy="438006"/>
            </a:xfrm>
            <a:custGeom>
              <a:avLst/>
              <a:gdLst/>
              <a:ahLst/>
              <a:cxnLst/>
              <a:rect l="l" t="t" r="r" b="b"/>
              <a:pathLst>
                <a:path w="1083900" h="438006">
                  <a:moveTo>
                    <a:pt x="35560" y="0"/>
                  </a:moveTo>
                  <a:lnTo>
                    <a:pt x="1048340" y="0"/>
                  </a:lnTo>
                  <a:cubicBezTo>
                    <a:pt x="1067979" y="0"/>
                    <a:pt x="1083900" y="15921"/>
                    <a:pt x="1083900" y="35560"/>
                  </a:cubicBezTo>
                  <a:lnTo>
                    <a:pt x="1083900" y="402446"/>
                  </a:lnTo>
                  <a:cubicBezTo>
                    <a:pt x="1083900" y="422085"/>
                    <a:pt x="1067979" y="438006"/>
                    <a:pt x="1048340" y="438006"/>
                  </a:cubicBezTo>
                  <a:lnTo>
                    <a:pt x="35560" y="438006"/>
                  </a:lnTo>
                  <a:cubicBezTo>
                    <a:pt x="15921" y="438006"/>
                    <a:pt x="0" y="422085"/>
                    <a:pt x="0" y="402446"/>
                  </a:cubicBezTo>
                  <a:lnTo>
                    <a:pt x="0" y="35560"/>
                  </a:lnTo>
                  <a:cubicBezTo>
                    <a:pt x="0" y="15921"/>
                    <a:pt x="15921" y="0"/>
                    <a:pt x="355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59970" y="3312092"/>
            <a:ext cx="5225147" cy="2111492"/>
            <a:chOff x="0" y="0"/>
            <a:chExt cx="1083900" cy="43800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83900" cy="438006"/>
            </a:xfrm>
            <a:custGeom>
              <a:avLst/>
              <a:gdLst/>
              <a:ahLst/>
              <a:cxnLst/>
              <a:rect l="l" t="t" r="r" b="b"/>
              <a:pathLst>
                <a:path w="1083900" h="438006">
                  <a:moveTo>
                    <a:pt x="35560" y="0"/>
                  </a:moveTo>
                  <a:lnTo>
                    <a:pt x="1048340" y="0"/>
                  </a:lnTo>
                  <a:cubicBezTo>
                    <a:pt x="1067979" y="0"/>
                    <a:pt x="1083900" y="15921"/>
                    <a:pt x="1083900" y="35560"/>
                  </a:cubicBezTo>
                  <a:lnTo>
                    <a:pt x="1083900" y="402446"/>
                  </a:lnTo>
                  <a:cubicBezTo>
                    <a:pt x="1083900" y="422085"/>
                    <a:pt x="1067979" y="438006"/>
                    <a:pt x="1048340" y="438006"/>
                  </a:cubicBezTo>
                  <a:lnTo>
                    <a:pt x="35560" y="438006"/>
                  </a:lnTo>
                  <a:cubicBezTo>
                    <a:pt x="15921" y="438006"/>
                    <a:pt x="0" y="422085"/>
                    <a:pt x="0" y="402446"/>
                  </a:cubicBezTo>
                  <a:lnTo>
                    <a:pt x="0" y="35560"/>
                  </a:lnTo>
                  <a:cubicBezTo>
                    <a:pt x="0" y="15921"/>
                    <a:pt x="15921" y="0"/>
                    <a:pt x="35560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159970" y="5845902"/>
            <a:ext cx="5225147" cy="2111492"/>
            <a:chOff x="0" y="0"/>
            <a:chExt cx="1083900" cy="43800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83900" cy="438006"/>
            </a:xfrm>
            <a:custGeom>
              <a:avLst/>
              <a:gdLst/>
              <a:ahLst/>
              <a:cxnLst/>
              <a:rect l="l" t="t" r="r" b="b"/>
              <a:pathLst>
                <a:path w="1083900" h="438006">
                  <a:moveTo>
                    <a:pt x="35560" y="0"/>
                  </a:moveTo>
                  <a:lnTo>
                    <a:pt x="1048340" y="0"/>
                  </a:lnTo>
                  <a:cubicBezTo>
                    <a:pt x="1067979" y="0"/>
                    <a:pt x="1083900" y="15921"/>
                    <a:pt x="1083900" y="35560"/>
                  </a:cubicBezTo>
                  <a:lnTo>
                    <a:pt x="1083900" y="402446"/>
                  </a:lnTo>
                  <a:cubicBezTo>
                    <a:pt x="1083900" y="422085"/>
                    <a:pt x="1067979" y="438006"/>
                    <a:pt x="1048340" y="438006"/>
                  </a:cubicBezTo>
                  <a:lnTo>
                    <a:pt x="35560" y="438006"/>
                  </a:lnTo>
                  <a:cubicBezTo>
                    <a:pt x="15921" y="438006"/>
                    <a:pt x="0" y="422085"/>
                    <a:pt x="0" y="402446"/>
                  </a:cubicBezTo>
                  <a:lnTo>
                    <a:pt x="0" y="35560"/>
                  </a:lnTo>
                  <a:cubicBezTo>
                    <a:pt x="0" y="15921"/>
                    <a:pt x="15921" y="0"/>
                    <a:pt x="355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>
              <a:solidFill>
                <a:srgbClr val="000000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536360" y="1219200"/>
            <a:ext cx="11218506" cy="100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0"/>
              </a:lnSpc>
            </a:pPr>
            <a:r>
              <a:rPr lang="en-US" sz="7861">
                <a:solidFill>
                  <a:srgbClr val="000000"/>
                </a:solidFill>
                <a:latin typeface="Russo One"/>
              </a:rPr>
              <a:t>Обзор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7512" y="3986301"/>
            <a:ext cx="5329067" cy="60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FFFFFF"/>
                </a:solidFill>
                <a:latin typeface="Russo One Bold"/>
              </a:rPr>
              <a:t>Задача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481080" y="3713014"/>
            <a:ext cx="5329067" cy="123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000000"/>
                </a:solidFill>
                <a:latin typeface="Russo One Bold"/>
              </a:rPr>
              <a:t>Концепция </a:t>
            </a:r>
          </a:p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000000"/>
                </a:solidFill>
                <a:latin typeface="Russo One Bold"/>
              </a:rPr>
              <a:t>решения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34647" y="6520111"/>
            <a:ext cx="5329067" cy="60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000000"/>
                </a:solidFill>
                <a:latin typeface="Russo One Bold"/>
              </a:rPr>
              <a:t>О команде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08010" y="3986301"/>
            <a:ext cx="5329067" cy="60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000000"/>
                </a:solidFill>
                <a:latin typeface="Russo One Bold"/>
              </a:rPr>
              <a:t>Источники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31431" y="6551603"/>
            <a:ext cx="5329067" cy="60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000000"/>
                </a:solidFill>
                <a:latin typeface="Russo One Bold"/>
              </a:rPr>
              <a:t>Технологии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471688" y="6551603"/>
            <a:ext cx="5329067" cy="60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5"/>
              </a:lnSpc>
            </a:pPr>
            <a:r>
              <a:rPr lang="en-US" sz="3546">
                <a:solidFill>
                  <a:srgbClr val="FFFFFF"/>
                </a:solidFill>
                <a:latin typeface="Russo One Bold"/>
              </a:rPr>
              <a:t>Результаты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6596" y="5143500"/>
            <a:ext cx="7797582" cy="3683389"/>
            <a:chOff x="0" y="0"/>
            <a:chExt cx="2053684" cy="9701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3684" cy="970111"/>
            </a:xfrm>
            <a:custGeom>
              <a:avLst/>
              <a:gdLst/>
              <a:ahLst/>
              <a:cxnLst/>
              <a:rect l="l" t="t" r="r" b="b"/>
              <a:pathLst>
                <a:path w="2053684" h="970111">
                  <a:moveTo>
                    <a:pt x="50636" y="0"/>
                  </a:moveTo>
                  <a:lnTo>
                    <a:pt x="2003048" y="0"/>
                  </a:lnTo>
                  <a:cubicBezTo>
                    <a:pt x="2016478" y="0"/>
                    <a:pt x="2029357" y="5335"/>
                    <a:pt x="2038853" y="14831"/>
                  </a:cubicBezTo>
                  <a:cubicBezTo>
                    <a:pt x="2048350" y="24327"/>
                    <a:pt x="2053684" y="37206"/>
                    <a:pt x="2053684" y="50636"/>
                  </a:cubicBezTo>
                  <a:lnTo>
                    <a:pt x="2053684" y="919475"/>
                  </a:lnTo>
                  <a:cubicBezTo>
                    <a:pt x="2053684" y="932904"/>
                    <a:pt x="2048350" y="945784"/>
                    <a:pt x="2038853" y="955280"/>
                  </a:cubicBezTo>
                  <a:cubicBezTo>
                    <a:pt x="2029357" y="964776"/>
                    <a:pt x="2016478" y="970111"/>
                    <a:pt x="2003048" y="970111"/>
                  </a:cubicBezTo>
                  <a:lnTo>
                    <a:pt x="50636" y="970111"/>
                  </a:lnTo>
                  <a:cubicBezTo>
                    <a:pt x="37206" y="970111"/>
                    <a:pt x="24327" y="964776"/>
                    <a:pt x="14831" y="955280"/>
                  </a:cubicBezTo>
                  <a:cubicBezTo>
                    <a:pt x="5335" y="945784"/>
                    <a:pt x="0" y="932904"/>
                    <a:pt x="0" y="919475"/>
                  </a:cubicBezTo>
                  <a:lnTo>
                    <a:pt x="0" y="50636"/>
                  </a:lnTo>
                  <a:cubicBezTo>
                    <a:pt x="0" y="37206"/>
                    <a:pt x="5335" y="24327"/>
                    <a:pt x="14831" y="14831"/>
                  </a:cubicBezTo>
                  <a:cubicBezTo>
                    <a:pt x="24327" y="5335"/>
                    <a:pt x="37206" y="0"/>
                    <a:pt x="506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83821" y="5143500"/>
            <a:ext cx="7797582" cy="3683389"/>
            <a:chOff x="0" y="0"/>
            <a:chExt cx="2053684" cy="9701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3684" cy="970111"/>
            </a:xfrm>
            <a:custGeom>
              <a:avLst/>
              <a:gdLst/>
              <a:ahLst/>
              <a:cxnLst/>
              <a:rect l="l" t="t" r="r" b="b"/>
              <a:pathLst>
                <a:path w="2053684" h="970111">
                  <a:moveTo>
                    <a:pt x="50636" y="0"/>
                  </a:moveTo>
                  <a:lnTo>
                    <a:pt x="2003048" y="0"/>
                  </a:lnTo>
                  <a:cubicBezTo>
                    <a:pt x="2016478" y="0"/>
                    <a:pt x="2029357" y="5335"/>
                    <a:pt x="2038853" y="14831"/>
                  </a:cubicBezTo>
                  <a:cubicBezTo>
                    <a:pt x="2048350" y="24327"/>
                    <a:pt x="2053684" y="37206"/>
                    <a:pt x="2053684" y="50636"/>
                  </a:cubicBezTo>
                  <a:lnTo>
                    <a:pt x="2053684" y="919475"/>
                  </a:lnTo>
                  <a:cubicBezTo>
                    <a:pt x="2053684" y="932904"/>
                    <a:pt x="2048350" y="945784"/>
                    <a:pt x="2038853" y="955280"/>
                  </a:cubicBezTo>
                  <a:cubicBezTo>
                    <a:pt x="2029357" y="964776"/>
                    <a:pt x="2016478" y="970111"/>
                    <a:pt x="2003048" y="970111"/>
                  </a:cubicBezTo>
                  <a:lnTo>
                    <a:pt x="50636" y="970111"/>
                  </a:lnTo>
                  <a:cubicBezTo>
                    <a:pt x="37206" y="970111"/>
                    <a:pt x="24327" y="964776"/>
                    <a:pt x="14831" y="955280"/>
                  </a:cubicBezTo>
                  <a:cubicBezTo>
                    <a:pt x="5335" y="945784"/>
                    <a:pt x="0" y="932904"/>
                    <a:pt x="0" y="919475"/>
                  </a:cubicBezTo>
                  <a:lnTo>
                    <a:pt x="0" y="50636"/>
                  </a:lnTo>
                  <a:cubicBezTo>
                    <a:pt x="0" y="37206"/>
                    <a:pt x="5335" y="24327"/>
                    <a:pt x="14831" y="14831"/>
                  </a:cubicBezTo>
                  <a:cubicBezTo>
                    <a:pt x="24327" y="5335"/>
                    <a:pt x="37206" y="0"/>
                    <a:pt x="506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6596" y="636585"/>
            <a:ext cx="16074807" cy="1142371"/>
            <a:chOff x="0" y="0"/>
            <a:chExt cx="4233694" cy="3008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33694" cy="300871"/>
            </a:xfrm>
            <a:custGeom>
              <a:avLst/>
              <a:gdLst/>
              <a:ahLst/>
              <a:cxnLst/>
              <a:rect l="l" t="t" r="r" b="b"/>
              <a:pathLst>
                <a:path w="4233694" h="300871">
                  <a:moveTo>
                    <a:pt x="13967" y="0"/>
                  </a:moveTo>
                  <a:lnTo>
                    <a:pt x="4219727" y="0"/>
                  </a:lnTo>
                  <a:cubicBezTo>
                    <a:pt x="4223432" y="0"/>
                    <a:pt x="4226984" y="1472"/>
                    <a:pt x="4229603" y="4091"/>
                  </a:cubicBezTo>
                  <a:cubicBezTo>
                    <a:pt x="4232223" y="6710"/>
                    <a:pt x="4233694" y="10263"/>
                    <a:pt x="4233694" y="13967"/>
                  </a:cubicBezTo>
                  <a:lnTo>
                    <a:pt x="4233694" y="286904"/>
                  </a:lnTo>
                  <a:cubicBezTo>
                    <a:pt x="4233694" y="290609"/>
                    <a:pt x="4232223" y="294161"/>
                    <a:pt x="4229603" y="296781"/>
                  </a:cubicBezTo>
                  <a:cubicBezTo>
                    <a:pt x="4226984" y="299400"/>
                    <a:pt x="4223432" y="300871"/>
                    <a:pt x="4219727" y="300871"/>
                  </a:cubicBezTo>
                  <a:lnTo>
                    <a:pt x="13967" y="300871"/>
                  </a:lnTo>
                  <a:cubicBezTo>
                    <a:pt x="10263" y="300871"/>
                    <a:pt x="6710" y="299400"/>
                    <a:pt x="4091" y="296781"/>
                  </a:cubicBezTo>
                  <a:cubicBezTo>
                    <a:pt x="1472" y="294161"/>
                    <a:pt x="0" y="290609"/>
                    <a:pt x="0" y="286904"/>
                  </a:cubicBezTo>
                  <a:lnTo>
                    <a:pt x="0" y="13967"/>
                  </a:lnTo>
                  <a:cubicBezTo>
                    <a:pt x="0" y="10263"/>
                    <a:pt x="1472" y="6710"/>
                    <a:pt x="4091" y="4091"/>
                  </a:cubicBezTo>
                  <a:cubicBezTo>
                    <a:pt x="6710" y="1472"/>
                    <a:pt x="10263" y="0"/>
                    <a:pt x="1396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124255" y="981075"/>
            <a:ext cx="384517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Russo One"/>
              </a:rPr>
              <a:t>Presentation by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48552" y="981075"/>
            <a:ext cx="338497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Russo One Bold"/>
              </a:rPr>
              <a:t>Поросята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7309" y="981075"/>
            <a:ext cx="1016426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Russo One"/>
              </a:rPr>
              <a:t>MORE.Tech 4.0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10495" y="5536901"/>
            <a:ext cx="5989786" cy="62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7"/>
              </a:lnSpc>
            </a:pPr>
            <a:r>
              <a:rPr lang="en-US" sz="3705">
                <a:solidFill>
                  <a:srgbClr val="2A0944"/>
                </a:solidFill>
                <a:latin typeface="Russo One"/>
              </a:rPr>
              <a:t>Задача 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720" y="5536901"/>
            <a:ext cx="5989786" cy="62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7"/>
              </a:lnSpc>
            </a:pPr>
            <a:r>
              <a:rPr lang="en-US" sz="3705">
                <a:solidFill>
                  <a:srgbClr val="2A0944"/>
                </a:solidFill>
                <a:latin typeface="Russo One"/>
              </a:rPr>
              <a:t>Задача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42746" y="2898347"/>
            <a:ext cx="13802509" cy="1195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0"/>
              </a:lnSpc>
            </a:pPr>
            <a:r>
              <a:rPr lang="en-US" sz="9372">
                <a:solidFill>
                  <a:srgbClr val="000000"/>
                </a:solidFill>
                <a:latin typeface="Russo One"/>
              </a:rPr>
              <a:t>Задачи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22822" y="6323482"/>
            <a:ext cx="6365132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usso One"/>
              </a:rPr>
              <a:t>Создать сервис, способный определять тренды и инсайты в новостях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00047" y="6308742"/>
            <a:ext cx="6365132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Russo One"/>
              </a:rPr>
              <a:t>Классифицировать новости на две категории для:</a:t>
            </a:r>
          </a:p>
          <a:p>
            <a:pPr marL="647698" lvl="1" indent="-323849" algn="ctr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usso One"/>
              </a:rPr>
              <a:t>Генерального директора</a:t>
            </a:r>
          </a:p>
          <a:p>
            <a:pPr marL="647698" lvl="1" indent="-323849" algn="ctr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usso One"/>
              </a:rPr>
              <a:t>Бухгалтера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086551" y="8584394"/>
            <a:ext cx="484990" cy="48499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>
              <a:solidFill>
                <a:srgbClr val="2A0944"/>
              </a:solidFill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042456" y="8584394"/>
            <a:ext cx="484990" cy="48499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>
              <a:solidFill>
                <a:srgbClr val="2A0944"/>
              </a:solidFill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762041" y="8584394"/>
            <a:ext cx="484990" cy="48499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363561" y="8584394"/>
            <a:ext cx="484990" cy="48499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439234" y="8584394"/>
            <a:ext cx="484990" cy="484990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3716459" y="8584394"/>
            <a:ext cx="484990" cy="484990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028700" y="1028700"/>
            <a:ext cx="2223928" cy="222392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028700" y="4159490"/>
            <a:ext cx="2223928" cy="222392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028700" y="7048622"/>
            <a:ext cx="2223928" cy="222392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88256" y="720209"/>
            <a:ext cx="6014092" cy="2840911"/>
            <a:chOff x="0" y="0"/>
            <a:chExt cx="2053684" cy="97011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53684" cy="970111"/>
            </a:xfrm>
            <a:custGeom>
              <a:avLst/>
              <a:gdLst/>
              <a:ahLst/>
              <a:cxnLst/>
              <a:rect l="l" t="t" r="r" b="b"/>
              <a:pathLst>
                <a:path w="2053684" h="970111">
                  <a:moveTo>
                    <a:pt x="65652" y="0"/>
                  </a:moveTo>
                  <a:lnTo>
                    <a:pt x="1988032" y="0"/>
                  </a:lnTo>
                  <a:cubicBezTo>
                    <a:pt x="2005444" y="0"/>
                    <a:pt x="2022143" y="6917"/>
                    <a:pt x="2034455" y="19229"/>
                  </a:cubicBezTo>
                  <a:cubicBezTo>
                    <a:pt x="2046768" y="31541"/>
                    <a:pt x="2053684" y="48240"/>
                    <a:pt x="2053684" y="65652"/>
                  </a:cubicBezTo>
                  <a:lnTo>
                    <a:pt x="2053684" y="904458"/>
                  </a:lnTo>
                  <a:cubicBezTo>
                    <a:pt x="2053684" y="940717"/>
                    <a:pt x="2024291" y="970111"/>
                    <a:pt x="1988032" y="970111"/>
                  </a:cubicBezTo>
                  <a:lnTo>
                    <a:pt x="65652" y="970111"/>
                  </a:lnTo>
                  <a:cubicBezTo>
                    <a:pt x="48240" y="970111"/>
                    <a:pt x="31541" y="963194"/>
                    <a:pt x="19229" y="950881"/>
                  </a:cubicBezTo>
                  <a:cubicBezTo>
                    <a:pt x="6917" y="938569"/>
                    <a:pt x="0" y="921870"/>
                    <a:pt x="0" y="904458"/>
                  </a:cubicBezTo>
                  <a:lnTo>
                    <a:pt x="0" y="65652"/>
                  </a:lnTo>
                  <a:cubicBezTo>
                    <a:pt x="0" y="48240"/>
                    <a:pt x="6917" y="31541"/>
                    <a:pt x="19229" y="19229"/>
                  </a:cubicBezTo>
                  <a:cubicBezTo>
                    <a:pt x="31541" y="6917"/>
                    <a:pt x="48240" y="0"/>
                    <a:pt x="656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85412" y="1004014"/>
            <a:ext cx="461978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A0944"/>
                </a:solidFill>
                <a:latin typeface="Russo One"/>
              </a:rPr>
              <a:t>Фаза 1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88256" y="3723045"/>
            <a:ext cx="6014092" cy="2840911"/>
            <a:chOff x="0" y="0"/>
            <a:chExt cx="2053684" cy="97011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53684" cy="970111"/>
            </a:xfrm>
            <a:custGeom>
              <a:avLst/>
              <a:gdLst/>
              <a:ahLst/>
              <a:cxnLst/>
              <a:rect l="l" t="t" r="r" b="b"/>
              <a:pathLst>
                <a:path w="2053684" h="970111">
                  <a:moveTo>
                    <a:pt x="65652" y="0"/>
                  </a:moveTo>
                  <a:lnTo>
                    <a:pt x="1988032" y="0"/>
                  </a:lnTo>
                  <a:cubicBezTo>
                    <a:pt x="2005444" y="0"/>
                    <a:pt x="2022143" y="6917"/>
                    <a:pt x="2034455" y="19229"/>
                  </a:cubicBezTo>
                  <a:cubicBezTo>
                    <a:pt x="2046768" y="31541"/>
                    <a:pt x="2053684" y="48240"/>
                    <a:pt x="2053684" y="65652"/>
                  </a:cubicBezTo>
                  <a:lnTo>
                    <a:pt x="2053684" y="904458"/>
                  </a:lnTo>
                  <a:cubicBezTo>
                    <a:pt x="2053684" y="940717"/>
                    <a:pt x="2024291" y="970111"/>
                    <a:pt x="1988032" y="970111"/>
                  </a:cubicBezTo>
                  <a:lnTo>
                    <a:pt x="65652" y="970111"/>
                  </a:lnTo>
                  <a:cubicBezTo>
                    <a:pt x="48240" y="970111"/>
                    <a:pt x="31541" y="963194"/>
                    <a:pt x="19229" y="950881"/>
                  </a:cubicBezTo>
                  <a:cubicBezTo>
                    <a:pt x="6917" y="938569"/>
                    <a:pt x="0" y="921870"/>
                    <a:pt x="0" y="904458"/>
                  </a:cubicBezTo>
                  <a:lnTo>
                    <a:pt x="0" y="65652"/>
                  </a:lnTo>
                  <a:cubicBezTo>
                    <a:pt x="0" y="48240"/>
                    <a:pt x="6917" y="31541"/>
                    <a:pt x="19229" y="19229"/>
                  </a:cubicBezTo>
                  <a:cubicBezTo>
                    <a:pt x="31541" y="6917"/>
                    <a:pt x="48240" y="0"/>
                    <a:pt x="656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7415317" y="4437304"/>
            <a:ext cx="374061" cy="37406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85412" y="4011215"/>
            <a:ext cx="461978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A0944"/>
                </a:solidFill>
                <a:latin typeface="Russo One"/>
              </a:rPr>
              <a:t>Фаза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40664" y="1783755"/>
            <a:ext cx="4909276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sso One"/>
              </a:rPr>
              <a:t>Выбор новостных источников и парсинг сайтов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40664" y="4892057"/>
            <a:ext cx="4909276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sso One"/>
              </a:rPr>
              <a:t>Анализ и классификация новостей, выделение трендов</a:t>
            </a:r>
          </a:p>
        </p:txBody>
      </p:sp>
      <p:grpSp>
        <p:nvGrpSpPr>
          <p:cNvPr id="24" name="Group 24"/>
          <p:cNvGrpSpPr/>
          <p:nvPr/>
        </p:nvGrpSpPr>
        <p:grpSpPr>
          <a:xfrm rot="5400000">
            <a:off x="7415317" y="1431987"/>
            <a:ext cx="374061" cy="37406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>
              <a:solidFill>
                <a:srgbClr val="2A0944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0000">
            <a:off x="7415317" y="4954240"/>
            <a:ext cx="374061" cy="374061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>
              <a:solidFill>
                <a:srgbClr val="2A0944"/>
              </a:solidFill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7415317" y="1952977"/>
            <a:ext cx="374061" cy="3740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0000">
            <a:off x="7415317" y="2475279"/>
            <a:ext cx="374061" cy="374061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 rot="5400000">
            <a:off x="7415317" y="5478115"/>
            <a:ext cx="374061" cy="37406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588256" y="6725880"/>
            <a:ext cx="6014092" cy="2840911"/>
            <a:chOff x="0" y="0"/>
            <a:chExt cx="2053684" cy="970111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053684" cy="970111"/>
            </a:xfrm>
            <a:custGeom>
              <a:avLst/>
              <a:gdLst/>
              <a:ahLst/>
              <a:cxnLst/>
              <a:rect l="l" t="t" r="r" b="b"/>
              <a:pathLst>
                <a:path w="2053684" h="970111">
                  <a:moveTo>
                    <a:pt x="65652" y="0"/>
                  </a:moveTo>
                  <a:lnTo>
                    <a:pt x="1988032" y="0"/>
                  </a:lnTo>
                  <a:cubicBezTo>
                    <a:pt x="2005444" y="0"/>
                    <a:pt x="2022143" y="6917"/>
                    <a:pt x="2034455" y="19229"/>
                  </a:cubicBezTo>
                  <a:cubicBezTo>
                    <a:pt x="2046768" y="31541"/>
                    <a:pt x="2053684" y="48240"/>
                    <a:pt x="2053684" y="65652"/>
                  </a:cubicBezTo>
                  <a:lnTo>
                    <a:pt x="2053684" y="904458"/>
                  </a:lnTo>
                  <a:cubicBezTo>
                    <a:pt x="2053684" y="940717"/>
                    <a:pt x="2024291" y="970111"/>
                    <a:pt x="1988032" y="970111"/>
                  </a:cubicBezTo>
                  <a:lnTo>
                    <a:pt x="65652" y="970111"/>
                  </a:lnTo>
                  <a:cubicBezTo>
                    <a:pt x="48240" y="970111"/>
                    <a:pt x="31541" y="963194"/>
                    <a:pt x="19229" y="950881"/>
                  </a:cubicBezTo>
                  <a:cubicBezTo>
                    <a:pt x="6917" y="938569"/>
                    <a:pt x="0" y="921870"/>
                    <a:pt x="0" y="904458"/>
                  </a:cubicBezTo>
                  <a:lnTo>
                    <a:pt x="0" y="65652"/>
                  </a:lnTo>
                  <a:cubicBezTo>
                    <a:pt x="0" y="48240"/>
                    <a:pt x="6917" y="31541"/>
                    <a:pt x="19229" y="19229"/>
                  </a:cubicBezTo>
                  <a:cubicBezTo>
                    <a:pt x="31541" y="6917"/>
                    <a:pt x="48240" y="0"/>
                    <a:pt x="656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285412" y="7014051"/>
            <a:ext cx="461978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A0944"/>
                </a:solidFill>
                <a:latin typeface="Russo One"/>
              </a:rPr>
              <a:t>Фаза 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140664" y="7632426"/>
            <a:ext cx="4909276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sso One"/>
              </a:rPr>
              <a:t>Демонстрация отфильтрованных новостей пользователям</a:t>
            </a:r>
          </a:p>
        </p:txBody>
      </p:sp>
      <p:grpSp>
        <p:nvGrpSpPr>
          <p:cNvPr id="44" name="Group 44"/>
          <p:cNvGrpSpPr/>
          <p:nvPr/>
        </p:nvGrpSpPr>
        <p:grpSpPr>
          <a:xfrm rot="-5400000">
            <a:off x="7415317" y="8480951"/>
            <a:ext cx="374061" cy="374061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>
              <a:solidFill>
                <a:srgbClr val="2A0944"/>
              </a:solidFill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 rot="-5400000">
            <a:off x="7415317" y="7959962"/>
            <a:ext cx="374061" cy="374061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 rot="-5400000">
            <a:off x="7415317" y="7437659"/>
            <a:ext cx="374061" cy="374061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12649106" y="9031605"/>
            <a:ext cx="384517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sso One"/>
              </a:rPr>
              <a:t>Presentation by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3296173" y="9045855"/>
            <a:ext cx="338497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>
                <a:solidFill>
                  <a:srgbClr val="2A0944"/>
                </a:solidFill>
                <a:latin typeface="Russo One Bold"/>
              </a:rPr>
              <a:t>Поросята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0399733" y="802005"/>
            <a:ext cx="685956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sso One"/>
              </a:rPr>
              <a:t>MORE.Tech 4.0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333046" y="4297636"/>
            <a:ext cx="7926254" cy="216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63"/>
              </a:lnSpc>
            </a:pPr>
            <a:r>
              <a:rPr lang="en-US" sz="8791">
                <a:solidFill>
                  <a:srgbClr val="000000"/>
                </a:solidFill>
                <a:latin typeface="Russo One"/>
              </a:rPr>
              <a:t>Концепция решения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97512" y="3217542"/>
            <a:ext cx="2014433" cy="20144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97512" y="5231975"/>
            <a:ext cx="2014433" cy="201443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097512" y="7241464"/>
            <a:ext cx="2014433" cy="201443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094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309895" y="3039192"/>
            <a:ext cx="2410483" cy="241048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24975" y="5163549"/>
            <a:ext cx="2410483" cy="2410483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309895" y="7098267"/>
            <a:ext cx="2410483" cy="2340177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699942" y="981075"/>
            <a:ext cx="555935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sso One"/>
              </a:rPr>
              <a:t>MORE.Tech 4.0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39514" y="942339"/>
            <a:ext cx="10005270" cy="171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0"/>
              </a:lnSpc>
            </a:pPr>
            <a:r>
              <a:rPr lang="en-US" sz="7011">
                <a:solidFill>
                  <a:srgbClr val="000000"/>
                </a:solidFill>
                <a:latin typeface="Russo One"/>
              </a:rPr>
              <a:t>Новостные</a:t>
            </a:r>
          </a:p>
          <a:p>
            <a:pPr>
              <a:lnSpc>
                <a:spcPts val="6590"/>
              </a:lnSpc>
            </a:pPr>
            <a:r>
              <a:rPr lang="en-US" sz="7011">
                <a:solidFill>
                  <a:srgbClr val="000000"/>
                </a:solidFill>
                <a:latin typeface="Russo One"/>
              </a:rPr>
              <a:t>источники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0160" y="3669414"/>
            <a:ext cx="1678709" cy="995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25"/>
              </a:lnSpc>
            </a:pPr>
            <a:r>
              <a:rPr lang="en-US" sz="5803">
                <a:solidFill>
                  <a:srgbClr val="2A0944"/>
                </a:solidFill>
                <a:latin typeface="Russo One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00160" y="5683847"/>
            <a:ext cx="1678709" cy="995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25"/>
              </a:lnSpc>
            </a:pPr>
            <a:r>
              <a:rPr lang="en-US" sz="5803">
                <a:solidFill>
                  <a:srgbClr val="FEC260"/>
                </a:solidFill>
                <a:latin typeface="Russo One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78868" y="3901226"/>
            <a:ext cx="636513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sso One"/>
              </a:rPr>
              <a:t>RT на русском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78868" y="7927264"/>
            <a:ext cx="636513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sso One"/>
              </a:rPr>
              <a:t>РИА новости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00160" y="7693336"/>
            <a:ext cx="1678709" cy="995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25"/>
              </a:lnSpc>
            </a:pPr>
            <a:r>
              <a:rPr lang="en-US" sz="5803">
                <a:solidFill>
                  <a:srgbClr val="2A0944"/>
                </a:solidFill>
                <a:latin typeface="Russo One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78868" y="5915659"/>
            <a:ext cx="636513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usso One"/>
              </a:rPr>
              <a:t>Интерфакс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6494286" y="7153818"/>
            <a:ext cx="2760356" cy="276035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494286" y="3709060"/>
            <a:ext cx="2760356" cy="276035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904557"/>
            <a:ext cx="13536261" cy="97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3"/>
              </a:lnSpc>
            </a:pPr>
            <a:r>
              <a:rPr lang="en-US" sz="7695">
                <a:solidFill>
                  <a:srgbClr val="FFFFFF"/>
                </a:solidFill>
                <a:latin typeface="Russo One"/>
              </a:rPr>
              <a:t>Алгоритмы и технологии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166418"/>
            <a:ext cx="6768131" cy="238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>
                    <a:alpha val="74902"/>
                  </a:srgbClr>
                </a:solidFill>
                <a:latin typeface="Russo One"/>
              </a:rPr>
              <a:t>Общее название для различных подходов к моделированию языка и обучению представлений в обработке естественного языка, направленных на сопоставление словам из некоторого словаря векторов небольшой размерности.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34026" y="6166418"/>
            <a:ext cx="6768131" cy="238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FFFFFF">
                    <a:alpha val="74902"/>
                  </a:srgbClr>
                </a:solidFill>
                <a:latin typeface="Russo One"/>
              </a:rPr>
              <a:t>Упрощенное представление текста, для обработки естественных языков и информационного поиска. Используется в методе классификации, где частотность вхождения используется как признак для обучения классификатора.</a:t>
            </a: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16494286" y="269955"/>
            <a:ext cx="2760356" cy="276035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5477522"/>
            <a:ext cx="3845179" cy="62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7"/>
              </a:lnSpc>
            </a:pPr>
            <a:r>
              <a:rPr lang="en-US" sz="3705">
                <a:solidFill>
                  <a:srgbClr val="FEC260"/>
                </a:solidFill>
                <a:latin typeface="Russo One"/>
              </a:rPr>
              <a:t>Векторизация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34026" y="5477522"/>
            <a:ext cx="3473506" cy="62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7"/>
              </a:lnSpc>
            </a:pPr>
            <a:r>
              <a:rPr lang="en-US" sz="3705">
                <a:solidFill>
                  <a:srgbClr val="FEC260"/>
                </a:solidFill>
                <a:latin typeface="Russo One"/>
              </a:rPr>
              <a:t>Мешок слов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02005"/>
            <a:ext cx="780763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Russo One"/>
              </a:rPr>
              <a:t>MORE.Tech 4.0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9031605"/>
            <a:ext cx="384517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Russo One"/>
              </a:rPr>
              <a:t>Presentation by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56162" y="9030268"/>
            <a:ext cx="338497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EC260"/>
                </a:solidFill>
                <a:latin typeface="Russo One Bold"/>
              </a:rPr>
              <a:t>Поросята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59856" y="434522"/>
            <a:ext cx="2760356" cy="276035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84902" y="434522"/>
            <a:ext cx="2760356" cy="276035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624007" y="434522"/>
            <a:ext cx="2760356" cy="276035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246" y="3650163"/>
            <a:ext cx="2986674" cy="298667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9401" y="3650163"/>
            <a:ext cx="2986674" cy="298667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59072" y="3650163"/>
            <a:ext cx="2986674" cy="298667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41925" y="3650163"/>
            <a:ext cx="2986674" cy="2986674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409926" y="7959824"/>
            <a:ext cx="11148468" cy="2090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84"/>
              </a:lnSpc>
            </a:pPr>
            <a:r>
              <a:rPr lang="en-US" sz="8493">
                <a:solidFill>
                  <a:srgbClr val="FFFFFF"/>
                </a:solidFill>
                <a:latin typeface="Russo One"/>
              </a:rPr>
              <a:t>О </a:t>
            </a:r>
          </a:p>
          <a:p>
            <a:pPr>
              <a:lnSpc>
                <a:spcPts val="7984"/>
              </a:lnSpc>
            </a:pPr>
            <a:r>
              <a:rPr lang="en-US" sz="8493">
                <a:solidFill>
                  <a:srgbClr val="FFFFFF"/>
                </a:solidFill>
                <a:latin typeface="Russo One"/>
              </a:rPr>
              <a:t>Команде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69860" y="8852535"/>
            <a:ext cx="384517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Russo One"/>
              </a:rPr>
              <a:t>Presentation by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59914" y="8852535"/>
            <a:ext cx="338497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EC260"/>
                </a:solidFill>
                <a:latin typeface="Russo One Bold"/>
              </a:rPr>
              <a:t>Поросята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2934" y="661808"/>
            <a:ext cx="10656366" cy="54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85"/>
              </a:lnSpc>
            </a:pPr>
            <a:r>
              <a:rPr lang="en-US" sz="3275">
                <a:solidFill>
                  <a:srgbClr val="FFFFFF"/>
                </a:solidFill>
                <a:latin typeface="Russo One"/>
              </a:rPr>
              <a:t> MORE.Tech 4.0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46674" y="6976386"/>
            <a:ext cx="3076456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Максим Резник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Создатель Поросят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616403" y="7055937"/>
            <a:ext cx="4672012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Алексей Морозов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Почти Full-stack разработчик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32572" y="7055937"/>
            <a:ext cx="2842022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Георгий Морозов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Парсер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387198" y="7055937"/>
            <a:ext cx="3296126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Дмитрий Городилов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Валидатор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9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33245" y="2701492"/>
            <a:ext cx="286397" cy="28639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00801" y="2701492"/>
            <a:ext cx="286397" cy="28639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37946" y="3559390"/>
            <a:ext cx="13812107" cy="260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sz="10552">
                <a:solidFill>
                  <a:srgbClr val="FFFFFF"/>
                </a:solidFill>
                <a:latin typeface="Russo One"/>
              </a:rPr>
              <a:t>Спасибо за внимание!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68939" y="8644627"/>
            <a:ext cx="3845179" cy="61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5"/>
              </a:lnSpc>
            </a:pPr>
            <a:r>
              <a:rPr lang="en-US" sz="3589">
                <a:solidFill>
                  <a:srgbClr val="FFFFFF"/>
                </a:solidFill>
                <a:latin typeface="Russo One"/>
              </a:rPr>
              <a:t>Presentation by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33245" y="8644627"/>
            <a:ext cx="3384970" cy="61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25"/>
              </a:lnSpc>
            </a:pPr>
            <a:r>
              <a:rPr lang="en-US" sz="3589">
                <a:solidFill>
                  <a:srgbClr val="FEC260"/>
                </a:solidFill>
                <a:latin typeface="Russo One Bold"/>
              </a:rPr>
              <a:t>Поросята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08559" y="962025"/>
            <a:ext cx="807088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Russo One"/>
              </a:rPr>
              <a:t>MORE.Tech 4.0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98650" y="7157295"/>
            <a:ext cx="807088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>
                    <a:alpha val="74902"/>
                  </a:srgbClr>
                </a:solidFill>
                <a:latin typeface="Russo One"/>
              </a:rPr>
              <a:t>DATA - трек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468357" y="2701492"/>
            <a:ext cx="286397" cy="28639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380178" y="3763322"/>
            <a:ext cx="2760356" cy="276035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907304" y="3763322"/>
            <a:ext cx="2760356" cy="276035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EC26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Произвольный</PresentationFormat>
  <Paragraphs>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Arial</vt:lpstr>
      <vt:lpstr>Russo One</vt:lpstr>
      <vt:lpstr>Montserrat</vt:lpstr>
      <vt:lpstr>Russo One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роппопрооп</dc:title>
  <cp:lastModifiedBy>Максим Резник</cp:lastModifiedBy>
  <cp:revision>2</cp:revision>
  <dcterms:created xsi:type="dcterms:W3CDTF">2006-08-16T00:00:00Z</dcterms:created>
  <dcterms:modified xsi:type="dcterms:W3CDTF">2022-10-09T01:59:21Z</dcterms:modified>
  <dc:identifier>DAFOe6yP5NU</dc:identifier>
</cp:coreProperties>
</file>