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62" r:id="rId6"/>
    <p:sldId id="270" r:id="rId7"/>
    <p:sldId id="263" r:id="rId8"/>
    <p:sldId id="264" r:id="rId9"/>
    <p:sldId id="265" r:id="rId10"/>
    <p:sldId id="266"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3115BC-2B96-4DA1-83E4-7DB43B89B2D9}">
          <p14:sldIdLst>
            <p14:sldId id="256"/>
            <p14:sldId id="257"/>
            <p14:sldId id="260"/>
            <p14:sldId id="261"/>
            <p14:sldId id="262"/>
            <p14:sldId id="270"/>
            <p14:sldId id="263"/>
            <p14:sldId id="264"/>
            <p14:sldId id="265"/>
            <p14:sldId id="266"/>
            <p14:sldId id="268"/>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44" autoAdjust="0"/>
  </p:normalViewPr>
  <p:slideViewPr>
    <p:cSldViewPr snapToGrid="0">
      <p:cViewPr>
        <p:scale>
          <a:sx n="90" d="100"/>
          <a:sy n="90" d="100"/>
        </p:scale>
        <p:origin x="13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2259F-C140-471E-8A5D-AE023716CF82}"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DB9A8-C362-42D1-8476-FCD5E7471B48}" type="slidenum">
              <a:rPr lang="en-US" smtClean="0"/>
              <a:t>‹#›</a:t>
            </a:fld>
            <a:endParaRPr lang="en-US"/>
          </a:p>
        </p:txBody>
      </p:sp>
    </p:spTree>
    <p:extLst>
      <p:ext uri="{BB962C8B-B14F-4D97-AF65-F5344CB8AC3E}">
        <p14:creationId xmlns:p14="http://schemas.microsoft.com/office/powerpoint/2010/main" val="254480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t>7</a:t>
            </a:fld>
            <a:endParaRPr lang="en-US"/>
          </a:p>
        </p:txBody>
      </p:sp>
    </p:spTree>
    <p:extLst>
      <p:ext uri="{BB962C8B-B14F-4D97-AF65-F5344CB8AC3E}">
        <p14:creationId xmlns:p14="http://schemas.microsoft.com/office/powerpoint/2010/main" val="201143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1A3C6-9C0C-CD7A-2945-11EAF471E1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7908A-EB19-CE9F-AF8C-7AFF98F8D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16CC52-A512-582C-C334-38672AF953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10A5C3-77A1-5E5B-5AE7-E70E21A48923}"/>
              </a:ext>
            </a:extLst>
          </p:cNvPr>
          <p:cNvSpPr>
            <a:spLocks noGrp="1"/>
          </p:cNvSpPr>
          <p:nvPr>
            <p:ph type="sldNum" sz="quarter" idx="5"/>
          </p:nvPr>
        </p:nvSpPr>
        <p:spPr/>
        <p:txBody>
          <a:bodyPr/>
          <a:lstStyle/>
          <a:p>
            <a:fld id="{74BDB9A8-C362-42D1-8476-FCD5E7471B48}" type="slidenum">
              <a:rPr lang="en-US" smtClean="0"/>
              <a:t>8</a:t>
            </a:fld>
            <a:endParaRPr lang="en-US"/>
          </a:p>
        </p:txBody>
      </p:sp>
    </p:spTree>
    <p:extLst>
      <p:ext uri="{BB962C8B-B14F-4D97-AF65-F5344CB8AC3E}">
        <p14:creationId xmlns:p14="http://schemas.microsoft.com/office/powerpoint/2010/main" val="323646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EE61E-FC08-6773-2CCA-AE0FC81317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96440-5621-7598-C325-619F7BB7B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E3E048-F306-9C6A-3E54-B2828775CE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CA7E25-10F7-B6AA-0C1E-C5EECBB8CD14}"/>
              </a:ext>
            </a:extLst>
          </p:cNvPr>
          <p:cNvSpPr>
            <a:spLocks noGrp="1"/>
          </p:cNvSpPr>
          <p:nvPr>
            <p:ph type="sldNum" sz="quarter" idx="5"/>
          </p:nvPr>
        </p:nvSpPr>
        <p:spPr/>
        <p:txBody>
          <a:bodyPr/>
          <a:lstStyle/>
          <a:p>
            <a:fld id="{74BDB9A8-C362-42D1-8476-FCD5E7471B48}" type="slidenum">
              <a:rPr lang="en-US" smtClean="0"/>
              <a:t>9</a:t>
            </a:fld>
            <a:endParaRPr lang="en-US"/>
          </a:p>
        </p:txBody>
      </p:sp>
    </p:spTree>
    <p:extLst>
      <p:ext uri="{BB962C8B-B14F-4D97-AF65-F5344CB8AC3E}">
        <p14:creationId xmlns:p14="http://schemas.microsoft.com/office/powerpoint/2010/main" val="290811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C86AD-2BE3-66B3-429F-F2385BF75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55729D-197A-1FA8-6C3E-3007CC11A7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9C0D2F-F2A2-2DF2-B982-30F2CBE8F0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56E937-3EFA-72A2-77A3-B09A30BB4EFD}"/>
              </a:ext>
            </a:extLst>
          </p:cNvPr>
          <p:cNvSpPr>
            <a:spLocks noGrp="1"/>
          </p:cNvSpPr>
          <p:nvPr>
            <p:ph type="sldNum" sz="quarter" idx="5"/>
          </p:nvPr>
        </p:nvSpPr>
        <p:spPr/>
        <p:txBody>
          <a:bodyPr/>
          <a:lstStyle/>
          <a:p>
            <a:fld id="{74BDB9A8-C362-42D1-8476-FCD5E7471B48}" type="slidenum">
              <a:rPr lang="en-US" smtClean="0"/>
              <a:t>10</a:t>
            </a:fld>
            <a:endParaRPr lang="en-US"/>
          </a:p>
        </p:txBody>
      </p:sp>
    </p:spTree>
    <p:extLst>
      <p:ext uri="{BB962C8B-B14F-4D97-AF65-F5344CB8AC3E}">
        <p14:creationId xmlns:p14="http://schemas.microsoft.com/office/powerpoint/2010/main" val="197986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2FA2-237C-CAB1-C84A-43E541DD1D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6014B3-0D9E-DB06-A7A9-D9AA2181B4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85C9E9-0E83-11EF-7C1A-CC704121AA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087964-8AA1-09A4-EF13-F94017F06F8A}"/>
              </a:ext>
            </a:extLst>
          </p:cNvPr>
          <p:cNvSpPr>
            <a:spLocks noGrp="1"/>
          </p:cNvSpPr>
          <p:nvPr>
            <p:ph type="sldNum" sz="quarter" idx="5"/>
          </p:nvPr>
        </p:nvSpPr>
        <p:spPr/>
        <p:txBody>
          <a:bodyPr/>
          <a:lstStyle/>
          <a:p>
            <a:fld id="{74BDB9A8-C362-42D1-8476-FCD5E7471B48}" type="slidenum">
              <a:rPr lang="en-US" smtClean="0"/>
              <a:t>11</a:t>
            </a:fld>
            <a:endParaRPr lang="en-US"/>
          </a:p>
        </p:txBody>
      </p:sp>
    </p:spTree>
    <p:extLst>
      <p:ext uri="{BB962C8B-B14F-4D97-AF65-F5344CB8AC3E}">
        <p14:creationId xmlns:p14="http://schemas.microsoft.com/office/powerpoint/2010/main" val="142529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1CE1E-A8E5-AB32-1B28-97577CC925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0BD35-BF21-689F-57B9-0249F10297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DEA0F1-B350-44C0-0FA6-9FF2DA4A10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4234E1-F32A-1F8A-C656-DCA751691F5D}"/>
              </a:ext>
            </a:extLst>
          </p:cNvPr>
          <p:cNvSpPr>
            <a:spLocks noGrp="1"/>
          </p:cNvSpPr>
          <p:nvPr>
            <p:ph type="sldNum" sz="quarter" idx="5"/>
          </p:nvPr>
        </p:nvSpPr>
        <p:spPr/>
        <p:txBody>
          <a:bodyPr/>
          <a:lstStyle/>
          <a:p>
            <a:fld id="{74BDB9A8-C362-42D1-8476-FCD5E7471B48}" type="slidenum">
              <a:rPr lang="en-US" smtClean="0"/>
              <a:t>12</a:t>
            </a:fld>
            <a:endParaRPr lang="en-US"/>
          </a:p>
        </p:txBody>
      </p:sp>
    </p:spTree>
    <p:extLst>
      <p:ext uri="{BB962C8B-B14F-4D97-AF65-F5344CB8AC3E}">
        <p14:creationId xmlns:p14="http://schemas.microsoft.com/office/powerpoint/2010/main" val="2447769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79341-8864-6630-5F0F-BF08B1C5D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83870-A4BF-547E-45FB-A32B9CE3C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B60EB-8050-0E79-44FC-06C47200BB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003781-B208-EB47-D0AE-5F03A33E3920}"/>
              </a:ext>
            </a:extLst>
          </p:cNvPr>
          <p:cNvSpPr>
            <a:spLocks noGrp="1"/>
          </p:cNvSpPr>
          <p:nvPr>
            <p:ph type="sldNum" sz="quarter" idx="5"/>
          </p:nvPr>
        </p:nvSpPr>
        <p:spPr/>
        <p:txBody>
          <a:bodyPr/>
          <a:lstStyle/>
          <a:p>
            <a:fld id="{74BDB9A8-C362-42D1-8476-FCD5E7471B48}" type="slidenum">
              <a:rPr lang="en-US" smtClean="0"/>
              <a:t>13</a:t>
            </a:fld>
            <a:endParaRPr lang="en-US"/>
          </a:p>
        </p:txBody>
      </p:sp>
    </p:spTree>
    <p:extLst>
      <p:ext uri="{BB962C8B-B14F-4D97-AF65-F5344CB8AC3E}">
        <p14:creationId xmlns:p14="http://schemas.microsoft.com/office/powerpoint/2010/main" val="387434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ED41-D7F7-3F47-340C-7F37681CC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ACC75-D1F2-0628-6ADD-5C5CA9921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8FB623-6CC5-2167-58D3-86D1BC87C0D9}"/>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5" name="Footer Placeholder 4">
            <a:extLst>
              <a:ext uri="{FF2B5EF4-FFF2-40B4-BE49-F238E27FC236}">
                <a16:creationId xmlns:a16="http://schemas.microsoft.com/office/drawing/2014/main" id="{D1689F9E-D058-019C-1350-465F5E616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8228E-CD19-6E0A-BEF7-A9B03578D36B}"/>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366465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7F7D-8681-CD4F-4508-D6FD1D6DE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913DB3-7CDF-52A3-DF47-F8B4BFD22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EDDCD-8AFE-F1F6-F744-753844B51420}"/>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5" name="Footer Placeholder 4">
            <a:extLst>
              <a:ext uri="{FF2B5EF4-FFF2-40B4-BE49-F238E27FC236}">
                <a16:creationId xmlns:a16="http://schemas.microsoft.com/office/drawing/2014/main" id="{B943C9C5-F79E-3C6E-CA7E-2071EB8F4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4D7DB-EEDD-8369-EC08-1C8F8738A6F8}"/>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193522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FEA58-FD2E-F9A4-A857-D35DEEC2DA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97A4F2-8101-9820-4D0E-1F6A339DFD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156B9-046C-1591-EF18-B720BA6C8F58}"/>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5" name="Footer Placeholder 4">
            <a:extLst>
              <a:ext uri="{FF2B5EF4-FFF2-40B4-BE49-F238E27FC236}">
                <a16:creationId xmlns:a16="http://schemas.microsoft.com/office/drawing/2014/main" id="{9880EB5C-55B9-1D0F-1608-0AAD02E2D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B57D3-568F-739A-2C0E-A77AB5A5687C}"/>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253301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2BE0-CE5C-4CCE-4995-508C213BC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188B5-801A-3D5B-0206-7552679217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15C84-4C0D-5CB6-BC2B-A6AE47AAAFDE}"/>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5" name="Footer Placeholder 4">
            <a:extLst>
              <a:ext uri="{FF2B5EF4-FFF2-40B4-BE49-F238E27FC236}">
                <a16:creationId xmlns:a16="http://schemas.microsoft.com/office/drawing/2014/main" id="{4DEF36A5-FACA-E0BA-EF9F-3609B57A6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BACE7-1CE7-30A8-C57D-DE01F0C25949}"/>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368755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B28F-4616-DB33-1E5D-B4892A458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227071-410C-C458-318A-DB588635C3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454401-BC7B-B30D-2703-15F0534B4C30}"/>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5" name="Footer Placeholder 4">
            <a:extLst>
              <a:ext uri="{FF2B5EF4-FFF2-40B4-BE49-F238E27FC236}">
                <a16:creationId xmlns:a16="http://schemas.microsoft.com/office/drawing/2014/main" id="{98AA75D4-DECB-F297-7C14-C2188E0BE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2A086-1FD6-256D-34BB-9CD8F6609116}"/>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150269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A33F-4F58-1E9C-FCA7-07D943528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A0EA9-9A46-628E-F6F1-D45D2FBEBF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2FC51-9BE7-2395-C1B5-2CF67AFE4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2D9728-460E-BE95-E88D-03B0DDFA3F88}"/>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6" name="Footer Placeholder 5">
            <a:extLst>
              <a:ext uri="{FF2B5EF4-FFF2-40B4-BE49-F238E27FC236}">
                <a16:creationId xmlns:a16="http://schemas.microsoft.com/office/drawing/2014/main" id="{CFCA03F1-0C59-1543-DF95-B3159A63B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21285-CA53-F7C4-9005-33BD7E9F3E44}"/>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108203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B667-841A-0F71-ED03-DD5E0BE34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59535A-E468-004C-FAC7-1D7D1B0C50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678A0E-BBFF-7864-1A86-13A8FAC25E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0AA50B-9E8A-F412-A7E1-BE15746774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269D4B-621F-4E8C-6AFD-97DD94B60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5996B2-87B6-41F2-DDF5-E5A5FBFD9300}"/>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8" name="Footer Placeholder 7">
            <a:extLst>
              <a:ext uri="{FF2B5EF4-FFF2-40B4-BE49-F238E27FC236}">
                <a16:creationId xmlns:a16="http://schemas.microsoft.com/office/drawing/2014/main" id="{E2530E51-6755-21B0-C3C7-A02596E718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AEA8F0-2687-BF92-4166-F5FD13632456}"/>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202437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07F0-D34A-4AF6-FC54-CB0EA45825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21DF9-F588-6E28-98B1-A96C166818CC}"/>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4" name="Footer Placeholder 3">
            <a:extLst>
              <a:ext uri="{FF2B5EF4-FFF2-40B4-BE49-F238E27FC236}">
                <a16:creationId xmlns:a16="http://schemas.microsoft.com/office/drawing/2014/main" id="{41640B4D-39D2-31DB-AA14-28A37481A5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CE5ACF-02CF-0C50-0A3F-E790BA2C37D3}"/>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236679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CB5B0-54F5-BA4B-0632-D171399866D9}"/>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3" name="Footer Placeholder 2">
            <a:extLst>
              <a:ext uri="{FF2B5EF4-FFF2-40B4-BE49-F238E27FC236}">
                <a16:creationId xmlns:a16="http://schemas.microsoft.com/office/drawing/2014/main" id="{3585B4A9-D6E7-074E-470E-DBAC5BDDFC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3BFE8-43DE-CEAA-5071-0F1705E0A043}"/>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286290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1186-7BF5-DE97-B98C-72731D961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E3D64C-3E32-BDD4-8750-13E924D17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CCC62-02F0-5326-E4DC-0E9916683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DF2CF-069E-AF02-1969-C3A2B5399D37}"/>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6" name="Footer Placeholder 5">
            <a:extLst>
              <a:ext uri="{FF2B5EF4-FFF2-40B4-BE49-F238E27FC236}">
                <a16:creationId xmlns:a16="http://schemas.microsoft.com/office/drawing/2014/main" id="{0889CA3C-AA7A-B9E8-77B5-67B7B0738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6A51C-8B0C-7E99-1116-0FA731AEAC4E}"/>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126941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59A2-4772-637C-CB6E-EA38583E3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326F30-AFEE-3683-ED7A-E7EBE75BD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C1F91B-1C23-DF2E-0F29-37F6EB3FC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7593B-22A8-F9DF-D329-721555FB473B}"/>
              </a:ext>
            </a:extLst>
          </p:cNvPr>
          <p:cNvSpPr>
            <a:spLocks noGrp="1"/>
          </p:cNvSpPr>
          <p:nvPr>
            <p:ph type="dt" sz="half" idx="10"/>
          </p:nvPr>
        </p:nvSpPr>
        <p:spPr/>
        <p:txBody>
          <a:bodyPr/>
          <a:lstStyle/>
          <a:p>
            <a:fld id="{705547B6-3B9D-4F93-9FF4-92D1AA6E7DB9}" type="datetimeFigureOut">
              <a:rPr lang="en-US" smtClean="0"/>
              <a:t>10/8/2024</a:t>
            </a:fld>
            <a:endParaRPr lang="en-US"/>
          </a:p>
        </p:txBody>
      </p:sp>
      <p:sp>
        <p:nvSpPr>
          <p:cNvPr id="6" name="Footer Placeholder 5">
            <a:extLst>
              <a:ext uri="{FF2B5EF4-FFF2-40B4-BE49-F238E27FC236}">
                <a16:creationId xmlns:a16="http://schemas.microsoft.com/office/drawing/2014/main" id="{CF14CFE7-8D87-4422-A3D8-F6A807CE5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3F45E-BE54-4E7E-988E-BCBAEA912166}"/>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8245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16938-6D35-9DCB-B834-EAD2907B7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BC9A4-E7C3-6029-8B3A-A74CDFD0C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A185F-BD92-EDA0-5DCE-11FD48DC9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5547B6-3B9D-4F93-9FF4-92D1AA6E7DB9}" type="datetimeFigureOut">
              <a:rPr lang="en-US" smtClean="0"/>
              <a:t>10/8/2024</a:t>
            </a:fld>
            <a:endParaRPr lang="en-US"/>
          </a:p>
        </p:txBody>
      </p:sp>
      <p:sp>
        <p:nvSpPr>
          <p:cNvPr id="5" name="Footer Placeholder 4">
            <a:extLst>
              <a:ext uri="{FF2B5EF4-FFF2-40B4-BE49-F238E27FC236}">
                <a16:creationId xmlns:a16="http://schemas.microsoft.com/office/drawing/2014/main" id="{C88B26C2-2D2F-8291-628D-DF59F48D0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13F6BF-7849-887C-E588-DCD2AD3F5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1FDBA8-29D7-4822-B21C-D5F15D9BCC94}" type="slidenum">
              <a:rPr lang="en-US" smtClean="0"/>
              <a:t>‹#›</a:t>
            </a:fld>
            <a:endParaRPr lang="en-US"/>
          </a:p>
        </p:txBody>
      </p:sp>
    </p:spTree>
    <p:extLst>
      <p:ext uri="{BB962C8B-B14F-4D97-AF65-F5344CB8AC3E}">
        <p14:creationId xmlns:p14="http://schemas.microsoft.com/office/powerpoint/2010/main" val="30846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30C9A9-AE43-C0FA-2CB9-D0690A54A9D6}"/>
              </a:ext>
            </a:extLst>
          </p:cNvPr>
          <p:cNvSpPr/>
          <p:nvPr/>
        </p:nvSpPr>
        <p:spPr>
          <a:xfrm>
            <a:off x="1763019" y="1387109"/>
            <a:ext cx="8665962"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83DE205F-8D02-D877-BF19-4BD85D5D5861}"/>
              </a:ext>
            </a:extLst>
          </p:cNvPr>
          <p:cNvCxnSpPr>
            <a:cxnSpLocks/>
          </p:cNvCxnSpPr>
          <p:nvPr/>
        </p:nvCxnSpPr>
        <p:spPr>
          <a:xfrm>
            <a:off x="989162" y="2544793"/>
            <a:ext cx="1021367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9194185B-61BB-6852-6EC3-B54F69688CF6}"/>
              </a:ext>
            </a:extLst>
          </p:cNvPr>
          <p:cNvSpPr/>
          <p:nvPr/>
        </p:nvSpPr>
        <p:spPr>
          <a:xfrm>
            <a:off x="989162"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latin typeface="Aptos Light" panose="020B0004020202020204" pitchFamily="34" charset="0"/>
              </a:rPr>
              <a:t>Logesh. D</a:t>
            </a:r>
          </a:p>
          <a:p>
            <a:r>
              <a:rPr lang="en-US" sz="2800" dirty="0">
                <a:ln w="0"/>
                <a:effectLst>
                  <a:outerShdw blurRad="38100" dist="19050" dir="2700000" algn="tl" rotWithShape="0">
                    <a:schemeClr val="dk1">
                      <a:alpha val="40000"/>
                    </a:schemeClr>
                  </a:outerShdw>
                </a:effectLst>
                <a:latin typeface="Aptos Light" panose="020B0004020202020204" pitchFamily="34" charset="0"/>
              </a:rPr>
              <a:t>Vignesh. B.J</a:t>
            </a:r>
          </a:p>
          <a:p>
            <a:r>
              <a:rPr lang="en-US" sz="2800" b="0" cap="none" spc="0" dirty="0">
                <a:ln w="0"/>
                <a:solidFill>
                  <a:schemeClr val="tx1"/>
                </a:solidFill>
                <a:effectLst>
                  <a:outerShdw blurRad="38100" dist="19050" dir="2700000" algn="tl" rotWithShape="0">
                    <a:schemeClr val="dk1">
                      <a:alpha val="40000"/>
                    </a:schemeClr>
                  </a:outerShdw>
                </a:effectLst>
                <a:latin typeface="Aptos Light" panose="020B0004020202020204" pitchFamily="34" charset="0"/>
              </a:rPr>
              <a:t>Maximus. R</a:t>
            </a:r>
          </a:p>
          <a:p>
            <a:r>
              <a:rPr lang="en-US" sz="2800" dirty="0">
                <a:ln w="0"/>
                <a:effectLst>
                  <a:outerShdw blurRad="38100" dist="19050" dir="2700000" algn="tl" rotWithShape="0">
                    <a:schemeClr val="dk1">
                      <a:alpha val="40000"/>
                    </a:schemeClr>
                  </a:outerShdw>
                </a:effectLst>
                <a:latin typeface="Aptos Light" panose="020B0004020202020204" pitchFamily="34" charset="0"/>
              </a:rPr>
              <a:t>Gajabosekumar. S</a:t>
            </a:r>
            <a:endParaRPr lang="en-US" sz="2800" b="0" cap="none" spc="0" dirty="0">
              <a:ln w="0"/>
              <a:solidFill>
                <a:schemeClr val="tx1"/>
              </a:solidFill>
              <a:effectLst>
                <a:outerShdw blurRad="38100" dist="19050" dir="2700000" algn="tl" rotWithShape="0">
                  <a:schemeClr val="dk1">
                    <a:alpha val="40000"/>
                  </a:schemeClr>
                </a:outerShdw>
              </a:effectLst>
              <a:latin typeface="Aptos Light" panose="020B0004020202020204" pitchFamily="34" charset="0"/>
            </a:endParaRPr>
          </a:p>
        </p:txBody>
      </p:sp>
      <p:sp>
        <p:nvSpPr>
          <p:cNvPr id="9" name="Rectangle 8">
            <a:extLst>
              <a:ext uri="{FF2B5EF4-FFF2-40B4-BE49-F238E27FC236}">
                <a16:creationId xmlns:a16="http://schemas.microsoft.com/office/drawing/2014/main" id="{1D040300-D569-B390-D1EA-07EC3AE1D46A}"/>
              </a:ext>
            </a:extLst>
          </p:cNvPr>
          <p:cNvSpPr/>
          <p:nvPr/>
        </p:nvSpPr>
        <p:spPr>
          <a:xfrm>
            <a:off x="989162"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7A658215-2E33-1A7C-A9F4-588964C8D7C5}"/>
              </a:ext>
            </a:extLst>
          </p:cNvPr>
          <p:cNvCxnSpPr/>
          <p:nvPr/>
        </p:nvCxnSpPr>
        <p:spPr>
          <a:xfrm>
            <a:off x="1105297" y="4313207"/>
            <a:ext cx="2763965"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4A65B9A-AD29-BE34-EC0A-961BA8877C3B}"/>
              </a:ext>
            </a:extLst>
          </p:cNvPr>
          <p:cNvCxnSpPr>
            <a:cxnSpLocks/>
          </p:cNvCxnSpPr>
          <p:nvPr/>
        </p:nvCxnSpPr>
        <p:spPr>
          <a:xfrm>
            <a:off x="21265" y="-132907"/>
            <a:ext cx="0" cy="7123814"/>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364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9F40C-1307-B03A-4CC8-E3975069A7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2BA03E-2968-0725-98CD-55C296C7A838}"/>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E2284D37-DD25-9CA1-3401-FDD559E119CE}"/>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6B1D9E60-498B-E049-5309-E00DB807208A}"/>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D563C82-D291-9310-DD7F-2EDF606DF850}"/>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5010C651-CD3E-069A-A699-7217CCE356DF}"/>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FF098163-55C4-524C-CC4F-E20D754A472E}"/>
              </a:ext>
            </a:extLst>
          </p:cNvPr>
          <p:cNvSpPr/>
          <p:nvPr/>
        </p:nvSpPr>
        <p:spPr>
          <a:xfrm>
            <a:off x="3377156" y="976887"/>
            <a:ext cx="543770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p>
        </p:txBody>
      </p:sp>
      <p:cxnSp>
        <p:nvCxnSpPr>
          <p:cNvPr id="3" name="Straight Connector 2">
            <a:extLst>
              <a:ext uri="{FF2B5EF4-FFF2-40B4-BE49-F238E27FC236}">
                <a16:creationId xmlns:a16="http://schemas.microsoft.com/office/drawing/2014/main" id="{712AB1DF-ACC0-5FFC-BF0A-A17AFF43AAFF}"/>
              </a:ext>
            </a:extLst>
          </p:cNvPr>
          <p:cNvCxnSpPr>
            <a:cxnSpLocks/>
          </p:cNvCxnSpPr>
          <p:nvPr/>
        </p:nvCxnSpPr>
        <p:spPr>
          <a:xfrm>
            <a:off x="3475385" y="1746328"/>
            <a:ext cx="5241231"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9B3C0B37-B3C0-ABFA-BCDE-F78DC69F6641}"/>
              </a:ext>
            </a:extLst>
          </p:cNvPr>
          <p:cNvSpPr/>
          <p:nvPr/>
        </p:nvSpPr>
        <p:spPr>
          <a:xfrm>
            <a:off x="833022" y="2670125"/>
            <a:ext cx="10525951" cy="2492990"/>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robust backend enables sellers to efficiently manage product listings, inventory, and orders, supporting scalability as the user base grows. Key features include real-time inventory updates and customizable shopping lists, enhancing shopping efficiency and reducing stockouts. This automated approach offers convenience, accuracy, and scalability, making it ideal for integration into modern e-commerce ecosystems.</a:t>
            </a:r>
          </a:p>
        </p:txBody>
      </p:sp>
      <p:cxnSp>
        <p:nvCxnSpPr>
          <p:cNvPr id="15" name="Straight Connector 14">
            <a:extLst>
              <a:ext uri="{FF2B5EF4-FFF2-40B4-BE49-F238E27FC236}">
                <a16:creationId xmlns:a16="http://schemas.microsoft.com/office/drawing/2014/main" id="{63EE3F0C-90F8-E193-F7FA-4241AF52A76B}"/>
              </a:ext>
            </a:extLst>
          </p:cNvPr>
          <p:cNvCxnSpPr>
            <a:cxnSpLocks/>
          </p:cNvCxnSpPr>
          <p:nvPr/>
        </p:nvCxnSpPr>
        <p:spPr>
          <a:xfrm>
            <a:off x="10633" y="-4808433"/>
            <a:ext cx="0" cy="9616864"/>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08189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F1FE7-A860-C97E-977B-9817E69454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2E3B25-9D0B-CA45-77F0-2423F29C77E8}"/>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9EF9654B-D2CA-81B8-114A-A974C56F6E80}"/>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7C02011A-335D-D73B-9605-CCBFEA2CC407}"/>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4A28BDF2-A0F9-EC42-79F5-CCCEE8761408}"/>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34DB279A-7F8F-B1E6-1FC3-D977F94B2A26}"/>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94858EE3-3D2A-FCB3-E932-24792F6E78BF}"/>
              </a:ext>
            </a:extLst>
          </p:cNvPr>
          <p:cNvSpPr/>
          <p:nvPr/>
        </p:nvSpPr>
        <p:spPr>
          <a:xfrm>
            <a:off x="2688220" y="976887"/>
            <a:ext cx="6815585"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p>
        </p:txBody>
      </p:sp>
      <p:cxnSp>
        <p:nvCxnSpPr>
          <p:cNvPr id="3" name="Straight Connector 2">
            <a:extLst>
              <a:ext uri="{FF2B5EF4-FFF2-40B4-BE49-F238E27FC236}">
                <a16:creationId xmlns:a16="http://schemas.microsoft.com/office/drawing/2014/main" id="{288E6192-1954-ADBF-6EF8-3F83F6DB2B61}"/>
              </a:ext>
            </a:extLst>
          </p:cNvPr>
          <p:cNvCxnSpPr>
            <a:cxnSpLocks/>
          </p:cNvCxnSpPr>
          <p:nvPr/>
        </p:nvCxnSpPr>
        <p:spPr>
          <a:xfrm>
            <a:off x="2607961" y="1746328"/>
            <a:ext cx="6976078"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596ABA4A-C230-07C6-B2B2-DC211792B848}"/>
              </a:ext>
            </a:extLst>
          </p:cNvPr>
          <p:cNvCxnSpPr>
            <a:cxnSpLocks/>
          </p:cNvCxnSpPr>
          <p:nvPr/>
        </p:nvCxnSpPr>
        <p:spPr>
          <a:xfrm>
            <a:off x="10633" y="-7744029"/>
            <a:ext cx="0" cy="15488056"/>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pic>
        <p:nvPicPr>
          <p:cNvPr id="8" name="Picture 7" descr="A diagram of a service">
            <a:extLst>
              <a:ext uri="{FF2B5EF4-FFF2-40B4-BE49-F238E27FC236}">
                <a16:creationId xmlns:a16="http://schemas.microsoft.com/office/drawing/2014/main" id="{4869B83E-038E-0892-96C1-208D1A00299B}"/>
              </a:ext>
            </a:extLst>
          </p:cNvPr>
          <p:cNvPicPr>
            <a:picLocks noChangeAspect="1"/>
          </p:cNvPicPr>
          <p:nvPr/>
        </p:nvPicPr>
        <p:blipFill>
          <a:blip r:embed="rId3">
            <a:extLst>
              <a:ext uri="{28A0092B-C50C-407E-A947-70E740481C1C}">
                <a14:useLocalDpi xmlns:a14="http://schemas.microsoft.com/office/drawing/2010/main" val="0"/>
              </a:ext>
            </a:extLst>
          </a:blip>
          <a:srcRect t="11228" b="11054"/>
          <a:stretch/>
        </p:blipFill>
        <p:spPr>
          <a:xfrm>
            <a:off x="1459706" y="1778227"/>
            <a:ext cx="9272588" cy="4959024"/>
          </a:xfrm>
          <a:prstGeom prst="rect">
            <a:avLst/>
          </a:prstGeom>
        </p:spPr>
      </p:pic>
    </p:spTree>
    <p:extLst>
      <p:ext uri="{BB962C8B-B14F-4D97-AF65-F5344CB8AC3E}">
        <p14:creationId xmlns:p14="http://schemas.microsoft.com/office/powerpoint/2010/main" val="3907059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36E6E-69DE-0E64-3E73-90797270F78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655D53-9BCB-E92F-C8F8-5F2C04539686}"/>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81EEFA86-B3DA-23CC-D750-B8245B539E88}"/>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A002B757-B869-6990-E7D2-06879CA94CEE}"/>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E7EE09E3-A05A-46A6-2875-CD0391275468}"/>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614EEFF2-CFBB-5691-24BF-AC4F0DC71C7B}"/>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57B23C66-EC4D-3ED9-A173-912DD8261C38}"/>
              </a:ext>
            </a:extLst>
          </p:cNvPr>
          <p:cNvSpPr/>
          <p:nvPr/>
        </p:nvSpPr>
        <p:spPr>
          <a:xfrm>
            <a:off x="4185873" y="976887"/>
            <a:ext cx="3820278"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1CBB1A16-841B-56B4-9BFA-EB647C0A677D}"/>
              </a:ext>
            </a:extLst>
          </p:cNvPr>
          <p:cNvCxnSpPr>
            <a:cxnSpLocks/>
          </p:cNvCxnSpPr>
          <p:nvPr/>
        </p:nvCxnSpPr>
        <p:spPr>
          <a:xfrm>
            <a:off x="4127093" y="1746328"/>
            <a:ext cx="3937814"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9715E7C7-7D9E-6C39-2736-B312894FA036}"/>
              </a:ext>
            </a:extLst>
          </p:cNvPr>
          <p:cNvSpPr/>
          <p:nvPr/>
        </p:nvSpPr>
        <p:spPr>
          <a:xfrm>
            <a:off x="833022" y="2670125"/>
            <a:ext cx="10525951" cy="2492990"/>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robust backend enables sellers to efficiently manage product listings, inventory, and orders, supporting scalability as the user base grows. Key features include real-time inventory updates and customizable shopping lists, enhancing shopping efficiency and reducing stockouts. This automated approach offers convenience, accuracy, and scalability, making it ideal for integration into modern e-commerce ecosystems.</a:t>
            </a:r>
          </a:p>
        </p:txBody>
      </p:sp>
      <p:cxnSp>
        <p:nvCxnSpPr>
          <p:cNvPr id="15" name="Straight Connector 14">
            <a:extLst>
              <a:ext uri="{FF2B5EF4-FFF2-40B4-BE49-F238E27FC236}">
                <a16:creationId xmlns:a16="http://schemas.microsoft.com/office/drawing/2014/main" id="{EEFD4B68-53AE-D903-523C-930C0019CA7A}"/>
              </a:ext>
            </a:extLst>
          </p:cNvPr>
          <p:cNvCxnSpPr>
            <a:cxnSpLocks/>
          </p:cNvCxnSpPr>
          <p:nvPr/>
        </p:nvCxnSpPr>
        <p:spPr>
          <a:xfrm>
            <a:off x="10633" y="-7744029"/>
            <a:ext cx="0" cy="15488056"/>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59298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62C21-1D42-B13D-0802-DF597CF0AC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D2CC3A7-154F-3677-ADEF-C797D746A72C}"/>
              </a:ext>
            </a:extLst>
          </p:cNvPr>
          <p:cNvSpPr/>
          <p:nvPr/>
        </p:nvSpPr>
        <p:spPr>
          <a:xfrm>
            <a:off x="2802004" y="-752718"/>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sp>
        <p:nvSpPr>
          <p:cNvPr id="7" name="Rectangle 6">
            <a:extLst>
              <a:ext uri="{FF2B5EF4-FFF2-40B4-BE49-F238E27FC236}">
                <a16:creationId xmlns:a16="http://schemas.microsoft.com/office/drawing/2014/main" id="{E33A7E19-37B0-381D-6E5E-C51A45C42B3F}"/>
              </a:ext>
            </a:extLst>
          </p:cNvPr>
          <p:cNvSpPr/>
          <p:nvPr/>
        </p:nvSpPr>
        <p:spPr>
          <a:xfrm>
            <a:off x="6149370" y="3355990"/>
            <a:ext cx="4149494" cy="2352952"/>
          </a:xfrm>
          <a:prstGeom prst="rect">
            <a:avLst/>
          </a:prstGeom>
          <a:noFill/>
        </p:spPr>
        <p:txBody>
          <a:bodyPr wrap="square" lIns="91440" tIns="45720" rIns="91440" bIns="45720" anchor="ctr">
            <a:spAutoFit/>
          </a:bodyPr>
          <a:lstStyle/>
          <a:p>
            <a:pPr algn="ctr">
              <a:lnSpc>
                <a:spcPct val="150000"/>
              </a:lnSpc>
            </a:pPr>
            <a:r>
              <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rPr>
              <a:t>MAXIMUS. R</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VIGNESH. B.J</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LOGESH. D</a:t>
            </a:r>
          </a:p>
          <a:p>
            <a:pPr algn="ctr">
              <a:lnSpc>
                <a:spcPct val="150000"/>
              </a:lnSpc>
            </a:pPr>
            <a:r>
              <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rPr>
              <a:t>MAXIMUS. R</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GAJABOSEKUMAR. S</a:t>
            </a:r>
            <a:endPar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endParaRPr>
          </a:p>
        </p:txBody>
      </p:sp>
      <p:sp>
        <p:nvSpPr>
          <p:cNvPr id="2" name="Rectangle 1">
            <a:extLst>
              <a:ext uri="{FF2B5EF4-FFF2-40B4-BE49-F238E27FC236}">
                <a16:creationId xmlns:a16="http://schemas.microsoft.com/office/drawing/2014/main" id="{84A3739A-EB14-43F4-DD89-2BA0536BB6B9}"/>
              </a:ext>
            </a:extLst>
          </p:cNvPr>
          <p:cNvSpPr/>
          <p:nvPr/>
        </p:nvSpPr>
        <p:spPr>
          <a:xfrm>
            <a:off x="3967887" y="2042869"/>
            <a:ext cx="42562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cxnSp>
        <p:nvCxnSpPr>
          <p:cNvPr id="3" name="Straight Connector 2">
            <a:extLst>
              <a:ext uri="{FF2B5EF4-FFF2-40B4-BE49-F238E27FC236}">
                <a16:creationId xmlns:a16="http://schemas.microsoft.com/office/drawing/2014/main" id="{2C14E14D-19AE-DEC7-0041-F8D724F848C1}"/>
              </a:ext>
            </a:extLst>
          </p:cNvPr>
          <p:cNvCxnSpPr>
            <a:cxnSpLocks/>
          </p:cNvCxnSpPr>
          <p:nvPr/>
        </p:nvCxnSpPr>
        <p:spPr>
          <a:xfrm>
            <a:off x="4127095" y="2999218"/>
            <a:ext cx="3937814"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6226EC6-F474-B542-389E-8A5186651760}"/>
              </a:ext>
            </a:extLst>
          </p:cNvPr>
          <p:cNvCxnSpPr>
            <a:cxnSpLocks/>
          </p:cNvCxnSpPr>
          <p:nvPr/>
        </p:nvCxnSpPr>
        <p:spPr>
          <a:xfrm>
            <a:off x="10633" y="-7744029"/>
            <a:ext cx="0" cy="15488056"/>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5FEB428C-A03C-8B4B-FF67-9B58B871DFDA}"/>
              </a:ext>
            </a:extLst>
          </p:cNvPr>
          <p:cNvSpPr/>
          <p:nvPr/>
        </p:nvSpPr>
        <p:spPr>
          <a:xfrm>
            <a:off x="1645047" y="3357657"/>
            <a:ext cx="4645679" cy="2352952"/>
          </a:xfrm>
          <a:prstGeom prst="rect">
            <a:avLst/>
          </a:prstGeom>
          <a:noFill/>
        </p:spPr>
        <p:txBody>
          <a:bodyPr wrap="square" lIns="91440" tIns="45720" rIns="91440" bIns="45720" anchor="ctr">
            <a:spAutoFit/>
          </a:bodyPr>
          <a:lstStyle/>
          <a:p>
            <a:pPr algn="ctr">
              <a:lnSpc>
                <a:spcPct val="150000"/>
              </a:lnSpc>
            </a:pPr>
            <a:r>
              <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rPr>
              <a:t>TEAM LEADER &amp; COORDINATOR</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RESOURCE COLLECTION</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RESEARCH</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VISUALIZATION</a:t>
            </a:r>
          </a:p>
          <a:p>
            <a:pPr algn="ctr">
              <a:lnSpc>
                <a:spcPct val="150000"/>
              </a:lnSpc>
            </a:pPr>
            <a:r>
              <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rPr>
              <a:t>DOCUMENTATION</a:t>
            </a:r>
          </a:p>
        </p:txBody>
      </p:sp>
    </p:spTree>
    <p:extLst>
      <p:ext uri="{BB962C8B-B14F-4D97-AF65-F5344CB8AC3E}">
        <p14:creationId xmlns:p14="http://schemas.microsoft.com/office/powerpoint/2010/main" val="24362483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311BF-0C4F-B85B-90FC-537EEA03F60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6B38F2-8703-5ED2-D740-FFD402A2B986}"/>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345069F8-E13C-3B72-B406-0AEED415A7EF}"/>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7EA52FC1-88C7-8B0A-F5A1-A11FF7882CB5}"/>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C69A1537-95BE-2E85-9F2A-739E8FA87D19}"/>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D69377F4-7083-3117-8F7B-F7E2305F5828}"/>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0E552E6F-F17B-743A-8705-2B0F12EE63FA}"/>
              </a:ext>
            </a:extLst>
          </p:cNvPr>
          <p:cNvSpPr/>
          <p:nvPr/>
        </p:nvSpPr>
        <p:spPr>
          <a:xfrm>
            <a:off x="4529706" y="976887"/>
            <a:ext cx="313258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p>
        </p:txBody>
      </p:sp>
      <p:cxnSp>
        <p:nvCxnSpPr>
          <p:cNvPr id="3" name="Straight Connector 2">
            <a:extLst>
              <a:ext uri="{FF2B5EF4-FFF2-40B4-BE49-F238E27FC236}">
                <a16:creationId xmlns:a16="http://schemas.microsoft.com/office/drawing/2014/main" id="{1A48766D-E1AD-3E59-0BB0-77963D458C0A}"/>
              </a:ext>
            </a:extLst>
          </p:cNvPr>
          <p:cNvCxnSpPr>
            <a:cxnSpLocks/>
          </p:cNvCxnSpPr>
          <p:nvPr/>
        </p:nvCxnSpPr>
        <p:spPr>
          <a:xfrm>
            <a:off x="4306085" y="1746328"/>
            <a:ext cx="3579831" cy="0"/>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97D2312D-1CDA-7B4F-9536-BF9CC58D4E66}"/>
              </a:ext>
            </a:extLst>
          </p:cNvPr>
          <p:cNvSpPr/>
          <p:nvPr/>
        </p:nvSpPr>
        <p:spPr>
          <a:xfrm>
            <a:off x="833022" y="2036777"/>
            <a:ext cx="10525951" cy="1692771"/>
          </a:xfrm>
          <a:prstGeom prst="rect">
            <a:avLst/>
          </a:prstGeom>
          <a:noFill/>
        </p:spPr>
        <p:txBody>
          <a:bodyPr wrap="square" lIns="91440" tIns="45720" rIns="91440" bIns="45720" anchor="ctr">
            <a:spAutoFit/>
          </a:bodyPr>
          <a:lstStyle/>
          <a:p>
            <a:pPr algn="ctr"/>
            <a:r>
              <a:rPr lang="en-US" sz="2600" b="0"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Efficient online grocery shopping is a crucial aspect of modern e-commerce systems. We propose a web-based application for seamless grocery shopping and management using a user-centric design and robust backend functionalities. </a:t>
            </a:r>
          </a:p>
        </p:txBody>
      </p:sp>
      <p:sp>
        <p:nvSpPr>
          <p:cNvPr id="8" name="Rectangle 7">
            <a:extLst>
              <a:ext uri="{FF2B5EF4-FFF2-40B4-BE49-F238E27FC236}">
                <a16:creationId xmlns:a16="http://schemas.microsoft.com/office/drawing/2014/main" id="{844BD2D7-A616-17E5-23D5-423362B581D3}"/>
              </a:ext>
            </a:extLst>
          </p:cNvPr>
          <p:cNvSpPr/>
          <p:nvPr/>
        </p:nvSpPr>
        <p:spPr>
          <a:xfrm>
            <a:off x="833022" y="3877838"/>
            <a:ext cx="10525951" cy="1292662"/>
          </a:xfrm>
          <a:prstGeom prst="rect">
            <a:avLst/>
          </a:prstGeom>
          <a:noFill/>
        </p:spPr>
        <p:txBody>
          <a:bodyPr wrap="square" lIns="91440" tIns="45720" rIns="91440" bIns="45720" anchor="ctr">
            <a:spAutoFit/>
          </a:bodyPr>
          <a:lstStyle/>
          <a:p>
            <a:pPr algn="ctr"/>
            <a:r>
              <a:rPr lang="en-US" sz="2600" b="0"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approach aims to provide an intuitive interface for customers to browse and purchase products, while enabling sellers and administrators to efficiently manage inventory and orders. </a:t>
            </a:r>
          </a:p>
        </p:txBody>
      </p:sp>
      <p:cxnSp>
        <p:nvCxnSpPr>
          <p:cNvPr id="13" name="Straight Connector 12">
            <a:extLst>
              <a:ext uri="{FF2B5EF4-FFF2-40B4-BE49-F238E27FC236}">
                <a16:creationId xmlns:a16="http://schemas.microsoft.com/office/drawing/2014/main" id="{E374E2BB-6D85-F2FE-38BF-B9083A646D3A}"/>
              </a:ext>
            </a:extLst>
          </p:cNvPr>
          <p:cNvCxnSpPr>
            <a:cxnSpLocks/>
          </p:cNvCxnSpPr>
          <p:nvPr/>
        </p:nvCxnSpPr>
        <p:spPr>
          <a:xfrm>
            <a:off x="21265" y="-880907"/>
            <a:ext cx="0" cy="8619815"/>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CBCFD704-17C3-E6E5-7F8C-7A0B195E2591}"/>
              </a:ext>
            </a:extLst>
          </p:cNvPr>
          <p:cNvSpPr/>
          <p:nvPr/>
        </p:nvSpPr>
        <p:spPr>
          <a:xfrm>
            <a:off x="833021" y="5621258"/>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Used Technologies: HTML, CSS, JavaScript</a:t>
            </a:r>
          </a:p>
        </p:txBody>
      </p:sp>
    </p:spTree>
    <p:extLst>
      <p:ext uri="{BB962C8B-B14F-4D97-AF65-F5344CB8AC3E}">
        <p14:creationId xmlns:p14="http://schemas.microsoft.com/office/powerpoint/2010/main" val="649682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6" presetClass="entr" presetSubtype="37"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5304C-A2DA-1FDD-E838-9A37A20430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987E9A5-A408-4564-EFDE-6E8086EB00B1}"/>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BF1F7216-3FB7-3E74-F5B0-4D30C2FBF91B}"/>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D93A8DAB-6C6D-7BFC-EFF6-044C5C8B2AAC}"/>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80EFBB76-3042-ECB6-B248-79B0E069CC52}"/>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E104ABC6-48F9-8ED8-6472-C387112FE306}"/>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B88E3C0D-B41C-BEBC-891F-D50360CBE488}"/>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3" name="Straight Connector 2">
            <a:extLst>
              <a:ext uri="{FF2B5EF4-FFF2-40B4-BE49-F238E27FC236}">
                <a16:creationId xmlns:a16="http://schemas.microsoft.com/office/drawing/2014/main" id="{900109CF-A00E-701E-8BB1-C27623B5588C}"/>
              </a:ext>
            </a:extLst>
          </p:cNvPr>
          <p:cNvCxnSpPr>
            <a:cxnSpLocks/>
          </p:cNvCxnSpPr>
          <p:nvPr/>
        </p:nvCxnSpPr>
        <p:spPr>
          <a:xfrm>
            <a:off x="3930203" y="1746328"/>
            <a:ext cx="4331595" cy="0"/>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6D284565-2F9B-569C-DB58-1B6E65AD50BF}"/>
              </a:ext>
            </a:extLst>
          </p:cNvPr>
          <p:cNvSpPr/>
          <p:nvPr/>
        </p:nvSpPr>
        <p:spPr>
          <a:xfrm>
            <a:off x="833022" y="2175042"/>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Importance of Online Grocery Shopping Systems</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12FF071-0849-0E2E-1D38-AFB97324523F}"/>
              </a:ext>
            </a:extLst>
          </p:cNvPr>
          <p:cNvSpPr/>
          <p:nvPr/>
        </p:nvSpPr>
        <p:spPr>
          <a:xfrm>
            <a:off x="833022" y="2836996"/>
            <a:ext cx="10525951" cy="89255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Online grocery shopping systems play a vital role in modern e-commerce, offering customers convenience, time-saving, and personalized services.</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2DE2054-3C2B-5D82-79C0-B3B6AE7CD0C6}"/>
              </a:ext>
            </a:extLst>
          </p:cNvPr>
          <p:cNvSpPr/>
          <p:nvPr/>
        </p:nvSpPr>
        <p:spPr>
          <a:xfrm>
            <a:off x="833021" y="3879214"/>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Key Component</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C0C8A39-15FA-C5BF-9461-35E34BE433C6}"/>
              </a:ext>
            </a:extLst>
          </p:cNvPr>
          <p:cNvSpPr/>
          <p:nvPr/>
        </p:nvSpPr>
        <p:spPr>
          <a:xfrm>
            <a:off x="833020" y="4521323"/>
            <a:ext cx="10525951" cy="89255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 user-friendly interface, robust backend functionalities, and efficient order management are crucial components of online grocery shopping systems.</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BEACE563-ACCE-636D-E0A9-5ADF3B504F2B}"/>
              </a:ext>
            </a:extLst>
          </p:cNvPr>
          <p:cNvCxnSpPr>
            <a:cxnSpLocks/>
          </p:cNvCxnSpPr>
          <p:nvPr/>
        </p:nvCxnSpPr>
        <p:spPr>
          <a:xfrm>
            <a:off x="10633" y="-1134934"/>
            <a:ext cx="0" cy="2269867"/>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2070189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4" fill="hold" grpId="0" nodeType="with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34155-E9DF-1D2F-4562-652E57C40F0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A7FA027-3817-0FEE-0FC1-C60E2DA43047}"/>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DF1C1B96-CFA6-11EA-705E-0B04008651C1}"/>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93FFD28D-BB94-42C3-7439-04D706DBF4B0}"/>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DD3AF1CB-DAFB-EB6B-532E-07050D330BB8}"/>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AECEEBB0-245B-BFB0-76E6-BD1F5818768C}"/>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2699C6C5-CD53-AF92-83DC-19EAA05D4674}"/>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3" name="Straight Connector 2">
            <a:extLst>
              <a:ext uri="{FF2B5EF4-FFF2-40B4-BE49-F238E27FC236}">
                <a16:creationId xmlns:a16="http://schemas.microsoft.com/office/drawing/2014/main" id="{1D2DCDA2-E04C-731A-5F54-3A7525929FA0}"/>
              </a:ext>
            </a:extLst>
          </p:cNvPr>
          <p:cNvCxnSpPr>
            <a:cxnSpLocks/>
          </p:cNvCxnSpPr>
          <p:nvPr/>
        </p:nvCxnSpPr>
        <p:spPr>
          <a:xfrm>
            <a:off x="3930203" y="1746328"/>
            <a:ext cx="4331595" cy="0"/>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E26F02BE-D379-08AD-974C-DC2248C46DA3}"/>
              </a:ext>
            </a:extLst>
          </p:cNvPr>
          <p:cNvSpPr/>
          <p:nvPr/>
        </p:nvSpPr>
        <p:spPr>
          <a:xfrm>
            <a:off x="833022" y="1962390"/>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Challenges with Traditional Methods</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7267137-AC25-3B1E-AB4A-697D5983AD3A}"/>
              </a:ext>
            </a:extLst>
          </p:cNvPr>
          <p:cNvSpPr/>
          <p:nvPr/>
        </p:nvSpPr>
        <p:spPr>
          <a:xfrm>
            <a:off x="833022" y="2424289"/>
            <a:ext cx="10525951" cy="129266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Traditional approaches to online grocery shopping often involve cumbersome interfaces, limited product offerings, and inefficient order fulfillment, leading to customer dissatisfaction and loyalty issues.</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CA1F3ED-9031-B7E2-B2C2-B3E05AA5C805}"/>
              </a:ext>
            </a:extLst>
          </p:cNvPr>
          <p:cNvSpPr/>
          <p:nvPr/>
        </p:nvSpPr>
        <p:spPr>
          <a:xfrm>
            <a:off x="833021" y="3889847"/>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Emergence of Modern Technologies</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C9C1BD6-7097-C37A-925C-3A3FF617FFBF}"/>
              </a:ext>
            </a:extLst>
          </p:cNvPr>
          <p:cNvSpPr/>
          <p:nvPr/>
        </p:nvSpPr>
        <p:spPr>
          <a:xfrm>
            <a:off x="833020" y="4363800"/>
            <a:ext cx="10525951" cy="129266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Modern web development technologies and design principles have enabled the creation of seamless and intuitive online shopping experiences, revolutionizing the way people shop.</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561F28CD-D288-44D1-B29B-AA16D6D4545A}"/>
              </a:ext>
            </a:extLst>
          </p:cNvPr>
          <p:cNvCxnSpPr>
            <a:cxnSpLocks/>
          </p:cNvCxnSpPr>
          <p:nvPr/>
        </p:nvCxnSpPr>
        <p:spPr>
          <a:xfrm>
            <a:off x="10633" y="-2676114"/>
            <a:ext cx="0" cy="5352227"/>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0097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855B3-F9DD-81F0-AB37-C353E82E5C7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BDD0A0D-815C-5B78-5506-EBB177CE0A7B}"/>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70EE0DD3-E2A4-B6B2-6BCE-52E1EF18AE6F}"/>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606A06BC-2835-31BF-4FF9-1CBC9C2BA49D}"/>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3E40B10E-E959-E559-0DA6-E6340FC6FE70}"/>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44E45F7D-C399-3ABC-8881-FF0C2CA60284}"/>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1F82AE49-845A-815B-6181-D25308D156F7}"/>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3" name="Straight Connector 2">
            <a:extLst>
              <a:ext uri="{FF2B5EF4-FFF2-40B4-BE49-F238E27FC236}">
                <a16:creationId xmlns:a16="http://schemas.microsoft.com/office/drawing/2014/main" id="{334C8C84-2795-7A84-DADC-1D0B20CA801D}"/>
              </a:ext>
            </a:extLst>
          </p:cNvPr>
          <p:cNvCxnSpPr>
            <a:cxnSpLocks/>
          </p:cNvCxnSpPr>
          <p:nvPr/>
        </p:nvCxnSpPr>
        <p:spPr>
          <a:xfrm>
            <a:off x="3930203" y="1746328"/>
            <a:ext cx="4331595" cy="0"/>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85ED7443-415A-DB10-1DA6-A65D6C95D6B0}"/>
              </a:ext>
            </a:extLst>
          </p:cNvPr>
          <p:cNvSpPr/>
          <p:nvPr/>
        </p:nvSpPr>
        <p:spPr>
          <a:xfrm>
            <a:off x="833022" y="1962390"/>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Proposed Methodology</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A7001CA-8609-3545-7DF8-8EA08D615961}"/>
              </a:ext>
            </a:extLst>
          </p:cNvPr>
          <p:cNvSpPr/>
          <p:nvPr/>
        </p:nvSpPr>
        <p:spPr>
          <a:xfrm>
            <a:off x="833022" y="2424289"/>
            <a:ext cx="10525951" cy="129266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This project proposes a comprehensive Grocery Web App, leveraging user-centric design and robust backend functionalities to provide customers with a hassle-free online shopping experience.</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1C755FD-450A-21C0-6879-A912B4D3ACBD}"/>
              </a:ext>
            </a:extLst>
          </p:cNvPr>
          <p:cNvSpPr/>
          <p:nvPr/>
        </p:nvSpPr>
        <p:spPr>
          <a:xfrm>
            <a:off x="833021" y="3889847"/>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Objectives</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53D590E-C094-052B-248C-77DF123C1B05}"/>
              </a:ext>
            </a:extLst>
          </p:cNvPr>
          <p:cNvSpPr/>
          <p:nvPr/>
        </p:nvSpPr>
        <p:spPr>
          <a:xfrm>
            <a:off x="833020" y="4618980"/>
            <a:ext cx="10525951" cy="129266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The aim is to develop a robust and efficient online grocery shopping system, facilitating a seamless and enjoyable experience for customers, while enabling users and administrators to efficiently manage inventory and orders.</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9A4D586B-1A01-678B-89F8-020F1F024912}"/>
              </a:ext>
            </a:extLst>
          </p:cNvPr>
          <p:cNvCxnSpPr>
            <a:cxnSpLocks/>
          </p:cNvCxnSpPr>
          <p:nvPr/>
        </p:nvCxnSpPr>
        <p:spPr>
          <a:xfrm>
            <a:off x="10633" y="-4453819"/>
            <a:ext cx="0" cy="9481799"/>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1743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66DCC-8042-DCFC-3CE1-5B48B91D7F4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42E13E7-DF79-C724-2C3B-2E41353CE31D}"/>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7CFB6260-23DB-290D-8B80-6456CDCD91EC}"/>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86FDF6B8-E1D8-CC60-1168-28624503F520}"/>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2F555F39-CF88-601D-9F78-3716264C459E}"/>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E952C986-A1DF-B58A-D43C-4FC9D6733EF5}"/>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0E4020B0-82FA-8A3B-1CC5-A7A5AE31B3E0}"/>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3" name="Straight Connector 2">
            <a:extLst>
              <a:ext uri="{FF2B5EF4-FFF2-40B4-BE49-F238E27FC236}">
                <a16:creationId xmlns:a16="http://schemas.microsoft.com/office/drawing/2014/main" id="{5EF9E98D-F151-D686-39D1-9C3AA7374B48}"/>
              </a:ext>
            </a:extLst>
          </p:cNvPr>
          <p:cNvCxnSpPr>
            <a:cxnSpLocks/>
          </p:cNvCxnSpPr>
          <p:nvPr/>
        </p:nvCxnSpPr>
        <p:spPr>
          <a:xfrm>
            <a:off x="3930203" y="1746328"/>
            <a:ext cx="4331595"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7D1FB849-CD49-3136-CABC-1F9F4299EE3E}"/>
              </a:ext>
            </a:extLst>
          </p:cNvPr>
          <p:cNvCxnSpPr>
            <a:cxnSpLocks/>
          </p:cNvCxnSpPr>
          <p:nvPr/>
        </p:nvCxnSpPr>
        <p:spPr>
          <a:xfrm>
            <a:off x="10633" y="-7348186"/>
            <a:ext cx="0" cy="15270533"/>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pic>
        <p:nvPicPr>
          <p:cNvPr id="14" name="Picture 13" descr="A screenshot of a diagram">
            <a:extLst>
              <a:ext uri="{FF2B5EF4-FFF2-40B4-BE49-F238E27FC236}">
                <a16:creationId xmlns:a16="http://schemas.microsoft.com/office/drawing/2014/main" id="{E5A37B52-6402-2752-CD18-AD536DD1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62" y="934980"/>
            <a:ext cx="8905875" cy="5800725"/>
          </a:xfrm>
          <a:prstGeom prst="rect">
            <a:avLst/>
          </a:prstGeom>
        </p:spPr>
      </p:pic>
    </p:spTree>
    <p:extLst>
      <p:ext uri="{BB962C8B-B14F-4D97-AF65-F5344CB8AC3E}">
        <p14:creationId xmlns:p14="http://schemas.microsoft.com/office/powerpoint/2010/main" val="9901737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8EB50-1557-EBE4-A9CE-85CE5BFB1F3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645E2B-06C7-0376-1ACE-1E62DCC05C46}"/>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CDC55FB3-07DA-1DD8-8A7C-0AB3991624F2}"/>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D2D91713-BCA2-E82F-BF6D-F92CA528A7D0}"/>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863300C3-DACC-B8DD-C079-82E3D2C991FC}"/>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E00D7C21-EFCC-1410-C2D8-37DC8B8AD48D}"/>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5A8E15BB-510E-F074-9207-A5915CB00517}"/>
              </a:ext>
            </a:extLst>
          </p:cNvPr>
          <p:cNvSpPr/>
          <p:nvPr/>
        </p:nvSpPr>
        <p:spPr>
          <a:xfrm>
            <a:off x="3519821" y="976887"/>
            <a:ext cx="515237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p>
        </p:txBody>
      </p:sp>
      <p:cxnSp>
        <p:nvCxnSpPr>
          <p:cNvPr id="3" name="Straight Connector 2">
            <a:extLst>
              <a:ext uri="{FF2B5EF4-FFF2-40B4-BE49-F238E27FC236}">
                <a16:creationId xmlns:a16="http://schemas.microsoft.com/office/drawing/2014/main" id="{B6007A66-99E7-0530-0F69-C5D49E30E36F}"/>
              </a:ext>
            </a:extLst>
          </p:cNvPr>
          <p:cNvCxnSpPr>
            <a:cxnSpLocks/>
          </p:cNvCxnSpPr>
          <p:nvPr/>
        </p:nvCxnSpPr>
        <p:spPr>
          <a:xfrm>
            <a:off x="3475385" y="1746328"/>
            <a:ext cx="5241231" cy="0"/>
          </a:xfrm>
          <a:prstGeom prst="line">
            <a:avLst/>
          </a:prstGeom>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78FCDF0E-65D5-2E24-A56C-E445768E65A1}"/>
              </a:ext>
            </a:extLst>
          </p:cNvPr>
          <p:cNvSpPr/>
          <p:nvPr/>
        </p:nvSpPr>
        <p:spPr>
          <a:xfrm>
            <a:off x="833022" y="3175549"/>
            <a:ext cx="10525951" cy="1692771"/>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Traditional online grocery shopping systems often rely on outdated interfaces, limited product offerings, and inefficient order fulfillment processes. Drawbacks include poor user experience, high cart abandonment rates, and the need for manual intervention. </a:t>
            </a:r>
          </a:p>
        </p:txBody>
      </p:sp>
      <p:cxnSp>
        <p:nvCxnSpPr>
          <p:cNvPr id="15" name="Straight Connector 14">
            <a:extLst>
              <a:ext uri="{FF2B5EF4-FFF2-40B4-BE49-F238E27FC236}">
                <a16:creationId xmlns:a16="http://schemas.microsoft.com/office/drawing/2014/main" id="{F774A36E-ABFB-9874-4077-C15CD1F24120}"/>
              </a:ext>
            </a:extLst>
          </p:cNvPr>
          <p:cNvCxnSpPr>
            <a:cxnSpLocks/>
          </p:cNvCxnSpPr>
          <p:nvPr/>
        </p:nvCxnSpPr>
        <p:spPr>
          <a:xfrm>
            <a:off x="10633" y="-951323"/>
            <a:ext cx="0" cy="1902645"/>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0100769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6A679-95F1-4B90-6102-DF78661762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0C1717C-3CAE-3F4C-7737-EE1E2296EE5A}"/>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7596F83F-CDE5-DEE5-94AF-461F8A0B1FB7}"/>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98C94903-6942-93D1-70B6-9249BFFA0759}"/>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72C7C80E-07E3-D1F9-8CB3-BA694867AF9A}"/>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3C3FF499-3A1D-A4BE-01C1-E71A83B65A0F}"/>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4B4CEB6C-9DAC-04F4-C45A-9761D0186CD6}"/>
              </a:ext>
            </a:extLst>
          </p:cNvPr>
          <p:cNvSpPr/>
          <p:nvPr/>
        </p:nvSpPr>
        <p:spPr>
          <a:xfrm>
            <a:off x="3519821" y="976887"/>
            <a:ext cx="515237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p>
        </p:txBody>
      </p:sp>
      <p:cxnSp>
        <p:nvCxnSpPr>
          <p:cNvPr id="3" name="Straight Connector 2">
            <a:extLst>
              <a:ext uri="{FF2B5EF4-FFF2-40B4-BE49-F238E27FC236}">
                <a16:creationId xmlns:a16="http://schemas.microsoft.com/office/drawing/2014/main" id="{EDD7B30D-5A37-1C6E-1F71-550906B04BC1}"/>
              </a:ext>
            </a:extLst>
          </p:cNvPr>
          <p:cNvCxnSpPr>
            <a:cxnSpLocks/>
          </p:cNvCxnSpPr>
          <p:nvPr/>
        </p:nvCxnSpPr>
        <p:spPr>
          <a:xfrm>
            <a:off x="3475385" y="1746328"/>
            <a:ext cx="5241231"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7CE66E5E-D730-38D8-3567-6F3611878EE6}"/>
              </a:ext>
            </a:extLst>
          </p:cNvPr>
          <p:cNvSpPr/>
          <p:nvPr/>
        </p:nvSpPr>
        <p:spPr>
          <a:xfrm>
            <a:off x="833022" y="2670125"/>
            <a:ext cx="10525951" cy="2492990"/>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Basic e-commerce platforms are employed for online grocery shopping, but they often lack personalized features and require extensive customization. This leads to complex and costly implementations. Assessing customer satisfaction traditionally may rely on subjective feedback or simplistic rating systems. Such methods may not accurately represent real-world customer needs and preferences.</a:t>
            </a:r>
          </a:p>
        </p:txBody>
      </p:sp>
      <p:cxnSp>
        <p:nvCxnSpPr>
          <p:cNvPr id="15" name="Straight Connector 14">
            <a:extLst>
              <a:ext uri="{FF2B5EF4-FFF2-40B4-BE49-F238E27FC236}">
                <a16:creationId xmlns:a16="http://schemas.microsoft.com/office/drawing/2014/main" id="{05B0DBE0-183B-CC49-D97F-97241F8ECC5D}"/>
              </a:ext>
            </a:extLst>
          </p:cNvPr>
          <p:cNvCxnSpPr>
            <a:cxnSpLocks/>
          </p:cNvCxnSpPr>
          <p:nvPr/>
        </p:nvCxnSpPr>
        <p:spPr>
          <a:xfrm>
            <a:off x="10633" y="-7744029"/>
            <a:ext cx="0" cy="15488056"/>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40826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07BCC-0449-F524-E9A0-DC606EA6CF0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DF36BC-8338-FB94-6F9B-408C36564427}"/>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67E4A11F-F18D-3F61-E666-17D95B1D93E7}"/>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3496B672-B155-2537-6F41-503D3869A557}"/>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F3B59A6-F8BD-D348-C867-37A7B05F4DE4}"/>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35C61F19-8458-018D-232E-F6DDC974FC86}"/>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558F1063-6638-4B6E-7ADF-8D4DC223092C}"/>
              </a:ext>
            </a:extLst>
          </p:cNvPr>
          <p:cNvSpPr/>
          <p:nvPr/>
        </p:nvSpPr>
        <p:spPr>
          <a:xfrm>
            <a:off x="3377156" y="976887"/>
            <a:ext cx="543770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p>
        </p:txBody>
      </p:sp>
      <p:cxnSp>
        <p:nvCxnSpPr>
          <p:cNvPr id="3" name="Straight Connector 2">
            <a:extLst>
              <a:ext uri="{FF2B5EF4-FFF2-40B4-BE49-F238E27FC236}">
                <a16:creationId xmlns:a16="http://schemas.microsoft.com/office/drawing/2014/main" id="{750FF6D8-1792-DF01-8396-59AB39146698}"/>
              </a:ext>
            </a:extLst>
          </p:cNvPr>
          <p:cNvCxnSpPr>
            <a:cxnSpLocks/>
          </p:cNvCxnSpPr>
          <p:nvPr/>
        </p:nvCxnSpPr>
        <p:spPr>
          <a:xfrm>
            <a:off x="3475385" y="1746328"/>
            <a:ext cx="5241231"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519C86BB-F69C-F335-7C28-479903682381}"/>
              </a:ext>
            </a:extLst>
          </p:cNvPr>
          <p:cNvSpPr/>
          <p:nvPr/>
        </p:nvSpPr>
        <p:spPr>
          <a:xfrm>
            <a:off x="833022" y="2670125"/>
            <a:ext cx="10525951" cy="2492990"/>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system leverages modern web technologies to develop an intuitive Grocery Web App for seamless online shopping. Using a responsive design framework, we ensure consistent performance across devices, catering to the needs of today's consumers. The app incorporates advanced algorithms for personalized product recommendations and secure payment gateways to protect user data and transactions.</a:t>
            </a:r>
          </a:p>
        </p:txBody>
      </p:sp>
      <p:cxnSp>
        <p:nvCxnSpPr>
          <p:cNvPr id="15" name="Straight Connector 14">
            <a:extLst>
              <a:ext uri="{FF2B5EF4-FFF2-40B4-BE49-F238E27FC236}">
                <a16:creationId xmlns:a16="http://schemas.microsoft.com/office/drawing/2014/main" id="{D581FD30-88CE-ED91-7742-1603CF661FD2}"/>
              </a:ext>
            </a:extLst>
          </p:cNvPr>
          <p:cNvCxnSpPr>
            <a:cxnSpLocks/>
          </p:cNvCxnSpPr>
          <p:nvPr/>
        </p:nvCxnSpPr>
        <p:spPr>
          <a:xfrm>
            <a:off x="10633" y="-1046456"/>
            <a:ext cx="0" cy="2092910"/>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8699674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298</TotalTime>
  <Words>806</Words>
  <Application>Microsoft Office PowerPoint</Application>
  <PresentationFormat>Widescreen</PresentationFormat>
  <Paragraphs>122</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Aptos Light</vt:lpstr>
      <vt:lpstr>Arial</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Maximus R</dc:creator>
  <cp:lastModifiedBy>Maximus R</cp:lastModifiedBy>
  <cp:revision>2</cp:revision>
  <dcterms:created xsi:type="dcterms:W3CDTF">2024-10-08T09:20:25Z</dcterms:created>
  <dcterms:modified xsi:type="dcterms:W3CDTF">2024-10-08T14:19:01Z</dcterms:modified>
</cp:coreProperties>
</file>