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089015" y="2067560"/>
            <a:ext cx="4667885" cy="753745"/>
          </a:xfrm>
          <a:prstGeom prst="rect">
            <a:avLst/>
          </a:prstGeom>
        </p:spPr>
        <p:txBody>
          <a:bodyPr vert="horz" wrap="square" lIns="0" tIns="16510" rIns="0" bIns="0" rtlCol="0">
            <a:noAutofit/>
          </a:bodyPr>
          <a:lstStyle/>
          <a:p>
            <a:pPr marL="12700">
              <a:lnSpc>
                <a:spcPct val="100000"/>
              </a:lnSpc>
              <a:spcBef>
                <a:spcPts val="130"/>
              </a:spcBef>
            </a:pPr>
            <a:r>
              <a:rPr lang="en-US" altLang="en-US" sz="3200" spc="-20" dirty="0">
                <a:latin typeface="Trebuchet MS" panose="020B0603020202020204"/>
                <a:cs typeface="Trebuchet MS" panose="020B0603020202020204"/>
              </a:rPr>
              <a:t>   Maximus. R</a:t>
            </a:r>
            <a:endParaRPr lang="en-US" altLang="en-US" sz="3200" spc="-2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5890"/>
            <a:ext cx="1773555" cy="205105"/>
          </a:xfrm>
          <a:prstGeom prst="rect">
            <a:avLst/>
          </a:prstGeom>
        </p:spPr>
        <p:txBody>
          <a:bodyPr vert="horz" wrap="square" lIns="0" tIns="0" rIns="0" bIns="0" rtlCol="0">
            <a:no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0" name="Text Box 9"/>
          <p:cNvSpPr txBox="1"/>
          <p:nvPr/>
        </p:nvSpPr>
        <p:spPr>
          <a:xfrm>
            <a:off x="563880" y="1233805"/>
            <a:ext cx="9110345" cy="4508500"/>
          </a:xfrm>
          <a:prstGeom prst="rect">
            <a:avLst/>
          </a:prstGeom>
          <a:noFill/>
        </p:spPr>
        <p:txBody>
          <a:bodyPr wrap="square" rtlCol="0">
            <a:noAutofit/>
          </a:bodyPr>
          <a:p>
            <a:r>
              <a:rPr lang="en-US" sz="2000" b="1">
                <a:latin typeface="Trebuchet MS" panose="020B0603020202020204" charset="0"/>
                <a:cs typeface="Trebuchet MS" panose="020B0603020202020204" charset="0"/>
              </a:rPr>
              <a:t>Expected Results</a:t>
            </a:r>
            <a:endParaRPr lang="en-US" sz="2000" b="1">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Performance</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Accuracy: Achieve high accuracy in code generation and language understanding tasks.</a:t>
            </a:r>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Efficiency</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Speed: Improve model efficiency through optimization techniques like pruning and quantization.</a:t>
            </a:r>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User Experience</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Personalization: Deliver adaptive and personalized suggestions through user interaction.</a:t>
            </a:r>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Application Impact</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Utility: Develop user-friendly applications that streamline code writing and enhance language analysis tasks.</a:t>
            </a:r>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Documentation</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Comprehensive Report: Provide detailed documentation and a comprehensive project report.</a:t>
            </a:r>
            <a:endParaRPr lang="en-US">
              <a:latin typeface="Trebuchet MS" panose="020B0603020202020204" charset="0"/>
              <a:cs typeface="Trebuchet MS" panose="020B0603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altLang="en-US"/>
              <a:t>                           </a:t>
            </a:r>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a:t>            </a:t>
            </a:r>
            <a:r>
              <a:rPr lang="en-US" altLang="en-US" sz="2800" b="1">
                <a:latin typeface="Trebuchet MS" panose="020B0603020202020204" charset="0"/>
                <a:cs typeface="Trebuchet MS" panose="020B0603020202020204" charset="0"/>
              </a:rPr>
              <a:t>Transformers for Code Generation&amp;Language Understanding</a:t>
            </a:r>
            <a:endParaRPr lang="en-US" altLang="en-US" sz="2800" b="1">
              <a:latin typeface="Trebuchet MS" panose="020B0603020202020204" charset="0"/>
              <a:cs typeface="Trebuchet MS" panose="020B06030202020202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635"/>
            <a:ext cx="12249785" cy="685736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altLang="en-US"/>
              <a:t>                  </a:t>
            </a:r>
            <a:endParaRPr lang="en-US" altLang="en-US"/>
          </a:p>
          <a:p>
            <a:endParaRPr lang="en-US" altLang="en-US"/>
          </a:p>
          <a:p>
            <a:endParaRPr lang="en-US" altLang="en-US"/>
          </a:p>
          <a:p>
            <a:endParaRPr lang="en-US" altLang="en-US"/>
          </a:p>
          <a:p>
            <a:r>
              <a:rPr lang="en-US" altLang="en-US"/>
              <a:t>    </a:t>
            </a:r>
            <a:endParaRPr lang="en-US" altLang="en-US"/>
          </a:p>
          <a:p>
            <a:r>
              <a:rPr lang="en-US" altLang="en-US"/>
              <a:t>        </a:t>
            </a:r>
            <a:endParaRPr lang="en-US" altLang="en-US" sz="1800">
              <a:latin typeface="Trebuchet MS" panose="020B0603020202020204" charset="0"/>
              <a:cs typeface="Trebuchet MS" panose="020B0603020202020204" charset="0"/>
            </a:endParaRPr>
          </a:p>
        </p:txBody>
      </p:sp>
      <p:sp>
        <p:nvSpPr>
          <p:cNvPr id="23" name="Content Placeholder 22"/>
          <p:cNvSpPr>
            <a:spLocks noGrp="1"/>
          </p:cNvSpPr>
          <p:nvPr>
            <p:ph sz="half" idx="2"/>
          </p:nvPr>
        </p:nvSpPr>
        <p:spPr>
          <a:xfrm>
            <a:off x="231140" y="1428115"/>
            <a:ext cx="5822315" cy="4334510"/>
          </a:xfrm>
        </p:spPr>
        <p:txBody>
          <a:bodyPr>
            <a:noAutofit/>
          </a:bodyPr>
          <a:p>
            <a:r>
              <a:rPr lang="en-US" altLang="en-US" b="1">
                <a:latin typeface="Trebuchet MS" panose="020B0603020202020204" charset="0"/>
                <a:cs typeface="Trebuchet MS" panose="020B0603020202020204" charset="0"/>
                <a:sym typeface="+mn-ea"/>
              </a:rPr>
              <a:t>     Week 1:Plannning                                       </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Define Goals: Objectives and scope.                           </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Literature Review: Research overview.</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Data Setup: Preprocess datasets.</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Environment: Setup tools.</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a:t>
            </a:r>
            <a:r>
              <a:rPr lang="en-US" altLang="en-US" b="1">
                <a:latin typeface="Trebuchet MS" panose="020B0603020202020204" charset="0"/>
                <a:cs typeface="Trebuchet MS" panose="020B0603020202020204" charset="0"/>
                <a:sym typeface="+mn-ea"/>
              </a:rPr>
              <a:t>Week 2-3: Model Development</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Transformer: Implement model.</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Training: Train on data.</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Metrics: Define performance metrics.</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a:t>
            </a:r>
            <a:r>
              <a:rPr lang="en-US" altLang="en-US" b="1">
                <a:latin typeface="Trebuchet MS" panose="020B0603020202020204" charset="0"/>
                <a:cs typeface="Trebuchet MS" panose="020B0603020202020204" charset="0"/>
                <a:sym typeface="+mn-ea"/>
              </a:rPr>
              <a:t>Week 4-5: Fine-tuning</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Fine-tuning: Optimize on specific data.</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Optimization: Improve efficiency.</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Testing: Validate model.</a:t>
            </a:r>
            <a:endParaRPr lang="en-US"/>
          </a:p>
        </p:txBody>
      </p:sp>
      <p:sp>
        <p:nvSpPr>
          <p:cNvPr id="24" name="Content Placeholder 23"/>
          <p:cNvSpPr>
            <a:spLocks noGrp="1"/>
          </p:cNvSpPr>
          <p:nvPr>
            <p:ph sz="half" idx="3"/>
          </p:nvPr>
        </p:nvSpPr>
        <p:spPr>
          <a:xfrm>
            <a:off x="4805680" y="1454785"/>
            <a:ext cx="5628640" cy="4693920"/>
          </a:xfrm>
        </p:spPr>
        <p:txBody>
          <a:bodyPr>
            <a:noAutofit/>
          </a:bodyPr>
          <a:p>
            <a:r>
              <a:rPr lang="en-US" sz="1800" b="1">
                <a:latin typeface="Trebuchet MS" panose="020B0603020202020204" charset="0"/>
                <a:cs typeface="Trebuchet MS" panose="020B0603020202020204" charset="0"/>
              </a:rPr>
              <a:t>Week 6-7: App Development</a:t>
            </a:r>
            <a:endParaRPr lang="en-US" sz="1800" b="1">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Code Gen App: Build code tools.</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Lang App: Create language tools.</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UI Design: Design interfaces.</a:t>
            </a:r>
            <a:endParaRPr lang="en-US" sz="1800">
              <a:latin typeface="Trebuchet MS" panose="020B0603020202020204" charset="0"/>
              <a:cs typeface="Trebuchet MS" panose="020B0603020202020204" charset="0"/>
            </a:endParaRPr>
          </a:p>
          <a:p>
            <a:endParaRPr lang="en-US" sz="1800" b="1">
              <a:latin typeface="Trebuchet MS" panose="020B0603020202020204" charset="0"/>
              <a:cs typeface="Trebuchet MS" panose="020B0603020202020204" charset="0"/>
            </a:endParaRPr>
          </a:p>
          <a:p>
            <a:r>
              <a:rPr lang="en-US" sz="1800" b="1">
                <a:latin typeface="Trebuchet MS" panose="020B0603020202020204" charset="0"/>
                <a:cs typeface="Trebuchet MS" panose="020B0603020202020204" charset="0"/>
              </a:rPr>
              <a:t>Week 8: Documentation</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Docs: Detail project.</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Report: Compile report.</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Presentation: Prepare summary.</a:t>
            </a:r>
            <a:endParaRPr lang="en-US" sz="1800">
              <a:latin typeface="Trebuchet MS" panose="020B0603020202020204" charset="0"/>
              <a:cs typeface="Trebuchet MS" panose="020B0603020202020204" charset="0"/>
            </a:endParaRPr>
          </a:p>
          <a:p>
            <a:endParaRPr lang="en-US" sz="1800" b="1">
              <a:latin typeface="Trebuchet MS" panose="020B0603020202020204" charset="0"/>
              <a:cs typeface="Trebuchet MS" panose="020B0603020202020204" charset="0"/>
            </a:endParaRPr>
          </a:p>
          <a:p>
            <a:r>
              <a:rPr lang="en-US" sz="1800" b="1">
                <a:latin typeface="Trebuchet MS" panose="020B0603020202020204" charset="0"/>
                <a:cs typeface="Trebuchet MS" panose="020B0603020202020204" charset="0"/>
              </a:rPr>
              <a:t>Week 9: Review</a:t>
            </a:r>
            <a:endParaRPr lang="en-US" sz="1800" b="1">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Internal Review: Identify issues.</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Feedback: Revise as needed.</a:t>
            </a:r>
            <a:endParaRPr lang="en-US" sz="1800">
              <a:latin typeface="Trebuchet MS" panose="020B0603020202020204" charset="0"/>
              <a:cs typeface="Trebuchet MS" panose="020B0603020202020204" charset="0"/>
            </a:endParaRPr>
          </a:p>
          <a:p>
            <a:endParaRPr lang="en-US" sz="1800" b="1">
              <a:latin typeface="Trebuchet MS" panose="020B0603020202020204" charset="0"/>
              <a:cs typeface="Trebuchet MS" panose="020B0603020202020204" charset="0"/>
            </a:endParaRPr>
          </a:p>
          <a:p>
            <a:r>
              <a:rPr lang="en-US" sz="1800" b="1">
                <a:latin typeface="Trebuchet MS" panose="020B0603020202020204" charset="0"/>
                <a:cs typeface="Trebuchet MS" panose="020B0603020202020204" charset="0"/>
              </a:rPr>
              <a:t>Week 10: Completion</a:t>
            </a:r>
            <a:endParaRPr lang="en-US" sz="1800" b="1">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Final Testing: Validate apps.</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Delivery: Deliver project.</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Presentation: Showcase to stakeholders.</a:t>
            </a:r>
            <a:endParaRPr lang="en-US" sz="1800">
              <a:latin typeface="Trebuchet MS" panose="020B0603020202020204" charset="0"/>
              <a:cs typeface="Trebuchet MS" panose="020B06030202020202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66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10458450" y="384873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no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608965" y="575310"/>
            <a:ext cx="586359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505460" y="1333500"/>
            <a:ext cx="6198870" cy="4255770"/>
          </a:xfrm>
          <a:prstGeom prst="rect">
            <a:avLst/>
          </a:prstGeom>
          <a:noFill/>
        </p:spPr>
        <p:txBody>
          <a:bodyPr wrap="square" rtlCol="0">
            <a:noAutofit/>
          </a:bodyPr>
          <a:p>
            <a:r>
              <a:rPr lang="en-US">
                <a:latin typeface="Trebuchet MS" panose="020B0603020202020204" charset="0"/>
                <a:cs typeface="Trebuchet MS" panose="020B0603020202020204" charset="0"/>
              </a:rPr>
              <a:t>This project focuses on leveraging transformer-based models for code generation and language understanding.</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 Despite advancements in natural language processing (NLP), there's a gap in effectively applying these models to automate code writing and text analysis tasks. </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The challenge is to develop optimized transformer models capable of generating, completing, and translating code from natural language descriptions, while also performing tasks like sentiment analysis, named entity recognition (NER), and question answering accurately. </a:t>
            </a:r>
            <a:endParaRPr lang="en-US">
              <a:latin typeface="Trebuchet MS" panose="020B0603020202020204" charset="0"/>
              <a:cs typeface="Trebuchet MS" panose="020B0603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700405" y="1685925"/>
            <a:ext cx="6105525" cy="2653665"/>
          </a:xfrm>
          <a:prstGeom prst="rect">
            <a:avLst/>
          </a:prstGeom>
          <a:noFill/>
        </p:spPr>
        <p:txBody>
          <a:bodyPr wrap="square" rtlCol="0">
            <a:noAutofit/>
          </a:bodyPr>
          <a:p>
            <a:r>
              <a:rPr lang="en-US">
                <a:latin typeface="Trebuchet MS" panose="020B0603020202020204" charset="0"/>
                <a:cs typeface="Trebuchet MS" panose="020B0603020202020204" charset="0"/>
              </a:rPr>
              <a:t>This project aims to harness transformer-based models to automate code generation and enhance language understanding. </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By developing optimized models, creating user-friendly applications, and documenting methodologies, the project seeks to advance software development and NLP capabilities. </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The initiative addresses the gap in effectively applying NLP to specialized domains, benefiting software developers, data scientists, and industry professionals. </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Constraints include dataset availability, computational resources, project timeframe, and the need for tailored solutions in code writing and text analysis tasks.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304800" y="385445"/>
            <a:ext cx="9764395" cy="986155"/>
          </a:xfrm>
          <a:prstGeom prst="rect">
            <a:avLst/>
          </a:prstGeom>
        </p:spPr>
        <p:txBody>
          <a:bodyPr vert="horz" wrap="square" lIns="0" tIns="522858" rIns="0" bIns="0" rtlCol="0">
            <a:no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457200" y="1371600"/>
            <a:ext cx="10272395" cy="5132705"/>
          </a:xfrm>
          <a:prstGeom prst="rect">
            <a:avLst/>
          </a:prstGeom>
          <a:noFill/>
        </p:spPr>
        <p:txBody>
          <a:bodyPr wrap="square" rtlCol="0">
            <a:noAutofit/>
          </a:bodyPr>
          <a:p>
            <a:endParaRPr lang="en-US" b="1">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The End users of this project include:</a:t>
            </a:r>
            <a:endParaRPr lang="en-US" b="1">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Software Developers:</a:t>
            </a:r>
            <a:r>
              <a:rPr lang="en-US">
                <a:latin typeface="Trebuchet MS" panose="020B0603020202020204" charset="0"/>
                <a:cs typeface="Trebuchet MS" panose="020B0603020202020204" charset="0"/>
              </a:rPr>
              <a:t> Those who will utilize the code generation and completion tools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to streamline their coding process.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Data Scientists:</a:t>
            </a:r>
            <a:r>
              <a:rPr lang="en-US">
                <a:latin typeface="Trebuchet MS" panose="020B0603020202020204" charset="0"/>
                <a:cs typeface="Trebuchet MS" panose="020B0603020202020204" charset="0"/>
              </a:rPr>
              <a:t> Individuals who will benefit from the language understanding tools for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tasks such as sentiment analysis, named entity recognition, and question answering.</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NLP Researchers:</a:t>
            </a:r>
            <a:r>
              <a:rPr lang="en-US">
                <a:latin typeface="Trebuchet MS" panose="020B0603020202020204" charset="0"/>
                <a:cs typeface="Trebuchet MS" panose="020B0603020202020204" charset="0"/>
              </a:rPr>
              <a:t> Professionals and academics interested in exploring the capabilities and advancements in transformer-based NLP models.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Industry Professionals:</a:t>
            </a:r>
            <a:r>
              <a:rPr lang="en-US">
                <a:latin typeface="Trebuchet MS" panose="020B0603020202020204" charset="0"/>
                <a:cs typeface="Trebuchet MS" panose="020B0603020202020204" charset="0"/>
              </a:rPr>
              <a:t> Those in the software and NLP domains who can integrate the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developed applications into their workflow to improve efficiency and accuracy.</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Academia:</a:t>
            </a:r>
            <a:r>
              <a:rPr lang="en-US">
                <a:latin typeface="Trebuchet MS" panose="020B0603020202020204" charset="0"/>
                <a:cs typeface="Trebuchet MS" panose="020B0603020202020204" charset="0"/>
              </a:rPr>
              <a:t> Researchers, educators, and students who can leverage the tools and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methodologies developed in this project for further studies and applications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in the field of NLP and software development.</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591800" y="1066800"/>
            <a:ext cx="33401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2677795" y="1411605"/>
            <a:ext cx="8943975" cy="4088765"/>
          </a:xfrm>
          <a:prstGeom prst="rect">
            <a:avLst/>
          </a:prstGeom>
          <a:noFill/>
        </p:spPr>
        <p:txBody>
          <a:bodyPr wrap="square" rtlCol="0">
            <a:noAutofit/>
          </a:bodyPr>
          <a:p>
            <a:r>
              <a:rPr lang="en-US" b="1">
                <a:latin typeface="Trebuchet MS" panose="020B0603020202020204" charset="0"/>
                <a:cs typeface="Trebuchet MS" panose="020B0603020202020204" charset="0"/>
              </a:rPr>
              <a:t>We are developing transformer-based models optimized for:</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Code Generation:</a:t>
            </a:r>
            <a:r>
              <a:rPr lang="en-US">
                <a:latin typeface="Trebuchet MS" panose="020B0603020202020204" charset="0"/>
                <a:cs typeface="Trebuchet MS" panose="020B0603020202020204" charset="0"/>
              </a:rPr>
              <a:t> Automating code writing and translation based on natural language.</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Language Understanding:</a:t>
            </a:r>
            <a:r>
              <a:rPr lang="en-US">
                <a:latin typeface="Trebuchet MS" panose="020B0603020202020204" charset="0"/>
                <a:cs typeface="Trebuchet MS" panose="020B0603020202020204" charset="0"/>
              </a:rPr>
              <a:t> Enhancing tasks like sentiment analysis, named entity recognition (NER), and question answering.</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Our project offers: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Efficiency:</a:t>
            </a:r>
            <a:r>
              <a:rPr lang="en-US">
                <a:latin typeface="Trebuchet MS" panose="020B0603020202020204" charset="0"/>
                <a:cs typeface="Trebuchet MS" panose="020B0603020202020204" charset="0"/>
              </a:rPr>
              <a:t> Streamlining code writing and enhancing accuracy in language tasks.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User-Friendly Applications:</a:t>
            </a:r>
            <a:r>
              <a:rPr lang="en-US">
                <a:latin typeface="Trebuchet MS" panose="020B0603020202020204" charset="0"/>
                <a:cs typeface="Trebuchet MS" panose="020B0603020202020204" charset="0"/>
              </a:rPr>
              <a:t> Intuitive tools for software developers, data scientists, and industry professionals.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Advancement in NLP:</a:t>
            </a:r>
            <a:r>
              <a:rPr lang="en-US">
                <a:latin typeface="Trebuchet MS" panose="020B0603020202020204" charset="0"/>
                <a:cs typeface="Trebuchet MS" panose="020B0603020202020204" charset="0"/>
              </a:rPr>
              <a:t> Filling the gap in specialized </a:t>
            </a:r>
            <a:endParaRPr lang="en-US">
              <a:latin typeface="Trebuchet MS" panose="020B0603020202020204" charset="0"/>
              <a:cs typeface="Trebuchet MS" panose="020B0603020202020204" charset="0"/>
            </a:endParaRPr>
          </a:p>
          <a:p>
            <a:pPr marL="0" indent="0">
              <a:buFont typeface="Arial" panose="020B0604020202020204" pitchFamily="34" charset="0"/>
              <a:buNone/>
            </a:pPr>
            <a:r>
              <a:rPr lang="en-US">
                <a:latin typeface="Trebuchet MS" panose="020B0603020202020204" charset="0"/>
                <a:cs typeface="Trebuchet MS" panose="020B0603020202020204" charset="0"/>
              </a:rPr>
              <a:t>    transformer-based NLP applications.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0" indent="0">
              <a:buFont typeface="Arial" panose="020B0604020202020204" pitchFamily="34" charset="0"/>
              <a:buNone/>
            </a:pPr>
            <a:endParaRPr lang="en-US">
              <a:latin typeface="Trebuchet MS" panose="020B0603020202020204" charset="0"/>
              <a:cs typeface="Trebuchet MS" panose="020B0603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839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3110" y="304800"/>
            <a:ext cx="9011285" cy="1156970"/>
          </a:xfrm>
          <a:prstGeom prst="rect">
            <a:avLst/>
          </a:prstGeom>
        </p:spPr>
        <p:txBody>
          <a:bodyPr vert="horz" wrap="square" lIns="0" tIns="286004" rIns="0" bIns="0" rtlCol="0">
            <a:no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1486535" y="1461770"/>
            <a:ext cx="8502015" cy="5199380"/>
          </a:xfrm>
          <a:prstGeom prst="rect">
            <a:avLst/>
          </a:prstGeom>
          <a:noFill/>
        </p:spPr>
        <p:txBody>
          <a:bodyPr wrap="square" rtlCol="0">
            <a:noAutofit/>
          </a:bodyPr>
          <a:p>
            <a:pPr marL="285750" indent="-285750">
              <a:buFont typeface="Arial" panose="020B0604020202020204" pitchFamily="34" charset="0"/>
              <a:buChar char="•"/>
            </a:pPr>
            <a:r>
              <a:rPr lang="en-US" b="1">
                <a:latin typeface="Trebuchet MS" panose="020B0603020202020204" charset="0"/>
                <a:cs typeface="Trebuchet MS" panose="020B0603020202020204" charset="0"/>
              </a:rPr>
              <a:t>Seamless Integration:</a:t>
            </a:r>
            <a:r>
              <a:rPr lang="en-US">
                <a:latin typeface="Trebuchet MS" panose="020B0603020202020204" charset="0"/>
                <a:cs typeface="Trebuchet MS" panose="020B0603020202020204" charset="0"/>
              </a:rPr>
              <a:t> Our tools will seamlessly integrate into existing development environments, providing real-time code suggestions and analysis.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Personalization:</a:t>
            </a:r>
            <a:r>
              <a:rPr lang="en-US">
                <a:latin typeface="Trebuchet MS" panose="020B0603020202020204" charset="0"/>
                <a:cs typeface="Trebuchet MS" panose="020B0603020202020204" charset="0"/>
              </a:rPr>
              <a:t> The models will adapt and learn from user interactions, providing personalized and context-aware suggestions and insights.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       </a:t>
            </a:r>
            <a:r>
              <a:rPr lang="en-US" b="1">
                <a:latin typeface="Trebuchet MS" panose="020B0603020202020204" charset="0"/>
                <a:cs typeface="Trebuchet MS" panose="020B0603020202020204" charset="0"/>
              </a:rPr>
              <a:t>We aim to revolutionize productivity and effectiveness in </a:t>
            </a:r>
            <a:endParaRPr lang="en-US" b="1">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       software development and NLP domains</a:t>
            </a:r>
            <a:r>
              <a:rPr lang="en-US"/>
              <a:t>.</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62000" y="1049020"/>
            <a:ext cx="2812415" cy="619125"/>
          </a:xfrm>
          <a:prstGeom prst="rect">
            <a:avLst/>
          </a:prstGeom>
        </p:spPr>
        <p:txBody>
          <a:bodyPr vert="horz" wrap="square" lIns="0" tIns="12700" rIns="0" bIns="0" rtlCol="0">
            <a:noAutofit/>
          </a:bodyPr>
          <a:lstStyle/>
          <a:p>
            <a:pPr marL="12700">
              <a:lnSpc>
                <a:spcPct val="100000"/>
              </a:lnSpc>
              <a:spcBef>
                <a:spcPts val="100"/>
              </a:spcBef>
            </a:pPr>
            <a:endParaRPr sz="18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endParaRPr sz="3600" spc="-10" dirty="0"/>
          </a:p>
        </p:txBody>
      </p:sp>
      <p:sp>
        <p:nvSpPr>
          <p:cNvPr id="11" name="Text Box 10"/>
          <p:cNvSpPr txBox="1"/>
          <p:nvPr/>
        </p:nvSpPr>
        <p:spPr>
          <a:xfrm>
            <a:off x="377190" y="548005"/>
            <a:ext cx="11161395" cy="5794375"/>
          </a:xfrm>
          <a:prstGeom prst="rect">
            <a:avLst/>
          </a:prstGeom>
          <a:noFill/>
        </p:spPr>
        <p:txBody>
          <a:bodyPr wrap="square" rtlCol="0">
            <a:noAutofit/>
          </a:bodyPr>
          <a:p>
            <a:pPr marL="0" indent="0">
              <a:buFont typeface="+mj-lt"/>
              <a:buNone/>
            </a:pPr>
            <a:endParaRPr lang="en-US" b="1">
              <a:latin typeface="Trebuchet MS" panose="020B0603020202020204" charset="0"/>
              <a:cs typeface="Trebuchet MS" panose="020B0603020202020204" charset="0"/>
            </a:endParaRPr>
          </a:p>
          <a:p>
            <a:pPr marL="0" indent="0">
              <a:buFont typeface="+mj-lt"/>
              <a:buNone/>
            </a:pPr>
            <a:r>
              <a:rPr lang="en-US" b="1">
                <a:latin typeface="Trebuchet MS" panose="020B0603020202020204" charset="0"/>
                <a:cs typeface="Trebuchet MS" panose="020B0603020202020204" charset="0"/>
              </a:rPr>
              <a:t>Data Collection and Preprocessing</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Datasets: Gather and preprocess datasets.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None/>
            </a:pPr>
            <a:r>
              <a:rPr lang="en-US" b="1">
                <a:latin typeface="Trebuchet MS" panose="020B0603020202020204" charset="0"/>
                <a:cs typeface="Trebuchet MS" panose="020B0603020202020204" charset="0"/>
              </a:rPr>
              <a:t>Transformer Model Architecture</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Customized Transformer: Implement and tailor the model for NLP tasks.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None/>
            </a:pPr>
            <a:r>
              <a:rPr lang="en-US" b="1">
                <a:latin typeface="Trebuchet MS" panose="020B0603020202020204" charset="0"/>
                <a:cs typeface="Trebuchet MS" panose="020B0603020202020204" charset="0"/>
              </a:rPr>
              <a:t>Training and Fine-tuning</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Training: Train on datasets.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Fine-tuning: Optimize for code generation and language tasks.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Font typeface="Arial" panose="020B0604020202020204" pitchFamily="34" charset="0"/>
              <a:buNone/>
            </a:pPr>
            <a:r>
              <a:rPr lang="en-US" b="1">
                <a:latin typeface="Trebuchet MS" panose="020B0603020202020204" charset="0"/>
                <a:cs typeface="Trebuchet MS" panose="020B0603020202020204" charset="0"/>
              </a:rPr>
              <a:t>Optimization Techniques</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Efficiency: Apply pruning and quantization.</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Personalization: Incorporate user interaction for adaptive suggestions.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None/>
            </a:pPr>
            <a:r>
              <a:rPr lang="en-US" b="1">
                <a:latin typeface="Trebuchet MS" panose="020B0603020202020204" charset="0"/>
                <a:cs typeface="Trebuchet MS" panose="020B0603020202020204" charset="0"/>
              </a:rPr>
              <a:t>Evaluation Metrics</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Performance Metrics: Monitor accuracy and BLEU/F1 scores.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None/>
            </a:pPr>
            <a:r>
              <a:rPr lang="en-US" b="1">
                <a:latin typeface="Trebuchet MS" panose="020B0603020202020204" charset="0"/>
                <a:cs typeface="Trebuchet MS" panose="020B0603020202020204" charset="0"/>
              </a:rPr>
              <a:t>Application Developmen</a:t>
            </a:r>
            <a:r>
              <a:rPr lang="en-US">
                <a:latin typeface="Trebuchet MS" panose="020B0603020202020204" charset="0"/>
                <a:cs typeface="Trebuchet MS" panose="020B0603020202020204" charset="0"/>
              </a:rPr>
              <a:t>t</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Code Generation App: Develop code completion and translation features.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Language App: Create tools for sentiment analysis, NER, and QA.</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5467</Words>
  <Application>WPS Presentation</Application>
  <PresentationFormat>On-screen Show (4:3)</PresentationFormat>
  <Paragraphs>210</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Trebuchet MS</vt:lpstr>
      <vt:lpstr>Trebuchet MS</vt:lpstr>
      <vt:lpstr>Microsoft YaHei</vt:lpstr>
      <vt:lpstr>Arial Unicode MS</vt:lpstr>
      <vt:lpstr>Calibri</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AKILESH</cp:lastModifiedBy>
  <cp:revision>6</cp:revision>
  <dcterms:created xsi:type="dcterms:W3CDTF">2024-03-30T02:41:00Z</dcterms:created>
  <dcterms:modified xsi:type="dcterms:W3CDTF">2024-05-10T05:43:27Z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2024-03-22T09:00:00Z</vt:filetime>
  </property>
  <property fmtid="{D5CDD505-2E9C-101B-9397-08002B2CF9AE}" pid="3" name="LastSaved">
    <vt:filetime>2024-03-31T09:00:00Z</vt:filetime>
  </property>
  <property fmtid="{D5CDD505-2E9C-101B-9397-08002B2CF9AE}" pid="4" name="Producer">
    <vt:lpwstr>3-Heights(TM) PDF Security Shell 4.8.25.2 (http://www.pdf-tools.com)</vt:lpwstr>
  </property>
  <property fmtid="{D5CDD505-2E9C-101B-9397-08002B2CF9AE}" pid="5" name="ICV">
    <vt:lpwstr>63B842DBBB8540E58D12559065934575_12</vt:lpwstr>
  </property>
  <property fmtid="{D5CDD505-2E9C-101B-9397-08002B2CF9AE}" pid="6" name="KSOProductBuildVer">
    <vt:lpwstr>1033-12.2.0.13472</vt:lpwstr>
  </property>
</Properties>
</file>