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5" r:id="rId3"/>
    <p:sldId id="266" r:id="rId4"/>
    <p:sldId id="259" r:id="rId5"/>
    <p:sldId id="267" r:id="rId6"/>
    <p:sldId id="272" r:id="rId7"/>
    <p:sldId id="257" r:id="rId8"/>
    <p:sldId id="258" r:id="rId9"/>
    <p:sldId id="261" r:id="rId10"/>
    <p:sldId id="263" r:id="rId11"/>
    <p:sldId id="260" r:id="rId12"/>
    <p:sldId id="271" r:id="rId13"/>
    <p:sldId id="280" r:id="rId14"/>
    <p:sldId id="274" r:id="rId15"/>
    <p:sldId id="276" r:id="rId16"/>
    <p:sldId id="275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2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98A77-4E5D-4CD6-8DEB-A6C31B5A63A2}" type="datetimeFigureOut">
              <a:rPr lang="en-US" smtClean="0"/>
              <a:t>05/02/2018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B187F-0C16-489C-BEFC-CCD1ADA0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187F-0C16-489C-BEFC-CCD1ADA002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1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187F-0C16-489C-BEFC-CCD1ADA002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17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187F-0C16-489C-BEFC-CCD1ADA002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1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05/02/2018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5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05/02/2018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89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1A02670-C342-4CC1-930D-919F19DAA981}" type="datetimeFigureOut">
              <a:rPr lang="en-US" smtClean="0"/>
              <a:t>05/02/2018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354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05/02/2018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151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05/02/2018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42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05/02/2018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49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05/02/2018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98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05/02/2018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8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05/02/2018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45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05/02/2018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75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05/02/2018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- ALT A">
    <p:bg>
      <p:bgPr>
        <a:gradFill>
          <a:gsLst>
            <a:gs pos="0">
              <a:schemeClr val="bg1"/>
            </a:gs>
            <a:gs pos="80000">
              <a:schemeClr val="bg1">
                <a:lumMod val="85000"/>
                <a:lumOff val="15000"/>
              </a:schemeClr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05/02/2018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9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- ALT B"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05/02/2018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50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02670-C342-4CC1-930D-919F19DAA981}" type="datetimeFigureOut">
              <a:rPr lang="en-US" smtClean="0"/>
              <a:t>05/02/2018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73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73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iambusychangingtheworld.blogspot.com/2013/09/python-write-dictionary-data-to-csv-file.html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1486-5391-45F4-87DF-6F5FF20FB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Canny edge detection – fpga speedup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09FFF-08E2-4AC1-B9DA-6AEB94346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watts</a:t>
            </a:r>
          </a:p>
          <a:p>
            <a:r>
              <a:rPr lang="en-US" dirty="0"/>
              <a:t>Max dunevitz</a:t>
            </a:r>
          </a:p>
        </p:txBody>
      </p:sp>
    </p:spTree>
    <p:extLst>
      <p:ext uri="{BB962C8B-B14F-4D97-AF65-F5344CB8AC3E}">
        <p14:creationId xmlns:p14="http://schemas.microsoft.com/office/powerpoint/2010/main" val="186134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34CDE9-9830-4881-9F6C-3B4431ABE730}"/>
              </a:ext>
            </a:extLst>
          </p:cNvPr>
          <p:cNvSpPr txBox="1"/>
          <p:nvPr/>
        </p:nvSpPr>
        <p:spPr>
          <a:xfrm>
            <a:off x="712606" y="166341"/>
            <a:ext cx="395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NMS Block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1C5777-8775-4F49-95B0-36A74FE85C83}"/>
              </a:ext>
            </a:extLst>
          </p:cNvPr>
          <p:cNvSpPr txBox="1"/>
          <p:nvPr/>
        </p:nvSpPr>
        <p:spPr>
          <a:xfrm>
            <a:off x="6920480" y="1516554"/>
            <a:ext cx="355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NMS Block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391B1-3164-426D-923F-699E6643344E}"/>
              </a:ext>
            </a:extLst>
          </p:cNvPr>
          <p:cNvSpPr txBox="1"/>
          <p:nvPr/>
        </p:nvSpPr>
        <p:spPr>
          <a:xfrm>
            <a:off x="915050" y="6411714"/>
            <a:ext cx="355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Thresholding Block 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841B13-DE6C-48CE-B796-B8F72EA2E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91" y="4142532"/>
            <a:ext cx="5131944" cy="21622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0C0F1C-C465-4D1C-A2D4-EB2034921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848" y="4142532"/>
            <a:ext cx="6494089" cy="21622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5AC3CA-0130-4A68-9CBC-122C9D8226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91" y="625060"/>
            <a:ext cx="5131944" cy="33386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41F113-C2A5-4BBE-A36F-ACC49BD3AA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848" y="1992866"/>
            <a:ext cx="6494089" cy="19704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0B2C29-F5AB-443B-9D54-08E93F414D16}"/>
              </a:ext>
            </a:extLst>
          </p:cNvPr>
          <p:cNvSpPr txBox="1"/>
          <p:nvPr/>
        </p:nvSpPr>
        <p:spPr>
          <a:xfrm>
            <a:off x="6920480" y="6411714"/>
            <a:ext cx="355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Thresholding Block B</a:t>
            </a:r>
          </a:p>
        </p:txBody>
      </p:sp>
    </p:spTree>
    <p:extLst>
      <p:ext uri="{BB962C8B-B14F-4D97-AF65-F5344CB8AC3E}">
        <p14:creationId xmlns:p14="http://schemas.microsoft.com/office/powerpoint/2010/main" val="3427405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E9E1-B9B4-4930-8B8C-B9AD0CEE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8E48A-5013-4885-85D4-0192031CA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input RAM’s </a:t>
            </a:r>
          </a:p>
          <a:p>
            <a:r>
              <a:rPr lang="en-US" dirty="0"/>
              <a:t>Each RAM contains N-1 rows of pixels from the input image (N is number of rows in image) </a:t>
            </a:r>
          </a:p>
          <a:p>
            <a:pPr lvl="1"/>
            <a:r>
              <a:rPr lang="en-US" dirty="0"/>
              <a:t>CPU will be writing identical data to each RAM with some offset</a:t>
            </a:r>
          </a:p>
          <a:p>
            <a:pPr lvl="1"/>
            <a:r>
              <a:rPr lang="en-US" dirty="0"/>
              <a:t>This allows us to “unroll” the </a:t>
            </a:r>
            <a:r>
              <a:rPr lang="en-US" dirty="0" err="1"/>
              <a:t>datapath</a:t>
            </a:r>
            <a:r>
              <a:rPr lang="en-US" dirty="0"/>
              <a:t> 3 times</a:t>
            </a:r>
          </a:p>
          <a:p>
            <a:pPr lvl="1"/>
            <a:r>
              <a:rPr lang="en-US" dirty="0"/>
              <a:t>With unrolling, there is a 3 cycle latency to fill </a:t>
            </a:r>
            <a:r>
              <a:rPr lang="en-US"/>
              <a:t>the buffer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82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C11A-963F-4198-B2CB-FDE1DBACD4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3812" y="184150"/>
            <a:ext cx="9604375" cy="104933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Hardware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6F892-1FA6-4778-B40F-6019A18B9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09" y="1925638"/>
            <a:ext cx="11476581" cy="3314700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CFED95D-4E8A-4073-A01B-AED320177E2E}"/>
              </a:ext>
            </a:extLst>
          </p:cNvPr>
          <p:cNvSpPr/>
          <p:nvPr/>
        </p:nvSpPr>
        <p:spPr>
          <a:xfrm>
            <a:off x="5023495" y="3763229"/>
            <a:ext cx="744259" cy="781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3x3 Pixel Block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94CFB3-C68C-4868-80E0-614D419BA55A}"/>
              </a:ext>
            </a:extLst>
          </p:cNvPr>
          <p:cNvSpPr/>
          <p:nvPr/>
        </p:nvSpPr>
        <p:spPr>
          <a:xfrm>
            <a:off x="10526057" y="2801437"/>
            <a:ext cx="744259" cy="781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Binary value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8B6ABD-8F8A-471A-815D-32A2E77594F8}"/>
              </a:ext>
            </a:extLst>
          </p:cNvPr>
          <p:cNvSpPr/>
          <p:nvPr/>
        </p:nvSpPr>
        <p:spPr>
          <a:xfrm>
            <a:off x="2025747" y="949691"/>
            <a:ext cx="1434905" cy="781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16-bit magnitude</a:t>
            </a:r>
          </a:p>
          <a:p>
            <a:pPr algn="ctr"/>
            <a:r>
              <a:rPr lang="en-US" sz="1200" dirty="0"/>
              <a:t>+</a:t>
            </a:r>
          </a:p>
          <a:p>
            <a:pPr algn="ctr"/>
            <a:r>
              <a:rPr lang="en-US" sz="1200" dirty="0"/>
              <a:t>16-bit angle</a:t>
            </a:r>
          </a:p>
        </p:txBody>
      </p:sp>
    </p:spTree>
    <p:extLst>
      <p:ext uri="{BB962C8B-B14F-4D97-AF65-F5344CB8AC3E}">
        <p14:creationId xmlns:p14="http://schemas.microsoft.com/office/powerpoint/2010/main" val="21906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4FBCC4-A601-44C3-9D57-60D7498BB3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9"/>
          <a:stretch/>
        </p:blipFill>
        <p:spPr>
          <a:xfrm>
            <a:off x="2946390" y="859086"/>
            <a:ext cx="6299220" cy="5638352"/>
          </a:xfrm>
          <a:prstGeom prst="rect">
            <a:avLst/>
          </a:prstGeom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A87DFA1-559E-47E0-A24A-A06FBD063E32}"/>
              </a:ext>
            </a:extLst>
          </p:cNvPr>
          <p:cNvSpPr txBox="1">
            <a:spLocks/>
          </p:cNvSpPr>
          <p:nvPr/>
        </p:nvSpPr>
        <p:spPr>
          <a:xfrm>
            <a:off x="1293812" y="198218"/>
            <a:ext cx="9604375" cy="1049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Full Architecture</a:t>
            </a:r>
          </a:p>
        </p:txBody>
      </p:sp>
    </p:spTree>
    <p:extLst>
      <p:ext uri="{BB962C8B-B14F-4D97-AF65-F5344CB8AC3E}">
        <p14:creationId xmlns:p14="http://schemas.microsoft.com/office/powerpoint/2010/main" val="3813292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E9E1-B9B4-4930-8B8C-B9AD0CEE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8E48A-5013-4885-85D4-0192031CA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Unable to achieve output on </a:t>
            </a:r>
            <a:r>
              <a:rPr lang="en-US" dirty="0" err="1"/>
              <a:t>ZedBoard</a:t>
            </a:r>
            <a:endParaRPr lang="en-US" dirty="0"/>
          </a:p>
          <a:p>
            <a:pPr lvl="1"/>
            <a:r>
              <a:rPr lang="en-US" dirty="0"/>
              <a:t>Can write to board and process completes</a:t>
            </a:r>
          </a:p>
          <a:p>
            <a:pPr lvl="1"/>
            <a:r>
              <a:rPr lang="en-US" dirty="0"/>
              <a:t>Output is invalid (all ‘0’s)</a:t>
            </a:r>
          </a:p>
          <a:p>
            <a:r>
              <a:rPr lang="en-US" dirty="0"/>
              <a:t>Implemented in simulation</a:t>
            </a:r>
          </a:p>
          <a:p>
            <a:pPr lvl="1"/>
            <a:r>
              <a:rPr lang="en-US" dirty="0"/>
              <a:t>Parsing the input CSV files</a:t>
            </a:r>
          </a:p>
          <a:p>
            <a:pPr lvl="1"/>
            <a:r>
              <a:rPr lang="en-US" dirty="0"/>
              <a:t>Loading input RAMs</a:t>
            </a:r>
          </a:p>
          <a:p>
            <a:pPr lvl="1"/>
            <a:r>
              <a:rPr lang="en-US" dirty="0"/>
              <a:t>Writing outputs to a new file</a:t>
            </a:r>
          </a:p>
        </p:txBody>
      </p:sp>
    </p:spTree>
    <p:extLst>
      <p:ext uri="{BB962C8B-B14F-4D97-AF65-F5344CB8AC3E}">
        <p14:creationId xmlns:p14="http://schemas.microsoft.com/office/powerpoint/2010/main" val="3958950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777D6-5B74-4286-9CD2-DA3CF1C1DD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3812" y="328690"/>
            <a:ext cx="9604375" cy="1049337"/>
          </a:xfrm>
        </p:spPr>
        <p:txBody>
          <a:bodyPr/>
          <a:lstStyle/>
          <a:p>
            <a:pPr algn="ctr"/>
            <a:r>
              <a:rPr lang="en-US" dirty="0"/>
              <a:t>Example outputs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540077-2E5D-46E0-B0B3-7972DA5A507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900049" y="1118604"/>
            <a:ext cx="8391899" cy="2535283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7F91E8BE-90ED-45F6-990D-50284780A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050" y="3882423"/>
            <a:ext cx="8391899" cy="245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89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C3ED-2364-47F5-A57F-EB1FA2AE25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2225" y="265114"/>
            <a:ext cx="9607550" cy="1055687"/>
          </a:xfrm>
        </p:spPr>
        <p:txBody>
          <a:bodyPr/>
          <a:lstStyle/>
          <a:p>
            <a:pPr algn="ctr"/>
            <a:r>
              <a:rPr lang="en-US" dirty="0"/>
              <a:t>Image Mirroring glitch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091CE-196B-4EA4-B845-1664A8E1BA2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77374" y="1883947"/>
            <a:ext cx="4214997" cy="8016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accent1"/>
                </a:solidFill>
              </a:rPr>
              <a:t>Raw recreated image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CCB12-E0A3-4CF4-9BD7-A6388AE7C6A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715616" y="1882360"/>
            <a:ext cx="3540828" cy="803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accent1"/>
                </a:solidFill>
              </a:rPr>
              <a:t>What it should look like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5FCDED-3EBB-417C-8671-D762F0CB2013}"/>
              </a:ext>
            </a:extLst>
          </p:cNvPr>
          <p:cNvPicPr>
            <a:picLocks noGrp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77375" y="2685635"/>
            <a:ext cx="4214997" cy="341503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D276B5-D4D2-4E10-9FB1-CCFC934AAD31}"/>
              </a:ext>
            </a:extLst>
          </p:cNvPr>
          <p:cNvPicPr>
            <a:picLocks noGrp="1"/>
          </p:cNvPicPr>
          <p:nvPr>
            <p:ph sz="quarter" idx="4294967295"/>
          </p:nvPr>
        </p:nvPicPr>
        <p:blipFill rotWithShape="1">
          <a:blip r:embed="rId3"/>
          <a:srcRect r="47938"/>
          <a:stretch/>
        </p:blipFill>
        <p:spPr bwMode="auto">
          <a:xfrm>
            <a:off x="7715616" y="2685635"/>
            <a:ext cx="3540828" cy="32934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74080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C3ED-2364-47F5-A57F-EB1FA2AE25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2225" y="265114"/>
            <a:ext cx="9607550" cy="1055687"/>
          </a:xfrm>
        </p:spPr>
        <p:txBody>
          <a:bodyPr/>
          <a:lstStyle/>
          <a:p>
            <a:pPr algn="ctr"/>
            <a:r>
              <a:rPr lang="en-US" dirty="0"/>
              <a:t>Thresholding sensitivity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091CE-196B-4EA4-B845-1664A8E1BA2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77374" y="1883947"/>
            <a:ext cx="4214997" cy="801688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accent1"/>
                </a:solidFill>
              </a:rPr>
              <a:t>Threshold of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chemeClr val="accent3"/>
                </a:solidFill>
              </a:rPr>
              <a:t>0x1600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CCB12-E0A3-4CF4-9BD7-A6388AE7C6A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085144" y="1882360"/>
            <a:ext cx="4461821" cy="803275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accent1"/>
                </a:solidFill>
              </a:rPr>
              <a:t>Threshold of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chemeClr val="accent3"/>
                </a:solidFill>
              </a:rPr>
              <a:t>0xDE00</a:t>
            </a:r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0EC40DCD-2ECF-4ADE-826A-7A7A394A4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949" y="2833120"/>
            <a:ext cx="4247336" cy="3482817"/>
          </a:xfrm>
          <a:prstGeom prst="rect">
            <a:avLst/>
          </a:prstGeom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3CD2816D-D297-44D2-80FF-C32BFF186EA5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r="48470"/>
          <a:stretch/>
        </p:blipFill>
        <p:spPr bwMode="auto">
          <a:xfrm>
            <a:off x="556013" y="2833120"/>
            <a:ext cx="4550844" cy="34828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4836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AEC8-B1D7-4B00-82D7-D1D113F6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Canny Edge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1416E-5674-4CAA-9373-080AC35D0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multi-stage image edge detection algorithm developed by John Canny in 1986</a:t>
            </a:r>
          </a:p>
          <a:p>
            <a:r>
              <a:rPr lang="en-US" dirty="0"/>
              <a:t>The algorithm involves two main steps</a:t>
            </a:r>
          </a:p>
          <a:p>
            <a:pPr lvl="1"/>
            <a:r>
              <a:rPr lang="en-US" dirty="0"/>
              <a:t>Calculation and comparison of the </a:t>
            </a:r>
            <a:r>
              <a:rPr lang="en-US" i="1" dirty="0"/>
              <a:t>intensity gradients</a:t>
            </a:r>
            <a:r>
              <a:rPr lang="en-US" dirty="0"/>
              <a:t> of pixels to locate edges</a:t>
            </a:r>
          </a:p>
          <a:p>
            <a:pPr lvl="1"/>
            <a:r>
              <a:rPr lang="en-US" dirty="0"/>
              <a:t>Hysteresis thresholding of the </a:t>
            </a:r>
            <a:r>
              <a:rPr lang="en-US" i="1" dirty="0"/>
              <a:t>gradient magnitudes</a:t>
            </a:r>
            <a:r>
              <a:rPr lang="en-US" dirty="0"/>
              <a:t> of pixels to refine the edge detection and suppress “weaker” edges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85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52CBD9-5EE2-4F0A-A8CD-E7CB0A081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74" y="1389221"/>
            <a:ext cx="10639651" cy="407955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82247CB-49AE-442D-BC4F-389CB8CA49E9}"/>
              </a:ext>
            </a:extLst>
          </p:cNvPr>
          <p:cNvSpPr txBox="1">
            <a:spLocks/>
          </p:cNvSpPr>
          <p:nvPr/>
        </p:nvSpPr>
        <p:spPr>
          <a:xfrm>
            <a:off x="1293812" y="183808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Example of a processed image</a:t>
            </a:r>
          </a:p>
        </p:txBody>
      </p:sp>
    </p:spTree>
    <p:extLst>
      <p:ext uri="{BB962C8B-B14F-4D97-AF65-F5344CB8AC3E}">
        <p14:creationId xmlns:p14="http://schemas.microsoft.com/office/powerpoint/2010/main" val="322681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C11A-963F-4198-B2CB-FDE1DBACD4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3811" y="146855"/>
            <a:ext cx="9604375" cy="104933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Full Algorithm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780DE7-CB8A-491F-AD71-58761A26E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15" y="1089219"/>
            <a:ext cx="10875968" cy="5452257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963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AEC8-B1D7-4B00-82D7-D1D113F6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1416E-5674-4CAA-9373-080AC35D0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speed up the Non-maximal Suppression (NMS) and thresholding steps of the algorithm by processing these steps on hardware using an FPGA</a:t>
            </a:r>
          </a:p>
          <a:p>
            <a:r>
              <a:rPr lang="en-US" dirty="0"/>
              <a:t>Process</a:t>
            </a:r>
          </a:p>
          <a:p>
            <a:pPr lvl="1"/>
            <a:r>
              <a:rPr lang="en-US" dirty="0"/>
              <a:t>Calculation of the gradients is performed in software</a:t>
            </a:r>
          </a:p>
          <a:p>
            <a:pPr lvl="1"/>
            <a:r>
              <a:rPr lang="en-US" dirty="0"/>
              <a:t>The gradient magnitudes and directions are passed to the FPGA</a:t>
            </a:r>
          </a:p>
          <a:p>
            <a:pPr lvl="1"/>
            <a:r>
              <a:rPr lang="en-US" dirty="0"/>
              <a:t>FPGA performs NMS and thresholding and returns a binary image to the user</a:t>
            </a:r>
          </a:p>
          <a:p>
            <a:r>
              <a:rPr lang="en-US" dirty="0"/>
              <a:t>Note that the hysteresis thresholding is simplified to a simple binary threshold against a single value</a:t>
            </a:r>
          </a:p>
          <a:p>
            <a:r>
              <a:rPr lang="en-US" dirty="0"/>
              <a:t>Processing time in software and hardware are compared to calculate the speedup</a:t>
            </a:r>
          </a:p>
        </p:txBody>
      </p:sp>
    </p:spTree>
    <p:extLst>
      <p:ext uri="{BB962C8B-B14F-4D97-AF65-F5344CB8AC3E}">
        <p14:creationId xmlns:p14="http://schemas.microsoft.com/office/powerpoint/2010/main" val="157645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C11A-963F-4198-B2CB-FDE1DBACD4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3811" y="146855"/>
            <a:ext cx="9604375" cy="104933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Project Algorithm Overview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DBD6DD-60EA-44E5-84D8-D3EDFF25C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16" y="1196193"/>
            <a:ext cx="10291763" cy="5324696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E0D0A8-D304-488F-99B6-E4BB1159F6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987925" y="3270849"/>
            <a:ext cx="865996" cy="8659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35001B-497C-40A5-B077-1BCB220960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114902" y="3270849"/>
            <a:ext cx="865996" cy="86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0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AEC8-B1D7-4B00-82D7-D1D113F6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1416E-5674-4CAA-9373-080AC35D0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algorithm is coded using C++ coupled with the OpenCV libraries in software</a:t>
            </a:r>
          </a:p>
          <a:p>
            <a:r>
              <a:rPr lang="en-US" dirty="0"/>
              <a:t>Process overview</a:t>
            </a:r>
          </a:p>
          <a:p>
            <a:pPr lvl="1"/>
            <a:r>
              <a:rPr lang="en-US" dirty="0"/>
              <a:t>Gradient magnitudes and directions are calculated, then output to a CSV file</a:t>
            </a:r>
          </a:p>
          <a:p>
            <a:pPr lvl="1"/>
            <a:r>
              <a:rPr lang="en-US" dirty="0"/>
              <a:t>The CSV file is loaded to the server which parses it and writes entries to the FPGA</a:t>
            </a:r>
          </a:p>
          <a:p>
            <a:pPr lvl="1"/>
            <a:r>
              <a:rPr lang="en-US" dirty="0"/>
              <a:t>The FPGA processes the data and the binary image is returned in a reverse manner</a:t>
            </a:r>
          </a:p>
          <a:p>
            <a:r>
              <a:rPr lang="en-US" dirty="0"/>
              <a:t>Comparison of </a:t>
            </a:r>
            <a:r>
              <a:rPr lang="en-US" b="1" dirty="0"/>
              <a:t>software/hardware bridged approach </a:t>
            </a:r>
            <a:r>
              <a:rPr lang="en-US" dirty="0"/>
              <a:t>to </a:t>
            </a:r>
            <a:r>
              <a:rPr lang="en-US" b="1" dirty="0"/>
              <a:t>software-only approach</a:t>
            </a:r>
          </a:p>
        </p:txBody>
      </p:sp>
    </p:spTree>
    <p:extLst>
      <p:ext uri="{BB962C8B-B14F-4D97-AF65-F5344CB8AC3E}">
        <p14:creationId xmlns:p14="http://schemas.microsoft.com/office/powerpoint/2010/main" val="164580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A34C-268C-4049-9714-BAE84C98C8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3812" y="171817"/>
            <a:ext cx="9604375" cy="1049337"/>
          </a:xfrm>
        </p:spPr>
        <p:txBody>
          <a:bodyPr/>
          <a:lstStyle/>
          <a:p>
            <a:pPr algn="ctr"/>
            <a:r>
              <a:rPr lang="en-US" dirty="0"/>
              <a:t>Software-Only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0B0A3B-4AFF-4B83-A00E-57230BC3047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80987" y="1594179"/>
            <a:ext cx="11030024" cy="366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08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12D0-083E-4769-A02E-B347285B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Datapath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52646-B122-4096-9381-EB5DC1520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7794540" cy="345061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Datapaths</a:t>
            </a:r>
            <a:r>
              <a:rPr lang="en-US" dirty="0"/>
              <a:t> created for the NMS and thresholding blocks</a:t>
            </a:r>
          </a:p>
          <a:p>
            <a:r>
              <a:rPr lang="en-US" dirty="0"/>
              <a:t>NMS block</a:t>
            </a:r>
          </a:p>
          <a:p>
            <a:pPr lvl="1"/>
            <a:r>
              <a:rPr lang="en-US" dirty="0"/>
              <a:t>Input: Magnitudes (8-bit integers) of all pixels in a 3x3 square and the direction (3-bit integer) of the center pixel</a:t>
            </a:r>
          </a:p>
          <a:p>
            <a:pPr lvl="1"/>
            <a:r>
              <a:rPr lang="en-US" dirty="0"/>
              <a:t>Output: single bit indicating that the pixel is kept (1) or suppressed (0)</a:t>
            </a:r>
          </a:p>
          <a:p>
            <a:r>
              <a:rPr lang="en-US" dirty="0"/>
              <a:t>Thresholding block</a:t>
            </a:r>
          </a:p>
          <a:p>
            <a:pPr lvl="1"/>
            <a:r>
              <a:rPr lang="en-US" dirty="0"/>
              <a:t>Input: Magnitude of the center pixel</a:t>
            </a:r>
          </a:p>
          <a:p>
            <a:pPr lvl="1"/>
            <a:r>
              <a:rPr lang="en-US" dirty="0"/>
              <a:t>Output: single bit indicating that the pixel passes (1) or fails (0) the threshold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37E845-E840-490C-B24D-787767E7D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228757"/>
              </p:ext>
            </p:extLst>
          </p:nvPr>
        </p:nvGraphicFramePr>
        <p:xfrm>
          <a:off x="9246120" y="2872740"/>
          <a:ext cx="14943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8100">
                  <a:extLst>
                    <a:ext uri="{9D8B030D-6E8A-4147-A177-3AD203B41FA5}">
                      <a16:colId xmlns:a16="http://schemas.microsoft.com/office/drawing/2014/main" val="2284925841"/>
                    </a:ext>
                  </a:extLst>
                </a:gridCol>
                <a:gridCol w="498100">
                  <a:extLst>
                    <a:ext uri="{9D8B030D-6E8A-4147-A177-3AD203B41FA5}">
                      <a16:colId xmlns:a16="http://schemas.microsoft.com/office/drawing/2014/main" val="2503202500"/>
                    </a:ext>
                  </a:extLst>
                </a:gridCol>
                <a:gridCol w="498100">
                  <a:extLst>
                    <a:ext uri="{9D8B030D-6E8A-4147-A177-3AD203B41FA5}">
                      <a16:colId xmlns:a16="http://schemas.microsoft.com/office/drawing/2014/main" val="584012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94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1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855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0639D0-5295-4A52-8761-37146F334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388744"/>
              </p:ext>
            </p:extLst>
          </p:nvPr>
        </p:nvGraphicFramePr>
        <p:xfrm>
          <a:off x="11283584" y="3243580"/>
          <a:ext cx="4783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302">
                  <a:extLst>
                    <a:ext uri="{9D8B030D-6E8A-4147-A177-3AD203B41FA5}">
                      <a16:colId xmlns:a16="http://schemas.microsoft.com/office/drawing/2014/main" val="2284925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85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B4A1706-E765-450C-8502-2C341C82E548}"/>
              </a:ext>
            </a:extLst>
          </p:cNvPr>
          <p:cNvSpPr txBox="1"/>
          <p:nvPr/>
        </p:nvSpPr>
        <p:spPr>
          <a:xfrm>
            <a:off x="10639208" y="3105834"/>
            <a:ext cx="689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4631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350</TotalTime>
  <Words>478</Words>
  <Application>Microsoft Office PowerPoint</Application>
  <PresentationFormat>Widescreen</PresentationFormat>
  <Paragraphs>83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Gill Sans MT</vt:lpstr>
      <vt:lpstr>Gallery</vt:lpstr>
      <vt:lpstr>Canny edge detection – fpga speedup </vt:lpstr>
      <vt:lpstr>Canny Edge Detection</vt:lpstr>
      <vt:lpstr>PowerPoint Presentation</vt:lpstr>
      <vt:lpstr>Full Algorithm Overview</vt:lpstr>
      <vt:lpstr>Project Overview</vt:lpstr>
      <vt:lpstr>Project Algorithm Overview</vt:lpstr>
      <vt:lpstr>Software implementation</vt:lpstr>
      <vt:lpstr>Software-Only output</vt:lpstr>
      <vt:lpstr>Hardware Datapath</vt:lpstr>
      <vt:lpstr>PowerPoint Presentation</vt:lpstr>
      <vt:lpstr>memory mapping</vt:lpstr>
      <vt:lpstr>Hardware flow</vt:lpstr>
      <vt:lpstr>PowerPoint Presentation</vt:lpstr>
      <vt:lpstr>Results</vt:lpstr>
      <vt:lpstr>Example outputs</vt:lpstr>
      <vt:lpstr>Image Mirroring glitch</vt:lpstr>
      <vt:lpstr>Thresholding sensitivity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Canny edge detection – fpga speedup</dc:title>
  <dc:creator>David Watts</dc:creator>
  <cp:lastModifiedBy>Max Dunevitz</cp:lastModifiedBy>
  <cp:revision>35</cp:revision>
  <dcterms:created xsi:type="dcterms:W3CDTF">2018-04-16T16:38:14Z</dcterms:created>
  <dcterms:modified xsi:type="dcterms:W3CDTF">2018-05-02T13:13:24Z</dcterms:modified>
</cp:coreProperties>
</file>