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66" r:id="rId4"/>
    <p:sldId id="259" r:id="rId5"/>
    <p:sldId id="267" r:id="rId6"/>
    <p:sldId id="268" r:id="rId7"/>
    <p:sldId id="257" r:id="rId8"/>
    <p:sldId id="269" r:id="rId9"/>
    <p:sldId id="258" r:id="rId10"/>
    <p:sldId id="261" r:id="rId11"/>
    <p:sldId id="270" r:id="rId12"/>
    <p:sldId id="263" r:id="rId13"/>
    <p:sldId id="26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98A77-4E5D-4CD6-8DEB-A6C31B5A63A2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B187F-0C16-489C-BEFC-CCD1ADA0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Max, on this slide I would like to circle the parts that software does and what part the FPGA will be responsible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1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Max, on this slide I would like to circle the parts that software does and what part the FPGA will be responsible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2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Max, on this slide I would like to circle the parts that software does and what part the FPGA will be responsible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39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Max, on this slide I would like to circle the parts that software does and what part the FPGA will be responsible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5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A02670-C342-4CC1-930D-919F19DAA981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5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15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2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9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8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8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45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5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ALT">
    <p:bg>
      <p:bgPr>
        <a:gradFill>
          <a:gsLst>
            <a:gs pos="0">
              <a:schemeClr val="bg1"/>
            </a:gs>
            <a:gs pos="80000">
              <a:schemeClr val="bg1">
                <a:lumMod val="85000"/>
                <a:lumOff val="15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9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2670-C342-4CC1-930D-919F19DAA981}" type="datetimeFigureOut">
              <a:rPr lang="en-US" smtClean="0"/>
              <a:t>04/28/2018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3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1486-5391-45F4-87DF-6F5FF20FB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Canny edge detection – fpga speedup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9FFF-08E2-4AC1-B9DA-6AEB94346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watts</a:t>
            </a:r>
          </a:p>
          <a:p>
            <a:r>
              <a:rPr lang="en-US" dirty="0"/>
              <a:t>Max dunevitz</a:t>
            </a:r>
          </a:p>
        </p:txBody>
      </p:sp>
    </p:spTree>
    <p:extLst>
      <p:ext uri="{BB962C8B-B14F-4D97-AF65-F5344CB8AC3E}">
        <p14:creationId xmlns:p14="http://schemas.microsoft.com/office/powerpoint/2010/main" val="186134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12D0-083E-4769-A02E-B347285B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Datapath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2646-B122-4096-9381-EB5DC152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Datapaths</a:t>
            </a:r>
            <a:r>
              <a:rPr lang="en-US" dirty="0"/>
              <a:t> created for the NMS and thresholding blocks</a:t>
            </a:r>
          </a:p>
          <a:p>
            <a:r>
              <a:rPr lang="en-US" dirty="0"/>
              <a:t>NMS block</a:t>
            </a:r>
          </a:p>
          <a:p>
            <a:pPr lvl="1"/>
            <a:r>
              <a:rPr lang="en-US" dirty="0"/>
              <a:t>Input: Magnitudes (8-bit integers) of all pixels in a 3x3 square and the direction (3-bit integer) of the center pixel</a:t>
            </a:r>
          </a:p>
          <a:p>
            <a:pPr lvl="1"/>
            <a:r>
              <a:rPr lang="en-US" dirty="0"/>
              <a:t>Output: single bit indicating that the pixel is kept (1) or suppressed (0)</a:t>
            </a:r>
          </a:p>
          <a:p>
            <a:r>
              <a:rPr lang="en-US" dirty="0"/>
              <a:t>Thresholding block</a:t>
            </a:r>
          </a:p>
          <a:p>
            <a:pPr lvl="1"/>
            <a:r>
              <a:rPr lang="en-US" dirty="0"/>
              <a:t>Input: Magnitude of the center pixel</a:t>
            </a:r>
          </a:p>
          <a:p>
            <a:pPr lvl="1"/>
            <a:r>
              <a:rPr lang="en-US" dirty="0"/>
              <a:t>Output: single bit indicating that the pixel passes (1) or fails (0) the threshold</a:t>
            </a:r>
          </a:p>
        </p:txBody>
      </p:sp>
    </p:spTree>
    <p:extLst>
      <p:ext uri="{BB962C8B-B14F-4D97-AF65-F5344CB8AC3E}">
        <p14:creationId xmlns:p14="http://schemas.microsoft.com/office/powerpoint/2010/main" val="204631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2ACE-10E0-4C2B-AE5F-B6F9E933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Non-maximal suppression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166B-719C-4447-A834-709E67D94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34601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8DA3DE-BE5D-4F27-96BA-98A652BCF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1" y="453845"/>
            <a:ext cx="3957712" cy="6313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AF5A87-B4A3-4435-9E83-CA723B708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816" y="460247"/>
            <a:ext cx="7562850" cy="2581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34CDE9-9830-4881-9F6C-3B4431ABE730}"/>
              </a:ext>
            </a:extLst>
          </p:cNvPr>
          <p:cNvSpPr txBox="1"/>
          <p:nvPr/>
        </p:nvSpPr>
        <p:spPr>
          <a:xfrm>
            <a:off x="125491" y="76954"/>
            <a:ext cx="395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NMS Block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C5777-8775-4F49-95B0-36A74FE85C83}"/>
              </a:ext>
            </a:extLst>
          </p:cNvPr>
          <p:cNvSpPr txBox="1"/>
          <p:nvPr/>
        </p:nvSpPr>
        <p:spPr>
          <a:xfrm>
            <a:off x="6534828" y="90915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NMS Block 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FB639-EA58-486B-9AA0-1A20E9E4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816" y="3428999"/>
            <a:ext cx="7562850" cy="3338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5391B1-3164-426D-923F-699E6643344E}"/>
              </a:ext>
            </a:extLst>
          </p:cNvPr>
          <p:cNvSpPr txBox="1"/>
          <p:nvPr/>
        </p:nvSpPr>
        <p:spPr>
          <a:xfrm>
            <a:off x="6534828" y="3059667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Thresholding Block</a:t>
            </a:r>
          </a:p>
        </p:txBody>
      </p:sp>
    </p:spTree>
    <p:extLst>
      <p:ext uri="{BB962C8B-B14F-4D97-AF65-F5344CB8AC3E}">
        <p14:creationId xmlns:p14="http://schemas.microsoft.com/office/powerpoint/2010/main" val="342740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E9E1-B9B4-4930-8B8C-B9AD0CEE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E48A-5013-4885-85D4-0192031C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input RAM’s </a:t>
            </a:r>
          </a:p>
          <a:p>
            <a:r>
              <a:rPr lang="en-US" dirty="0"/>
              <a:t>Each RAM contains N-1 rows of pixels from the input image (N is number of rows in image) </a:t>
            </a:r>
          </a:p>
          <a:p>
            <a:pPr lvl="1"/>
            <a:r>
              <a:rPr lang="en-US" dirty="0"/>
              <a:t>CPU will be writing identical data to each RAM with some offset</a:t>
            </a:r>
          </a:p>
          <a:p>
            <a:pPr lvl="1"/>
            <a:r>
              <a:rPr lang="en-US" dirty="0"/>
              <a:t>This allows us to “unroll” the </a:t>
            </a:r>
            <a:r>
              <a:rPr lang="en-US" dirty="0" err="1"/>
              <a:t>datapath</a:t>
            </a:r>
            <a:r>
              <a:rPr lang="en-US" dirty="0"/>
              <a:t> 3 times</a:t>
            </a:r>
          </a:p>
          <a:p>
            <a:pPr lvl="1"/>
            <a:r>
              <a:rPr lang="en-US" dirty="0"/>
              <a:t>With unrolling, there is a 3 cycle latency to fill </a:t>
            </a:r>
            <a:r>
              <a:rPr lang="en-US"/>
              <a:t>the buffer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8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83808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Hardware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FA304-23B6-4A6E-B349-59BA059200C3}"/>
              </a:ext>
            </a:extLst>
          </p:cNvPr>
          <p:cNvSpPr txBox="1"/>
          <p:nvPr/>
        </p:nvSpPr>
        <p:spPr>
          <a:xfrm>
            <a:off x="3409949" y="3244334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1906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multi-stage image edge detection algorithm developed by John Canny in 1986</a:t>
            </a:r>
          </a:p>
          <a:p>
            <a:r>
              <a:rPr lang="en-US" dirty="0"/>
              <a:t>The algorithm involves two main steps</a:t>
            </a:r>
          </a:p>
          <a:p>
            <a:pPr lvl="1"/>
            <a:r>
              <a:rPr lang="en-US" dirty="0"/>
              <a:t>Calculation and comparison of the </a:t>
            </a:r>
            <a:r>
              <a:rPr lang="en-US" i="1" dirty="0"/>
              <a:t>intensity gradients</a:t>
            </a:r>
            <a:r>
              <a:rPr lang="en-US" dirty="0"/>
              <a:t> of pixels to locate edges</a:t>
            </a:r>
          </a:p>
          <a:p>
            <a:pPr lvl="1"/>
            <a:r>
              <a:rPr lang="en-US" dirty="0"/>
              <a:t>Hysteresis thresholding of the </a:t>
            </a:r>
            <a:r>
              <a:rPr lang="en-US" i="1" dirty="0"/>
              <a:t>gradient magnitudes</a:t>
            </a:r>
            <a:r>
              <a:rPr lang="en-US" dirty="0"/>
              <a:t> of pixels to refine the edge detection and suppress “weaker” edges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5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52CBD9-5EE2-4F0A-A8CD-E7CB0A08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4" y="1389221"/>
            <a:ext cx="10639651" cy="407955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82247CB-49AE-442D-BC4F-389CB8CA49E9}"/>
              </a:ext>
            </a:extLst>
          </p:cNvPr>
          <p:cNvSpPr txBox="1">
            <a:spLocks/>
          </p:cNvSpPr>
          <p:nvPr/>
        </p:nvSpPr>
        <p:spPr>
          <a:xfrm>
            <a:off x="1293812" y="18380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Example of a processed image</a:t>
            </a:r>
          </a:p>
        </p:txBody>
      </p:sp>
    </p:spTree>
    <p:extLst>
      <p:ext uri="{BB962C8B-B14F-4D97-AF65-F5344CB8AC3E}">
        <p14:creationId xmlns:p14="http://schemas.microsoft.com/office/powerpoint/2010/main" val="322681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83808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Full Algorithm Overview</a:t>
            </a:r>
          </a:p>
        </p:txBody>
      </p:sp>
      <p:pic>
        <p:nvPicPr>
          <p:cNvPr id="1026" name="Picture 2" descr="https://lh4.googleusercontent.com/S4Od4sQyJG2KyAxyBIpU5W-0waZ-SulbfzXTuQjI7MuCGMi_YsPGrPUYEOmXYwBqwHOS3pMYKSk2ykWtz0ji7KKCqARjlKOapceaVlo8kRbBxpmx4JV91fmd43weF9VEgT8l2hlo">
            <a:extLst>
              <a:ext uri="{FF2B5EF4-FFF2-40B4-BE49-F238E27FC236}">
                <a16:creationId xmlns:a16="http://schemas.microsoft.com/office/drawing/2014/main" id="{89A6CB57-C806-401F-A087-4527EAD82223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84" y="1639448"/>
            <a:ext cx="11890832" cy="357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63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speed up the Non-maximal Suppression (NMS) and thresholding steps of the algorithm by processing these steps on hardware using an FPGA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Calculation of the gradients is performed in software</a:t>
            </a:r>
          </a:p>
          <a:p>
            <a:pPr lvl="1"/>
            <a:r>
              <a:rPr lang="en-US" dirty="0"/>
              <a:t>The gradient magnitudes and directions are passed to the FPGA</a:t>
            </a:r>
          </a:p>
          <a:p>
            <a:pPr lvl="1"/>
            <a:r>
              <a:rPr lang="en-US" dirty="0"/>
              <a:t>FPGA performs NMS and thresholding and returns a binary image to the user</a:t>
            </a:r>
          </a:p>
          <a:p>
            <a:r>
              <a:rPr lang="en-US" dirty="0"/>
              <a:t>Note that the hysteresis thresholding is simplified to a simple binary threshold against a single value</a:t>
            </a:r>
          </a:p>
          <a:p>
            <a:r>
              <a:rPr lang="en-US" dirty="0"/>
              <a:t>Processing time in software and hardware are compared to calculate the speedup</a:t>
            </a:r>
          </a:p>
        </p:txBody>
      </p:sp>
    </p:spTree>
    <p:extLst>
      <p:ext uri="{BB962C8B-B14F-4D97-AF65-F5344CB8AC3E}">
        <p14:creationId xmlns:p14="http://schemas.microsoft.com/office/powerpoint/2010/main" val="157645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83808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Project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FA304-23B6-4A6E-B349-59BA059200C3}"/>
              </a:ext>
            </a:extLst>
          </p:cNvPr>
          <p:cNvSpPr txBox="1"/>
          <p:nvPr/>
        </p:nvSpPr>
        <p:spPr>
          <a:xfrm>
            <a:off x="3409949" y="3244334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89220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is coded using C++ coupled with the OpenCV libraries in software</a:t>
            </a:r>
          </a:p>
          <a:p>
            <a:r>
              <a:rPr lang="en-US" dirty="0"/>
              <a:t>Gradient magnitudes and directions are calculated, then output to a CSV file</a:t>
            </a:r>
          </a:p>
          <a:p>
            <a:r>
              <a:rPr lang="en-US" dirty="0"/>
              <a:t>The CSV file is loaded to the server which parses it and writes entries to the FPGA</a:t>
            </a:r>
          </a:p>
          <a:p>
            <a:r>
              <a:rPr lang="en-US" dirty="0"/>
              <a:t>The FPGA processes the data and the binary image is returned in a reverse manner</a:t>
            </a:r>
          </a:p>
        </p:txBody>
      </p:sp>
    </p:spTree>
    <p:extLst>
      <p:ext uri="{BB962C8B-B14F-4D97-AF65-F5344CB8AC3E}">
        <p14:creationId xmlns:p14="http://schemas.microsoft.com/office/powerpoint/2010/main" val="164580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83808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Software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FA304-23B6-4A6E-B349-59BA059200C3}"/>
              </a:ext>
            </a:extLst>
          </p:cNvPr>
          <p:cNvSpPr txBox="1"/>
          <p:nvPr/>
        </p:nvSpPr>
        <p:spPr>
          <a:xfrm>
            <a:off x="3409949" y="3244334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5907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A34C-268C-4049-9714-BAE84C98C8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71817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Software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0B0A3B-4AFF-4B83-A00E-57230BC3047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80987" y="1594179"/>
            <a:ext cx="11030024" cy="366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084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133</TotalTime>
  <Words>483</Words>
  <Application>Microsoft Office PowerPoint</Application>
  <PresentationFormat>Widescreen</PresentationFormat>
  <Paragraphs>57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Canny edge detection – fpga speedup </vt:lpstr>
      <vt:lpstr>Canny Edge Detection</vt:lpstr>
      <vt:lpstr>PowerPoint Presentation</vt:lpstr>
      <vt:lpstr>Full Algorithm Overview</vt:lpstr>
      <vt:lpstr>Project Overview</vt:lpstr>
      <vt:lpstr>Project Process</vt:lpstr>
      <vt:lpstr>Software implementation</vt:lpstr>
      <vt:lpstr>Software flow</vt:lpstr>
      <vt:lpstr>Software output</vt:lpstr>
      <vt:lpstr>Hardware Datapath</vt:lpstr>
      <vt:lpstr>Non-maximal suppression</vt:lpstr>
      <vt:lpstr>PowerPoint Presentation</vt:lpstr>
      <vt:lpstr>memory mapping</vt:lpstr>
      <vt:lpstr>Hardware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Canny edge detection – fpga speedup</dc:title>
  <dc:creator>David Watts</dc:creator>
  <cp:lastModifiedBy>Max Dunevitz</cp:lastModifiedBy>
  <cp:revision>22</cp:revision>
  <dcterms:created xsi:type="dcterms:W3CDTF">2018-04-16T16:38:14Z</dcterms:created>
  <dcterms:modified xsi:type="dcterms:W3CDTF">2018-04-29T02:15:36Z</dcterms:modified>
</cp:coreProperties>
</file>