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5" r:id="rId3"/>
    <p:sldId id="266" r:id="rId4"/>
    <p:sldId id="259" r:id="rId5"/>
    <p:sldId id="267" r:id="rId6"/>
    <p:sldId id="272" r:id="rId7"/>
    <p:sldId id="257" r:id="rId8"/>
    <p:sldId id="258" r:id="rId9"/>
    <p:sldId id="261" r:id="rId10"/>
    <p:sldId id="263" r:id="rId11"/>
    <p:sldId id="26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98A77-4E5D-4CD6-8DEB-A6C31B5A63A2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B187F-0C16-489C-BEFC-CCD1ADA002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1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1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187F-0C16-489C-BEFC-CCD1ADA002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1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5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9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5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151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2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9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8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8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45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5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ALT A">
    <p:bg>
      <p:bgPr>
        <a:gradFill>
          <a:gsLst>
            <a:gs pos="0">
              <a:schemeClr val="bg1"/>
            </a:gs>
            <a:gs pos="80000">
              <a:schemeClr val="bg1">
                <a:lumMod val="85000"/>
                <a:lumOff val="15000"/>
              </a:schemeClr>
            </a:gs>
            <a:gs pos="100000">
              <a:schemeClr val="bg2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9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- ALT B"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5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02670-C342-4CC1-930D-919F19DAA981}" type="datetimeFigureOut">
              <a:rPr lang="en-US" smtClean="0"/>
              <a:t>04/30/2018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A3CE17-C092-4EFD-95EC-615FCD38D7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3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iambusychangingtheworld.blogspot.com/2013/09/python-write-dictionary-data-to-csv-file.html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1486-5391-45F4-87DF-6F5FF20FB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Canny edge detection – fpga speedup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09FFF-08E2-4AC1-B9DA-6AEB94346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watts</a:t>
            </a:r>
          </a:p>
          <a:p>
            <a:r>
              <a:rPr lang="en-US" dirty="0"/>
              <a:t>Max dunevitz</a:t>
            </a:r>
          </a:p>
        </p:txBody>
      </p:sp>
    </p:spTree>
    <p:extLst>
      <p:ext uri="{BB962C8B-B14F-4D97-AF65-F5344CB8AC3E}">
        <p14:creationId xmlns:p14="http://schemas.microsoft.com/office/powerpoint/2010/main" val="186134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8DA3DE-BE5D-4F27-96BA-98A652BCF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1" y="453845"/>
            <a:ext cx="3957712" cy="6313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AF5A87-B4A3-4435-9E83-CA723B708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816" y="460247"/>
            <a:ext cx="7562850" cy="2581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34CDE9-9830-4881-9F6C-3B4431ABE730}"/>
              </a:ext>
            </a:extLst>
          </p:cNvPr>
          <p:cNvSpPr txBox="1"/>
          <p:nvPr/>
        </p:nvSpPr>
        <p:spPr>
          <a:xfrm>
            <a:off x="125491" y="76954"/>
            <a:ext cx="395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NMS Block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C5777-8775-4F49-95B0-36A74FE85C83}"/>
              </a:ext>
            </a:extLst>
          </p:cNvPr>
          <p:cNvSpPr txBox="1"/>
          <p:nvPr/>
        </p:nvSpPr>
        <p:spPr>
          <a:xfrm>
            <a:off x="6534828" y="90915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NMS Block 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FB639-EA58-486B-9AA0-1A20E9E40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816" y="3428999"/>
            <a:ext cx="7562850" cy="3338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5391B1-3164-426D-923F-699E6643344E}"/>
              </a:ext>
            </a:extLst>
          </p:cNvPr>
          <p:cNvSpPr txBox="1"/>
          <p:nvPr/>
        </p:nvSpPr>
        <p:spPr>
          <a:xfrm>
            <a:off x="6534828" y="3059667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Thresholding Block</a:t>
            </a:r>
          </a:p>
        </p:txBody>
      </p:sp>
    </p:spTree>
    <p:extLst>
      <p:ext uri="{BB962C8B-B14F-4D97-AF65-F5344CB8AC3E}">
        <p14:creationId xmlns:p14="http://schemas.microsoft.com/office/powerpoint/2010/main" val="342740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E9E1-B9B4-4930-8B8C-B9AD0CEE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E48A-5013-4885-85D4-0192031C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input RAM’s </a:t>
            </a:r>
          </a:p>
          <a:p>
            <a:r>
              <a:rPr lang="en-US" dirty="0"/>
              <a:t>Each RAM contains N-1 rows of pixels from the input image (N is number of rows in image) </a:t>
            </a:r>
          </a:p>
          <a:p>
            <a:pPr lvl="1"/>
            <a:r>
              <a:rPr lang="en-US" dirty="0"/>
              <a:t>CPU will be writing identical data to each RAM with some offset</a:t>
            </a:r>
          </a:p>
          <a:p>
            <a:pPr lvl="1"/>
            <a:r>
              <a:rPr lang="en-US" dirty="0"/>
              <a:t>This allows us to “unroll” the </a:t>
            </a:r>
            <a:r>
              <a:rPr lang="en-US" dirty="0" err="1"/>
              <a:t>datapath</a:t>
            </a:r>
            <a:r>
              <a:rPr lang="en-US" dirty="0"/>
              <a:t> 3 times</a:t>
            </a:r>
          </a:p>
          <a:p>
            <a:pPr lvl="1"/>
            <a:r>
              <a:rPr lang="en-US" dirty="0"/>
              <a:t>With unrolling, there is a 3 cycle latency to fill </a:t>
            </a:r>
            <a:r>
              <a:rPr lang="en-US"/>
              <a:t>the buffer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8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84150"/>
            <a:ext cx="9604375" cy="104933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Hardware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6F892-1FA6-4778-B40F-6019A18B9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9" y="1925638"/>
            <a:ext cx="11476581" cy="3314700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06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AEC8-B1D7-4B00-82D7-D1D113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6E-5674-4CAA-9373-080AC35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multi-stage image edge detection algorithm developed by John Canny in 1986</a:t>
            </a:r>
          </a:p>
          <a:p>
            <a:r>
              <a:rPr lang="en-US" dirty="0"/>
              <a:t>The algorithm involves two main steps</a:t>
            </a:r>
          </a:p>
          <a:p>
            <a:pPr lvl="1"/>
            <a:r>
              <a:rPr lang="en-US" dirty="0"/>
              <a:t>Calculation and comparison of the </a:t>
            </a:r>
            <a:r>
              <a:rPr lang="en-US" i="1" dirty="0"/>
              <a:t>intensity gradients</a:t>
            </a:r>
            <a:r>
              <a:rPr lang="en-US" dirty="0"/>
              <a:t> of pixels to locate edges</a:t>
            </a:r>
          </a:p>
          <a:p>
            <a:pPr lvl="1"/>
            <a:r>
              <a:rPr lang="en-US" dirty="0"/>
              <a:t>Hysteresis thresholding of the </a:t>
            </a:r>
            <a:r>
              <a:rPr lang="en-US" i="1" dirty="0"/>
              <a:t>gradient magnitudes</a:t>
            </a:r>
            <a:r>
              <a:rPr lang="en-US" dirty="0"/>
              <a:t> of pixels to refine the edge detection and suppress “weaker” edges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5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52CBD9-5EE2-4F0A-A8CD-E7CB0A08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74" y="1389221"/>
            <a:ext cx="10639651" cy="407955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82247CB-49AE-442D-BC4F-389CB8CA49E9}"/>
              </a:ext>
            </a:extLst>
          </p:cNvPr>
          <p:cNvSpPr txBox="1">
            <a:spLocks/>
          </p:cNvSpPr>
          <p:nvPr/>
        </p:nvSpPr>
        <p:spPr>
          <a:xfrm>
            <a:off x="1293812" y="183808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Example of a processed image</a:t>
            </a:r>
          </a:p>
        </p:txBody>
      </p:sp>
    </p:spTree>
    <p:extLst>
      <p:ext uri="{BB962C8B-B14F-4D97-AF65-F5344CB8AC3E}">
        <p14:creationId xmlns:p14="http://schemas.microsoft.com/office/powerpoint/2010/main" val="322681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1" y="146855"/>
            <a:ext cx="9604375" cy="104933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Full Algorithm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80DE7-CB8A-491F-AD71-58761A26E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5" y="1089219"/>
            <a:ext cx="10875968" cy="5452257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963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AEC8-B1D7-4B00-82D7-D1D113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6E-5674-4CAA-9373-080AC35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speed up the Non-maximal Suppression (NMS) and thresholding steps of the algorithm by processing these steps on hardware using an FPGA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Calculation of the gradients is performed in software</a:t>
            </a:r>
          </a:p>
          <a:p>
            <a:pPr lvl="1"/>
            <a:r>
              <a:rPr lang="en-US" dirty="0"/>
              <a:t>The gradient magnitudes and directions are passed to the FPGA</a:t>
            </a:r>
          </a:p>
          <a:p>
            <a:pPr lvl="1"/>
            <a:r>
              <a:rPr lang="en-US" dirty="0"/>
              <a:t>FPGA performs NMS and thresholding and returns a binary image to the user</a:t>
            </a:r>
          </a:p>
          <a:p>
            <a:r>
              <a:rPr lang="en-US" dirty="0"/>
              <a:t>Note that the hysteresis thresholding is simplified to a simple binary threshold against a single value</a:t>
            </a:r>
          </a:p>
          <a:p>
            <a:r>
              <a:rPr lang="en-US" dirty="0"/>
              <a:t>Processing time in software and hardware are compared to calculate the speedup</a:t>
            </a:r>
          </a:p>
        </p:txBody>
      </p:sp>
    </p:spTree>
    <p:extLst>
      <p:ext uri="{BB962C8B-B14F-4D97-AF65-F5344CB8AC3E}">
        <p14:creationId xmlns:p14="http://schemas.microsoft.com/office/powerpoint/2010/main" val="157645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C11A-963F-4198-B2CB-FDE1DBACD4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1" y="146855"/>
            <a:ext cx="9604375" cy="104933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Project Algorithm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BD6DD-60EA-44E5-84D8-D3EDFF25C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16" y="1196193"/>
            <a:ext cx="10291763" cy="5324696"/>
          </a:xfrm>
          <a:prstGeom prst="rect">
            <a:avLst/>
          </a:prstGeom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0D0A8-D304-488F-99B6-E4BB1159F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87925" y="3270849"/>
            <a:ext cx="865996" cy="8659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35001B-497C-40A5-B077-1BCB22096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14902" y="3270849"/>
            <a:ext cx="865996" cy="86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0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AEC8-B1D7-4B00-82D7-D1D113F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416E-5674-4CAA-9373-080AC35D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is coded using C++ coupled with the OpenCV libraries in software</a:t>
            </a:r>
          </a:p>
          <a:p>
            <a:r>
              <a:rPr lang="en-US" dirty="0"/>
              <a:t>Gradient magnitudes and directions are calculated, then output to a CSV file</a:t>
            </a:r>
          </a:p>
          <a:p>
            <a:r>
              <a:rPr lang="en-US" dirty="0"/>
              <a:t>The CSV file is loaded to the server which parses it and writes entries to the FPGA</a:t>
            </a:r>
          </a:p>
          <a:p>
            <a:r>
              <a:rPr lang="en-US" dirty="0"/>
              <a:t>The FPGA processes the data and the binary image is returned in a reverse manner</a:t>
            </a:r>
          </a:p>
          <a:p>
            <a:r>
              <a:rPr lang="en-US" dirty="0"/>
              <a:t>Comparison of software/hardware bridged approach to software-only approach</a:t>
            </a:r>
          </a:p>
        </p:txBody>
      </p:sp>
    </p:spTree>
    <p:extLst>
      <p:ext uri="{BB962C8B-B14F-4D97-AF65-F5344CB8AC3E}">
        <p14:creationId xmlns:p14="http://schemas.microsoft.com/office/powerpoint/2010/main" val="164580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A34C-268C-4049-9714-BAE84C98C8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3812" y="171817"/>
            <a:ext cx="9604375" cy="1049337"/>
          </a:xfrm>
        </p:spPr>
        <p:txBody>
          <a:bodyPr/>
          <a:lstStyle/>
          <a:p>
            <a:pPr algn="ctr"/>
            <a:r>
              <a:rPr lang="en-US" dirty="0"/>
              <a:t>Software-Only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0B0A3B-4AFF-4B83-A00E-57230BC3047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80987" y="1594179"/>
            <a:ext cx="11030024" cy="366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0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12D0-083E-4769-A02E-B347285B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Datapath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2646-B122-4096-9381-EB5DC1520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Datapaths</a:t>
            </a:r>
            <a:r>
              <a:rPr lang="en-US" dirty="0"/>
              <a:t> created for the NMS and thresholding blocks</a:t>
            </a:r>
          </a:p>
          <a:p>
            <a:r>
              <a:rPr lang="en-US" dirty="0"/>
              <a:t>NMS block</a:t>
            </a:r>
          </a:p>
          <a:p>
            <a:pPr lvl="1"/>
            <a:r>
              <a:rPr lang="en-US" dirty="0"/>
              <a:t>Input: Magnitudes (8-bit integers) of all pixels in a 3x3 square and the direction (3-bit integer) of the center pixel</a:t>
            </a:r>
          </a:p>
          <a:p>
            <a:pPr lvl="1"/>
            <a:r>
              <a:rPr lang="en-US" dirty="0"/>
              <a:t>Output: single bit indicating that the pixel is kept (1) or suppressed (0)</a:t>
            </a:r>
          </a:p>
          <a:p>
            <a:r>
              <a:rPr lang="en-US" dirty="0"/>
              <a:t>Thresholding block</a:t>
            </a:r>
          </a:p>
          <a:p>
            <a:pPr lvl="1"/>
            <a:r>
              <a:rPr lang="en-US" dirty="0"/>
              <a:t>Input: Magnitude of the center pixel</a:t>
            </a:r>
          </a:p>
          <a:p>
            <a:pPr lvl="1"/>
            <a:r>
              <a:rPr lang="en-US" dirty="0"/>
              <a:t>Output: single bit indicating that the pixel passes (1) or fails (0) the threshold</a:t>
            </a:r>
          </a:p>
        </p:txBody>
      </p:sp>
    </p:spTree>
    <p:extLst>
      <p:ext uri="{BB962C8B-B14F-4D97-AF65-F5344CB8AC3E}">
        <p14:creationId xmlns:p14="http://schemas.microsoft.com/office/powerpoint/2010/main" val="20463167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320</TotalTime>
  <Words>389</Words>
  <Application>Microsoft Office PowerPoint</Application>
  <PresentationFormat>Widescreen</PresentationFormat>
  <Paragraphs>47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Canny edge detection – fpga speedup </vt:lpstr>
      <vt:lpstr>Canny Edge Detection</vt:lpstr>
      <vt:lpstr>PowerPoint Presentation</vt:lpstr>
      <vt:lpstr>Full Algorithm Overview</vt:lpstr>
      <vt:lpstr>Project Overview</vt:lpstr>
      <vt:lpstr>Project Algorithm Overview</vt:lpstr>
      <vt:lpstr>Software implementation</vt:lpstr>
      <vt:lpstr>Software-Only output</vt:lpstr>
      <vt:lpstr>Hardware Datapath</vt:lpstr>
      <vt:lpstr>PowerPoint Presentation</vt:lpstr>
      <vt:lpstr>memory mapping</vt:lpstr>
      <vt:lpstr>Hardware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Canny edge detection – fpga speedup</dc:title>
  <dc:creator>David Watts</dc:creator>
  <cp:lastModifiedBy>Max Dunevitz</cp:lastModifiedBy>
  <cp:revision>29</cp:revision>
  <dcterms:created xsi:type="dcterms:W3CDTF">2018-04-16T16:38:14Z</dcterms:created>
  <dcterms:modified xsi:type="dcterms:W3CDTF">2018-05-01T03:48:16Z</dcterms:modified>
</cp:coreProperties>
</file>