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6"/>
  </p:notesMasterIdLst>
  <p:sldIdLst>
    <p:sldId id="256" r:id="rId2"/>
    <p:sldId id="329" r:id="rId3"/>
    <p:sldId id="330" r:id="rId4"/>
    <p:sldId id="258" r:id="rId5"/>
    <p:sldId id="300" r:id="rId6"/>
    <p:sldId id="295" r:id="rId7"/>
    <p:sldId id="301" r:id="rId8"/>
    <p:sldId id="296" r:id="rId9"/>
    <p:sldId id="333" r:id="rId10"/>
    <p:sldId id="334" r:id="rId11"/>
    <p:sldId id="257" r:id="rId12"/>
    <p:sldId id="328" r:id="rId13"/>
    <p:sldId id="338" r:id="rId14"/>
    <p:sldId id="336" r:id="rId15"/>
    <p:sldId id="339" r:id="rId16"/>
    <p:sldId id="340" r:id="rId17"/>
    <p:sldId id="337" r:id="rId18"/>
    <p:sldId id="341" r:id="rId19"/>
    <p:sldId id="343" r:id="rId20"/>
    <p:sldId id="344" r:id="rId21"/>
    <p:sldId id="366" r:id="rId22"/>
    <p:sldId id="367" r:id="rId23"/>
    <p:sldId id="368" r:id="rId24"/>
    <p:sldId id="335" r:id="rId25"/>
    <p:sldId id="346" r:id="rId26"/>
    <p:sldId id="345" r:id="rId27"/>
    <p:sldId id="347" r:id="rId28"/>
    <p:sldId id="348" r:id="rId29"/>
    <p:sldId id="349" r:id="rId30"/>
    <p:sldId id="350" r:id="rId31"/>
    <p:sldId id="369" r:id="rId32"/>
    <p:sldId id="370" r:id="rId33"/>
    <p:sldId id="371" r:id="rId34"/>
    <p:sldId id="327" r:id="rId35"/>
    <p:sldId id="259" r:id="rId36"/>
    <p:sldId id="298" r:id="rId37"/>
    <p:sldId id="303" r:id="rId38"/>
    <p:sldId id="304" r:id="rId39"/>
    <p:sldId id="302" r:id="rId40"/>
    <p:sldId id="299" r:id="rId41"/>
    <p:sldId id="263" r:id="rId42"/>
    <p:sldId id="261" r:id="rId43"/>
    <p:sldId id="262" r:id="rId44"/>
    <p:sldId id="282" r:id="rId45"/>
    <p:sldId id="351" r:id="rId46"/>
    <p:sldId id="353" r:id="rId47"/>
    <p:sldId id="354" r:id="rId48"/>
    <p:sldId id="355" r:id="rId49"/>
    <p:sldId id="363" r:id="rId50"/>
    <p:sldId id="356" r:id="rId51"/>
    <p:sldId id="357" r:id="rId52"/>
    <p:sldId id="283" r:id="rId53"/>
    <p:sldId id="358" r:id="rId54"/>
    <p:sldId id="315" r:id="rId55"/>
    <p:sldId id="284" r:id="rId56"/>
    <p:sldId id="314" r:id="rId57"/>
    <p:sldId id="293" r:id="rId58"/>
    <p:sldId id="286" r:id="rId59"/>
    <p:sldId id="364" r:id="rId60"/>
    <p:sldId id="285" r:id="rId61"/>
    <p:sldId id="291" r:id="rId62"/>
    <p:sldId id="288" r:id="rId63"/>
    <p:sldId id="316" r:id="rId64"/>
    <p:sldId id="294" r:id="rId65"/>
    <p:sldId id="289" r:id="rId66"/>
    <p:sldId id="290" r:id="rId67"/>
    <p:sldId id="292" r:id="rId68"/>
    <p:sldId id="305" r:id="rId69"/>
    <p:sldId id="307" r:id="rId70"/>
    <p:sldId id="306" r:id="rId71"/>
    <p:sldId id="365" r:id="rId72"/>
    <p:sldId id="308" r:id="rId73"/>
    <p:sldId id="317" r:id="rId74"/>
    <p:sldId id="309" r:id="rId75"/>
    <p:sldId id="318" r:id="rId76"/>
    <p:sldId id="310" r:id="rId77"/>
    <p:sldId id="311" r:id="rId78"/>
    <p:sldId id="313" r:id="rId79"/>
    <p:sldId id="312" r:id="rId80"/>
    <p:sldId id="269" r:id="rId81"/>
    <p:sldId id="270" r:id="rId82"/>
    <p:sldId id="271" r:id="rId83"/>
    <p:sldId id="272" r:id="rId84"/>
    <p:sldId id="273" r:id="rId85"/>
    <p:sldId id="265" r:id="rId86"/>
    <p:sldId id="266" r:id="rId87"/>
    <p:sldId id="264" r:id="rId88"/>
    <p:sldId id="267" r:id="rId89"/>
    <p:sldId id="360" r:id="rId90"/>
    <p:sldId id="361" r:id="rId91"/>
    <p:sldId id="362" r:id="rId92"/>
    <p:sldId id="331" r:id="rId93"/>
    <p:sldId id="274" r:id="rId94"/>
    <p:sldId id="319" r:id="rId95"/>
    <p:sldId id="320" r:id="rId96"/>
    <p:sldId id="322" r:id="rId97"/>
    <p:sldId id="326" r:id="rId98"/>
    <p:sldId id="276" r:id="rId99"/>
    <p:sldId id="321" r:id="rId100"/>
    <p:sldId id="277" r:id="rId101"/>
    <p:sldId id="279" r:id="rId102"/>
    <p:sldId id="325" r:id="rId103"/>
    <p:sldId id="278" r:id="rId104"/>
    <p:sldId id="332" r:id="rId10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6" y="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EB7D2-80CA-4012-96DF-D6A2B78B3DD7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3D8B2-575C-463F-8D9B-6A511B8C8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78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003AB-A023-40E6-974C-D5275E13E5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544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003AB-A023-40E6-974C-D5275E13E55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11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003AB-A023-40E6-974C-D5275E13E55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42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003AB-A023-40E6-974C-D5275E13E55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45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003AB-A023-40E6-974C-D5275E13E55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060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003AB-A023-40E6-974C-D5275E13E55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425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003AB-A023-40E6-974C-D5275E13E55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313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003AB-A023-40E6-974C-D5275E13E55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180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003AB-A023-40E6-974C-D5275E13E55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809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003AB-A023-40E6-974C-D5275E13E55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150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003AB-A023-40E6-974C-D5275E13E55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03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003AB-A023-40E6-974C-D5275E13E5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791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003AB-A023-40E6-974C-D5275E13E55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953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003AB-A023-40E6-974C-D5275E13E555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021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003AB-A023-40E6-974C-D5275E13E555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307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003AB-A023-40E6-974C-D5275E13E555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002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003AB-A023-40E6-974C-D5275E13E555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138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003AB-A023-40E6-974C-D5275E13E555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199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003AB-A023-40E6-974C-D5275E13E555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186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003AB-A023-40E6-974C-D5275E13E555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9967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003AB-A023-40E6-974C-D5275E13E555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50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003AB-A023-40E6-974C-D5275E13E555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21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003AB-A023-40E6-974C-D5275E13E5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6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003AB-A023-40E6-974C-D5275E13E555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603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003AB-A023-40E6-974C-D5275E13E555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032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003AB-A023-40E6-974C-D5275E13E555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348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003AB-A023-40E6-974C-D5275E13E555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075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003AB-A023-40E6-974C-D5275E13E555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181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3D8B2-575C-463F-8D9B-6A511B8C8AB2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585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3D8B2-575C-463F-8D9B-6A511B8C8AB2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97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003AB-A023-40E6-974C-D5275E13E55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30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003AB-A023-40E6-974C-D5275E13E55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55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003AB-A023-40E6-974C-D5275E13E55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003AB-A023-40E6-974C-D5275E13E55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79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003AB-A023-40E6-974C-D5275E13E55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04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003AB-A023-40E6-974C-D5275E13E55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11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0848-3AE3-4E51-8531-492BD573471C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4797-9D36-4A6C-A0A3-C69563FE5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55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0848-3AE3-4E51-8531-492BD573471C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4797-9D36-4A6C-A0A3-C69563FE5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72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0848-3AE3-4E51-8531-492BD573471C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4797-9D36-4A6C-A0A3-C69563FE5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93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0848-3AE3-4E51-8531-492BD573471C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4797-9D36-4A6C-A0A3-C69563FE5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76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0848-3AE3-4E51-8531-492BD573471C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4797-9D36-4A6C-A0A3-C69563FE5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2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0848-3AE3-4E51-8531-492BD573471C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4797-9D36-4A6C-A0A3-C69563FE5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00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0848-3AE3-4E51-8531-492BD573471C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4797-9D36-4A6C-A0A3-C69563FE5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21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0848-3AE3-4E51-8531-492BD573471C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4797-9D36-4A6C-A0A3-C69563FE5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7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0848-3AE3-4E51-8531-492BD573471C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4797-9D36-4A6C-A0A3-C69563FE5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2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0848-3AE3-4E51-8531-492BD573471C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4797-9D36-4A6C-A0A3-C69563FE5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91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0848-3AE3-4E51-8531-492BD573471C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4797-9D36-4A6C-A0A3-C69563FE5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24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80848-3AE3-4E51-8531-492BD573471C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A4797-9D36-4A6C-A0A3-C69563FE5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76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k.javascript.info/function-basics" TargetMode="External"/><Relationship Id="rId2" Type="http://schemas.openxmlformats.org/officeDocument/2006/relationships/hyperlink" Target="https://developer.mozilla.org/en-US/docs/Web/JavaScript/Guide/Function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3schoolsua.github.io/js/js_functions.html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2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3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6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6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2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6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40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6.png"/><Relationship Id="rId4" Type="http://schemas.openxmlformats.org/officeDocument/2006/relationships/image" Target="../media/image40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6.png"/><Relationship Id="rId4" Type="http://schemas.openxmlformats.org/officeDocument/2006/relationships/image" Target="../media/image40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6.png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Функції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39880" y="5005139"/>
            <a:ext cx="99198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developer.mozilla.org/en-US/docs/Web/JavaScript/Guide/Functions</a:t>
            </a:r>
            <a:endParaRPr lang="uk-UA" dirty="0" smtClean="0"/>
          </a:p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39880" y="6070661"/>
            <a:ext cx="40092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uk.javascript.info/function-basics</a:t>
            </a:r>
            <a:endParaRPr lang="uk-UA" dirty="0" smtClean="0"/>
          </a:p>
          <a:p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39880" y="5537900"/>
            <a:ext cx="49650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w3schoolsua.github.io/js/js_functions.html</a:t>
            </a:r>
            <a:endParaRPr lang="uk-UA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28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b="23392"/>
          <a:stretch/>
        </p:blipFill>
        <p:spPr>
          <a:xfrm>
            <a:off x="442942" y="1769676"/>
            <a:ext cx="3074401" cy="327645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078" y="0"/>
            <a:ext cx="4252441" cy="4672208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3194137" y="2217107"/>
            <a:ext cx="1891430" cy="551145"/>
          </a:xfrm>
          <a:prstGeom prst="line">
            <a:avLst/>
          </a:prstGeom>
          <a:ln w="66675">
            <a:solidFill>
              <a:srgbClr val="FF0000"/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3194137" y="3518704"/>
            <a:ext cx="1741941" cy="57218"/>
          </a:xfrm>
          <a:prstGeom prst="line">
            <a:avLst/>
          </a:prstGeom>
          <a:ln w="66675">
            <a:solidFill>
              <a:srgbClr val="FF0000"/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V="1">
            <a:off x="3194137" y="4463646"/>
            <a:ext cx="1891430" cy="64254"/>
          </a:xfrm>
          <a:prstGeom prst="line">
            <a:avLst/>
          </a:prstGeom>
          <a:ln w="66675">
            <a:solidFill>
              <a:srgbClr val="FF0000"/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500817" y="1792826"/>
            <a:ext cx="2624349" cy="904076"/>
          </a:xfrm>
          <a:prstGeom prst="rect">
            <a:avLst/>
          </a:prstGeom>
          <a:noFill/>
          <a:ln w="3175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37467" y="2882776"/>
            <a:ext cx="2624349" cy="904076"/>
          </a:xfrm>
          <a:prstGeom prst="rect">
            <a:avLst/>
          </a:prstGeom>
          <a:noFill/>
          <a:ln w="3175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537467" y="4028671"/>
            <a:ext cx="2624349" cy="904076"/>
          </a:xfrm>
          <a:prstGeom prst="rect">
            <a:avLst/>
          </a:prstGeom>
          <a:noFill/>
          <a:ln w="3175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5362182" y="415438"/>
            <a:ext cx="3700795" cy="1354237"/>
          </a:xfrm>
          <a:prstGeom prst="rect">
            <a:avLst/>
          </a:prstGeom>
          <a:noFill/>
          <a:ln w="3175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453186" y="84043"/>
            <a:ext cx="2242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u="sng" dirty="0" smtClean="0"/>
              <a:t>1) Опис</a:t>
            </a:r>
            <a:r>
              <a:rPr lang="uk-UA" sz="2400" b="1" u="sng" dirty="0" smtClean="0"/>
              <a:t> функції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48190" y="2421111"/>
            <a:ext cx="2552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u="sng" dirty="0" smtClean="0"/>
              <a:t>2) Виклик функції</a:t>
            </a:r>
          </a:p>
        </p:txBody>
      </p:sp>
    </p:spTree>
    <p:extLst>
      <p:ext uri="{BB962C8B-B14F-4D97-AF65-F5344CB8AC3E}">
        <p14:creationId xmlns:p14="http://schemas.microsoft.com/office/powerpoint/2010/main" val="234066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734" t="2191" r="72690" b="73870"/>
          <a:stretch/>
        </p:blipFill>
        <p:spPr>
          <a:xfrm>
            <a:off x="3015638" y="0"/>
            <a:ext cx="6523263" cy="131170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52772" t="1579" r="10462" b="62445"/>
          <a:stretch/>
        </p:blipFill>
        <p:spPr>
          <a:xfrm>
            <a:off x="119271" y="3487928"/>
            <a:ext cx="11238596" cy="245496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015638" y="3901817"/>
            <a:ext cx="1119040" cy="432707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4641574" y="3891878"/>
            <a:ext cx="1103382" cy="432707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3573915" y="5197217"/>
            <a:ext cx="2200857" cy="432707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8665373" y="5211533"/>
            <a:ext cx="2039070" cy="432707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Прямая со стрелкой 10"/>
          <p:cNvCxnSpPr>
            <a:stCxn id="6" idx="2"/>
          </p:cNvCxnSpPr>
          <p:nvPr/>
        </p:nvCxnSpPr>
        <p:spPr>
          <a:xfrm>
            <a:off x="3575158" y="4334524"/>
            <a:ext cx="410433" cy="8626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146922" y="4334524"/>
            <a:ext cx="4195861" cy="8527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 2"/>
          <p:cNvSpPr/>
          <p:nvPr/>
        </p:nvSpPr>
        <p:spPr>
          <a:xfrm>
            <a:off x="443737" y="1504726"/>
            <a:ext cx="9134920" cy="1446550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ru-RU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2200" dirty="0" smtClean="0">
                <a:latin typeface="Consolas" panose="020B0609020204030204" pitchFamily="49" charset="0"/>
              </a:rPr>
              <a:t>назва_функції(</a:t>
            </a:r>
            <a:r>
              <a:rPr lang="uk-UA" sz="2200" dirty="0" smtClean="0">
                <a:latin typeface="Consolas" panose="020B0609020204030204" pitchFamily="49" charset="0"/>
              </a:rPr>
              <a:t>формальні_</a:t>
            </a:r>
            <a:r>
              <a:rPr lang="ru-RU" sz="2200" dirty="0" err="1" smtClean="0">
                <a:latin typeface="Consolas" panose="020B0609020204030204" pitchFamily="49" charset="0"/>
              </a:rPr>
              <a:t>параметри</a:t>
            </a:r>
            <a:r>
              <a:rPr lang="ru-RU" sz="2200" dirty="0">
                <a:latin typeface="Consolas" panose="020B0609020204030204" pitchFamily="49" charset="0"/>
              </a:rPr>
              <a:t>) {</a:t>
            </a:r>
          </a:p>
          <a:p>
            <a:r>
              <a:rPr lang="ru-RU" sz="2200" dirty="0">
                <a:latin typeface="Consolas" panose="020B0609020204030204" pitchFamily="49" charset="0"/>
              </a:rPr>
              <a:t>    . . . . . .</a:t>
            </a:r>
          </a:p>
          <a:p>
            <a:r>
              <a:rPr lang="ru-RU" sz="2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ru-RU" sz="2200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ru-RU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2200" dirty="0">
                <a:latin typeface="Consolas" panose="020B0609020204030204" pitchFamily="49" charset="0"/>
              </a:rPr>
              <a:t>[ </a:t>
            </a:r>
            <a:r>
              <a:rPr lang="ru-RU" sz="2200" b="1" i="1" dirty="0">
                <a:latin typeface="Consolas" panose="020B0609020204030204" pitchFamily="49" charset="0"/>
              </a:rPr>
              <a:t>резльтат_1, результат_2</a:t>
            </a:r>
            <a:r>
              <a:rPr lang="ru-RU" sz="2200" dirty="0">
                <a:latin typeface="Consolas" panose="020B0609020204030204" pitchFamily="49" charset="0"/>
              </a:rPr>
              <a:t>, ..., </a:t>
            </a:r>
            <a:r>
              <a:rPr lang="ru-RU" sz="2200" b="1" i="1" dirty="0" err="1">
                <a:latin typeface="Consolas" panose="020B0609020204030204" pitchFamily="49" charset="0"/>
              </a:rPr>
              <a:t>результат_N</a:t>
            </a:r>
            <a:r>
              <a:rPr lang="ru-RU" sz="2200" dirty="0">
                <a:latin typeface="Consolas" panose="020B0609020204030204" pitchFamily="49" charset="0"/>
              </a:rPr>
              <a:t> ]</a:t>
            </a:r>
          </a:p>
          <a:p>
            <a:r>
              <a:rPr lang="ru-RU" sz="2200" dirty="0">
                <a:latin typeface="Consolas" panose="020B0609020204030204" pitchFamily="49" charset="0"/>
              </a:rPr>
              <a:t>}</a:t>
            </a:r>
            <a:endParaRPr lang="ru-RU" sz="2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461980" y="2251456"/>
            <a:ext cx="1603124" cy="292961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345359" y="2251456"/>
            <a:ext cx="1737987" cy="292961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Прямоугольник 14"/>
          <p:cNvSpPr/>
          <p:nvPr/>
        </p:nvSpPr>
        <p:spPr>
          <a:xfrm>
            <a:off x="7062249" y="2251456"/>
            <a:ext cx="1863090" cy="292961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7322" y="457200"/>
            <a:ext cx="853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Дано 4 числа. Знайти максимальне і мінімальне значення як результат однієї функції.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6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734" t="2191" r="72690" b="89701"/>
          <a:stretch/>
        </p:blipFill>
        <p:spPr>
          <a:xfrm>
            <a:off x="0" y="0"/>
            <a:ext cx="9193696" cy="62616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53586" t="53406" r="8471" b="6508"/>
          <a:stretch/>
        </p:blipFill>
        <p:spPr>
          <a:xfrm>
            <a:off x="152398" y="4265477"/>
            <a:ext cx="10992296" cy="259252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734" t="32554" r="72690" b="56909"/>
          <a:stretch/>
        </p:blipFill>
        <p:spPr>
          <a:xfrm>
            <a:off x="2368824" y="433787"/>
            <a:ext cx="9193696" cy="81373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64224" y="1059953"/>
            <a:ext cx="9134920" cy="3139321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ru-RU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2200" dirty="0" smtClean="0">
                <a:latin typeface="Consolas" panose="020B0609020204030204" pitchFamily="49" charset="0"/>
              </a:rPr>
              <a:t>назва_функції(</a:t>
            </a:r>
            <a:r>
              <a:rPr lang="uk-UA" sz="2200" dirty="0" smtClean="0">
                <a:latin typeface="Consolas" panose="020B0609020204030204" pitchFamily="49" charset="0"/>
              </a:rPr>
              <a:t>формальні_</a:t>
            </a:r>
            <a:r>
              <a:rPr lang="ru-RU" sz="2200" dirty="0" err="1" smtClean="0">
                <a:latin typeface="Consolas" panose="020B0609020204030204" pitchFamily="49" charset="0"/>
              </a:rPr>
              <a:t>параметри</a:t>
            </a:r>
            <a:r>
              <a:rPr lang="ru-RU" sz="2200" dirty="0">
                <a:latin typeface="Consolas" panose="020B0609020204030204" pitchFamily="49" charset="0"/>
              </a:rPr>
              <a:t>) {</a:t>
            </a:r>
          </a:p>
          <a:p>
            <a:r>
              <a:rPr lang="ru-RU" sz="2200" dirty="0">
                <a:latin typeface="Consolas" panose="020B0609020204030204" pitchFamily="49" charset="0"/>
              </a:rPr>
              <a:t>    . . . . . .</a:t>
            </a:r>
          </a:p>
          <a:p>
            <a:r>
              <a:rPr lang="ru-RU" sz="2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ru-RU" sz="2200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ru-RU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2200" dirty="0" smtClean="0"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2200" b="1" i="1" dirty="0" smtClean="0">
                <a:latin typeface="Consolas" panose="020B0609020204030204" pitchFamily="49" charset="0"/>
              </a:rPr>
              <a:t>              </a:t>
            </a:r>
            <a:r>
              <a:rPr lang="uk-UA" sz="2200" b="1" i="1" dirty="0" smtClean="0">
                <a:latin typeface="Consolas" panose="020B0609020204030204" pitchFamily="49" charset="0"/>
              </a:rPr>
              <a:t>назва_</a:t>
            </a:r>
            <a:r>
              <a:rPr lang="ru-RU" sz="2200" b="1" i="1" dirty="0" smtClean="0">
                <a:latin typeface="Consolas" panose="020B0609020204030204" pitchFamily="49" charset="0"/>
              </a:rPr>
              <a:t>результату_1 </a:t>
            </a:r>
            <a:r>
              <a:rPr lang="en-US" sz="2200" b="1" i="1" dirty="0" smtClean="0">
                <a:latin typeface="Consolas" panose="020B0609020204030204" pitchFamily="49" charset="0"/>
              </a:rPr>
              <a:t> </a:t>
            </a:r>
            <a:r>
              <a:rPr lang="ru-RU" sz="2200" b="1" i="1" dirty="0" smtClean="0">
                <a:latin typeface="Consolas" panose="020B0609020204030204" pitchFamily="49" charset="0"/>
              </a:rPr>
              <a:t>: значення_1, </a:t>
            </a:r>
            <a:endParaRPr lang="en-US" sz="2200" b="1" i="1" dirty="0" smtClean="0">
              <a:latin typeface="Consolas" panose="020B0609020204030204" pitchFamily="49" charset="0"/>
            </a:endParaRPr>
          </a:p>
          <a:p>
            <a:r>
              <a:rPr lang="uk-UA" sz="2200" b="1" i="1" dirty="0" smtClean="0">
                <a:latin typeface="Consolas" panose="020B0609020204030204" pitchFamily="49" charset="0"/>
              </a:rPr>
              <a:t>  </a:t>
            </a:r>
            <a:r>
              <a:rPr lang="en-US" sz="2200" b="1" i="1" dirty="0" smtClean="0">
                <a:latin typeface="Consolas" panose="020B0609020204030204" pitchFamily="49" charset="0"/>
              </a:rPr>
              <a:t> </a:t>
            </a:r>
            <a:r>
              <a:rPr lang="uk-UA" sz="2200" b="1" i="1" dirty="0" smtClean="0">
                <a:latin typeface="Consolas" panose="020B0609020204030204" pitchFamily="49" charset="0"/>
              </a:rPr>
              <a:t> </a:t>
            </a:r>
            <a:r>
              <a:rPr lang="en-US" sz="2200" b="1" i="1" dirty="0" smtClean="0">
                <a:latin typeface="Consolas" panose="020B0609020204030204" pitchFamily="49" charset="0"/>
              </a:rPr>
              <a:t>   </a:t>
            </a:r>
            <a:r>
              <a:rPr lang="uk-UA" sz="2200" b="1" i="1" dirty="0" smtClean="0">
                <a:latin typeface="Consolas" panose="020B0609020204030204" pitchFamily="49" charset="0"/>
              </a:rPr>
              <a:t>       назва_</a:t>
            </a:r>
            <a:r>
              <a:rPr lang="ru-RU" sz="2200" b="1" i="1" dirty="0" smtClean="0">
                <a:latin typeface="Consolas" panose="020B0609020204030204" pitchFamily="49" charset="0"/>
              </a:rPr>
              <a:t>результату_2 </a:t>
            </a:r>
            <a:r>
              <a:rPr lang="en-US" sz="2200" b="1" i="1" dirty="0" smtClean="0">
                <a:latin typeface="Consolas" panose="020B0609020204030204" pitchFamily="49" charset="0"/>
              </a:rPr>
              <a:t> </a:t>
            </a:r>
            <a:r>
              <a:rPr lang="ru-RU" sz="2200" b="1" i="1" dirty="0" smtClean="0">
                <a:latin typeface="Consolas" panose="020B0609020204030204" pitchFamily="49" charset="0"/>
              </a:rPr>
              <a:t>: значення_2</a:t>
            </a:r>
            <a:r>
              <a:rPr lang="ru-RU" sz="2200" dirty="0" smtClean="0">
                <a:latin typeface="Consolas" panose="020B0609020204030204" pitchFamily="49" charset="0"/>
              </a:rPr>
              <a:t>, </a:t>
            </a:r>
            <a:endParaRPr lang="en-US" sz="2200" dirty="0" smtClean="0">
              <a:latin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</a:rPr>
              <a:t>             </a:t>
            </a:r>
            <a:r>
              <a:rPr lang="ru-RU" sz="2200" dirty="0" smtClean="0">
                <a:latin typeface="Consolas" panose="020B0609020204030204" pitchFamily="49" charset="0"/>
              </a:rPr>
              <a:t>..., </a:t>
            </a:r>
            <a:endParaRPr lang="en-US" sz="2200" dirty="0" smtClean="0">
              <a:latin typeface="Consolas" panose="020B0609020204030204" pitchFamily="49" charset="0"/>
            </a:endParaRPr>
          </a:p>
          <a:p>
            <a:r>
              <a:rPr lang="en-US" sz="2200" b="1" i="1" dirty="0" smtClean="0">
                <a:latin typeface="Consolas" panose="020B0609020204030204" pitchFamily="49" charset="0"/>
              </a:rPr>
              <a:t>              </a:t>
            </a:r>
            <a:r>
              <a:rPr lang="uk-UA" sz="2200" b="1" i="1" dirty="0">
                <a:latin typeface="Consolas" panose="020B0609020204030204" pitchFamily="49" charset="0"/>
              </a:rPr>
              <a:t>назва_ </a:t>
            </a:r>
            <a:r>
              <a:rPr lang="ru-RU" sz="2200" b="1" i="1" dirty="0" err="1" smtClean="0">
                <a:latin typeface="Consolas" panose="020B0609020204030204" pitchFamily="49" charset="0"/>
              </a:rPr>
              <a:t>результату_N</a:t>
            </a:r>
            <a:r>
              <a:rPr lang="ru-RU" sz="2200" b="1" i="1" dirty="0" smtClean="0">
                <a:latin typeface="Consolas" panose="020B0609020204030204" pitchFamily="49" charset="0"/>
              </a:rPr>
              <a:t> : </a:t>
            </a:r>
            <a:r>
              <a:rPr lang="ru-RU" sz="2200" b="1" i="1" dirty="0" err="1" smtClean="0">
                <a:latin typeface="Consolas" panose="020B0609020204030204" pitchFamily="49" charset="0"/>
              </a:rPr>
              <a:t>значення</a:t>
            </a:r>
            <a:r>
              <a:rPr lang="ru-RU" sz="2200" b="1" i="1" dirty="0" smtClean="0">
                <a:latin typeface="Consolas" panose="020B0609020204030204" pitchFamily="49" charset="0"/>
              </a:rPr>
              <a:t>_</a:t>
            </a:r>
            <a:r>
              <a:rPr lang="en-US" sz="2200" b="1" i="1" dirty="0" smtClean="0">
                <a:latin typeface="Consolas" panose="020B0609020204030204" pitchFamily="49" charset="0"/>
              </a:rPr>
              <a:t>N</a:t>
            </a:r>
            <a:r>
              <a:rPr lang="ru-RU" sz="2200" dirty="0" smtClean="0">
                <a:latin typeface="Consolas" panose="020B0609020204030204" pitchFamily="49" charset="0"/>
              </a:rPr>
              <a:t> </a:t>
            </a:r>
            <a:endParaRPr lang="en-US" sz="2200" dirty="0" smtClean="0">
              <a:latin typeface="Consolas" panose="020B0609020204030204" pitchFamily="49" charset="0"/>
            </a:endParaRPr>
          </a:p>
          <a:p>
            <a:r>
              <a:rPr lang="en-US" sz="2200" dirty="0" smtClean="0">
                <a:latin typeface="Consolas" panose="020B0609020204030204" pitchFamily="49" charset="0"/>
              </a:rPr>
              <a:t>            }</a:t>
            </a:r>
            <a:endParaRPr lang="ru-RU" sz="2200" dirty="0">
              <a:latin typeface="Consolas" panose="020B0609020204030204" pitchFamily="49" charset="0"/>
            </a:endParaRPr>
          </a:p>
          <a:p>
            <a:r>
              <a:rPr lang="ru-RU" sz="2200" dirty="0">
                <a:latin typeface="Consolas" panose="020B0609020204030204" pitchFamily="49" charset="0"/>
              </a:rPr>
              <a:t>}</a:t>
            </a:r>
            <a:endParaRPr lang="ru-RU" sz="2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484783" y="2097157"/>
            <a:ext cx="2971800" cy="33793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782956" y="5164885"/>
            <a:ext cx="715617" cy="3379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854148" y="2097157"/>
            <a:ext cx="1713055" cy="337930"/>
          </a:xfrm>
          <a:prstGeom prst="rect">
            <a:avLst/>
          </a:prstGeom>
          <a:noFill/>
          <a:ln w="222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3647661" y="5164885"/>
            <a:ext cx="1073427" cy="337930"/>
          </a:xfrm>
          <a:prstGeom prst="rect">
            <a:avLst/>
          </a:prstGeom>
          <a:noFill/>
          <a:ln w="349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Полилиния 10"/>
          <p:cNvSpPr/>
          <p:nvPr/>
        </p:nvSpPr>
        <p:spPr>
          <a:xfrm>
            <a:off x="1386523" y="2256184"/>
            <a:ext cx="1316920" cy="2832652"/>
          </a:xfrm>
          <a:custGeom>
            <a:avLst/>
            <a:gdLst>
              <a:gd name="connsiteX0" fmla="*/ 978990 w 1460630"/>
              <a:gd name="connsiteY0" fmla="*/ 0 h 3236980"/>
              <a:gd name="connsiteX1" fmla="*/ 4955 w 1460630"/>
              <a:gd name="connsiteY1" fmla="*/ 1331843 h 3236980"/>
              <a:gd name="connsiteX2" fmla="*/ 1346738 w 1460630"/>
              <a:gd name="connsiteY2" fmla="*/ 3081130 h 3236980"/>
              <a:gd name="connsiteX3" fmla="*/ 1297042 w 1460630"/>
              <a:gd name="connsiteY3" fmla="*/ 3041374 h 3236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0630" h="3236980">
                <a:moveTo>
                  <a:pt x="978990" y="0"/>
                </a:moveTo>
                <a:cubicBezTo>
                  <a:pt x="461327" y="409160"/>
                  <a:pt x="-56336" y="818321"/>
                  <a:pt x="4955" y="1331843"/>
                </a:cubicBezTo>
                <a:cubicBezTo>
                  <a:pt x="66246" y="1845365"/>
                  <a:pt x="1131390" y="2796208"/>
                  <a:pt x="1346738" y="3081130"/>
                </a:cubicBezTo>
                <a:cubicBezTo>
                  <a:pt x="1562086" y="3366052"/>
                  <a:pt x="1429564" y="3203713"/>
                  <a:pt x="1297042" y="3041374"/>
                </a:cubicBezTo>
              </a:path>
            </a:pathLst>
          </a:custGeom>
          <a:noFill/>
          <a:ln w="22225">
            <a:solidFill>
              <a:srgbClr val="FF0000"/>
            </a:solidFill>
            <a:prstDash val="dash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Полилиния 11"/>
          <p:cNvSpPr/>
          <p:nvPr/>
        </p:nvSpPr>
        <p:spPr>
          <a:xfrm>
            <a:off x="4790661" y="2295938"/>
            <a:ext cx="3719167" cy="2892287"/>
          </a:xfrm>
          <a:custGeom>
            <a:avLst/>
            <a:gdLst>
              <a:gd name="connsiteX0" fmla="*/ 2832652 w 3719167"/>
              <a:gd name="connsiteY0" fmla="*/ 0 h 2892287"/>
              <a:gd name="connsiteX1" fmla="*/ 3548269 w 3719167"/>
              <a:gd name="connsiteY1" fmla="*/ 1719469 h 2892287"/>
              <a:gd name="connsiteX2" fmla="*/ 0 w 3719167"/>
              <a:gd name="connsiteY2" fmla="*/ 2892287 h 2892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19167" h="2892287">
                <a:moveTo>
                  <a:pt x="2832652" y="0"/>
                </a:moveTo>
                <a:cubicBezTo>
                  <a:pt x="3426515" y="618710"/>
                  <a:pt x="4020378" y="1237421"/>
                  <a:pt x="3548269" y="1719469"/>
                </a:cubicBezTo>
                <a:cubicBezTo>
                  <a:pt x="3076160" y="2201517"/>
                  <a:pt x="1538080" y="2546902"/>
                  <a:pt x="0" y="2892287"/>
                </a:cubicBezTo>
              </a:path>
            </a:pathLst>
          </a:custGeom>
          <a:noFill/>
          <a:ln w="22225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227470" y="4700882"/>
            <a:ext cx="2939523" cy="646331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uk-UA" b="1" dirty="0" smtClean="0"/>
              <a:t>Функція для знаходження</a:t>
            </a:r>
          </a:p>
          <a:p>
            <a:r>
              <a:rPr lang="uk-UA" b="1" dirty="0" smtClean="0"/>
              <a:t>суми та добутку двох чисел</a:t>
            </a:r>
            <a:endParaRPr lang="en-US" b="1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790661" y="6410590"/>
            <a:ext cx="715617" cy="3379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3737113" y="5665304"/>
            <a:ext cx="447262" cy="322939"/>
          </a:xfrm>
          <a:prstGeom prst="straightConnector1">
            <a:avLst/>
          </a:prstGeom>
          <a:ln w="41275">
            <a:solidFill>
              <a:schemeClr val="accent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2484783" y="5665304"/>
            <a:ext cx="5178287" cy="0"/>
          </a:xfrm>
          <a:prstGeom prst="line">
            <a:avLst/>
          </a:prstGeom>
          <a:ln w="698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1033670" y="5988243"/>
            <a:ext cx="1451113" cy="342983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Прямоугольник 20"/>
          <p:cNvSpPr/>
          <p:nvPr/>
        </p:nvSpPr>
        <p:spPr>
          <a:xfrm>
            <a:off x="3225248" y="6427941"/>
            <a:ext cx="1451113" cy="342983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8213035" y="6428950"/>
            <a:ext cx="1451113" cy="342983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Стрелка влево 22"/>
          <p:cNvSpPr/>
          <p:nvPr/>
        </p:nvSpPr>
        <p:spPr>
          <a:xfrm>
            <a:off x="8786191" y="4886828"/>
            <a:ext cx="268357" cy="20200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Полилиния 24"/>
          <p:cNvSpPr/>
          <p:nvPr/>
        </p:nvSpPr>
        <p:spPr>
          <a:xfrm>
            <a:off x="2484783" y="5783847"/>
            <a:ext cx="1152939" cy="189570"/>
          </a:xfrm>
          <a:custGeom>
            <a:avLst/>
            <a:gdLst>
              <a:gd name="connsiteX0" fmla="*/ 1152939 w 1152939"/>
              <a:gd name="connsiteY0" fmla="*/ 189570 h 189570"/>
              <a:gd name="connsiteX1" fmla="*/ 477078 w 1152939"/>
              <a:gd name="connsiteY1" fmla="*/ 727 h 189570"/>
              <a:gd name="connsiteX2" fmla="*/ 0 w 1152939"/>
              <a:gd name="connsiteY2" fmla="*/ 119996 h 189570"/>
              <a:gd name="connsiteX3" fmla="*/ 0 w 1152939"/>
              <a:gd name="connsiteY3" fmla="*/ 119996 h 18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939" h="189570">
                <a:moveTo>
                  <a:pt x="1152939" y="189570"/>
                </a:moveTo>
                <a:cubicBezTo>
                  <a:pt x="911086" y="100946"/>
                  <a:pt x="669234" y="12323"/>
                  <a:pt x="477078" y="727"/>
                </a:cubicBezTo>
                <a:cubicBezTo>
                  <a:pt x="284922" y="-10869"/>
                  <a:pt x="0" y="119996"/>
                  <a:pt x="0" y="119996"/>
                </a:cubicBezTo>
                <a:lnTo>
                  <a:pt x="0" y="119996"/>
                </a:lnTo>
              </a:path>
            </a:pathLst>
          </a:custGeom>
          <a:noFill/>
          <a:ln w="34925"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5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7443" y="387626"/>
            <a:ext cx="11088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Дано загальну кількість секунд, яка пройшла від початку доби. Знайти показники годинника на даний момент </a:t>
            </a:r>
          </a:p>
          <a:p>
            <a:r>
              <a:rPr lang="uk-UA" dirty="0" smtClean="0"/>
              <a:t>(години, хвилини, секунди) (повернути як о</a:t>
            </a:r>
            <a:r>
              <a:rPr lang="uk-UA" dirty="0"/>
              <a:t>б</a:t>
            </a:r>
            <a:r>
              <a:rPr lang="en-US" dirty="0" smtClean="0"/>
              <a:t>’</a:t>
            </a:r>
            <a:r>
              <a:rPr lang="uk-UA" dirty="0" err="1" smtClean="0"/>
              <a:t>єкт</a:t>
            </a:r>
            <a:r>
              <a:rPr lang="uk-UA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05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67948" y="1649896"/>
            <a:ext cx="1974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Далі буде 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3432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0754"/>
            <a:ext cx="11244600" cy="36250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0049" y="0"/>
            <a:ext cx="44394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200" b="1" i="1" dirty="0" smtClean="0"/>
              <a:t>Функція </a:t>
            </a:r>
            <a:r>
              <a:rPr lang="uk-UA" sz="2200" dirty="0" smtClean="0"/>
              <a:t>– іменований блок команд</a:t>
            </a:r>
            <a:endParaRPr lang="en-US" sz="2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543956" y="3541665"/>
            <a:ext cx="2519758" cy="11998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chemeClr val="tx1"/>
                </a:solidFill>
              </a:rPr>
              <a:t>Формальні параметри - величини, які необхідні для виконання функції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Прямая со стрелкой 6"/>
          <p:cNvCxnSpPr>
            <a:stCxn id="5" idx="1"/>
          </p:cNvCxnSpPr>
          <p:nvPr/>
        </p:nvCxnSpPr>
        <p:spPr>
          <a:xfrm flipH="1" flipV="1">
            <a:off x="7315200" y="2083142"/>
            <a:ext cx="2228756" cy="2058459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3017659" y="1649896"/>
            <a:ext cx="7030802" cy="347870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49695" y="1564520"/>
            <a:ext cx="10754140" cy="1609872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2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Рисунок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618" y="3952360"/>
            <a:ext cx="7299382" cy="175312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0754"/>
            <a:ext cx="11244600" cy="36250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0049" y="0"/>
            <a:ext cx="44394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200" b="1" i="1" dirty="0" smtClean="0"/>
              <a:t>Функція </a:t>
            </a:r>
            <a:r>
              <a:rPr lang="uk-UA" sz="2200" dirty="0" smtClean="0"/>
              <a:t>– іменований блок команд</a:t>
            </a:r>
            <a:endParaRPr lang="en-US" sz="2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166868" y="2192975"/>
            <a:ext cx="2519758" cy="931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chemeClr val="tx1"/>
                </a:solidFill>
              </a:rPr>
              <a:t>Формальні параметри - величини, які необхідні для виконання функції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flipH="1" flipV="1">
            <a:off x="7315200" y="2083143"/>
            <a:ext cx="851668" cy="575456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3017659" y="1649896"/>
            <a:ext cx="7030802" cy="347870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49695" y="1564520"/>
            <a:ext cx="10754140" cy="1609872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618" y="4825801"/>
            <a:ext cx="5998539" cy="87968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5886" y="4825801"/>
            <a:ext cx="2531744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37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Рисунок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618" y="3952360"/>
            <a:ext cx="7299382" cy="175312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0754"/>
            <a:ext cx="11244600" cy="36250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0049" y="0"/>
            <a:ext cx="44394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200" b="1" i="1" dirty="0" smtClean="0"/>
              <a:t>Функція </a:t>
            </a:r>
            <a:r>
              <a:rPr lang="uk-UA" sz="2200" dirty="0" smtClean="0"/>
              <a:t>– іменований блок команд</a:t>
            </a:r>
            <a:endParaRPr lang="en-US" sz="2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166868" y="2192975"/>
            <a:ext cx="2519758" cy="931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chemeClr val="tx1"/>
                </a:solidFill>
              </a:rPr>
              <a:t>Формальні параметри - величини, які необхідні для виконання функції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flipH="1" flipV="1">
            <a:off x="7315200" y="2083143"/>
            <a:ext cx="851668" cy="575456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3017659" y="1649896"/>
            <a:ext cx="7030802" cy="347870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49695" y="1564520"/>
            <a:ext cx="10754140" cy="1609872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2689" y="5089407"/>
            <a:ext cx="5284940" cy="35247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5886" y="4825801"/>
            <a:ext cx="2531744" cy="35247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6337" y="4744134"/>
            <a:ext cx="1755870" cy="34927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8283" y="4827797"/>
            <a:ext cx="4439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dirty="0" smtClean="0">
                <a:solidFill>
                  <a:srgbClr val="FF0000"/>
                </a:solidFill>
              </a:rPr>
              <a:t>Опис функції  </a:t>
            </a:r>
            <a:r>
              <a:rPr lang="en-US" sz="2800" b="1" i="1" u="sng" dirty="0" err="1" smtClean="0">
                <a:solidFill>
                  <a:srgbClr val="FF0000"/>
                </a:solidFill>
              </a:rPr>
              <a:t>getFinalSalary</a:t>
            </a:r>
            <a:endParaRPr lang="en-US" sz="2800" b="1" i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22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Рисунок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618" y="3952360"/>
            <a:ext cx="7299382" cy="175312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0754"/>
            <a:ext cx="11244600" cy="36250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0049" y="0"/>
            <a:ext cx="44394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200" b="1" i="1" dirty="0" smtClean="0"/>
              <a:t>Функція </a:t>
            </a:r>
            <a:r>
              <a:rPr lang="uk-UA" sz="2200" dirty="0" smtClean="0"/>
              <a:t>– іменований блок команд</a:t>
            </a:r>
            <a:endParaRPr lang="en-US" sz="2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166868" y="2192975"/>
            <a:ext cx="2519758" cy="931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chemeClr val="tx1"/>
                </a:solidFill>
              </a:rPr>
              <a:t>Формальні параметри - величини, які необхідні для виконання функції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flipH="1" flipV="1">
            <a:off x="7315200" y="2083143"/>
            <a:ext cx="851668" cy="575456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3017659" y="1649896"/>
            <a:ext cx="7030802" cy="347870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49695" y="1564520"/>
            <a:ext cx="10754140" cy="1609872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6728791" y="4457113"/>
            <a:ext cx="1438077" cy="393184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2689" y="5108559"/>
            <a:ext cx="5284940" cy="333321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3320" y="4825801"/>
            <a:ext cx="1804309" cy="352474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6337" y="4744134"/>
            <a:ext cx="1755870" cy="34927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68283" y="4827797"/>
            <a:ext cx="4439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dirty="0" smtClean="0">
                <a:solidFill>
                  <a:srgbClr val="FF0000"/>
                </a:solidFill>
              </a:rPr>
              <a:t>Опис функції  </a:t>
            </a:r>
            <a:r>
              <a:rPr lang="en-US" sz="2800" b="1" i="1" u="sng" dirty="0" err="1" smtClean="0">
                <a:solidFill>
                  <a:srgbClr val="FF0000"/>
                </a:solidFill>
              </a:rPr>
              <a:t>getFinalSalary</a:t>
            </a:r>
            <a:endParaRPr lang="en-US" sz="2800" b="1" i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72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Рисунок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618" y="3952360"/>
            <a:ext cx="7299382" cy="175312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0754"/>
            <a:ext cx="11244600" cy="36250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0049" y="0"/>
            <a:ext cx="44394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200" b="1" i="1" dirty="0" smtClean="0"/>
              <a:t>Функція </a:t>
            </a:r>
            <a:r>
              <a:rPr lang="uk-UA" sz="2200" dirty="0" smtClean="0"/>
              <a:t>– іменований блок команд</a:t>
            </a:r>
            <a:endParaRPr lang="en-US" sz="2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166868" y="2192975"/>
            <a:ext cx="2519758" cy="931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chemeClr val="tx1"/>
                </a:solidFill>
              </a:rPr>
              <a:t>Формальні параметри - величини, які необхідні для виконання функції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flipH="1" flipV="1">
            <a:off x="7315200" y="2083143"/>
            <a:ext cx="851668" cy="575456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3017659" y="1649896"/>
            <a:ext cx="7030802" cy="347870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49695" y="1564520"/>
            <a:ext cx="10754140" cy="1609872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 flipH="1">
            <a:off x="9087894" y="4557246"/>
            <a:ext cx="22974" cy="293051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2689" y="5108559"/>
            <a:ext cx="5284940" cy="333321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0814" y="4825801"/>
            <a:ext cx="636815" cy="352474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6337" y="4744134"/>
            <a:ext cx="1755870" cy="34927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68283" y="4827797"/>
            <a:ext cx="4439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dirty="0" smtClean="0">
                <a:solidFill>
                  <a:srgbClr val="FF0000"/>
                </a:solidFill>
              </a:rPr>
              <a:t>Опис функції  </a:t>
            </a:r>
            <a:r>
              <a:rPr lang="en-US" sz="2800" b="1" i="1" u="sng" dirty="0" err="1" smtClean="0">
                <a:solidFill>
                  <a:srgbClr val="FF0000"/>
                </a:solidFill>
              </a:rPr>
              <a:t>getFinalSalary</a:t>
            </a:r>
            <a:endParaRPr lang="en-US" sz="2800" b="1" i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57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Рисунок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618" y="3952360"/>
            <a:ext cx="7299382" cy="175312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0754"/>
            <a:ext cx="11244600" cy="36250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0049" y="0"/>
            <a:ext cx="44394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200" b="1" i="1" dirty="0" smtClean="0"/>
              <a:t>Функція </a:t>
            </a:r>
            <a:r>
              <a:rPr lang="uk-UA" sz="2200" dirty="0" smtClean="0"/>
              <a:t>– іменований блок команд</a:t>
            </a:r>
            <a:endParaRPr lang="en-US" sz="2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166868" y="2192975"/>
            <a:ext cx="2519758" cy="931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chemeClr val="tx1"/>
                </a:solidFill>
              </a:rPr>
              <a:t>Формальні параметри - величини, які необхідні для виконання функції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flipH="1" flipV="1">
            <a:off x="7315200" y="2083143"/>
            <a:ext cx="851668" cy="575456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3017659" y="1649896"/>
            <a:ext cx="7030802" cy="347870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49695" y="1564520"/>
            <a:ext cx="10754140" cy="1609872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 flipH="1">
            <a:off x="10081699" y="4496583"/>
            <a:ext cx="1537144" cy="357655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2689" y="5108559"/>
            <a:ext cx="5284940" cy="333321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6337" y="4744134"/>
            <a:ext cx="1755870" cy="34927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68283" y="4827797"/>
            <a:ext cx="4439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dirty="0" smtClean="0">
                <a:solidFill>
                  <a:srgbClr val="FF0000"/>
                </a:solidFill>
              </a:rPr>
              <a:t>Опис функції  </a:t>
            </a:r>
            <a:r>
              <a:rPr lang="en-US" sz="2800" b="1" i="1" u="sng" dirty="0" err="1" smtClean="0">
                <a:solidFill>
                  <a:srgbClr val="FF0000"/>
                </a:solidFill>
              </a:rPr>
              <a:t>getFinalSalary</a:t>
            </a:r>
            <a:endParaRPr lang="en-US" sz="2800" b="1" i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93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Рисунок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618" y="3952360"/>
            <a:ext cx="7299382" cy="175312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0754"/>
            <a:ext cx="11244600" cy="36250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0049" y="0"/>
            <a:ext cx="44394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200" b="1" i="1" dirty="0" smtClean="0"/>
              <a:t>Функція </a:t>
            </a:r>
            <a:r>
              <a:rPr lang="uk-UA" sz="2200" dirty="0" smtClean="0"/>
              <a:t>– іменований блок команд</a:t>
            </a:r>
            <a:endParaRPr lang="en-US" sz="2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166868" y="2192975"/>
            <a:ext cx="2519758" cy="931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chemeClr val="tx1"/>
                </a:solidFill>
              </a:rPr>
              <a:t>Формальні параметри - величини, які необхідні для виконання функції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flipH="1" flipV="1">
            <a:off x="7315200" y="2083143"/>
            <a:ext cx="851668" cy="575456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3017659" y="1649896"/>
            <a:ext cx="7030802" cy="347870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49695" y="1564520"/>
            <a:ext cx="10754140" cy="1609872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7871790" y="4754846"/>
            <a:ext cx="2478157" cy="347008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6728791" y="4457113"/>
            <a:ext cx="1438077" cy="393184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9087894" y="4557246"/>
            <a:ext cx="22974" cy="293051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H="1">
            <a:off x="10081699" y="4496583"/>
            <a:ext cx="1537144" cy="357655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6337" y="4744134"/>
            <a:ext cx="1755870" cy="34927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68283" y="4827797"/>
            <a:ext cx="4439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dirty="0" smtClean="0">
                <a:solidFill>
                  <a:srgbClr val="FF0000"/>
                </a:solidFill>
              </a:rPr>
              <a:t>Опис функції  </a:t>
            </a:r>
            <a:r>
              <a:rPr lang="en-US" sz="2800" b="1" i="1" u="sng" dirty="0" err="1" smtClean="0">
                <a:solidFill>
                  <a:srgbClr val="FF0000"/>
                </a:solidFill>
              </a:rPr>
              <a:t>getFinalSalary</a:t>
            </a:r>
            <a:endParaRPr lang="en-US" sz="2800" b="1" i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49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Рисунок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618" y="3952360"/>
            <a:ext cx="7299382" cy="175312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0754"/>
            <a:ext cx="11244600" cy="36250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0049" y="0"/>
            <a:ext cx="44394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200" b="1" i="1" dirty="0" smtClean="0"/>
              <a:t>Функція </a:t>
            </a:r>
            <a:r>
              <a:rPr lang="uk-UA" sz="2200" dirty="0" smtClean="0"/>
              <a:t>– іменований блок команд</a:t>
            </a:r>
            <a:endParaRPr lang="en-US" sz="2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166868" y="2192975"/>
            <a:ext cx="2519758" cy="931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chemeClr val="tx1"/>
                </a:solidFill>
              </a:rPr>
              <a:t>Формальні параметри - величини, які необхідні для виконання функції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flipH="1" flipV="1">
            <a:off x="7315200" y="2083143"/>
            <a:ext cx="851668" cy="575456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3017659" y="1649896"/>
            <a:ext cx="7030802" cy="347870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49695" y="1564520"/>
            <a:ext cx="10754140" cy="1609872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6337" y="4744134"/>
            <a:ext cx="1755870" cy="34927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1787" y="6206826"/>
            <a:ext cx="3620005" cy="457264"/>
          </a:xfrm>
          <a:prstGeom prst="rect">
            <a:avLst/>
          </a:prstGeom>
        </p:spPr>
      </p:pic>
      <p:sp>
        <p:nvSpPr>
          <p:cNvPr id="10" name="Полилиния 9"/>
          <p:cNvSpPr/>
          <p:nvPr/>
        </p:nvSpPr>
        <p:spPr>
          <a:xfrm>
            <a:off x="3854544" y="4634212"/>
            <a:ext cx="4479273" cy="1641897"/>
          </a:xfrm>
          <a:custGeom>
            <a:avLst/>
            <a:gdLst>
              <a:gd name="connsiteX0" fmla="*/ 4011374 w 4479273"/>
              <a:gd name="connsiteY0" fmla="*/ 1641897 h 1641897"/>
              <a:gd name="connsiteX1" fmla="*/ 675892 w 4479273"/>
              <a:gd name="connsiteY1" fmla="*/ 1247043 h 1641897"/>
              <a:gd name="connsiteX2" fmla="*/ 270647 w 4479273"/>
              <a:gd name="connsiteY2" fmla="*/ 218343 h 1641897"/>
              <a:gd name="connsiteX3" fmla="*/ 3865901 w 4479273"/>
              <a:gd name="connsiteY3" fmla="*/ 133 h 1641897"/>
              <a:gd name="connsiteX4" fmla="*/ 4447792 w 4479273"/>
              <a:gd name="connsiteY4" fmla="*/ 228733 h 164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9273" h="1641897">
                <a:moveTo>
                  <a:pt x="4011374" y="1641897"/>
                </a:moveTo>
                <a:cubicBezTo>
                  <a:pt x="2655360" y="1563099"/>
                  <a:pt x="1299346" y="1484302"/>
                  <a:pt x="675892" y="1247043"/>
                </a:cubicBezTo>
                <a:cubicBezTo>
                  <a:pt x="52438" y="1009784"/>
                  <a:pt x="-261021" y="426161"/>
                  <a:pt x="270647" y="218343"/>
                </a:cubicBezTo>
                <a:cubicBezTo>
                  <a:pt x="802315" y="10525"/>
                  <a:pt x="3169710" y="-1599"/>
                  <a:pt x="3865901" y="133"/>
                </a:cubicBezTo>
                <a:cubicBezTo>
                  <a:pt x="4562092" y="1865"/>
                  <a:pt x="4504942" y="115299"/>
                  <a:pt x="4447792" y="228733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300379" y="5004874"/>
            <a:ext cx="1434560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salary=50000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7871789" y="4828923"/>
            <a:ext cx="763056" cy="264481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7700452" y="6282982"/>
            <a:ext cx="466416" cy="264481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3152" y="6219932"/>
            <a:ext cx="2038635" cy="39058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0" y="3968880"/>
            <a:ext cx="4439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dirty="0" smtClean="0">
                <a:solidFill>
                  <a:srgbClr val="FF0000"/>
                </a:solidFill>
              </a:rPr>
              <a:t>Опис функції  </a:t>
            </a:r>
            <a:r>
              <a:rPr lang="en-US" sz="2800" b="1" i="1" u="sng" dirty="0" err="1" smtClean="0">
                <a:solidFill>
                  <a:srgbClr val="FF0000"/>
                </a:solidFill>
              </a:rPr>
              <a:t>getFinalSalary</a:t>
            </a:r>
            <a:endParaRPr lang="en-US" sz="2800" b="1" i="1" u="sng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126" y="6173848"/>
            <a:ext cx="3504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dirty="0" smtClean="0">
                <a:solidFill>
                  <a:srgbClr val="FF0000"/>
                </a:solidFill>
              </a:rPr>
              <a:t>Виклик </a:t>
            </a:r>
            <a:r>
              <a:rPr lang="en-US" sz="2800" b="1" i="1" u="sng" dirty="0" err="1" smtClean="0">
                <a:solidFill>
                  <a:srgbClr val="FF0000"/>
                </a:solidFill>
              </a:rPr>
              <a:t>getFinalSalary</a:t>
            </a:r>
            <a:endParaRPr lang="en-US" sz="2800" b="1" i="1" u="sng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18592" y="5795715"/>
            <a:ext cx="1951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400" b="1" i="1" dirty="0" smtClean="0">
                <a:solidFill>
                  <a:srgbClr val="FF0000"/>
                </a:solidFill>
              </a:rPr>
              <a:t>Передача параметрів</a:t>
            </a:r>
            <a:endParaRPr lang="en-US" sz="1400" b="1" i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0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Рисунок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618" y="3952360"/>
            <a:ext cx="7299382" cy="175312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0754"/>
            <a:ext cx="11244600" cy="36250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0049" y="0"/>
            <a:ext cx="44394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200" b="1" i="1" dirty="0" smtClean="0"/>
              <a:t>Функція </a:t>
            </a:r>
            <a:r>
              <a:rPr lang="uk-UA" sz="2200" dirty="0" smtClean="0"/>
              <a:t>– іменований блок команд</a:t>
            </a:r>
            <a:endParaRPr lang="en-US" sz="2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166868" y="2192975"/>
            <a:ext cx="2519758" cy="931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chemeClr val="tx1"/>
                </a:solidFill>
              </a:rPr>
              <a:t>Формальні параметри - величини, які необхідні для виконання функції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flipH="1" flipV="1">
            <a:off x="7315200" y="2083143"/>
            <a:ext cx="851668" cy="575456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3017659" y="1649896"/>
            <a:ext cx="7030802" cy="347870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49695" y="1564520"/>
            <a:ext cx="10754140" cy="1609872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6337" y="4744134"/>
            <a:ext cx="1755870" cy="34927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1787" y="6206826"/>
            <a:ext cx="3620005" cy="457264"/>
          </a:xfrm>
          <a:prstGeom prst="rect">
            <a:avLst/>
          </a:prstGeom>
        </p:spPr>
      </p:pic>
      <p:sp>
        <p:nvSpPr>
          <p:cNvPr id="10" name="Полилиния 9"/>
          <p:cNvSpPr/>
          <p:nvPr/>
        </p:nvSpPr>
        <p:spPr>
          <a:xfrm>
            <a:off x="3854544" y="4571866"/>
            <a:ext cx="5216720" cy="1641897"/>
          </a:xfrm>
          <a:custGeom>
            <a:avLst/>
            <a:gdLst>
              <a:gd name="connsiteX0" fmla="*/ 4011374 w 4479273"/>
              <a:gd name="connsiteY0" fmla="*/ 1641897 h 1641897"/>
              <a:gd name="connsiteX1" fmla="*/ 675892 w 4479273"/>
              <a:gd name="connsiteY1" fmla="*/ 1247043 h 1641897"/>
              <a:gd name="connsiteX2" fmla="*/ 270647 w 4479273"/>
              <a:gd name="connsiteY2" fmla="*/ 218343 h 1641897"/>
              <a:gd name="connsiteX3" fmla="*/ 3865901 w 4479273"/>
              <a:gd name="connsiteY3" fmla="*/ 133 h 1641897"/>
              <a:gd name="connsiteX4" fmla="*/ 4447792 w 4479273"/>
              <a:gd name="connsiteY4" fmla="*/ 228733 h 164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9273" h="1641897">
                <a:moveTo>
                  <a:pt x="4011374" y="1641897"/>
                </a:moveTo>
                <a:cubicBezTo>
                  <a:pt x="2655360" y="1563099"/>
                  <a:pt x="1299346" y="1484302"/>
                  <a:pt x="675892" y="1247043"/>
                </a:cubicBezTo>
                <a:cubicBezTo>
                  <a:pt x="52438" y="1009784"/>
                  <a:pt x="-261021" y="426161"/>
                  <a:pt x="270647" y="218343"/>
                </a:cubicBezTo>
                <a:cubicBezTo>
                  <a:pt x="802315" y="10525"/>
                  <a:pt x="3169710" y="-1599"/>
                  <a:pt x="3865901" y="133"/>
                </a:cubicBezTo>
                <a:cubicBezTo>
                  <a:pt x="4562092" y="1865"/>
                  <a:pt x="4504942" y="115299"/>
                  <a:pt x="4447792" y="228733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154905" y="5004874"/>
            <a:ext cx="1647759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benefits=15000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786194" y="4828924"/>
            <a:ext cx="1002042" cy="260484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8365474" y="6282982"/>
            <a:ext cx="622662" cy="200473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3152" y="6219932"/>
            <a:ext cx="2038635" cy="39058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0" y="3968880"/>
            <a:ext cx="4439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dirty="0" smtClean="0">
                <a:solidFill>
                  <a:srgbClr val="FF0000"/>
                </a:solidFill>
              </a:rPr>
              <a:t>Опис функції  </a:t>
            </a:r>
            <a:r>
              <a:rPr lang="en-US" sz="2800" b="1" i="1" u="sng" dirty="0" err="1" smtClean="0">
                <a:solidFill>
                  <a:srgbClr val="FF0000"/>
                </a:solidFill>
              </a:rPr>
              <a:t>getFinalSalary</a:t>
            </a:r>
            <a:endParaRPr lang="en-US" sz="2800" b="1" i="1" u="sng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126" y="6173848"/>
            <a:ext cx="3504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dirty="0" smtClean="0">
                <a:solidFill>
                  <a:srgbClr val="FF0000"/>
                </a:solidFill>
              </a:rPr>
              <a:t>Виклик </a:t>
            </a:r>
            <a:r>
              <a:rPr lang="en-US" sz="2800" b="1" i="1" u="sng" dirty="0" err="1" smtClean="0">
                <a:solidFill>
                  <a:srgbClr val="FF0000"/>
                </a:solidFill>
              </a:rPr>
              <a:t>getFinalSalary</a:t>
            </a:r>
            <a:endParaRPr lang="en-US" sz="2800" b="1" i="1" u="sng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22300" y="5756499"/>
            <a:ext cx="1951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400" b="1" i="1" dirty="0" smtClean="0">
                <a:solidFill>
                  <a:srgbClr val="FF0000"/>
                </a:solidFill>
              </a:rPr>
              <a:t>Передача параметрів</a:t>
            </a:r>
            <a:endParaRPr lang="en-US" sz="1400" b="1" i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71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74644" y="1267157"/>
            <a:ext cx="8091254" cy="2677656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function   </a:t>
            </a:r>
            <a:r>
              <a:rPr lang="uk-UA" sz="2800" i="1" dirty="0" smtClean="0"/>
              <a:t>назва_функції</a:t>
            </a:r>
            <a:r>
              <a:rPr lang="uk-UA" sz="2800" dirty="0" smtClean="0"/>
              <a:t> ( </a:t>
            </a:r>
            <a:r>
              <a:rPr lang="uk-UA" sz="2800" i="1" dirty="0" smtClean="0"/>
              <a:t>формальні_параметри</a:t>
            </a:r>
            <a:r>
              <a:rPr lang="uk-UA" sz="2800" dirty="0" smtClean="0"/>
              <a:t> )</a:t>
            </a:r>
            <a:r>
              <a:rPr lang="en-US" sz="2800" dirty="0" smtClean="0"/>
              <a:t>{</a:t>
            </a:r>
            <a:endParaRPr lang="ru-RU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           </a:t>
            </a:r>
            <a:r>
              <a:rPr lang="uk-UA" sz="2800" dirty="0" smtClean="0"/>
              <a:t>… команди тіла функції …</a:t>
            </a:r>
          </a:p>
          <a:p>
            <a:endParaRPr lang="en-US" sz="2800" dirty="0"/>
          </a:p>
          <a:p>
            <a:r>
              <a:rPr lang="en-US" sz="2800" dirty="0" smtClean="0"/>
              <a:t>   </a:t>
            </a:r>
            <a:r>
              <a:rPr lang="uk-UA" sz="2800" dirty="0" smtClean="0"/>
              <a:t>   </a:t>
            </a:r>
            <a:r>
              <a:rPr lang="en-US" sz="2800" b="1" dirty="0" smtClean="0"/>
              <a:t>return</a:t>
            </a:r>
            <a:r>
              <a:rPr lang="en-US" sz="2800" dirty="0" smtClean="0"/>
              <a:t> </a:t>
            </a:r>
            <a:r>
              <a:rPr lang="ru-RU" sz="2800" dirty="0" smtClean="0"/>
              <a:t>результат</a:t>
            </a:r>
            <a:endParaRPr lang="en-US" sz="2800" dirty="0" smtClean="0"/>
          </a:p>
          <a:p>
            <a:r>
              <a:rPr lang="en-US" sz="2800" dirty="0"/>
              <a:t>}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b="87864"/>
          <a:stretch/>
        </p:blipFill>
        <p:spPr>
          <a:xfrm>
            <a:off x="1275771" y="348811"/>
            <a:ext cx="8820799" cy="3451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-61740"/>
            <a:ext cx="44394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200" b="1" i="1" dirty="0" smtClean="0"/>
              <a:t>Функція </a:t>
            </a:r>
            <a:r>
              <a:rPr lang="uk-UA" sz="2200" dirty="0" smtClean="0"/>
              <a:t>– іменований блок команд</a:t>
            </a:r>
            <a:endParaRPr lang="en-US" sz="2200" dirty="0"/>
          </a:p>
        </p:txBody>
      </p:sp>
      <p:sp>
        <p:nvSpPr>
          <p:cNvPr id="13" name="TextBox 12"/>
          <p:cNvSpPr txBox="1"/>
          <p:nvPr/>
        </p:nvSpPr>
        <p:spPr>
          <a:xfrm>
            <a:off x="160049" y="4236573"/>
            <a:ext cx="2552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u="sng" dirty="0" smtClean="0"/>
              <a:t>2) Виклик функції</a:t>
            </a: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689" y="4919870"/>
            <a:ext cx="5551498" cy="825033"/>
          </a:xfrm>
          <a:prstGeom prst="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</p:pic>
      <p:sp>
        <p:nvSpPr>
          <p:cNvPr id="24" name="Прямоугольник 23"/>
          <p:cNvSpPr/>
          <p:nvPr/>
        </p:nvSpPr>
        <p:spPr>
          <a:xfrm>
            <a:off x="4860234" y="1380431"/>
            <a:ext cx="3687418" cy="318053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1236974" y="5141500"/>
            <a:ext cx="2003183" cy="381771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Прямоугольник 30"/>
          <p:cNvSpPr/>
          <p:nvPr/>
        </p:nvSpPr>
        <p:spPr>
          <a:xfrm>
            <a:off x="2325555" y="1370760"/>
            <a:ext cx="2313669" cy="32772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21251" y="521365"/>
            <a:ext cx="2242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u="sng" dirty="0" smtClean="0"/>
              <a:t>1) Опис</a:t>
            </a:r>
            <a:r>
              <a:rPr lang="uk-UA" sz="2400" b="1" u="sng" dirty="0" smtClean="0"/>
              <a:t> функції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12094" y="4328906"/>
            <a:ext cx="5620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Виконується тільки тоді, коли її викликають (за назвою)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63916" y="752197"/>
            <a:ext cx="5394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Це тільки опис (виконуватися команди ще не будуть)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53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Рисунок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618" y="3952360"/>
            <a:ext cx="7299382" cy="175312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0754"/>
            <a:ext cx="11244600" cy="36250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0049" y="0"/>
            <a:ext cx="44394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200" b="1" i="1" dirty="0" smtClean="0"/>
              <a:t>Функція </a:t>
            </a:r>
            <a:r>
              <a:rPr lang="uk-UA" sz="2200" dirty="0" smtClean="0"/>
              <a:t>– іменований блок команд</a:t>
            </a:r>
            <a:endParaRPr lang="en-US" sz="2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166868" y="2192975"/>
            <a:ext cx="2519758" cy="931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chemeClr val="tx1"/>
                </a:solidFill>
              </a:rPr>
              <a:t>Формальні параметри - величини, які необхідні для виконання функції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flipH="1" flipV="1">
            <a:off x="7315200" y="2083143"/>
            <a:ext cx="851668" cy="575456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3017659" y="1649896"/>
            <a:ext cx="7030802" cy="347870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49695" y="1564520"/>
            <a:ext cx="10754140" cy="1609872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6337" y="4744134"/>
            <a:ext cx="1755870" cy="34927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1787" y="6206826"/>
            <a:ext cx="3620005" cy="457264"/>
          </a:xfrm>
          <a:prstGeom prst="rect">
            <a:avLst/>
          </a:prstGeom>
        </p:spPr>
      </p:pic>
      <p:sp>
        <p:nvSpPr>
          <p:cNvPr id="10" name="Полилиния 9"/>
          <p:cNvSpPr/>
          <p:nvPr/>
        </p:nvSpPr>
        <p:spPr>
          <a:xfrm>
            <a:off x="3854544" y="4571866"/>
            <a:ext cx="6193918" cy="1641897"/>
          </a:xfrm>
          <a:custGeom>
            <a:avLst/>
            <a:gdLst>
              <a:gd name="connsiteX0" fmla="*/ 4011374 w 4479273"/>
              <a:gd name="connsiteY0" fmla="*/ 1641897 h 1641897"/>
              <a:gd name="connsiteX1" fmla="*/ 675892 w 4479273"/>
              <a:gd name="connsiteY1" fmla="*/ 1247043 h 1641897"/>
              <a:gd name="connsiteX2" fmla="*/ 270647 w 4479273"/>
              <a:gd name="connsiteY2" fmla="*/ 218343 h 1641897"/>
              <a:gd name="connsiteX3" fmla="*/ 3865901 w 4479273"/>
              <a:gd name="connsiteY3" fmla="*/ 133 h 1641897"/>
              <a:gd name="connsiteX4" fmla="*/ 4447792 w 4479273"/>
              <a:gd name="connsiteY4" fmla="*/ 228733 h 164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9273" h="1641897">
                <a:moveTo>
                  <a:pt x="4011374" y="1641897"/>
                </a:moveTo>
                <a:cubicBezTo>
                  <a:pt x="2655360" y="1563099"/>
                  <a:pt x="1299346" y="1484302"/>
                  <a:pt x="675892" y="1247043"/>
                </a:cubicBezTo>
                <a:cubicBezTo>
                  <a:pt x="52438" y="1009784"/>
                  <a:pt x="-261021" y="426161"/>
                  <a:pt x="270647" y="218343"/>
                </a:cubicBezTo>
                <a:cubicBezTo>
                  <a:pt x="802315" y="10525"/>
                  <a:pt x="3169710" y="-1599"/>
                  <a:pt x="3865901" y="133"/>
                </a:cubicBezTo>
                <a:cubicBezTo>
                  <a:pt x="4562092" y="1865"/>
                  <a:pt x="4504942" y="115299"/>
                  <a:pt x="4447792" y="228733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927447" y="5004874"/>
            <a:ext cx="816121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tax=25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9964882" y="4828924"/>
            <a:ext cx="457202" cy="260483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9071264" y="6303764"/>
            <a:ext cx="353294" cy="179691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3152" y="6219932"/>
            <a:ext cx="2038635" cy="39058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0" y="3968880"/>
            <a:ext cx="4439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dirty="0" smtClean="0">
                <a:solidFill>
                  <a:srgbClr val="FF0000"/>
                </a:solidFill>
              </a:rPr>
              <a:t>Опис функції  </a:t>
            </a:r>
            <a:r>
              <a:rPr lang="en-US" sz="2800" b="1" i="1" u="sng" dirty="0" err="1" smtClean="0">
                <a:solidFill>
                  <a:srgbClr val="FF0000"/>
                </a:solidFill>
              </a:rPr>
              <a:t>getFinalSalary</a:t>
            </a:r>
            <a:endParaRPr lang="en-US" sz="2800" b="1" i="1" u="sng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126" y="6173848"/>
            <a:ext cx="3504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dirty="0" smtClean="0">
                <a:solidFill>
                  <a:srgbClr val="FF0000"/>
                </a:solidFill>
              </a:rPr>
              <a:t>Виклик </a:t>
            </a:r>
            <a:r>
              <a:rPr lang="en-US" sz="2800" b="1" i="1" u="sng" dirty="0" err="1" smtClean="0">
                <a:solidFill>
                  <a:srgbClr val="FF0000"/>
                </a:solidFill>
              </a:rPr>
              <a:t>getFinalSalary</a:t>
            </a:r>
            <a:endParaRPr lang="en-US" sz="2800" b="1" i="1" u="sng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89859" y="5705487"/>
            <a:ext cx="1951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400" b="1" i="1" dirty="0" smtClean="0">
                <a:solidFill>
                  <a:srgbClr val="FF0000"/>
                </a:solidFill>
              </a:rPr>
              <a:t>Передача параметрів</a:t>
            </a:r>
            <a:endParaRPr lang="en-US" sz="1400" b="1" i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63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Рисунок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618" y="3952360"/>
            <a:ext cx="7299382" cy="175312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0754"/>
            <a:ext cx="11244600" cy="36250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0049" y="0"/>
            <a:ext cx="44394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200" b="1" i="1" dirty="0" smtClean="0"/>
              <a:t>Функція </a:t>
            </a:r>
            <a:r>
              <a:rPr lang="uk-UA" sz="2200" dirty="0" smtClean="0"/>
              <a:t>– іменований блок команд</a:t>
            </a:r>
            <a:endParaRPr lang="en-US" sz="2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166868" y="2192975"/>
            <a:ext cx="2519758" cy="931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chemeClr val="tx1"/>
                </a:solidFill>
              </a:rPr>
              <a:t>Формальні параметри - величини, які необхідні для виконання функції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flipH="1" flipV="1">
            <a:off x="7315200" y="2083143"/>
            <a:ext cx="851668" cy="575456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3017659" y="1649896"/>
            <a:ext cx="7030802" cy="347870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49695" y="1564520"/>
            <a:ext cx="10754140" cy="1609872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6337" y="4744134"/>
            <a:ext cx="1755870" cy="34927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1787" y="6206826"/>
            <a:ext cx="3620005" cy="457264"/>
          </a:xfrm>
          <a:prstGeom prst="rect">
            <a:avLst/>
          </a:prstGeom>
        </p:spPr>
      </p:pic>
      <p:sp>
        <p:nvSpPr>
          <p:cNvPr id="20" name="Прямоугольник 19"/>
          <p:cNvSpPr/>
          <p:nvPr/>
        </p:nvSpPr>
        <p:spPr>
          <a:xfrm>
            <a:off x="9071264" y="6303764"/>
            <a:ext cx="353294" cy="179691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3152" y="6219932"/>
            <a:ext cx="2038635" cy="3905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59065" y="5071677"/>
            <a:ext cx="436209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uk-UA" dirty="0" smtClean="0">
                <a:solidFill>
                  <a:srgbClr val="FF0000"/>
                </a:solidFill>
              </a:rPr>
              <a:t>(50000 </a:t>
            </a:r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uk-UA" dirty="0" smtClean="0">
                <a:solidFill>
                  <a:srgbClr val="FF0000"/>
                </a:solidFill>
              </a:rPr>
              <a:t>+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uk-UA" dirty="0" smtClean="0">
                <a:solidFill>
                  <a:srgbClr val="FF0000"/>
                </a:solidFill>
              </a:rPr>
              <a:t> 15000</a:t>
            </a:r>
            <a:r>
              <a:rPr lang="en-US" dirty="0" smtClean="0">
                <a:solidFill>
                  <a:srgbClr val="FF0000"/>
                </a:solidFill>
              </a:rPr>
              <a:t>       </a:t>
            </a:r>
            <a:r>
              <a:rPr lang="uk-UA" dirty="0" smtClean="0">
                <a:solidFill>
                  <a:srgbClr val="FF0000"/>
                </a:solidFill>
              </a:rPr>
              <a:t>)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uk-UA" dirty="0" smtClean="0">
                <a:solidFill>
                  <a:srgbClr val="FF0000"/>
                </a:solidFill>
              </a:rPr>
              <a:t> *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uk-UA" dirty="0" smtClean="0">
                <a:solidFill>
                  <a:srgbClr val="FF0000"/>
                </a:solidFill>
              </a:rPr>
              <a:t> ( 1 – 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uk-UA" dirty="0" smtClean="0">
                <a:solidFill>
                  <a:srgbClr val="FF0000"/>
                </a:solidFill>
              </a:rPr>
              <a:t>25</a:t>
            </a:r>
            <a:r>
              <a:rPr lang="en-US" dirty="0" smtClean="0">
                <a:solidFill>
                  <a:srgbClr val="FF0000"/>
                </a:solidFill>
              </a:rPr>
              <a:t>   /  </a:t>
            </a:r>
            <a:r>
              <a:rPr lang="uk-UA" dirty="0" smtClean="0">
                <a:solidFill>
                  <a:srgbClr val="FF0000"/>
                </a:solidFill>
              </a:rPr>
              <a:t>100)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3968880"/>
            <a:ext cx="4439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dirty="0" smtClean="0">
                <a:solidFill>
                  <a:srgbClr val="FF0000"/>
                </a:solidFill>
              </a:rPr>
              <a:t>Опис функції  </a:t>
            </a:r>
            <a:r>
              <a:rPr lang="en-US" sz="2800" b="1" i="1" u="sng" dirty="0" err="1" smtClean="0">
                <a:solidFill>
                  <a:srgbClr val="FF0000"/>
                </a:solidFill>
              </a:rPr>
              <a:t>getFinalSalary</a:t>
            </a:r>
            <a:endParaRPr lang="en-US" sz="2800" b="1" i="1" u="sng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126" y="6173848"/>
            <a:ext cx="3504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dirty="0" smtClean="0">
                <a:solidFill>
                  <a:srgbClr val="FF0000"/>
                </a:solidFill>
              </a:rPr>
              <a:t>Виклик </a:t>
            </a:r>
            <a:r>
              <a:rPr lang="en-US" sz="2800" b="1" i="1" u="sng" dirty="0" err="1" smtClean="0">
                <a:solidFill>
                  <a:srgbClr val="FF0000"/>
                </a:solidFill>
              </a:rPr>
              <a:t>getFinalSalary</a:t>
            </a:r>
            <a:endParaRPr lang="en-US" sz="2800" b="1" i="1" u="sng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48461" y="5441009"/>
            <a:ext cx="2156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400" b="1" i="1" dirty="0" smtClean="0">
                <a:solidFill>
                  <a:srgbClr val="FF0000"/>
                </a:solidFill>
              </a:rPr>
              <a:t>Обчислення результату</a:t>
            </a:r>
            <a:endParaRPr lang="en-US" sz="1400" b="1" i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46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Рисунок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618" y="3952360"/>
            <a:ext cx="7299382" cy="175312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0754"/>
            <a:ext cx="11244600" cy="36250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0049" y="0"/>
            <a:ext cx="44394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200" b="1" i="1" dirty="0" smtClean="0"/>
              <a:t>Функція </a:t>
            </a:r>
            <a:r>
              <a:rPr lang="uk-UA" sz="2200" dirty="0" smtClean="0"/>
              <a:t>– іменований блок команд</a:t>
            </a:r>
            <a:endParaRPr lang="en-US" sz="2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166868" y="2192975"/>
            <a:ext cx="2519758" cy="931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chemeClr val="tx1"/>
                </a:solidFill>
              </a:rPr>
              <a:t>Формальні параметри - величини, які необхідні для виконання функції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flipH="1" flipV="1">
            <a:off x="7315200" y="2083143"/>
            <a:ext cx="851668" cy="575456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3017659" y="1649896"/>
            <a:ext cx="7030802" cy="347870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49695" y="1564520"/>
            <a:ext cx="10754140" cy="1609872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6337" y="4744134"/>
            <a:ext cx="1755870" cy="34927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1787" y="6206826"/>
            <a:ext cx="3620005" cy="457264"/>
          </a:xfrm>
          <a:prstGeom prst="rect">
            <a:avLst/>
          </a:prstGeom>
        </p:spPr>
      </p:pic>
      <p:sp>
        <p:nvSpPr>
          <p:cNvPr id="20" name="Прямоугольник 19"/>
          <p:cNvSpPr/>
          <p:nvPr/>
        </p:nvSpPr>
        <p:spPr>
          <a:xfrm>
            <a:off x="9071264" y="6303764"/>
            <a:ext cx="353294" cy="179691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3152" y="6219932"/>
            <a:ext cx="2038635" cy="3905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16337" y="5069218"/>
            <a:ext cx="46188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48750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Полилиния 15"/>
          <p:cNvSpPr/>
          <p:nvPr/>
        </p:nvSpPr>
        <p:spPr>
          <a:xfrm>
            <a:off x="6795655" y="5226627"/>
            <a:ext cx="654633" cy="980199"/>
          </a:xfrm>
          <a:custGeom>
            <a:avLst/>
            <a:gdLst>
              <a:gd name="connsiteX0" fmla="*/ 0 w 654633"/>
              <a:gd name="connsiteY0" fmla="*/ 0 h 1132609"/>
              <a:gd name="connsiteX1" fmla="*/ 654627 w 654633"/>
              <a:gd name="connsiteY1" fmla="*/ 550718 h 1132609"/>
              <a:gd name="connsiteX2" fmla="*/ 10390 w 654633"/>
              <a:gd name="connsiteY2" fmla="*/ 1132609 h 1132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633" h="1132609">
                <a:moveTo>
                  <a:pt x="0" y="0"/>
                </a:moveTo>
                <a:cubicBezTo>
                  <a:pt x="326447" y="180975"/>
                  <a:pt x="652895" y="361950"/>
                  <a:pt x="654627" y="550718"/>
                </a:cubicBezTo>
                <a:cubicBezTo>
                  <a:pt x="656359" y="739486"/>
                  <a:pt x="333374" y="936047"/>
                  <a:pt x="10390" y="1132609"/>
                </a:cubicBezTo>
              </a:path>
            </a:pathLst>
          </a:custGeom>
          <a:noFill/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0" y="3968880"/>
            <a:ext cx="4439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dirty="0" smtClean="0">
                <a:solidFill>
                  <a:srgbClr val="FF0000"/>
                </a:solidFill>
              </a:rPr>
              <a:t>Опис функції  </a:t>
            </a:r>
            <a:r>
              <a:rPr lang="en-US" sz="2800" b="1" i="1" u="sng" dirty="0" err="1" smtClean="0">
                <a:solidFill>
                  <a:srgbClr val="FF0000"/>
                </a:solidFill>
              </a:rPr>
              <a:t>getFinalSalary</a:t>
            </a:r>
            <a:endParaRPr lang="en-US" sz="2800" b="1" i="1" u="sng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126" y="6173848"/>
            <a:ext cx="3504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dirty="0" smtClean="0">
                <a:solidFill>
                  <a:srgbClr val="FF0000"/>
                </a:solidFill>
              </a:rPr>
              <a:t>Виклик </a:t>
            </a:r>
            <a:r>
              <a:rPr lang="en-US" sz="2800" b="1" i="1" u="sng" dirty="0" err="1" smtClean="0">
                <a:solidFill>
                  <a:srgbClr val="FF0000"/>
                </a:solidFill>
              </a:rPr>
              <a:t>getFinalSalary</a:t>
            </a:r>
            <a:endParaRPr lang="en-US" sz="2800" b="1" i="1" u="sng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50288" y="5749562"/>
            <a:ext cx="2166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400" b="1" i="1" dirty="0" smtClean="0">
                <a:solidFill>
                  <a:srgbClr val="FF0000"/>
                </a:solidFill>
              </a:rPr>
              <a:t>Повернення результату</a:t>
            </a:r>
            <a:endParaRPr lang="en-US" sz="1400" b="1" i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19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Рисунок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618" y="3952360"/>
            <a:ext cx="7299382" cy="175312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0754"/>
            <a:ext cx="11244600" cy="36250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0049" y="0"/>
            <a:ext cx="44394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200" b="1" i="1" dirty="0" smtClean="0"/>
              <a:t>Функція </a:t>
            </a:r>
            <a:r>
              <a:rPr lang="uk-UA" sz="2200" dirty="0" smtClean="0"/>
              <a:t>– іменований блок команд</a:t>
            </a:r>
            <a:endParaRPr lang="en-US" sz="2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166868" y="2192975"/>
            <a:ext cx="2519758" cy="931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chemeClr val="tx1"/>
                </a:solidFill>
              </a:rPr>
              <a:t>Формальні параметри - величини, які необхідні для виконання функції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flipH="1" flipV="1">
            <a:off x="7315200" y="2083143"/>
            <a:ext cx="851668" cy="575456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3017659" y="1649896"/>
            <a:ext cx="7030802" cy="347870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49695" y="1564520"/>
            <a:ext cx="10754140" cy="1609872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6337" y="4744134"/>
            <a:ext cx="1755870" cy="34927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1787" y="6206826"/>
            <a:ext cx="3620005" cy="457264"/>
          </a:xfrm>
          <a:prstGeom prst="rect">
            <a:avLst/>
          </a:prstGeom>
        </p:spPr>
      </p:pic>
      <p:sp>
        <p:nvSpPr>
          <p:cNvPr id="20" name="Прямоугольник 19"/>
          <p:cNvSpPr/>
          <p:nvPr/>
        </p:nvSpPr>
        <p:spPr>
          <a:xfrm>
            <a:off x="9071264" y="6303764"/>
            <a:ext cx="353294" cy="179691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3152" y="6219932"/>
            <a:ext cx="2038635" cy="3905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16337" y="5069218"/>
            <a:ext cx="46188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48750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16337" y="6241180"/>
            <a:ext cx="366545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48750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Полилиния 8"/>
          <p:cNvSpPr/>
          <p:nvPr/>
        </p:nvSpPr>
        <p:spPr>
          <a:xfrm>
            <a:off x="6795655" y="5226627"/>
            <a:ext cx="654633" cy="1132609"/>
          </a:xfrm>
          <a:custGeom>
            <a:avLst/>
            <a:gdLst>
              <a:gd name="connsiteX0" fmla="*/ 0 w 654633"/>
              <a:gd name="connsiteY0" fmla="*/ 0 h 1132609"/>
              <a:gd name="connsiteX1" fmla="*/ 654627 w 654633"/>
              <a:gd name="connsiteY1" fmla="*/ 550718 h 1132609"/>
              <a:gd name="connsiteX2" fmla="*/ 10390 w 654633"/>
              <a:gd name="connsiteY2" fmla="*/ 1132609 h 1132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633" h="1132609">
                <a:moveTo>
                  <a:pt x="0" y="0"/>
                </a:moveTo>
                <a:cubicBezTo>
                  <a:pt x="326447" y="180975"/>
                  <a:pt x="652895" y="361950"/>
                  <a:pt x="654627" y="550718"/>
                </a:cubicBezTo>
                <a:cubicBezTo>
                  <a:pt x="656359" y="739486"/>
                  <a:pt x="333374" y="936047"/>
                  <a:pt x="10390" y="1132609"/>
                </a:cubicBezTo>
              </a:path>
            </a:pathLst>
          </a:custGeom>
          <a:noFill/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0" y="3968880"/>
            <a:ext cx="4439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dirty="0" smtClean="0">
                <a:solidFill>
                  <a:srgbClr val="FF0000"/>
                </a:solidFill>
              </a:rPr>
              <a:t>Опис функції  </a:t>
            </a:r>
            <a:r>
              <a:rPr lang="en-US" sz="2800" b="1" i="1" u="sng" dirty="0" err="1" smtClean="0">
                <a:solidFill>
                  <a:srgbClr val="FF0000"/>
                </a:solidFill>
              </a:rPr>
              <a:t>getFinalSalary</a:t>
            </a:r>
            <a:endParaRPr lang="en-US" sz="2800" b="1" i="1" u="sng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126" y="6173848"/>
            <a:ext cx="3504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dirty="0" smtClean="0">
                <a:solidFill>
                  <a:srgbClr val="FF0000"/>
                </a:solidFill>
              </a:rPr>
              <a:t>Виклик </a:t>
            </a:r>
            <a:r>
              <a:rPr lang="en-US" sz="2800" b="1" i="1" u="sng" dirty="0" err="1" smtClean="0">
                <a:solidFill>
                  <a:srgbClr val="FF0000"/>
                </a:solidFill>
              </a:rPr>
              <a:t>getFinalSalary</a:t>
            </a:r>
            <a:endParaRPr lang="en-US" sz="2800" b="1" i="1" u="sng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50288" y="5749562"/>
            <a:ext cx="2166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400" b="1" i="1" dirty="0" smtClean="0">
                <a:solidFill>
                  <a:srgbClr val="FF0000"/>
                </a:solidFill>
              </a:rPr>
              <a:t>Повернення результату</a:t>
            </a:r>
            <a:endParaRPr lang="en-US" sz="1400" b="1" i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84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Рисунок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6" y="4499265"/>
            <a:ext cx="9868001" cy="231898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0754"/>
            <a:ext cx="11244600" cy="36250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0049" y="0"/>
            <a:ext cx="44394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200" b="1" i="1" dirty="0" smtClean="0"/>
              <a:t>Функція </a:t>
            </a:r>
            <a:r>
              <a:rPr lang="uk-UA" sz="2200" dirty="0" smtClean="0"/>
              <a:t>– іменований блок команд</a:t>
            </a:r>
            <a:endParaRPr lang="en-US" sz="2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166868" y="2192975"/>
            <a:ext cx="2519758" cy="931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chemeClr val="tx1"/>
                </a:solidFill>
              </a:rPr>
              <a:t>Формальні параметри - величини, які необхідні для виконання функції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flipH="1" flipV="1">
            <a:off x="7315200" y="2083143"/>
            <a:ext cx="851668" cy="575456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3017659" y="1649896"/>
            <a:ext cx="7030802" cy="347870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49695" y="1564520"/>
            <a:ext cx="10754140" cy="1609872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4794081" y="5518224"/>
            <a:ext cx="4058974" cy="312498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95" y="5022879"/>
            <a:ext cx="9717760" cy="167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60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Рисунок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6" y="4499265"/>
            <a:ext cx="9868001" cy="231898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0754"/>
            <a:ext cx="11244600" cy="36250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0049" y="0"/>
            <a:ext cx="44394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200" b="1" i="1" dirty="0" smtClean="0"/>
              <a:t>Функція </a:t>
            </a:r>
            <a:r>
              <a:rPr lang="uk-UA" sz="2200" dirty="0" smtClean="0"/>
              <a:t>– іменований блок команд</a:t>
            </a:r>
            <a:endParaRPr lang="en-US" sz="2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166868" y="2192975"/>
            <a:ext cx="2519758" cy="931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chemeClr val="tx1"/>
                </a:solidFill>
              </a:rPr>
              <a:t>Формальні параметри - величини, які необхідні для виконання функції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flipH="1" flipV="1">
            <a:off x="7315200" y="2083143"/>
            <a:ext cx="851668" cy="575456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3017659" y="1649896"/>
            <a:ext cx="7030802" cy="347870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49695" y="1564520"/>
            <a:ext cx="10754140" cy="1609872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95" y="5830722"/>
            <a:ext cx="9717760" cy="54349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990" y="5504313"/>
            <a:ext cx="4010891" cy="32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14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Рисунок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6" y="4499265"/>
            <a:ext cx="9868001" cy="231898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0754"/>
            <a:ext cx="11244600" cy="36250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0049" y="0"/>
            <a:ext cx="44394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200" b="1" i="1" dirty="0" smtClean="0"/>
              <a:t>Функція </a:t>
            </a:r>
            <a:r>
              <a:rPr lang="uk-UA" sz="2200" dirty="0" smtClean="0"/>
              <a:t>– іменований блок команд</a:t>
            </a:r>
            <a:endParaRPr lang="en-US" sz="2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166868" y="2192975"/>
            <a:ext cx="2519758" cy="931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chemeClr val="tx1"/>
                </a:solidFill>
              </a:rPr>
              <a:t>Формальні параметри - величини, які необхідні для виконання функції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flipH="1" flipV="1">
            <a:off x="7315200" y="2083143"/>
            <a:ext cx="851668" cy="575456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3017659" y="1649896"/>
            <a:ext cx="7030802" cy="347870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49695" y="1564520"/>
            <a:ext cx="10754140" cy="1609872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4794081" y="5518224"/>
            <a:ext cx="4058974" cy="312498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 flipH="1">
            <a:off x="5766955" y="4994611"/>
            <a:ext cx="1641313" cy="429444"/>
          </a:xfrm>
          <a:prstGeom prst="line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flipH="1">
            <a:off x="6982691" y="4974733"/>
            <a:ext cx="425575" cy="449322"/>
          </a:xfrm>
          <a:prstGeom prst="line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7408266" y="5013838"/>
            <a:ext cx="623907" cy="430095"/>
          </a:xfrm>
          <a:prstGeom prst="line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95" y="5830722"/>
            <a:ext cx="9717760" cy="54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40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Рисунок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6" y="4499265"/>
            <a:ext cx="9868001" cy="231898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0754"/>
            <a:ext cx="11244600" cy="36250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0049" y="0"/>
            <a:ext cx="44394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200" b="1" i="1" dirty="0" smtClean="0"/>
              <a:t>Функція </a:t>
            </a:r>
            <a:r>
              <a:rPr lang="uk-UA" sz="2200" dirty="0" smtClean="0"/>
              <a:t>– іменований блок команд</a:t>
            </a:r>
            <a:endParaRPr lang="en-US" sz="2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166868" y="2192975"/>
            <a:ext cx="2519758" cy="931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chemeClr val="tx1"/>
                </a:solidFill>
              </a:rPr>
              <a:t>Формальні параметри - величини, які необхідні для виконання функції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flipH="1" flipV="1">
            <a:off x="7315200" y="2083143"/>
            <a:ext cx="851668" cy="575456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3017659" y="1649896"/>
            <a:ext cx="7030802" cy="347870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49695" y="1564520"/>
            <a:ext cx="10754140" cy="1609872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4794081" y="5518224"/>
            <a:ext cx="4058974" cy="312498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 flipH="1">
            <a:off x="5766955" y="4994611"/>
            <a:ext cx="1641313" cy="429444"/>
          </a:xfrm>
          <a:prstGeom prst="line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flipH="1">
            <a:off x="6982691" y="4974733"/>
            <a:ext cx="425575" cy="449322"/>
          </a:xfrm>
          <a:prstGeom prst="line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7408266" y="5013838"/>
            <a:ext cx="623907" cy="430095"/>
          </a:xfrm>
          <a:prstGeom prst="line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01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Рисунок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6" y="4041150"/>
            <a:ext cx="8034432" cy="188809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0754"/>
            <a:ext cx="11244600" cy="36250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0049" y="0"/>
            <a:ext cx="44394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200" b="1" i="1" dirty="0" smtClean="0"/>
              <a:t>Функція </a:t>
            </a:r>
            <a:r>
              <a:rPr lang="uk-UA" sz="2200" dirty="0" smtClean="0"/>
              <a:t>– іменований блок команд</a:t>
            </a:r>
            <a:endParaRPr lang="en-US" sz="2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166868" y="2192975"/>
            <a:ext cx="2519758" cy="931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chemeClr val="tx1"/>
                </a:solidFill>
              </a:rPr>
              <a:t>Формальні параметри - величини, які необхідні для виконання функції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flipH="1" flipV="1">
            <a:off x="7315200" y="2083143"/>
            <a:ext cx="851668" cy="575456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3017659" y="1649896"/>
            <a:ext cx="7030802" cy="347870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49695" y="1564520"/>
            <a:ext cx="10754140" cy="1609872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95" y="6110262"/>
            <a:ext cx="6959245" cy="519137"/>
          </a:xfrm>
          <a:prstGeom prst="rect">
            <a:avLst/>
          </a:prstGeom>
        </p:spPr>
      </p:pic>
      <p:sp>
        <p:nvSpPr>
          <p:cNvPr id="8" name="Полилиния 7"/>
          <p:cNvSpPr/>
          <p:nvPr/>
        </p:nvSpPr>
        <p:spPr>
          <a:xfrm>
            <a:off x="4360046" y="4522189"/>
            <a:ext cx="4365339" cy="1701966"/>
          </a:xfrm>
          <a:custGeom>
            <a:avLst/>
            <a:gdLst>
              <a:gd name="connsiteX0" fmla="*/ 1334172 w 4365339"/>
              <a:gd name="connsiteY0" fmla="*/ 1701966 h 1701966"/>
              <a:gd name="connsiteX1" fmla="*/ 3713690 w 4365339"/>
              <a:gd name="connsiteY1" fmla="*/ 1556493 h 1701966"/>
              <a:gd name="connsiteX2" fmla="*/ 4139718 w 4365339"/>
              <a:gd name="connsiteY2" fmla="*/ 184893 h 1701966"/>
              <a:gd name="connsiteX3" fmla="*/ 596418 w 4365339"/>
              <a:gd name="connsiteY3" fmla="*/ 29029 h 1701966"/>
              <a:gd name="connsiteX4" fmla="*/ 35309 w 4365339"/>
              <a:gd name="connsiteY4" fmla="*/ 330366 h 170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65339" h="1701966">
                <a:moveTo>
                  <a:pt x="1334172" y="1701966"/>
                </a:moveTo>
                <a:lnTo>
                  <a:pt x="3713690" y="1556493"/>
                </a:lnTo>
                <a:cubicBezTo>
                  <a:pt x="4181281" y="1303648"/>
                  <a:pt x="4659263" y="439470"/>
                  <a:pt x="4139718" y="184893"/>
                </a:cubicBezTo>
                <a:cubicBezTo>
                  <a:pt x="3620173" y="-69684"/>
                  <a:pt x="1280486" y="4783"/>
                  <a:pt x="596418" y="29029"/>
                </a:cubicBezTo>
                <a:cubicBezTo>
                  <a:pt x="-87650" y="53274"/>
                  <a:pt x="-26171" y="191820"/>
                  <a:pt x="35309" y="330366"/>
                </a:cubicBezTo>
              </a:path>
            </a:pathLst>
          </a:custGeom>
          <a:noFill/>
          <a:ln w="3492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Прямоугольник 14"/>
          <p:cNvSpPr/>
          <p:nvPr/>
        </p:nvSpPr>
        <p:spPr>
          <a:xfrm>
            <a:off x="3902844" y="4854954"/>
            <a:ext cx="918538" cy="234454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Прямоугольник 15"/>
          <p:cNvSpPr/>
          <p:nvPr/>
        </p:nvSpPr>
        <p:spPr>
          <a:xfrm>
            <a:off x="5426765" y="6224154"/>
            <a:ext cx="360971" cy="271501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4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Рисунок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6" y="4041150"/>
            <a:ext cx="8034432" cy="188809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0754"/>
            <a:ext cx="11244600" cy="36250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0049" y="0"/>
            <a:ext cx="44394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200" b="1" i="1" dirty="0" smtClean="0"/>
              <a:t>Функція </a:t>
            </a:r>
            <a:r>
              <a:rPr lang="uk-UA" sz="2200" dirty="0" smtClean="0"/>
              <a:t>– іменований блок команд</a:t>
            </a:r>
            <a:endParaRPr lang="en-US" sz="2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166868" y="2192975"/>
            <a:ext cx="2519758" cy="931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chemeClr val="tx1"/>
                </a:solidFill>
              </a:rPr>
              <a:t>Формальні параметри - величини, які необхідні для виконання функції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flipH="1" flipV="1">
            <a:off x="7315200" y="2083143"/>
            <a:ext cx="851668" cy="575456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3017659" y="1649896"/>
            <a:ext cx="7030802" cy="347870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49695" y="1564520"/>
            <a:ext cx="10754140" cy="1609872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95" y="6110262"/>
            <a:ext cx="6959245" cy="519137"/>
          </a:xfrm>
          <a:prstGeom prst="rect">
            <a:avLst/>
          </a:prstGeom>
        </p:spPr>
      </p:pic>
      <p:sp>
        <p:nvSpPr>
          <p:cNvPr id="8" name="Полилиния 7"/>
          <p:cNvSpPr/>
          <p:nvPr/>
        </p:nvSpPr>
        <p:spPr>
          <a:xfrm>
            <a:off x="5149755" y="4522189"/>
            <a:ext cx="4126352" cy="1701966"/>
          </a:xfrm>
          <a:custGeom>
            <a:avLst/>
            <a:gdLst>
              <a:gd name="connsiteX0" fmla="*/ 1334172 w 4365339"/>
              <a:gd name="connsiteY0" fmla="*/ 1701966 h 1701966"/>
              <a:gd name="connsiteX1" fmla="*/ 3713690 w 4365339"/>
              <a:gd name="connsiteY1" fmla="*/ 1556493 h 1701966"/>
              <a:gd name="connsiteX2" fmla="*/ 4139718 w 4365339"/>
              <a:gd name="connsiteY2" fmla="*/ 184893 h 1701966"/>
              <a:gd name="connsiteX3" fmla="*/ 596418 w 4365339"/>
              <a:gd name="connsiteY3" fmla="*/ 29029 h 1701966"/>
              <a:gd name="connsiteX4" fmla="*/ 35309 w 4365339"/>
              <a:gd name="connsiteY4" fmla="*/ 330366 h 170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65339" h="1701966">
                <a:moveTo>
                  <a:pt x="1334172" y="1701966"/>
                </a:moveTo>
                <a:lnTo>
                  <a:pt x="3713690" y="1556493"/>
                </a:lnTo>
                <a:cubicBezTo>
                  <a:pt x="4181281" y="1303648"/>
                  <a:pt x="4659263" y="439470"/>
                  <a:pt x="4139718" y="184893"/>
                </a:cubicBezTo>
                <a:cubicBezTo>
                  <a:pt x="3620173" y="-69684"/>
                  <a:pt x="1280486" y="4783"/>
                  <a:pt x="596418" y="29029"/>
                </a:cubicBezTo>
                <a:cubicBezTo>
                  <a:pt x="-87650" y="53274"/>
                  <a:pt x="-26171" y="191820"/>
                  <a:pt x="35309" y="330366"/>
                </a:cubicBezTo>
              </a:path>
            </a:pathLst>
          </a:custGeom>
          <a:noFill/>
          <a:ln w="3492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Прямоугольник 14"/>
          <p:cNvSpPr/>
          <p:nvPr/>
        </p:nvSpPr>
        <p:spPr>
          <a:xfrm>
            <a:off x="5149755" y="4854954"/>
            <a:ext cx="918538" cy="234454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Прямоугольник 15"/>
          <p:cNvSpPr/>
          <p:nvPr/>
        </p:nvSpPr>
        <p:spPr>
          <a:xfrm>
            <a:off x="5935923" y="6224154"/>
            <a:ext cx="360971" cy="271501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87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0384" y="983030"/>
            <a:ext cx="4023986" cy="25407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4644" y="1267157"/>
            <a:ext cx="4930132" cy="31085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function   </a:t>
            </a:r>
            <a:r>
              <a:rPr lang="uk-UA" sz="2800" i="1" dirty="0" smtClean="0"/>
              <a:t>назва_функції</a:t>
            </a:r>
            <a:r>
              <a:rPr lang="uk-UA" sz="2800" dirty="0" smtClean="0"/>
              <a:t> (  …   )</a:t>
            </a:r>
            <a:r>
              <a:rPr lang="en-US" sz="2800" dirty="0" smtClean="0"/>
              <a:t>{</a:t>
            </a:r>
            <a:endParaRPr lang="ru-RU" sz="2800" dirty="0" smtClean="0"/>
          </a:p>
          <a:p>
            <a:r>
              <a:rPr lang="en-US" sz="2800" dirty="0" smtClean="0"/>
              <a:t>          </a:t>
            </a:r>
            <a:r>
              <a:rPr lang="ru-RU" sz="2800" dirty="0" smtClean="0"/>
              <a:t>       </a:t>
            </a:r>
            <a:r>
              <a:rPr lang="en-US" sz="2800" dirty="0" smtClean="0"/>
              <a:t> </a:t>
            </a:r>
            <a:r>
              <a:rPr lang="uk-UA" sz="2800" dirty="0" smtClean="0"/>
              <a:t>… </a:t>
            </a:r>
          </a:p>
          <a:p>
            <a:r>
              <a:rPr lang="uk-UA" sz="2800" dirty="0"/>
              <a:t> </a:t>
            </a:r>
            <a:r>
              <a:rPr lang="uk-UA" sz="2800" dirty="0" smtClean="0"/>
              <a:t>           команда_1</a:t>
            </a:r>
          </a:p>
          <a:p>
            <a:r>
              <a:rPr lang="uk-UA" sz="2800" dirty="0" smtClean="0"/>
              <a:t>	 команда_2</a:t>
            </a:r>
          </a:p>
          <a:p>
            <a:r>
              <a:rPr lang="uk-UA" sz="2800" dirty="0" smtClean="0"/>
              <a:t>	 команда_3          </a:t>
            </a:r>
          </a:p>
          <a:p>
            <a:r>
              <a:rPr lang="uk-UA" sz="2800" dirty="0"/>
              <a:t> </a:t>
            </a:r>
            <a:r>
              <a:rPr lang="uk-UA" sz="2800" dirty="0" smtClean="0"/>
              <a:t>                  …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b="87864"/>
          <a:stretch/>
        </p:blipFill>
        <p:spPr>
          <a:xfrm>
            <a:off x="1275771" y="348811"/>
            <a:ext cx="8820799" cy="3451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-61740"/>
            <a:ext cx="44394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200" b="1" i="1" dirty="0" smtClean="0"/>
              <a:t>Функція </a:t>
            </a:r>
            <a:r>
              <a:rPr lang="uk-UA" sz="2200" dirty="0" smtClean="0"/>
              <a:t>– іменований блок команд</a:t>
            </a:r>
            <a:endParaRPr lang="en-US" sz="2200" dirty="0"/>
          </a:p>
        </p:txBody>
      </p:sp>
      <p:sp>
        <p:nvSpPr>
          <p:cNvPr id="13" name="TextBox 12"/>
          <p:cNvSpPr txBox="1"/>
          <p:nvPr/>
        </p:nvSpPr>
        <p:spPr>
          <a:xfrm>
            <a:off x="121251" y="4659827"/>
            <a:ext cx="2552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u="sng" dirty="0" smtClean="0"/>
              <a:t>2) Виклик функції</a:t>
            </a: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810" y="5416827"/>
            <a:ext cx="5551498" cy="825033"/>
          </a:xfrm>
          <a:prstGeom prst="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</p:pic>
      <p:sp>
        <p:nvSpPr>
          <p:cNvPr id="30" name="Прямоугольник 29"/>
          <p:cNvSpPr/>
          <p:nvPr/>
        </p:nvSpPr>
        <p:spPr>
          <a:xfrm>
            <a:off x="1217095" y="5638457"/>
            <a:ext cx="2003183" cy="381771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Прямоугольник 30"/>
          <p:cNvSpPr/>
          <p:nvPr/>
        </p:nvSpPr>
        <p:spPr>
          <a:xfrm>
            <a:off x="2325555" y="1370760"/>
            <a:ext cx="2313669" cy="32772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21251" y="521365"/>
            <a:ext cx="2242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u="sng" dirty="0" smtClean="0"/>
              <a:t>1) Опис</a:t>
            </a:r>
            <a:r>
              <a:rPr lang="uk-UA" sz="2400" b="1" u="sng" dirty="0" smtClean="0"/>
              <a:t> функції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5"/>
          <a:srcRect t="62992" r="49303"/>
          <a:stretch/>
        </p:blipFill>
        <p:spPr>
          <a:xfrm>
            <a:off x="7430384" y="5212411"/>
            <a:ext cx="3884339" cy="1045497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8816009" y="1698484"/>
            <a:ext cx="1818861" cy="32772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Прямоугольник 15"/>
          <p:cNvSpPr/>
          <p:nvPr/>
        </p:nvSpPr>
        <p:spPr>
          <a:xfrm>
            <a:off x="7513983" y="5839281"/>
            <a:ext cx="1888387" cy="32772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олилиния 6"/>
          <p:cNvSpPr/>
          <p:nvPr/>
        </p:nvSpPr>
        <p:spPr>
          <a:xfrm>
            <a:off x="6407575" y="1470991"/>
            <a:ext cx="2358738" cy="4373218"/>
          </a:xfrm>
          <a:custGeom>
            <a:avLst/>
            <a:gdLst>
              <a:gd name="connsiteX0" fmla="*/ 2358738 w 2358738"/>
              <a:gd name="connsiteY0" fmla="*/ 324504 h 4449243"/>
              <a:gd name="connsiteX1" fmla="*/ 390790 w 2358738"/>
              <a:gd name="connsiteY1" fmla="*/ 244991 h 4449243"/>
              <a:gd name="connsiteX2" fmla="*/ 72738 w 2358738"/>
              <a:gd name="connsiteY2" fmla="*/ 3047825 h 4449243"/>
              <a:gd name="connsiteX3" fmla="*/ 1335008 w 2358738"/>
              <a:gd name="connsiteY3" fmla="*/ 4449243 h 4449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8738" h="4449243">
                <a:moveTo>
                  <a:pt x="2358738" y="324504"/>
                </a:moveTo>
                <a:cubicBezTo>
                  <a:pt x="1565264" y="57804"/>
                  <a:pt x="771790" y="-208896"/>
                  <a:pt x="390790" y="244991"/>
                </a:cubicBezTo>
                <a:cubicBezTo>
                  <a:pt x="9790" y="698878"/>
                  <a:pt x="-84632" y="2347116"/>
                  <a:pt x="72738" y="3047825"/>
                </a:cubicBezTo>
                <a:cubicBezTo>
                  <a:pt x="230108" y="3748534"/>
                  <a:pt x="782558" y="4098888"/>
                  <a:pt x="1335008" y="4449243"/>
                </a:cubicBezTo>
              </a:path>
            </a:pathLst>
          </a:custGeom>
          <a:noFill/>
          <a:ln w="34925">
            <a:solidFill>
              <a:srgbClr val="92D05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353575" y="5633811"/>
            <a:ext cx="28729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                . . . . . . . . .                </a:t>
            </a:r>
            <a:endParaRPr lang="en-US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1815071" y="1869599"/>
            <a:ext cx="2717172" cy="2006661"/>
          </a:xfrm>
          <a:prstGeom prst="rect">
            <a:avLst/>
          </a:prstGeom>
          <a:noFill/>
          <a:ln w="317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7862606" y="2111539"/>
            <a:ext cx="3452117" cy="1039165"/>
          </a:xfrm>
          <a:prstGeom prst="rect">
            <a:avLst/>
          </a:prstGeom>
          <a:noFill/>
          <a:ln w="317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9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Рисунок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6" y="4041150"/>
            <a:ext cx="8034432" cy="188809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0754"/>
            <a:ext cx="11244600" cy="36250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0049" y="0"/>
            <a:ext cx="44394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200" b="1" i="1" dirty="0" smtClean="0"/>
              <a:t>Функція </a:t>
            </a:r>
            <a:r>
              <a:rPr lang="uk-UA" sz="2200" dirty="0" smtClean="0"/>
              <a:t>– іменований блок команд</a:t>
            </a:r>
            <a:endParaRPr lang="en-US" sz="2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166868" y="2192975"/>
            <a:ext cx="2519758" cy="931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chemeClr val="tx1"/>
                </a:solidFill>
              </a:rPr>
              <a:t>Формальні параметри - величини, які необхідні для виконання функції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flipH="1" flipV="1">
            <a:off x="7315200" y="2083143"/>
            <a:ext cx="851668" cy="575456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3017659" y="1649896"/>
            <a:ext cx="7030802" cy="347870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49695" y="1564520"/>
            <a:ext cx="10754140" cy="1609872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95" y="6110262"/>
            <a:ext cx="6959245" cy="519137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6313535" y="4854954"/>
            <a:ext cx="918538" cy="234454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Прямоугольник 15"/>
          <p:cNvSpPr/>
          <p:nvPr/>
        </p:nvSpPr>
        <p:spPr>
          <a:xfrm>
            <a:off x="6309999" y="6224154"/>
            <a:ext cx="360971" cy="271501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Полилиния 8"/>
          <p:cNvSpPr/>
          <p:nvPr/>
        </p:nvSpPr>
        <p:spPr>
          <a:xfrm>
            <a:off x="6619009" y="4571398"/>
            <a:ext cx="2089156" cy="1691737"/>
          </a:xfrm>
          <a:custGeom>
            <a:avLst/>
            <a:gdLst>
              <a:gd name="connsiteX0" fmla="*/ 0 w 2089156"/>
              <a:gd name="connsiteY0" fmla="*/ 1611193 h 1691737"/>
              <a:gd name="connsiteX1" fmla="*/ 1600200 w 2089156"/>
              <a:gd name="connsiteY1" fmla="*/ 1538457 h 1691737"/>
              <a:gd name="connsiteX2" fmla="*/ 2047009 w 2089156"/>
              <a:gd name="connsiteY2" fmla="*/ 218811 h 1691737"/>
              <a:gd name="connsiteX3" fmla="*/ 727364 w 2089156"/>
              <a:gd name="connsiteY3" fmla="*/ 602 h 1691737"/>
              <a:gd name="connsiteX4" fmla="*/ 155864 w 2089156"/>
              <a:gd name="connsiteY4" fmla="*/ 198029 h 1691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9156" h="1691737">
                <a:moveTo>
                  <a:pt x="0" y="1611193"/>
                </a:moveTo>
                <a:cubicBezTo>
                  <a:pt x="629516" y="1690857"/>
                  <a:pt x="1259032" y="1770521"/>
                  <a:pt x="1600200" y="1538457"/>
                </a:cubicBezTo>
                <a:cubicBezTo>
                  <a:pt x="1941368" y="1306393"/>
                  <a:pt x="2192482" y="475120"/>
                  <a:pt x="2047009" y="218811"/>
                </a:cubicBezTo>
                <a:cubicBezTo>
                  <a:pt x="1901536" y="-37498"/>
                  <a:pt x="1042555" y="4066"/>
                  <a:pt x="727364" y="602"/>
                </a:cubicBezTo>
                <a:cubicBezTo>
                  <a:pt x="412173" y="-2862"/>
                  <a:pt x="284018" y="97583"/>
                  <a:pt x="155864" y="198029"/>
                </a:cubicBezTo>
              </a:path>
            </a:pathLst>
          </a:custGeom>
          <a:noFill/>
          <a:ln w="3492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0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Рисунок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6" y="4041150"/>
            <a:ext cx="8034432" cy="188809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0754"/>
            <a:ext cx="11244600" cy="36250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0049" y="0"/>
            <a:ext cx="44394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200" b="1" i="1" dirty="0" smtClean="0"/>
              <a:t>Функція </a:t>
            </a:r>
            <a:r>
              <a:rPr lang="uk-UA" sz="2200" dirty="0" smtClean="0"/>
              <a:t>– іменований блок команд</a:t>
            </a:r>
            <a:endParaRPr lang="en-US" sz="2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166868" y="2192975"/>
            <a:ext cx="2519758" cy="931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chemeClr val="tx1"/>
                </a:solidFill>
              </a:rPr>
              <a:t>Формальні параметри - величини, які необхідні для виконання функції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flipH="1" flipV="1">
            <a:off x="7315200" y="2083143"/>
            <a:ext cx="851668" cy="575456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3017659" y="1649896"/>
            <a:ext cx="7030802" cy="347870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49695" y="1564520"/>
            <a:ext cx="10754140" cy="1609872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95" y="6110262"/>
            <a:ext cx="6959245" cy="51913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496292" y="5144214"/>
            <a:ext cx="46188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( 12  +  10  +  9)  / 3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55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Рисунок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6" y="4041150"/>
            <a:ext cx="8034432" cy="188809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0754"/>
            <a:ext cx="11244600" cy="36250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0049" y="0"/>
            <a:ext cx="44394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200" b="1" i="1" dirty="0" smtClean="0"/>
              <a:t>Функція </a:t>
            </a:r>
            <a:r>
              <a:rPr lang="uk-UA" sz="2200" dirty="0" smtClean="0"/>
              <a:t>– іменований блок команд</a:t>
            </a:r>
            <a:endParaRPr lang="en-US" sz="2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166868" y="2192975"/>
            <a:ext cx="2519758" cy="931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chemeClr val="tx1"/>
                </a:solidFill>
              </a:rPr>
              <a:t>Формальні параметри - величини, які необхідні для виконання функції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flipH="1" flipV="1">
            <a:off x="7315200" y="2083143"/>
            <a:ext cx="851668" cy="575456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3017659" y="1649896"/>
            <a:ext cx="7030802" cy="347870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49695" y="1564520"/>
            <a:ext cx="10754140" cy="1609872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95" y="6110262"/>
            <a:ext cx="6959245" cy="51913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496292" y="5144214"/>
            <a:ext cx="46188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10.33</a:t>
            </a:r>
          </a:p>
        </p:txBody>
      </p:sp>
      <p:sp>
        <p:nvSpPr>
          <p:cNvPr id="8" name="Полилиния 7"/>
          <p:cNvSpPr/>
          <p:nvPr/>
        </p:nvSpPr>
        <p:spPr>
          <a:xfrm>
            <a:off x="2182091" y="5257799"/>
            <a:ext cx="2255801" cy="976745"/>
          </a:xfrm>
          <a:custGeom>
            <a:avLst/>
            <a:gdLst>
              <a:gd name="connsiteX0" fmla="*/ 0 w 2255801"/>
              <a:gd name="connsiteY0" fmla="*/ 0 h 935182"/>
              <a:gd name="connsiteX1" fmla="*/ 2078182 w 2255801"/>
              <a:gd name="connsiteY1" fmla="*/ 187036 h 935182"/>
              <a:gd name="connsiteX2" fmla="*/ 2005445 w 2255801"/>
              <a:gd name="connsiteY2" fmla="*/ 935182 h 935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5801" h="935182">
                <a:moveTo>
                  <a:pt x="0" y="0"/>
                </a:moveTo>
                <a:cubicBezTo>
                  <a:pt x="871970" y="15586"/>
                  <a:pt x="1743941" y="31172"/>
                  <a:pt x="2078182" y="187036"/>
                </a:cubicBezTo>
                <a:cubicBezTo>
                  <a:pt x="2412423" y="342900"/>
                  <a:pt x="2208934" y="639041"/>
                  <a:pt x="2005445" y="935182"/>
                </a:cubicBezTo>
              </a:path>
            </a:pathLst>
          </a:custGeom>
          <a:noFill/>
          <a:ln w="4445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7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Рисунок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6" y="4041150"/>
            <a:ext cx="8034432" cy="188809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0754"/>
            <a:ext cx="11244600" cy="36250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0049" y="0"/>
            <a:ext cx="44394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200" b="1" i="1" dirty="0" smtClean="0"/>
              <a:t>Функція </a:t>
            </a:r>
            <a:r>
              <a:rPr lang="uk-UA" sz="2200" dirty="0" smtClean="0"/>
              <a:t>– іменований блок команд</a:t>
            </a:r>
            <a:endParaRPr lang="en-US" sz="2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166868" y="2192975"/>
            <a:ext cx="2519758" cy="931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chemeClr val="tx1"/>
                </a:solidFill>
              </a:rPr>
              <a:t>Формальні параметри - величини, які необхідні для виконання функції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flipH="1" flipV="1">
            <a:off x="7315200" y="2083143"/>
            <a:ext cx="851668" cy="575456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3017659" y="1649896"/>
            <a:ext cx="7030802" cy="347870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49695" y="1564520"/>
            <a:ext cx="10754140" cy="1609872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95" y="6110262"/>
            <a:ext cx="6959245" cy="51913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496292" y="5144214"/>
            <a:ext cx="46188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10.33</a:t>
            </a:r>
          </a:p>
        </p:txBody>
      </p:sp>
      <p:sp>
        <p:nvSpPr>
          <p:cNvPr id="8" name="Полилиния 7"/>
          <p:cNvSpPr/>
          <p:nvPr/>
        </p:nvSpPr>
        <p:spPr>
          <a:xfrm>
            <a:off x="2182091" y="5257799"/>
            <a:ext cx="2255801" cy="976745"/>
          </a:xfrm>
          <a:custGeom>
            <a:avLst/>
            <a:gdLst>
              <a:gd name="connsiteX0" fmla="*/ 0 w 2255801"/>
              <a:gd name="connsiteY0" fmla="*/ 0 h 935182"/>
              <a:gd name="connsiteX1" fmla="*/ 2078182 w 2255801"/>
              <a:gd name="connsiteY1" fmla="*/ 187036 h 935182"/>
              <a:gd name="connsiteX2" fmla="*/ 2005445 w 2255801"/>
              <a:gd name="connsiteY2" fmla="*/ 935182 h 935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5801" h="935182">
                <a:moveTo>
                  <a:pt x="0" y="0"/>
                </a:moveTo>
                <a:cubicBezTo>
                  <a:pt x="871970" y="15586"/>
                  <a:pt x="1743941" y="31172"/>
                  <a:pt x="2078182" y="187036"/>
                </a:cubicBezTo>
                <a:cubicBezTo>
                  <a:pt x="2412423" y="342900"/>
                  <a:pt x="2208934" y="639041"/>
                  <a:pt x="2005445" y="935182"/>
                </a:cubicBezTo>
              </a:path>
            </a:pathLst>
          </a:custGeom>
          <a:noFill/>
          <a:ln w="4445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967092" y="6230899"/>
            <a:ext cx="381817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10.33</a:t>
            </a:r>
          </a:p>
        </p:txBody>
      </p:sp>
    </p:spTree>
    <p:extLst>
      <p:ext uri="{BB962C8B-B14F-4D97-AF65-F5344CB8AC3E}">
        <p14:creationId xmlns:p14="http://schemas.microsoft.com/office/powerpoint/2010/main" val="356017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0754"/>
            <a:ext cx="8820799" cy="28436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0049" y="0"/>
            <a:ext cx="44394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200" b="1" i="1" dirty="0" smtClean="0"/>
              <a:t>Функція </a:t>
            </a:r>
            <a:r>
              <a:rPr lang="uk-UA" sz="2200" dirty="0" smtClean="0"/>
              <a:t>– іменований блок команд</a:t>
            </a:r>
            <a:endParaRPr lang="en-US" sz="2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355112" y="33893"/>
            <a:ext cx="2519758" cy="11998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chemeClr val="tx1"/>
                </a:solidFill>
              </a:rPr>
              <a:t>Формальні параметри - величини, які необхідні для виконання функції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Прямая со стрелкой 6"/>
          <p:cNvCxnSpPr>
            <a:stCxn id="5" idx="1"/>
          </p:cNvCxnSpPr>
          <p:nvPr/>
        </p:nvCxnSpPr>
        <p:spPr>
          <a:xfrm flipH="1">
            <a:off x="7335078" y="633829"/>
            <a:ext cx="2020034" cy="599936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69093" y="3905336"/>
            <a:ext cx="3637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Приклад. Розробити  функцію, для </a:t>
            </a:r>
          </a:p>
          <a:p>
            <a:r>
              <a:rPr lang="uk-UA" dirty="0" smtClean="0"/>
              <a:t>знаходження суми двох чисел</a:t>
            </a:r>
            <a:endParaRPr lang="en-US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968" y="4551667"/>
            <a:ext cx="3523453" cy="185380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0049" y="3778074"/>
            <a:ext cx="2231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B</a:t>
            </a:r>
            <a:r>
              <a:rPr lang="uk-UA" sz="2400" b="1" u="sng" dirty="0" err="1" smtClean="0"/>
              <a:t>иклик</a:t>
            </a:r>
            <a:r>
              <a:rPr lang="uk-UA" sz="2400" b="1" u="sng" dirty="0" smtClean="0"/>
              <a:t> функції</a:t>
            </a: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179" y="4994006"/>
            <a:ext cx="3781953" cy="562053"/>
          </a:xfrm>
          <a:prstGeom prst="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</p:pic>
      <p:cxnSp>
        <p:nvCxnSpPr>
          <p:cNvPr id="21" name="Соединительная линия уступом 20"/>
          <p:cNvCxnSpPr>
            <a:stCxn id="14" idx="2"/>
            <a:endCxn id="12" idx="2"/>
          </p:cNvCxnSpPr>
          <p:nvPr/>
        </p:nvCxnSpPr>
        <p:spPr>
          <a:xfrm rot="16200000" flipH="1">
            <a:off x="5070771" y="2963444"/>
            <a:ext cx="730945" cy="5916174"/>
          </a:xfrm>
          <a:prstGeom prst="bentConnector3">
            <a:avLst>
              <a:gd name="adj1" fmla="val 13127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6490252" y="3778074"/>
            <a:ext cx="4124739" cy="2980535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Прямоугольник 14"/>
          <p:cNvSpPr/>
          <p:nvPr/>
        </p:nvSpPr>
        <p:spPr>
          <a:xfrm>
            <a:off x="9144000" y="2457543"/>
            <a:ext cx="3048000" cy="11998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chemeClr val="tx1"/>
                </a:solidFill>
              </a:rPr>
              <a:t>Формальні параметри – необхідні величини, </a:t>
            </a:r>
            <a:r>
              <a:rPr lang="uk-UA" b="1" i="1" u="sng" dirty="0" smtClean="0">
                <a:solidFill>
                  <a:schemeClr val="tx1"/>
                </a:solidFill>
              </a:rPr>
              <a:t>потрібно знати два числа</a:t>
            </a:r>
            <a:endParaRPr lang="en-US" b="1" i="1" u="sng" dirty="0">
              <a:solidFill>
                <a:schemeClr val="tx1"/>
              </a:solidFill>
            </a:endParaRPr>
          </a:p>
        </p:txBody>
      </p:sp>
      <p:cxnSp>
        <p:nvCxnSpPr>
          <p:cNvPr id="16" name="Прямая со стрелкой 15"/>
          <p:cNvCxnSpPr>
            <a:stCxn id="15" idx="1"/>
          </p:cNvCxnSpPr>
          <p:nvPr/>
        </p:nvCxnSpPr>
        <p:spPr>
          <a:xfrm flipH="1">
            <a:off x="8894937" y="3057479"/>
            <a:ext cx="249063" cy="1603973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2807295" y="3114500"/>
            <a:ext cx="3206208" cy="11998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chemeClr val="tx1"/>
                </a:solidFill>
              </a:rPr>
              <a:t>Фактичні параметри –конкретні величини, </a:t>
            </a:r>
            <a:r>
              <a:rPr lang="uk-UA" b="1" i="1" u="sng" dirty="0" smtClean="0">
                <a:solidFill>
                  <a:schemeClr val="tx1"/>
                </a:solidFill>
              </a:rPr>
              <a:t>для яких треба провести обчислення</a:t>
            </a:r>
            <a:endParaRPr lang="en-US" b="1" i="1" u="sng" dirty="0">
              <a:solidFill>
                <a:schemeClr val="tx1"/>
              </a:solidFill>
            </a:endParaRPr>
          </a:p>
        </p:txBody>
      </p:sp>
      <p:cxnSp>
        <p:nvCxnSpPr>
          <p:cNvPr id="20" name="Прямая со стрелкой 19"/>
          <p:cNvCxnSpPr/>
          <p:nvPr/>
        </p:nvCxnSpPr>
        <p:spPr>
          <a:xfrm>
            <a:off x="4882841" y="4314372"/>
            <a:ext cx="3890331" cy="158276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2391494" y="1331843"/>
            <a:ext cx="5490236" cy="318053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Прямоугольник 24"/>
          <p:cNvSpPr/>
          <p:nvPr/>
        </p:nvSpPr>
        <p:spPr>
          <a:xfrm>
            <a:off x="8776251" y="4633014"/>
            <a:ext cx="655984" cy="341114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49695" y="1293399"/>
            <a:ext cx="8394331" cy="1223778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3689581" y="4336791"/>
            <a:ext cx="1193260" cy="818558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8120270" y="4633014"/>
            <a:ext cx="546652" cy="266977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Прямоугольник 25"/>
          <p:cNvSpPr/>
          <p:nvPr/>
        </p:nvSpPr>
        <p:spPr>
          <a:xfrm>
            <a:off x="7974499" y="5958234"/>
            <a:ext cx="546652" cy="266977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Полилиния 28"/>
          <p:cNvSpPr/>
          <p:nvPr/>
        </p:nvSpPr>
        <p:spPr>
          <a:xfrm>
            <a:off x="5856320" y="4514205"/>
            <a:ext cx="2254010" cy="1459212"/>
          </a:xfrm>
          <a:custGeom>
            <a:avLst/>
            <a:gdLst>
              <a:gd name="connsiteX0" fmla="*/ 2254010 w 2254010"/>
              <a:gd name="connsiteY0" fmla="*/ 97552 h 1459212"/>
              <a:gd name="connsiteX1" fmla="*/ 236367 w 2254010"/>
              <a:gd name="connsiteY1" fmla="*/ 97552 h 1459212"/>
              <a:gd name="connsiteX2" fmla="*/ 246306 w 2254010"/>
              <a:gd name="connsiteY2" fmla="*/ 1111343 h 1459212"/>
              <a:gd name="connsiteX3" fmla="*/ 2085045 w 2254010"/>
              <a:gd name="connsiteY3" fmla="*/ 1459212 h 145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010" h="1459212">
                <a:moveTo>
                  <a:pt x="2254010" y="97552"/>
                </a:moveTo>
                <a:cubicBezTo>
                  <a:pt x="1412497" y="13069"/>
                  <a:pt x="570984" y="-71413"/>
                  <a:pt x="236367" y="97552"/>
                </a:cubicBezTo>
                <a:cubicBezTo>
                  <a:pt x="-98250" y="266517"/>
                  <a:pt x="-61807" y="884400"/>
                  <a:pt x="246306" y="1111343"/>
                </a:cubicBezTo>
                <a:cubicBezTo>
                  <a:pt x="554419" y="1338286"/>
                  <a:pt x="1319732" y="1398749"/>
                  <a:pt x="2085045" y="1459212"/>
                </a:cubicBezTo>
              </a:path>
            </a:pathLst>
          </a:custGeom>
          <a:noFill/>
          <a:ln w="22225">
            <a:solidFill>
              <a:srgbClr val="92D05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633794" y="5105752"/>
            <a:ext cx="1373909" cy="30113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Прямоугольник 30"/>
          <p:cNvSpPr/>
          <p:nvPr/>
        </p:nvSpPr>
        <p:spPr>
          <a:xfrm>
            <a:off x="1381339" y="1322172"/>
            <a:ext cx="854966" cy="32772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Полилиния 5"/>
          <p:cNvSpPr/>
          <p:nvPr/>
        </p:nvSpPr>
        <p:spPr>
          <a:xfrm>
            <a:off x="9323614" y="4104409"/>
            <a:ext cx="1178602" cy="1789463"/>
          </a:xfrm>
          <a:custGeom>
            <a:avLst/>
            <a:gdLst>
              <a:gd name="connsiteX0" fmla="*/ 73479 w 1178602"/>
              <a:gd name="connsiteY0" fmla="*/ 1783920 h 1783920"/>
              <a:gd name="connsiteX1" fmla="*/ 963386 w 1178602"/>
              <a:gd name="connsiteY1" fmla="*/ 1343048 h 1783920"/>
              <a:gd name="connsiteX2" fmla="*/ 1126672 w 1178602"/>
              <a:gd name="connsiteY2" fmla="*/ 142898 h 1783920"/>
              <a:gd name="connsiteX3" fmla="*/ 228600 w 1178602"/>
              <a:gd name="connsiteY3" fmla="*/ 61255 h 1783920"/>
              <a:gd name="connsiteX4" fmla="*/ 0 w 1178602"/>
              <a:gd name="connsiteY4" fmla="*/ 493963 h 178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8602" h="1783920">
                <a:moveTo>
                  <a:pt x="73479" y="1783920"/>
                </a:moveTo>
                <a:cubicBezTo>
                  <a:pt x="430666" y="1700236"/>
                  <a:pt x="787854" y="1616552"/>
                  <a:pt x="963386" y="1343048"/>
                </a:cubicBezTo>
                <a:cubicBezTo>
                  <a:pt x="1138918" y="1069544"/>
                  <a:pt x="1249136" y="356530"/>
                  <a:pt x="1126672" y="142898"/>
                </a:cubicBezTo>
                <a:cubicBezTo>
                  <a:pt x="1004208" y="-70734"/>
                  <a:pt x="416378" y="2744"/>
                  <a:pt x="228600" y="61255"/>
                </a:cubicBezTo>
                <a:cubicBezTo>
                  <a:pt x="40822" y="119766"/>
                  <a:pt x="20411" y="306864"/>
                  <a:pt x="0" y="493963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олилиния 7"/>
          <p:cNvSpPr/>
          <p:nvPr/>
        </p:nvSpPr>
        <p:spPr>
          <a:xfrm>
            <a:off x="8853055" y="4247810"/>
            <a:ext cx="1337772" cy="1685399"/>
          </a:xfrm>
          <a:custGeom>
            <a:avLst/>
            <a:gdLst>
              <a:gd name="connsiteX0" fmla="*/ 0 w 1337772"/>
              <a:gd name="connsiteY0" fmla="*/ 1685399 h 1685399"/>
              <a:gd name="connsiteX1" fmla="*/ 997527 w 1337772"/>
              <a:gd name="connsiteY1" fmla="*/ 1124290 h 1685399"/>
              <a:gd name="connsiteX2" fmla="*/ 1309254 w 1337772"/>
              <a:gd name="connsiteY2" fmla="*/ 230672 h 1685399"/>
              <a:gd name="connsiteX3" fmla="*/ 374072 w 1337772"/>
              <a:gd name="connsiteY3" fmla="*/ 12463 h 1685399"/>
              <a:gd name="connsiteX4" fmla="*/ 103909 w 1337772"/>
              <a:gd name="connsiteY4" fmla="*/ 500836 h 1685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772" h="1685399">
                <a:moveTo>
                  <a:pt x="0" y="1685399"/>
                </a:moveTo>
                <a:cubicBezTo>
                  <a:pt x="389659" y="1526071"/>
                  <a:pt x="779318" y="1366744"/>
                  <a:pt x="997527" y="1124290"/>
                </a:cubicBezTo>
                <a:cubicBezTo>
                  <a:pt x="1215736" y="881835"/>
                  <a:pt x="1413163" y="415976"/>
                  <a:pt x="1309254" y="230672"/>
                </a:cubicBezTo>
                <a:cubicBezTo>
                  <a:pt x="1205345" y="45367"/>
                  <a:pt x="574963" y="-32564"/>
                  <a:pt x="374072" y="12463"/>
                </a:cubicBezTo>
                <a:cubicBezTo>
                  <a:pt x="173181" y="57490"/>
                  <a:pt x="138545" y="279163"/>
                  <a:pt x="103909" y="500836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2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82" y="1162655"/>
            <a:ext cx="4439701" cy="4452954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82" y="655983"/>
            <a:ext cx="3884484" cy="50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7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82" y="1162655"/>
            <a:ext cx="4439701" cy="445295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t="36365" b="43702"/>
          <a:stretch/>
        </p:blipFill>
        <p:spPr>
          <a:xfrm>
            <a:off x="5638135" y="462987"/>
            <a:ext cx="6355690" cy="1377388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382" y="655983"/>
            <a:ext cx="3884484" cy="506672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643832" y="1585733"/>
            <a:ext cx="4286985" cy="937547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764696" y="544010"/>
            <a:ext cx="6076205" cy="1250066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668907" y="3046072"/>
            <a:ext cx="4286985" cy="937547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670832" y="4575861"/>
            <a:ext cx="4286985" cy="937547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49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82" y="1162655"/>
            <a:ext cx="4439701" cy="445295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t="31173" b="38342"/>
          <a:stretch/>
        </p:blipFill>
        <p:spPr>
          <a:xfrm>
            <a:off x="5638135" y="104172"/>
            <a:ext cx="6355690" cy="210659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382" y="655983"/>
            <a:ext cx="3884484" cy="506672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5764696" y="544010"/>
            <a:ext cx="6076205" cy="1250066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Прямоугольник 4"/>
          <p:cNvSpPr/>
          <p:nvPr/>
        </p:nvSpPr>
        <p:spPr>
          <a:xfrm>
            <a:off x="8900932" y="104172"/>
            <a:ext cx="1354238" cy="35881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43832" y="1585733"/>
            <a:ext cx="4286985" cy="937547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68907" y="3046072"/>
            <a:ext cx="4286985" cy="937547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670832" y="4575861"/>
            <a:ext cx="4286985" cy="937547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1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82" y="1162655"/>
            <a:ext cx="4439701" cy="445295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t="31173" b="38342"/>
          <a:stretch/>
        </p:blipFill>
        <p:spPr>
          <a:xfrm>
            <a:off x="5638135" y="104172"/>
            <a:ext cx="6355690" cy="210659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382" y="655983"/>
            <a:ext cx="3884484" cy="506672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5764696" y="544010"/>
            <a:ext cx="6076205" cy="1250066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706056" y="1197380"/>
            <a:ext cx="2187615" cy="353629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43832" y="1585733"/>
            <a:ext cx="4286985" cy="937547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68907" y="3046072"/>
            <a:ext cx="4286985" cy="937547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70832" y="4575861"/>
            <a:ext cx="4286985" cy="937547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707981" y="2680872"/>
            <a:ext cx="2187615" cy="353629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Прямоугольник 14"/>
          <p:cNvSpPr/>
          <p:nvPr/>
        </p:nvSpPr>
        <p:spPr>
          <a:xfrm>
            <a:off x="698331" y="4175939"/>
            <a:ext cx="2187615" cy="353629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393852" y="2192500"/>
            <a:ext cx="2242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u="sng" dirty="0" smtClean="0"/>
              <a:t>1) Опис</a:t>
            </a:r>
            <a:r>
              <a:rPr lang="uk-UA" sz="2400" b="1" u="sng" dirty="0" smtClean="0"/>
              <a:t> функції</a:t>
            </a:r>
          </a:p>
        </p:txBody>
      </p:sp>
    </p:spTree>
    <p:extLst>
      <p:ext uri="{BB962C8B-B14F-4D97-AF65-F5344CB8AC3E}">
        <p14:creationId xmlns:p14="http://schemas.microsoft.com/office/powerpoint/2010/main" val="73792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82" y="1162655"/>
            <a:ext cx="4439701" cy="445295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t="29664" b="23435"/>
          <a:stretch/>
        </p:blipFill>
        <p:spPr>
          <a:xfrm>
            <a:off x="5638135" y="0"/>
            <a:ext cx="6355690" cy="3240911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4655796" y="2077279"/>
            <a:ext cx="1108900" cy="815008"/>
          </a:xfrm>
          <a:prstGeom prst="line">
            <a:avLst/>
          </a:prstGeom>
          <a:ln w="66675">
            <a:solidFill>
              <a:srgbClr val="FF0000"/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382" y="655983"/>
            <a:ext cx="3884484" cy="506672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74382" y="1585733"/>
            <a:ext cx="4286985" cy="937547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764696" y="567160"/>
            <a:ext cx="6076205" cy="1250066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7905509" y="451413"/>
            <a:ext cx="1377387" cy="2164465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706056" y="1197380"/>
            <a:ext cx="2187615" cy="353629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Скругленная соединительная линия 14"/>
          <p:cNvCxnSpPr>
            <a:stCxn id="13" idx="3"/>
          </p:cNvCxnSpPr>
          <p:nvPr/>
        </p:nvCxnSpPr>
        <p:spPr>
          <a:xfrm>
            <a:off x="2893671" y="1374195"/>
            <a:ext cx="5139159" cy="1010191"/>
          </a:xfrm>
          <a:prstGeom prst="curvedConnector3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312643" y="2678440"/>
            <a:ext cx="255204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uk-UA" sz="2400" b="1" u="sng" dirty="0" smtClean="0"/>
              <a:t>2) Виклик функції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707708" y="69574"/>
            <a:ext cx="6226553" cy="2146852"/>
          </a:xfrm>
          <a:prstGeom prst="rect">
            <a:avLst/>
          </a:prstGeom>
          <a:noFill/>
          <a:ln w="317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467334" y="1894292"/>
            <a:ext cx="224266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2400" b="1" u="sng" dirty="0" smtClean="0"/>
              <a:t>1) Опис</a:t>
            </a:r>
            <a:r>
              <a:rPr lang="uk-UA" sz="2400" b="1" u="sng" dirty="0" smtClean="0"/>
              <a:t> функції</a:t>
            </a:r>
          </a:p>
        </p:txBody>
      </p:sp>
    </p:spTree>
    <p:extLst>
      <p:ext uri="{BB962C8B-B14F-4D97-AF65-F5344CB8AC3E}">
        <p14:creationId xmlns:p14="http://schemas.microsoft.com/office/powerpoint/2010/main" val="126845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b="23392"/>
          <a:stretch/>
        </p:blipFill>
        <p:spPr>
          <a:xfrm>
            <a:off x="442942" y="1769676"/>
            <a:ext cx="3074401" cy="327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72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82" y="1162655"/>
            <a:ext cx="4439701" cy="445295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t="29664"/>
          <a:stretch/>
        </p:blipFill>
        <p:spPr>
          <a:xfrm>
            <a:off x="5638135" y="0"/>
            <a:ext cx="6355690" cy="4860234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4655796" y="2077279"/>
            <a:ext cx="1108900" cy="815008"/>
          </a:xfrm>
          <a:prstGeom prst="line">
            <a:avLst/>
          </a:prstGeom>
          <a:ln w="66675">
            <a:solidFill>
              <a:srgbClr val="FF0000"/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4771659" y="3468756"/>
            <a:ext cx="993037" cy="218661"/>
          </a:xfrm>
          <a:prstGeom prst="line">
            <a:avLst/>
          </a:prstGeom>
          <a:ln w="66675">
            <a:solidFill>
              <a:srgbClr val="FF0000"/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4771659" y="4537212"/>
            <a:ext cx="993037" cy="611258"/>
          </a:xfrm>
          <a:prstGeom prst="line">
            <a:avLst/>
          </a:prstGeom>
          <a:ln w="66675">
            <a:solidFill>
              <a:srgbClr val="FF0000"/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382" y="655983"/>
            <a:ext cx="3884484" cy="5066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596471" y="1725327"/>
            <a:ext cx="224266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2400" b="1" u="sng" dirty="0" smtClean="0"/>
              <a:t>1) Опис</a:t>
            </a:r>
            <a:r>
              <a:rPr lang="uk-UA" sz="2400" b="1" u="sng" dirty="0" smtClean="0"/>
              <a:t> функції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441780" y="2579049"/>
            <a:ext cx="255204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uk-UA" sz="2400" b="1" u="sng" dirty="0" smtClean="0"/>
              <a:t>2) Виклик функції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5707708" y="69574"/>
            <a:ext cx="6226553" cy="2146852"/>
          </a:xfrm>
          <a:prstGeom prst="rect">
            <a:avLst/>
          </a:prstGeom>
          <a:noFill/>
          <a:ln w="317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5767273" y="2663687"/>
            <a:ext cx="3444088" cy="2131788"/>
          </a:xfrm>
          <a:prstGeom prst="rect">
            <a:avLst/>
          </a:prstGeom>
          <a:noFill/>
          <a:ln w="317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8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27992" y="154224"/>
            <a:ext cx="48006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Задача. </a:t>
            </a:r>
            <a:r>
              <a:rPr kumimoji="0" lang="ru-RU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Визначити</a:t>
            </a:r>
            <a:r>
              <a:rPr kumimoji="0" lang="ru-RU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u-RU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середню</a:t>
            </a:r>
            <a:r>
              <a:rPr kumimoji="0" lang="ru-RU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u-RU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оцінку</a:t>
            </a:r>
            <a:r>
              <a:rPr kumimoji="0" lang="ru-RU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з </a:t>
            </a:r>
            <a:r>
              <a:rPr kumimoji="0" lang="ru-RU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трьох</a:t>
            </a:r>
            <a:r>
              <a:rPr kumimoji="0" lang="ru-RU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u-RU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предметів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30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5895" y="204905"/>
            <a:ext cx="113836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Задача . Вивести привітання декількома мовами (створити функцію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мова задається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ua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 а виводиться привітання на потрібній мові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‘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привіт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’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‘hello’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81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5225" y="382513"/>
            <a:ext cx="115525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Задача. Знайти розмір заробітної плати (ставка + надбавка (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benefits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-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податок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tax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30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4889" y="0"/>
            <a:ext cx="11446042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Execution context </a:t>
            </a:r>
            <a:r>
              <a:rPr lang="en-US" dirty="0" smtClean="0"/>
              <a:t>(</a:t>
            </a:r>
            <a:r>
              <a:rPr lang="uk-UA" dirty="0" smtClean="0"/>
              <a:t>контекст виконання)</a:t>
            </a:r>
          </a:p>
          <a:p>
            <a:pPr algn="ctr"/>
            <a:endParaRPr lang="uk-UA" dirty="0" smtClean="0"/>
          </a:p>
          <a:p>
            <a:pPr algn="just"/>
            <a:r>
              <a:rPr lang="uk-UA" b="1" i="1" dirty="0" smtClean="0"/>
              <a:t>Контекст виконання </a:t>
            </a:r>
            <a:r>
              <a:rPr lang="uk-UA" dirty="0" smtClean="0"/>
              <a:t>– середовище у якому браузер виконує програми </a:t>
            </a:r>
            <a:r>
              <a:rPr lang="en-US" dirty="0" smtClean="0"/>
              <a:t>JavaScript</a:t>
            </a:r>
            <a:r>
              <a:rPr lang="uk-UA" dirty="0" smtClean="0"/>
              <a:t>.</a:t>
            </a:r>
          </a:p>
          <a:p>
            <a:pPr algn="just"/>
            <a:endParaRPr lang="uk-UA" dirty="0" smtClean="0"/>
          </a:p>
          <a:p>
            <a:pPr algn="just"/>
            <a:r>
              <a:rPr lang="uk-UA" dirty="0" smtClean="0"/>
              <a:t>Компоненти контексту виконання : </a:t>
            </a:r>
          </a:p>
          <a:p>
            <a:pPr algn="just"/>
            <a:endParaRPr lang="uk-UA" dirty="0" smtClean="0"/>
          </a:p>
          <a:p>
            <a:pPr algn="just"/>
            <a:r>
              <a:rPr lang="uk-UA" dirty="0"/>
              <a:t>	</a:t>
            </a:r>
            <a:r>
              <a:rPr lang="uk-UA" dirty="0" smtClean="0"/>
              <a:t>1) Компонент </a:t>
            </a:r>
            <a:r>
              <a:rPr lang="uk-UA" dirty="0" err="1" smtClean="0"/>
              <a:t>пам</a:t>
            </a:r>
            <a:r>
              <a:rPr lang="en-US" dirty="0" smtClean="0"/>
              <a:t>’</a:t>
            </a:r>
            <a:r>
              <a:rPr lang="uk-UA" dirty="0" smtClean="0"/>
              <a:t>яті - </a:t>
            </a:r>
            <a:r>
              <a:rPr lang="en-US" b="1" dirty="0" smtClean="0"/>
              <a:t>Memory</a:t>
            </a:r>
            <a:r>
              <a:rPr lang="en-US" dirty="0" smtClean="0"/>
              <a:t> </a:t>
            </a:r>
            <a:r>
              <a:rPr lang="uk-UA" dirty="0" smtClean="0"/>
              <a:t>(колекція пар ключ-значення : </a:t>
            </a:r>
            <a:r>
              <a:rPr lang="uk-UA" b="1" i="1" dirty="0" err="1" smtClean="0"/>
              <a:t>назва_змінної</a:t>
            </a:r>
            <a:r>
              <a:rPr lang="uk-UA" dirty="0" smtClean="0"/>
              <a:t> : </a:t>
            </a:r>
            <a:r>
              <a:rPr lang="uk-UA" b="1" i="1" dirty="0" err="1" smtClean="0"/>
              <a:t>значення_змінної</a:t>
            </a:r>
            <a:r>
              <a:rPr lang="uk-UA" dirty="0" smtClean="0"/>
              <a:t>)</a:t>
            </a:r>
            <a:endParaRPr lang="uk-UA" dirty="0"/>
          </a:p>
          <a:p>
            <a:pPr algn="just"/>
            <a:endParaRPr lang="uk-UA" dirty="0" smtClean="0"/>
          </a:p>
          <a:p>
            <a:pPr algn="just"/>
            <a:r>
              <a:rPr lang="uk-UA" dirty="0" smtClean="0"/>
              <a:t>	2) Компонент коду - </a:t>
            </a:r>
            <a:r>
              <a:rPr lang="en-US" b="1" dirty="0"/>
              <a:t>Thread of </a:t>
            </a:r>
            <a:r>
              <a:rPr lang="en-US" b="1" dirty="0" smtClean="0"/>
              <a:t>Execution</a:t>
            </a:r>
            <a:r>
              <a:rPr lang="uk-UA" dirty="0" smtClean="0"/>
              <a:t> (місце де виконуються команди)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uk-UA" dirty="0" smtClean="0"/>
          </a:p>
          <a:p>
            <a:pPr algn="just"/>
            <a:endParaRPr lang="uk-UA" dirty="0"/>
          </a:p>
          <a:p>
            <a:pPr algn="just"/>
            <a:r>
              <a:rPr lang="uk-UA" dirty="0" smtClean="0"/>
              <a:t>Приклад.</a:t>
            </a:r>
          </a:p>
          <a:p>
            <a:pPr algn="just"/>
            <a:endParaRPr lang="uk-UA" dirty="0"/>
          </a:p>
          <a:p>
            <a:pPr algn="just"/>
            <a:endParaRPr lang="uk-UA" dirty="0" smtClean="0"/>
          </a:p>
          <a:p>
            <a:pPr algn="just"/>
            <a:endParaRPr lang="uk-UA" dirty="0"/>
          </a:p>
          <a:p>
            <a:pPr algn="just"/>
            <a:endParaRPr lang="uk-UA" dirty="0" smtClean="0"/>
          </a:p>
          <a:p>
            <a:pPr algn="just"/>
            <a:endParaRPr lang="uk-UA" dirty="0"/>
          </a:p>
          <a:p>
            <a:pPr algn="just"/>
            <a:endParaRPr lang="uk-UA" dirty="0" smtClean="0"/>
          </a:p>
          <a:p>
            <a:pPr algn="just"/>
            <a:endParaRPr lang="uk-UA" dirty="0"/>
          </a:p>
          <a:p>
            <a:pPr algn="just"/>
            <a:endParaRPr lang="uk-UA" dirty="0" smtClean="0"/>
          </a:p>
          <a:p>
            <a:pPr algn="just"/>
            <a:endParaRPr lang="en-US" dirty="0" smtClean="0"/>
          </a:p>
          <a:p>
            <a:pPr algn="just"/>
            <a:endParaRPr lang="uk-UA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/>
          </p:nvPr>
        </p:nvGraphicFramePr>
        <p:xfrm>
          <a:off x="1489184" y="2708569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8479497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782716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Thread of Execution</a:t>
                      </a:r>
                      <a:r>
                        <a:rPr lang="uk-UA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823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721602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/>
          </p:nvPr>
        </p:nvGraphicFramePr>
        <p:xfrm>
          <a:off x="4531908" y="4121727"/>
          <a:ext cx="6609856" cy="219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4928">
                  <a:extLst>
                    <a:ext uri="{9D8B030D-6E8A-4147-A177-3AD203B41FA5}">
                      <a16:colId xmlns:a16="http://schemas.microsoft.com/office/drawing/2014/main" val="216364043"/>
                    </a:ext>
                  </a:extLst>
                </a:gridCol>
                <a:gridCol w="3304928">
                  <a:extLst>
                    <a:ext uri="{9D8B030D-6E8A-4147-A177-3AD203B41FA5}">
                      <a16:colId xmlns:a16="http://schemas.microsoft.com/office/drawing/2014/main" val="3881000749"/>
                    </a:ext>
                  </a:extLst>
                </a:gridCol>
              </a:tblGrid>
              <a:tr h="5751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Thread of Execution</a:t>
                      </a:r>
                      <a:r>
                        <a:rPr lang="uk-UA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2468"/>
                  </a:ext>
                </a:extLst>
              </a:tr>
              <a:tr h="16243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519000"/>
                  </a:ext>
                </a:extLst>
              </a:tr>
            </a:tbl>
          </a:graphicData>
        </a:graphic>
      </p:graphicFrame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92" y="3608143"/>
            <a:ext cx="11551599" cy="315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13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4889" y="0"/>
            <a:ext cx="11446042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Execution context </a:t>
            </a:r>
            <a:r>
              <a:rPr lang="en-US" dirty="0" smtClean="0"/>
              <a:t>(</a:t>
            </a:r>
            <a:r>
              <a:rPr lang="uk-UA" dirty="0" smtClean="0"/>
              <a:t>контекст виконання)</a:t>
            </a:r>
          </a:p>
          <a:p>
            <a:pPr algn="ctr"/>
            <a:endParaRPr lang="uk-UA" dirty="0" smtClean="0"/>
          </a:p>
          <a:p>
            <a:pPr algn="just"/>
            <a:r>
              <a:rPr lang="uk-UA" b="1" i="1" dirty="0" smtClean="0"/>
              <a:t>Контекст виконання </a:t>
            </a:r>
            <a:r>
              <a:rPr lang="uk-UA" dirty="0" smtClean="0"/>
              <a:t>– середовище у якому браузер виконує програми </a:t>
            </a:r>
            <a:r>
              <a:rPr lang="en-US" dirty="0" smtClean="0"/>
              <a:t>JavaScript</a:t>
            </a:r>
            <a:r>
              <a:rPr lang="uk-UA" dirty="0" smtClean="0"/>
              <a:t>.</a:t>
            </a:r>
          </a:p>
          <a:p>
            <a:pPr algn="just"/>
            <a:endParaRPr lang="uk-UA" dirty="0" smtClean="0"/>
          </a:p>
          <a:p>
            <a:pPr algn="just"/>
            <a:r>
              <a:rPr lang="uk-UA" dirty="0" smtClean="0"/>
              <a:t>Компоненти контексту виконання : </a:t>
            </a:r>
          </a:p>
          <a:p>
            <a:pPr algn="just"/>
            <a:endParaRPr lang="uk-UA" dirty="0" smtClean="0"/>
          </a:p>
          <a:p>
            <a:pPr algn="just"/>
            <a:r>
              <a:rPr lang="uk-UA" dirty="0"/>
              <a:t>	</a:t>
            </a:r>
            <a:r>
              <a:rPr lang="uk-UA" dirty="0" smtClean="0"/>
              <a:t>1) Компонент </a:t>
            </a:r>
            <a:r>
              <a:rPr lang="uk-UA" dirty="0" err="1" smtClean="0"/>
              <a:t>пам</a:t>
            </a:r>
            <a:r>
              <a:rPr lang="en-US" dirty="0" smtClean="0"/>
              <a:t>’</a:t>
            </a:r>
            <a:r>
              <a:rPr lang="uk-UA" dirty="0" smtClean="0"/>
              <a:t>яті - </a:t>
            </a:r>
            <a:r>
              <a:rPr lang="en-US" b="1" dirty="0" smtClean="0"/>
              <a:t>Memory</a:t>
            </a:r>
            <a:r>
              <a:rPr lang="en-US" dirty="0" smtClean="0"/>
              <a:t> </a:t>
            </a:r>
            <a:r>
              <a:rPr lang="uk-UA" dirty="0" smtClean="0"/>
              <a:t>(колекція пар ключ-значення : </a:t>
            </a:r>
            <a:r>
              <a:rPr lang="uk-UA" b="1" i="1" dirty="0" err="1" smtClean="0"/>
              <a:t>назва_змінної</a:t>
            </a:r>
            <a:r>
              <a:rPr lang="uk-UA" dirty="0" smtClean="0"/>
              <a:t> : </a:t>
            </a:r>
            <a:r>
              <a:rPr lang="uk-UA" b="1" i="1" dirty="0" err="1" smtClean="0"/>
              <a:t>значення_змінної</a:t>
            </a:r>
            <a:r>
              <a:rPr lang="uk-UA" dirty="0" smtClean="0"/>
              <a:t>)</a:t>
            </a:r>
            <a:endParaRPr lang="uk-UA" dirty="0"/>
          </a:p>
          <a:p>
            <a:pPr algn="just"/>
            <a:endParaRPr lang="uk-UA" dirty="0" smtClean="0"/>
          </a:p>
          <a:p>
            <a:pPr algn="just"/>
            <a:r>
              <a:rPr lang="uk-UA" dirty="0" smtClean="0"/>
              <a:t>	2) Компонент коду - </a:t>
            </a:r>
            <a:r>
              <a:rPr lang="en-US" b="1" dirty="0"/>
              <a:t>Thread of </a:t>
            </a:r>
            <a:r>
              <a:rPr lang="en-US" b="1" dirty="0" smtClean="0"/>
              <a:t>Execution</a:t>
            </a:r>
            <a:r>
              <a:rPr lang="uk-UA" dirty="0" smtClean="0"/>
              <a:t> (місце де виконуються команди)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uk-UA" dirty="0" smtClean="0"/>
          </a:p>
          <a:p>
            <a:pPr algn="just"/>
            <a:endParaRPr lang="uk-UA" dirty="0"/>
          </a:p>
          <a:p>
            <a:pPr algn="just"/>
            <a:r>
              <a:rPr lang="uk-UA" dirty="0" smtClean="0"/>
              <a:t>Приклад.</a:t>
            </a:r>
          </a:p>
          <a:p>
            <a:pPr algn="just"/>
            <a:endParaRPr lang="uk-UA" dirty="0"/>
          </a:p>
          <a:p>
            <a:pPr algn="just"/>
            <a:endParaRPr lang="uk-UA" dirty="0" smtClean="0"/>
          </a:p>
          <a:p>
            <a:pPr algn="just"/>
            <a:endParaRPr lang="uk-UA" dirty="0"/>
          </a:p>
          <a:p>
            <a:pPr algn="just"/>
            <a:endParaRPr lang="uk-UA" dirty="0" smtClean="0"/>
          </a:p>
          <a:p>
            <a:pPr algn="just"/>
            <a:endParaRPr lang="uk-UA" dirty="0"/>
          </a:p>
          <a:p>
            <a:pPr algn="just"/>
            <a:endParaRPr lang="uk-UA" dirty="0" smtClean="0"/>
          </a:p>
          <a:p>
            <a:pPr algn="just"/>
            <a:endParaRPr lang="uk-UA" dirty="0"/>
          </a:p>
          <a:p>
            <a:pPr algn="just"/>
            <a:endParaRPr lang="uk-UA" dirty="0" smtClean="0"/>
          </a:p>
          <a:p>
            <a:pPr algn="just"/>
            <a:endParaRPr lang="en-US" dirty="0" smtClean="0"/>
          </a:p>
          <a:p>
            <a:pPr algn="just"/>
            <a:endParaRPr lang="uk-UA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/>
          </p:nvPr>
        </p:nvGraphicFramePr>
        <p:xfrm>
          <a:off x="1489184" y="2708569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8479497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782716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Thread of Execution</a:t>
                      </a:r>
                      <a:r>
                        <a:rPr lang="uk-UA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823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721602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/>
          </p:nvPr>
        </p:nvGraphicFramePr>
        <p:xfrm>
          <a:off x="4531908" y="4121727"/>
          <a:ext cx="6609856" cy="219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4928">
                  <a:extLst>
                    <a:ext uri="{9D8B030D-6E8A-4147-A177-3AD203B41FA5}">
                      <a16:colId xmlns:a16="http://schemas.microsoft.com/office/drawing/2014/main" val="216364043"/>
                    </a:ext>
                  </a:extLst>
                </a:gridCol>
                <a:gridCol w="3304928">
                  <a:extLst>
                    <a:ext uri="{9D8B030D-6E8A-4147-A177-3AD203B41FA5}">
                      <a16:colId xmlns:a16="http://schemas.microsoft.com/office/drawing/2014/main" val="3881000749"/>
                    </a:ext>
                  </a:extLst>
                </a:gridCol>
              </a:tblGrid>
              <a:tr h="5751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Thread of Execution</a:t>
                      </a:r>
                      <a:r>
                        <a:rPr lang="uk-UA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2468"/>
                  </a:ext>
                </a:extLst>
              </a:tr>
              <a:tr h="16243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519000"/>
                  </a:ext>
                </a:extLst>
              </a:tr>
            </a:tbl>
          </a:graphicData>
        </a:graphic>
      </p:graphicFrame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256" y="4875414"/>
            <a:ext cx="1456088" cy="116487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1515" y="4875414"/>
            <a:ext cx="2876951" cy="112410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9190" y="4875413"/>
            <a:ext cx="1688339" cy="37061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725" y="5256415"/>
            <a:ext cx="1688339" cy="370611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5334" y="5640880"/>
            <a:ext cx="1688339" cy="370611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61" y="4097399"/>
            <a:ext cx="3914807" cy="1529627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9696" y="3608143"/>
            <a:ext cx="7349295" cy="315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01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4889" y="0"/>
            <a:ext cx="11446042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Execution context </a:t>
            </a:r>
            <a:r>
              <a:rPr lang="en-US" dirty="0" smtClean="0"/>
              <a:t>(</a:t>
            </a:r>
            <a:r>
              <a:rPr lang="uk-UA" dirty="0" smtClean="0"/>
              <a:t>контекст виконання)</a:t>
            </a:r>
          </a:p>
          <a:p>
            <a:pPr algn="ctr"/>
            <a:endParaRPr lang="uk-UA" dirty="0" smtClean="0"/>
          </a:p>
          <a:p>
            <a:pPr algn="just"/>
            <a:r>
              <a:rPr lang="uk-UA" b="1" i="1" dirty="0" smtClean="0"/>
              <a:t>Контекст виконання </a:t>
            </a:r>
            <a:r>
              <a:rPr lang="uk-UA" dirty="0" smtClean="0"/>
              <a:t>– середовище у якому браузер виконує програми </a:t>
            </a:r>
            <a:r>
              <a:rPr lang="en-US" dirty="0" smtClean="0"/>
              <a:t>JavaScript</a:t>
            </a:r>
            <a:r>
              <a:rPr lang="uk-UA" dirty="0" smtClean="0"/>
              <a:t>.</a:t>
            </a:r>
          </a:p>
          <a:p>
            <a:pPr algn="just"/>
            <a:endParaRPr lang="uk-UA" dirty="0" smtClean="0"/>
          </a:p>
          <a:p>
            <a:pPr algn="just"/>
            <a:r>
              <a:rPr lang="uk-UA" dirty="0" smtClean="0"/>
              <a:t>Компоненти контексту виконання : </a:t>
            </a:r>
          </a:p>
          <a:p>
            <a:pPr algn="just"/>
            <a:endParaRPr lang="uk-UA" dirty="0" smtClean="0"/>
          </a:p>
          <a:p>
            <a:pPr algn="just"/>
            <a:r>
              <a:rPr lang="uk-UA" dirty="0"/>
              <a:t>	</a:t>
            </a:r>
            <a:r>
              <a:rPr lang="uk-UA" dirty="0" smtClean="0"/>
              <a:t>1) Компонент </a:t>
            </a:r>
            <a:r>
              <a:rPr lang="uk-UA" dirty="0" err="1" smtClean="0"/>
              <a:t>пам</a:t>
            </a:r>
            <a:r>
              <a:rPr lang="en-US" dirty="0" smtClean="0"/>
              <a:t>’</a:t>
            </a:r>
            <a:r>
              <a:rPr lang="uk-UA" dirty="0" smtClean="0"/>
              <a:t>яті - </a:t>
            </a:r>
            <a:r>
              <a:rPr lang="en-US" b="1" dirty="0" smtClean="0"/>
              <a:t>Memory</a:t>
            </a:r>
            <a:r>
              <a:rPr lang="en-US" dirty="0" smtClean="0"/>
              <a:t> </a:t>
            </a:r>
            <a:r>
              <a:rPr lang="uk-UA" dirty="0" smtClean="0"/>
              <a:t>(колекція пар ключ-значення : </a:t>
            </a:r>
            <a:r>
              <a:rPr lang="uk-UA" b="1" i="1" dirty="0" err="1" smtClean="0"/>
              <a:t>назва_змінної</a:t>
            </a:r>
            <a:r>
              <a:rPr lang="uk-UA" dirty="0" smtClean="0"/>
              <a:t> : </a:t>
            </a:r>
            <a:r>
              <a:rPr lang="uk-UA" b="1" i="1" dirty="0" err="1" smtClean="0"/>
              <a:t>значення_змінної</a:t>
            </a:r>
            <a:r>
              <a:rPr lang="uk-UA" dirty="0" smtClean="0"/>
              <a:t>)</a:t>
            </a:r>
            <a:endParaRPr lang="uk-UA" dirty="0"/>
          </a:p>
          <a:p>
            <a:pPr algn="just"/>
            <a:endParaRPr lang="uk-UA" dirty="0" smtClean="0"/>
          </a:p>
          <a:p>
            <a:pPr algn="just"/>
            <a:r>
              <a:rPr lang="uk-UA" dirty="0" smtClean="0"/>
              <a:t>	2) Компонент коду - </a:t>
            </a:r>
            <a:r>
              <a:rPr lang="en-US" b="1" dirty="0"/>
              <a:t>Thread of </a:t>
            </a:r>
            <a:r>
              <a:rPr lang="en-US" b="1" dirty="0" smtClean="0"/>
              <a:t>Execution</a:t>
            </a:r>
            <a:r>
              <a:rPr lang="uk-UA" dirty="0" smtClean="0"/>
              <a:t> (місце де виконуються команди)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uk-UA" dirty="0" smtClean="0"/>
          </a:p>
          <a:p>
            <a:pPr algn="just"/>
            <a:endParaRPr lang="uk-UA" dirty="0"/>
          </a:p>
          <a:p>
            <a:pPr algn="just"/>
            <a:r>
              <a:rPr lang="uk-UA" dirty="0" smtClean="0"/>
              <a:t>Приклад.</a:t>
            </a:r>
          </a:p>
          <a:p>
            <a:pPr algn="just"/>
            <a:endParaRPr lang="uk-UA" dirty="0"/>
          </a:p>
          <a:p>
            <a:pPr algn="just"/>
            <a:endParaRPr lang="uk-UA" dirty="0" smtClean="0"/>
          </a:p>
          <a:p>
            <a:pPr algn="just"/>
            <a:endParaRPr lang="uk-UA" dirty="0"/>
          </a:p>
          <a:p>
            <a:pPr algn="just"/>
            <a:endParaRPr lang="uk-UA" dirty="0" smtClean="0"/>
          </a:p>
          <a:p>
            <a:pPr algn="just"/>
            <a:endParaRPr lang="uk-UA" dirty="0"/>
          </a:p>
          <a:p>
            <a:pPr algn="just"/>
            <a:endParaRPr lang="uk-UA" dirty="0" smtClean="0"/>
          </a:p>
          <a:p>
            <a:pPr algn="just"/>
            <a:endParaRPr lang="uk-UA" dirty="0"/>
          </a:p>
          <a:p>
            <a:pPr algn="just"/>
            <a:endParaRPr lang="uk-UA" dirty="0" smtClean="0"/>
          </a:p>
          <a:p>
            <a:pPr algn="just"/>
            <a:endParaRPr lang="en-US" dirty="0" smtClean="0"/>
          </a:p>
          <a:p>
            <a:pPr algn="just"/>
            <a:endParaRPr lang="uk-UA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/>
          </p:nvPr>
        </p:nvGraphicFramePr>
        <p:xfrm>
          <a:off x="1489184" y="2708569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8479497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782716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Thread of Execution</a:t>
                      </a:r>
                      <a:r>
                        <a:rPr lang="uk-UA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823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721602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/>
          </p:nvPr>
        </p:nvGraphicFramePr>
        <p:xfrm>
          <a:off x="4531908" y="4121727"/>
          <a:ext cx="6609856" cy="219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4928">
                  <a:extLst>
                    <a:ext uri="{9D8B030D-6E8A-4147-A177-3AD203B41FA5}">
                      <a16:colId xmlns:a16="http://schemas.microsoft.com/office/drawing/2014/main" val="216364043"/>
                    </a:ext>
                  </a:extLst>
                </a:gridCol>
                <a:gridCol w="3304928">
                  <a:extLst>
                    <a:ext uri="{9D8B030D-6E8A-4147-A177-3AD203B41FA5}">
                      <a16:colId xmlns:a16="http://schemas.microsoft.com/office/drawing/2014/main" val="3881000749"/>
                    </a:ext>
                  </a:extLst>
                </a:gridCol>
              </a:tblGrid>
              <a:tr h="5751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Thread of Execution</a:t>
                      </a:r>
                      <a:r>
                        <a:rPr lang="uk-UA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2468"/>
                  </a:ext>
                </a:extLst>
              </a:tr>
              <a:tr h="16243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519000"/>
                  </a:ext>
                </a:extLst>
              </a:tr>
            </a:tbl>
          </a:graphicData>
        </a:graphic>
      </p:graphicFrame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256" y="4875414"/>
            <a:ext cx="1456088" cy="116487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9190" y="4875413"/>
            <a:ext cx="1688339" cy="37061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725" y="5256415"/>
            <a:ext cx="1688339" cy="370611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5334" y="5640880"/>
            <a:ext cx="1688339" cy="370611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61" y="4097399"/>
            <a:ext cx="3914807" cy="152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85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4889" y="0"/>
            <a:ext cx="11446042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Execution context </a:t>
            </a:r>
            <a:r>
              <a:rPr lang="en-US" dirty="0" smtClean="0"/>
              <a:t>(</a:t>
            </a:r>
            <a:r>
              <a:rPr lang="uk-UA" dirty="0" smtClean="0"/>
              <a:t>контекст виконання)</a:t>
            </a:r>
          </a:p>
          <a:p>
            <a:pPr algn="ctr"/>
            <a:endParaRPr lang="uk-UA" dirty="0" smtClean="0"/>
          </a:p>
          <a:p>
            <a:pPr algn="just"/>
            <a:r>
              <a:rPr lang="uk-UA" b="1" i="1" dirty="0" smtClean="0"/>
              <a:t>Контекст виконання </a:t>
            </a:r>
            <a:r>
              <a:rPr lang="uk-UA" dirty="0" smtClean="0"/>
              <a:t>– середовище у якому браузер виконує програми </a:t>
            </a:r>
            <a:r>
              <a:rPr lang="en-US" dirty="0" smtClean="0"/>
              <a:t>JavaScript</a:t>
            </a:r>
            <a:r>
              <a:rPr lang="uk-UA" dirty="0" smtClean="0"/>
              <a:t>.</a:t>
            </a:r>
          </a:p>
          <a:p>
            <a:pPr algn="just"/>
            <a:endParaRPr lang="uk-UA" dirty="0" smtClean="0"/>
          </a:p>
          <a:p>
            <a:pPr algn="just"/>
            <a:r>
              <a:rPr lang="uk-UA" dirty="0" smtClean="0"/>
              <a:t>Компоненти контексту виконання : </a:t>
            </a:r>
          </a:p>
          <a:p>
            <a:pPr algn="just"/>
            <a:endParaRPr lang="uk-UA" dirty="0" smtClean="0"/>
          </a:p>
          <a:p>
            <a:pPr algn="just"/>
            <a:r>
              <a:rPr lang="uk-UA" dirty="0"/>
              <a:t>	</a:t>
            </a:r>
            <a:r>
              <a:rPr lang="uk-UA" dirty="0" smtClean="0"/>
              <a:t>1) Компонент </a:t>
            </a:r>
            <a:r>
              <a:rPr lang="uk-UA" dirty="0" err="1" smtClean="0"/>
              <a:t>пам</a:t>
            </a:r>
            <a:r>
              <a:rPr lang="en-US" dirty="0" smtClean="0"/>
              <a:t>’</a:t>
            </a:r>
            <a:r>
              <a:rPr lang="uk-UA" dirty="0" smtClean="0"/>
              <a:t>яті - </a:t>
            </a:r>
            <a:r>
              <a:rPr lang="en-US" b="1" dirty="0" smtClean="0"/>
              <a:t>Memory</a:t>
            </a:r>
            <a:r>
              <a:rPr lang="en-US" dirty="0" smtClean="0"/>
              <a:t> </a:t>
            </a:r>
            <a:r>
              <a:rPr lang="uk-UA" dirty="0" smtClean="0"/>
              <a:t>(колекція пар ключ-значення : </a:t>
            </a:r>
            <a:r>
              <a:rPr lang="uk-UA" b="1" i="1" dirty="0" err="1" smtClean="0"/>
              <a:t>назва_змінної</a:t>
            </a:r>
            <a:r>
              <a:rPr lang="uk-UA" dirty="0" smtClean="0"/>
              <a:t> : </a:t>
            </a:r>
            <a:r>
              <a:rPr lang="uk-UA" b="1" i="1" dirty="0" err="1" smtClean="0"/>
              <a:t>значення_змінної</a:t>
            </a:r>
            <a:r>
              <a:rPr lang="uk-UA" dirty="0" smtClean="0"/>
              <a:t>)</a:t>
            </a:r>
            <a:endParaRPr lang="uk-UA" dirty="0"/>
          </a:p>
          <a:p>
            <a:pPr algn="just"/>
            <a:endParaRPr lang="uk-UA" dirty="0" smtClean="0"/>
          </a:p>
          <a:p>
            <a:pPr algn="just"/>
            <a:r>
              <a:rPr lang="uk-UA" dirty="0" smtClean="0"/>
              <a:t>	2) Компонент коду - </a:t>
            </a:r>
            <a:r>
              <a:rPr lang="en-US" b="1" dirty="0"/>
              <a:t>Thread of </a:t>
            </a:r>
            <a:r>
              <a:rPr lang="en-US" b="1" dirty="0" smtClean="0"/>
              <a:t>Execution</a:t>
            </a:r>
            <a:r>
              <a:rPr lang="uk-UA" dirty="0" smtClean="0"/>
              <a:t> (місце де виконуються команди)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uk-UA" dirty="0" smtClean="0"/>
          </a:p>
          <a:p>
            <a:pPr algn="just"/>
            <a:endParaRPr lang="uk-UA" dirty="0"/>
          </a:p>
          <a:p>
            <a:pPr algn="just"/>
            <a:r>
              <a:rPr lang="uk-UA" dirty="0" smtClean="0"/>
              <a:t>Приклад.</a:t>
            </a:r>
          </a:p>
          <a:p>
            <a:pPr algn="just"/>
            <a:endParaRPr lang="uk-UA" dirty="0"/>
          </a:p>
          <a:p>
            <a:pPr algn="just"/>
            <a:endParaRPr lang="uk-UA" dirty="0" smtClean="0"/>
          </a:p>
          <a:p>
            <a:pPr algn="just"/>
            <a:endParaRPr lang="uk-UA" dirty="0"/>
          </a:p>
          <a:p>
            <a:pPr algn="just"/>
            <a:endParaRPr lang="uk-UA" dirty="0" smtClean="0"/>
          </a:p>
          <a:p>
            <a:pPr algn="just"/>
            <a:endParaRPr lang="uk-UA" dirty="0"/>
          </a:p>
          <a:p>
            <a:pPr algn="just"/>
            <a:endParaRPr lang="uk-UA" dirty="0" smtClean="0"/>
          </a:p>
          <a:p>
            <a:pPr algn="just"/>
            <a:endParaRPr lang="uk-UA" dirty="0"/>
          </a:p>
          <a:p>
            <a:pPr algn="just"/>
            <a:endParaRPr lang="uk-UA" dirty="0" smtClean="0"/>
          </a:p>
          <a:p>
            <a:pPr algn="just"/>
            <a:endParaRPr lang="en-US" dirty="0" smtClean="0"/>
          </a:p>
          <a:p>
            <a:pPr algn="just"/>
            <a:endParaRPr lang="uk-UA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/>
          </p:nvPr>
        </p:nvGraphicFramePr>
        <p:xfrm>
          <a:off x="1489184" y="2708569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8479497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782716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Thread of Execution</a:t>
                      </a:r>
                      <a:r>
                        <a:rPr lang="uk-UA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823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721602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/>
          </p:nvPr>
        </p:nvGraphicFramePr>
        <p:xfrm>
          <a:off x="4531908" y="4121727"/>
          <a:ext cx="6609856" cy="219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4928">
                  <a:extLst>
                    <a:ext uri="{9D8B030D-6E8A-4147-A177-3AD203B41FA5}">
                      <a16:colId xmlns:a16="http://schemas.microsoft.com/office/drawing/2014/main" val="216364043"/>
                    </a:ext>
                  </a:extLst>
                </a:gridCol>
                <a:gridCol w="3304928">
                  <a:extLst>
                    <a:ext uri="{9D8B030D-6E8A-4147-A177-3AD203B41FA5}">
                      <a16:colId xmlns:a16="http://schemas.microsoft.com/office/drawing/2014/main" val="3881000749"/>
                    </a:ext>
                  </a:extLst>
                </a:gridCol>
              </a:tblGrid>
              <a:tr h="5751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Thread of Execution</a:t>
                      </a:r>
                      <a:r>
                        <a:rPr lang="uk-UA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2468"/>
                  </a:ext>
                </a:extLst>
              </a:tr>
              <a:tr h="16243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519000"/>
                  </a:ext>
                </a:extLst>
              </a:tr>
            </a:tbl>
          </a:graphicData>
        </a:graphic>
      </p:graphicFrame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256" y="4875414"/>
            <a:ext cx="1456088" cy="116487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/>
          <a:srcRect b="78000"/>
          <a:stretch/>
        </p:blipFill>
        <p:spPr>
          <a:xfrm>
            <a:off x="8197771" y="4875415"/>
            <a:ext cx="2876951" cy="247304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725" y="5256415"/>
            <a:ext cx="1688339" cy="370611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5334" y="5640880"/>
            <a:ext cx="1688339" cy="370611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61" y="4097399"/>
            <a:ext cx="3914807" cy="1529627"/>
          </a:xfrm>
          <a:prstGeom prst="rect">
            <a:avLst/>
          </a:prstGeom>
        </p:spPr>
      </p:pic>
      <p:sp>
        <p:nvSpPr>
          <p:cNvPr id="4" name="Стрелка вправо 3"/>
          <p:cNvSpPr/>
          <p:nvPr/>
        </p:nvSpPr>
        <p:spPr>
          <a:xfrm>
            <a:off x="7804064" y="4875414"/>
            <a:ext cx="393707" cy="24730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Полилиния 5"/>
          <p:cNvSpPr/>
          <p:nvPr/>
        </p:nvSpPr>
        <p:spPr>
          <a:xfrm>
            <a:off x="6400800" y="4491843"/>
            <a:ext cx="2943721" cy="464621"/>
          </a:xfrm>
          <a:custGeom>
            <a:avLst/>
            <a:gdLst>
              <a:gd name="connsiteX0" fmla="*/ 2940627 w 2943721"/>
              <a:gd name="connsiteY0" fmla="*/ 381494 h 464621"/>
              <a:gd name="connsiteX1" fmla="*/ 2608118 w 2943721"/>
              <a:gd name="connsiteY1" fmla="*/ 80157 h 464621"/>
              <a:gd name="connsiteX2" fmla="*/ 831273 w 2943721"/>
              <a:gd name="connsiteY2" fmla="*/ 28203 h 464621"/>
              <a:gd name="connsiteX3" fmla="*/ 0 w 2943721"/>
              <a:gd name="connsiteY3" fmla="*/ 464621 h 46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3721" h="464621">
                <a:moveTo>
                  <a:pt x="2940627" y="381494"/>
                </a:moveTo>
                <a:cubicBezTo>
                  <a:pt x="2950152" y="260266"/>
                  <a:pt x="2959677" y="139039"/>
                  <a:pt x="2608118" y="80157"/>
                </a:cubicBezTo>
                <a:cubicBezTo>
                  <a:pt x="2256559" y="21275"/>
                  <a:pt x="1265959" y="-35874"/>
                  <a:pt x="831273" y="28203"/>
                </a:cubicBezTo>
                <a:cubicBezTo>
                  <a:pt x="396587" y="92280"/>
                  <a:pt x="198293" y="278450"/>
                  <a:pt x="0" y="464621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1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4889" y="0"/>
            <a:ext cx="11446042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Execution context </a:t>
            </a:r>
            <a:r>
              <a:rPr lang="en-US" dirty="0" smtClean="0"/>
              <a:t>(</a:t>
            </a:r>
            <a:r>
              <a:rPr lang="uk-UA" dirty="0" smtClean="0"/>
              <a:t>контекст виконання)</a:t>
            </a:r>
          </a:p>
          <a:p>
            <a:pPr algn="ctr"/>
            <a:endParaRPr lang="uk-UA" dirty="0" smtClean="0"/>
          </a:p>
          <a:p>
            <a:pPr algn="just"/>
            <a:r>
              <a:rPr lang="uk-UA" b="1" i="1" dirty="0" smtClean="0"/>
              <a:t>Контекст виконання </a:t>
            </a:r>
            <a:r>
              <a:rPr lang="uk-UA" dirty="0" smtClean="0"/>
              <a:t>– середовище у якому браузер виконує програми </a:t>
            </a:r>
            <a:r>
              <a:rPr lang="en-US" dirty="0" smtClean="0"/>
              <a:t>JavaScript</a:t>
            </a:r>
            <a:r>
              <a:rPr lang="uk-UA" dirty="0" smtClean="0"/>
              <a:t>.</a:t>
            </a:r>
          </a:p>
          <a:p>
            <a:pPr algn="just"/>
            <a:endParaRPr lang="uk-UA" dirty="0" smtClean="0"/>
          </a:p>
          <a:p>
            <a:pPr algn="just"/>
            <a:r>
              <a:rPr lang="uk-UA" dirty="0" smtClean="0"/>
              <a:t>Компоненти контексту виконання : </a:t>
            </a:r>
          </a:p>
          <a:p>
            <a:pPr algn="just"/>
            <a:endParaRPr lang="uk-UA" dirty="0" smtClean="0"/>
          </a:p>
          <a:p>
            <a:pPr algn="just"/>
            <a:r>
              <a:rPr lang="uk-UA" dirty="0"/>
              <a:t>	</a:t>
            </a:r>
            <a:r>
              <a:rPr lang="uk-UA" dirty="0" smtClean="0"/>
              <a:t>1) Компонент </a:t>
            </a:r>
            <a:r>
              <a:rPr lang="uk-UA" dirty="0" err="1" smtClean="0"/>
              <a:t>пам</a:t>
            </a:r>
            <a:r>
              <a:rPr lang="en-US" dirty="0" smtClean="0"/>
              <a:t>’</a:t>
            </a:r>
            <a:r>
              <a:rPr lang="uk-UA" dirty="0" smtClean="0"/>
              <a:t>яті - </a:t>
            </a:r>
            <a:r>
              <a:rPr lang="en-US" b="1" dirty="0" smtClean="0"/>
              <a:t>Memory</a:t>
            </a:r>
            <a:r>
              <a:rPr lang="en-US" dirty="0" smtClean="0"/>
              <a:t> </a:t>
            </a:r>
            <a:r>
              <a:rPr lang="uk-UA" dirty="0" smtClean="0"/>
              <a:t>(колекція пар ключ-значення : </a:t>
            </a:r>
            <a:r>
              <a:rPr lang="uk-UA" b="1" i="1" dirty="0" err="1" smtClean="0"/>
              <a:t>назва_змінної</a:t>
            </a:r>
            <a:r>
              <a:rPr lang="uk-UA" dirty="0" smtClean="0"/>
              <a:t> : </a:t>
            </a:r>
            <a:r>
              <a:rPr lang="uk-UA" b="1" i="1" dirty="0" err="1" smtClean="0"/>
              <a:t>значення_змінної</a:t>
            </a:r>
            <a:r>
              <a:rPr lang="uk-UA" dirty="0" smtClean="0"/>
              <a:t>)</a:t>
            </a:r>
            <a:endParaRPr lang="uk-UA" dirty="0"/>
          </a:p>
          <a:p>
            <a:pPr algn="just"/>
            <a:endParaRPr lang="uk-UA" dirty="0" smtClean="0"/>
          </a:p>
          <a:p>
            <a:pPr algn="just"/>
            <a:r>
              <a:rPr lang="uk-UA" dirty="0" smtClean="0"/>
              <a:t>	2) Компонент коду - </a:t>
            </a:r>
            <a:r>
              <a:rPr lang="en-US" b="1" dirty="0"/>
              <a:t>Thread of </a:t>
            </a:r>
            <a:r>
              <a:rPr lang="en-US" b="1" dirty="0" smtClean="0"/>
              <a:t>Execution</a:t>
            </a:r>
            <a:r>
              <a:rPr lang="uk-UA" dirty="0" smtClean="0"/>
              <a:t> (місце де виконуються команди)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uk-UA" dirty="0" smtClean="0"/>
          </a:p>
          <a:p>
            <a:pPr algn="just"/>
            <a:endParaRPr lang="uk-UA" dirty="0"/>
          </a:p>
          <a:p>
            <a:pPr algn="just"/>
            <a:r>
              <a:rPr lang="uk-UA" dirty="0" smtClean="0"/>
              <a:t>Приклад.</a:t>
            </a:r>
          </a:p>
          <a:p>
            <a:pPr algn="just"/>
            <a:endParaRPr lang="uk-UA" dirty="0"/>
          </a:p>
          <a:p>
            <a:pPr algn="just"/>
            <a:endParaRPr lang="uk-UA" dirty="0" smtClean="0"/>
          </a:p>
          <a:p>
            <a:pPr algn="just"/>
            <a:endParaRPr lang="uk-UA" dirty="0"/>
          </a:p>
          <a:p>
            <a:pPr algn="just"/>
            <a:endParaRPr lang="uk-UA" dirty="0" smtClean="0"/>
          </a:p>
          <a:p>
            <a:pPr algn="just"/>
            <a:endParaRPr lang="uk-UA" dirty="0"/>
          </a:p>
          <a:p>
            <a:pPr algn="just"/>
            <a:endParaRPr lang="uk-UA" dirty="0" smtClean="0"/>
          </a:p>
          <a:p>
            <a:pPr algn="just"/>
            <a:endParaRPr lang="uk-UA" dirty="0"/>
          </a:p>
          <a:p>
            <a:pPr algn="just"/>
            <a:endParaRPr lang="uk-UA" dirty="0" smtClean="0"/>
          </a:p>
          <a:p>
            <a:pPr algn="just"/>
            <a:endParaRPr lang="en-US" dirty="0" smtClean="0"/>
          </a:p>
          <a:p>
            <a:pPr algn="just"/>
            <a:endParaRPr lang="uk-UA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/>
          </p:nvPr>
        </p:nvGraphicFramePr>
        <p:xfrm>
          <a:off x="1489184" y="2708569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8479497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782716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Thread of Execution</a:t>
                      </a:r>
                      <a:r>
                        <a:rPr lang="uk-UA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823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721602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/>
          </p:nvPr>
        </p:nvGraphicFramePr>
        <p:xfrm>
          <a:off x="4531908" y="4121727"/>
          <a:ext cx="6609856" cy="219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4928">
                  <a:extLst>
                    <a:ext uri="{9D8B030D-6E8A-4147-A177-3AD203B41FA5}">
                      <a16:colId xmlns:a16="http://schemas.microsoft.com/office/drawing/2014/main" val="216364043"/>
                    </a:ext>
                  </a:extLst>
                </a:gridCol>
                <a:gridCol w="3304928">
                  <a:extLst>
                    <a:ext uri="{9D8B030D-6E8A-4147-A177-3AD203B41FA5}">
                      <a16:colId xmlns:a16="http://schemas.microsoft.com/office/drawing/2014/main" val="3881000749"/>
                    </a:ext>
                  </a:extLst>
                </a:gridCol>
              </a:tblGrid>
              <a:tr h="5751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Thread of Execution</a:t>
                      </a:r>
                      <a:r>
                        <a:rPr lang="uk-UA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2468"/>
                  </a:ext>
                </a:extLst>
              </a:tr>
              <a:tr h="16243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519000"/>
                  </a:ext>
                </a:extLst>
              </a:tr>
            </a:tbl>
          </a:graphicData>
        </a:graphic>
      </p:graphicFrame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256" y="4875414"/>
            <a:ext cx="1456088" cy="116487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/>
          <a:srcRect t="1" b="56739"/>
          <a:stretch/>
        </p:blipFill>
        <p:spPr>
          <a:xfrm>
            <a:off x="8197771" y="4875415"/>
            <a:ext cx="2876951" cy="486294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5334" y="5640880"/>
            <a:ext cx="1688339" cy="370611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61" y="4097399"/>
            <a:ext cx="3914807" cy="1529627"/>
          </a:xfrm>
          <a:prstGeom prst="rect">
            <a:avLst/>
          </a:prstGeom>
        </p:spPr>
      </p:pic>
      <p:sp>
        <p:nvSpPr>
          <p:cNvPr id="10" name="Стрелка вправо 9"/>
          <p:cNvSpPr/>
          <p:nvPr/>
        </p:nvSpPr>
        <p:spPr>
          <a:xfrm>
            <a:off x="7804064" y="5104016"/>
            <a:ext cx="393707" cy="24730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Полилиния 2"/>
          <p:cNvSpPr/>
          <p:nvPr/>
        </p:nvSpPr>
        <p:spPr>
          <a:xfrm>
            <a:off x="6556665" y="5247409"/>
            <a:ext cx="3123162" cy="227815"/>
          </a:xfrm>
          <a:custGeom>
            <a:avLst/>
            <a:gdLst>
              <a:gd name="connsiteX0" fmla="*/ 2899063 w 3123162"/>
              <a:gd name="connsiteY0" fmla="*/ 0 h 227815"/>
              <a:gd name="connsiteX1" fmla="*/ 2826327 w 3123162"/>
              <a:gd name="connsiteY1" fmla="*/ 207818 h 227815"/>
              <a:gd name="connsiteX2" fmla="*/ 0 w 3123162"/>
              <a:gd name="connsiteY2" fmla="*/ 207818 h 227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3162" h="227815">
                <a:moveTo>
                  <a:pt x="2899063" y="0"/>
                </a:moveTo>
                <a:cubicBezTo>
                  <a:pt x="3104283" y="86591"/>
                  <a:pt x="3309504" y="173182"/>
                  <a:pt x="2826327" y="207818"/>
                </a:cubicBezTo>
                <a:cubicBezTo>
                  <a:pt x="2343150" y="242454"/>
                  <a:pt x="1171575" y="225136"/>
                  <a:pt x="0" y="207818"/>
                </a:cubicBezTo>
              </a:path>
            </a:pathLst>
          </a:custGeom>
          <a:noFill/>
          <a:ln w="3492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7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4889" y="0"/>
            <a:ext cx="11446042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Execution context </a:t>
            </a:r>
            <a:r>
              <a:rPr lang="en-US" dirty="0" smtClean="0"/>
              <a:t>(</a:t>
            </a:r>
            <a:r>
              <a:rPr lang="uk-UA" dirty="0" smtClean="0"/>
              <a:t>контекст виконання)</a:t>
            </a:r>
          </a:p>
          <a:p>
            <a:pPr algn="ctr"/>
            <a:endParaRPr lang="uk-UA" dirty="0" smtClean="0"/>
          </a:p>
          <a:p>
            <a:pPr algn="just"/>
            <a:r>
              <a:rPr lang="uk-UA" b="1" i="1" dirty="0" smtClean="0"/>
              <a:t>Контекст виконання </a:t>
            </a:r>
            <a:r>
              <a:rPr lang="uk-UA" dirty="0" smtClean="0"/>
              <a:t>– середовище у якому браузер виконує програми </a:t>
            </a:r>
            <a:r>
              <a:rPr lang="en-US" dirty="0" smtClean="0"/>
              <a:t>JavaScript</a:t>
            </a:r>
            <a:r>
              <a:rPr lang="uk-UA" dirty="0" smtClean="0"/>
              <a:t>.</a:t>
            </a:r>
          </a:p>
          <a:p>
            <a:pPr algn="just"/>
            <a:endParaRPr lang="uk-UA" dirty="0" smtClean="0"/>
          </a:p>
          <a:p>
            <a:pPr algn="just"/>
            <a:r>
              <a:rPr lang="uk-UA" dirty="0" smtClean="0"/>
              <a:t>Компоненти контексту виконання : </a:t>
            </a:r>
          </a:p>
          <a:p>
            <a:pPr algn="just"/>
            <a:endParaRPr lang="uk-UA" dirty="0" smtClean="0"/>
          </a:p>
          <a:p>
            <a:pPr algn="just"/>
            <a:r>
              <a:rPr lang="uk-UA" dirty="0"/>
              <a:t>	</a:t>
            </a:r>
            <a:r>
              <a:rPr lang="uk-UA" dirty="0" smtClean="0"/>
              <a:t>1) Компонент </a:t>
            </a:r>
            <a:r>
              <a:rPr lang="uk-UA" dirty="0" err="1" smtClean="0"/>
              <a:t>пам</a:t>
            </a:r>
            <a:r>
              <a:rPr lang="en-US" dirty="0" smtClean="0"/>
              <a:t>’</a:t>
            </a:r>
            <a:r>
              <a:rPr lang="uk-UA" dirty="0" smtClean="0"/>
              <a:t>яті - </a:t>
            </a:r>
            <a:r>
              <a:rPr lang="en-US" b="1" dirty="0" smtClean="0"/>
              <a:t>Memory</a:t>
            </a:r>
            <a:r>
              <a:rPr lang="en-US" dirty="0" smtClean="0"/>
              <a:t> </a:t>
            </a:r>
            <a:r>
              <a:rPr lang="uk-UA" dirty="0" smtClean="0"/>
              <a:t>(колекція пар ключ-значення : </a:t>
            </a:r>
            <a:r>
              <a:rPr lang="uk-UA" b="1" i="1" dirty="0" err="1" smtClean="0"/>
              <a:t>назва_змінної</a:t>
            </a:r>
            <a:r>
              <a:rPr lang="uk-UA" dirty="0" smtClean="0"/>
              <a:t> : </a:t>
            </a:r>
            <a:r>
              <a:rPr lang="uk-UA" b="1" i="1" dirty="0" err="1" smtClean="0"/>
              <a:t>значення_змінної</a:t>
            </a:r>
            <a:r>
              <a:rPr lang="uk-UA" dirty="0" smtClean="0"/>
              <a:t>)</a:t>
            </a:r>
            <a:endParaRPr lang="uk-UA" dirty="0"/>
          </a:p>
          <a:p>
            <a:pPr algn="just"/>
            <a:endParaRPr lang="uk-UA" dirty="0" smtClean="0"/>
          </a:p>
          <a:p>
            <a:pPr algn="just"/>
            <a:r>
              <a:rPr lang="uk-UA" dirty="0" smtClean="0"/>
              <a:t>	2) Компонент коду - </a:t>
            </a:r>
            <a:r>
              <a:rPr lang="en-US" b="1" dirty="0"/>
              <a:t>Thread of </a:t>
            </a:r>
            <a:r>
              <a:rPr lang="en-US" b="1" dirty="0" smtClean="0"/>
              <a:t>Execution</a:t>
            </a:r>
            <a:r>
              <a:rPr lang="uk-UA" dirty="0" smtClean="0"/>
              <a:t> (місце де виконуються команди)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uk-UA" dirty="0" smtClean="0"/>
          </a:p>
          <a:p>
            <a:pPr algn="just"/>
            <a:endParaRPr lang="uk-UA" dirty="0"/>
          </a:p>
          <a:p>
            <a:pPr algn="just"/>
            <a:r>
              <a:rPr lang="uk-UA" dirty="0" smtClean="0"/>
              <a:t>Приклад.</a:t>
            </a:r>
          </a:p>
          <a:p>
            <a:pPr algn="just"/>
            <a:endParaRPr lang="uk-UA" dirty="0"/>
          </a:p>
          <a:p>
            <a:pPr algn="just"/>
            <a:endParaRPr lang="uk-UA" dirty="0" smtClean="0"/>
          </a:p>
          <a:p>
            <a:pPr algn="just"/>
            <a:endParaRPr lang="uk-UA" dirty="0"/>
          </a:p>
          <a:p>
            <a:pPr algn="just"/>
            <a:endParaRPr lang="uk-UA" dirty="0" smtClean="0"/>
          </a:p>
          <a:p>
            <a:pPr algn="just"/>
            <a:endParaRPr lang="uk-UA" dirty="0"/>
          </a:p>
          <a:p>
            <a:pPr algn="just"/>
            <a:endParaRPr lang="uk-UA" dirty="0" smtClean="0"/>
          </a:p>
          <a:p>
            <a:pPr algn="just"/>
            <a:endParaRPr lang="uk-UA" dirty="0"/>
          </a:p>
          <a:p>
            <a:pPr algn="just"/>
            <a:endParaRPr lang="uk-UA" dirty="0" smtClean="0"/>
          </a:p>
          <a:p>
            <a:pPr algn="just"/>
            <a:endParaRPr lang="en-US" dirty="0" smtClean="0"/>
          </a:p>
          <a:p>
            <a:pPr algn="just"/>
            <a:endParaRPr lang="uk-UA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/>
          </p:nvPr>
        </p:nvGraphicFramePr>
        <p:xfrm>
          <a:off x="1489184" y="2708569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8479497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782716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Thread of Execution</a:t>
                      </a:r>
                      <a:r>
                        <a:rPr lang="uk-UA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823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721602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/>
          </p:nvPr>
        </p:nvGraphicFramePr>
        <p:xfrm>
          <a:off x="4531908" y="4121727"/>
          <a:ext cx="6609856" cy="219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4928">
                  <a:extLst>
                    <a:ext uri="{9D8B030D-6E8A-4147-A177-3AD203B41FA5}">
                      <a16:colId xmlns:a16="http://schemas.microsoft.com/office/drawing/2014/main" val="216364043"/>
                    </a:ext>
                  </a:extLst>
                </a:gridCol>
                <a:gridCol w="3304928">
                  <a:extLst>
                    <a:ext uri="{9D8B030D-6E8A-4147-A177-3AD203B41FA5}">
                      <a16:colId xmlns:a16="http://schemas.microsoft.com/office/drawing/2014/main" val="3881000749"/>
                    </a:ext>
                  </a:extLst>
                </a:gridCol>
              </a:tblGrid>
              <a:tr h="5751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Thread of Execution</a:t>
                      </a:r>
                      <a:r>
                        <a:rPr lang="uk-UA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2468"/>
                  </a:ext>
                </a:extLst>
              </a:tr>
              <a:tr h="16243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519000"/>
                  </a:ext>
                </a:extLst>
              </a:tr>
            </a:tbl>
          </a:graphicData>
        </a:graphic>
      </p:graphicFrame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256" y="4875414"/>
            <a:ext cx="1456088" cy="116487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/>
          <a:srcRect b="24387"/>
          <a:stretch/>
        </p:blipFill>
        <p:spPr>
          <a:xfrm>
            <a:off x="8197771" y="4875415"/>
            <a:ext cx="2876951" cy="849976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5334" y="5640880"/>
            <a:ext cx="1688339" cy="370611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61" y="4097399"/>
            <a:ext cx="3914807" cy="1529627"/>
          </a:xfrm>
          <a:prstGeom prst="rect">
            <a:avLst/>
          </a:prstGeom>
        </p:spPr>
      </p:pic>
      <p:sp>
        <p:nvSpPr>
          <p:cNvPr id="10" name="Стрелка вправо 9"/>
          <p:cNvSpPr/>
          <p:nvPr/>
        </p:nvSpPr>
        <p:spPr>
          <a:xfrm>
            <a:off x="7804064" y="5540438"/>
            <a:ext cx="393707" cy="24730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Полилиния 3"/>
          <p:cNvSpPr/>
          <p:nvPr/>
        </p:nvSpPr>
        <p:spPr>
          <a:xfrm>
            <a:off x="6452755" y="4999465"/>
            <a:ext cx="2660072" cy="538890"/>
          </a:xfrm>
          <a:custGeom>
            <a:avLst/>
            <a:gdLst>
              <a:gd name="connsiteX0" fmla="*/ 0 w 2660072"/>
              <a:gd name="connsiteY0" fmla="*/ 40126 h 538890"/>
              <a:gd name="connsiteX1" fmla="*/ 1059872 w 2660072"/>
              <a:gd name="connsiteY1" fmla="*/ 50517 h 538890"/>
              <a:gd name="connsiteX2" fmla="*/ 2660072 w 2660072"/>
              <a:gd name="connsiteY2" fmla="*/ 538890 h 538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0072" h="538890">
                <a:moveTo>
                  <a:pt x="0" y="40126"/>
                </a:moveTo>
                <a:cubicBezTo>
                  <a:pt x="308263" y="3758"/>
                  <a:pt x="616527" y="-32610"/>
                  <a:pt x="1059872" y="50517"/>
                </a:cubicBezTo>
                <a:cubicBezTo>
                  <a:pt x="1503217" y="133644"/>
                  <a:pt x="2081644" y="336267"/>
                  <a:pt x="2660072" y="538890"/>
                </a:cubicBezTo>
              </a:path>
            </a:pathLst>
          </a:custGeom>
          <a:noFill/>
          <a:ln w="3175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Полилиния 5"/>
          <p:cNvSpPr/>
          <p:nvPr/>
        </p:nvSpPr>
        <p:spPr>
          <a:xfrm>
            <a:off x="6421582" y="5347711"/>
            <a:ext cx="3377045" cy="159470"/>
          </a:xfrm>
          <a:custGeom>
            <a:avLst/>
            <a:gdLst>
              <a:gd name="connsiteX0" fmla="*/ 0 w 3377045"/>
              <a:gd name="connsiteY0" fmla="*/ 13998 h 159470"/>
              <a:gd name="connsiteX1" fmla="*/ 2535382 w 3377045"/>
              <a:gd name="connsiteY1" fmla="*/ 13998 h 159470"/>
              <a:gd name="connsiteX2" fmla="*/ 3377045 w 3377045"/>
              <a:gd name="connsiteY2" fmla="*/ 159470 h 159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77045" h="159470">
                <a:moveTo>
                  <a:pt x="0" y="13998"/>
                </a:moveTo>
                <a:cubicBezTo>
                  <a:pt x="986270" y="1875"/>
                  <a:pt x="1972541" y="-10247"/>
                  <a:pt x="2535382" y="13998"/>
                </a:cubicBezTo>
                <a:cubicBezTo>
                  <a:pt x="3098223" y="38243"/>
                  <a:pt x="3237634" y="98856"/>
                  <a:pt x="3377045" y="159470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b="23392"/>
          <a:stretch/>
        </p:blipFill>
        <p:spPr>
          <a:xfrm>
            <a:off x="442942" y="1769676"/>
            <a:ext cx="3074401" cy="3276458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500817" y="1792826"/>
            <a:ext cx="2624349" cy="904076"/>
          </a:xfrm>
          <a:prstGeom prst="rect">
            <a:avLst/>
          </a:prstGeom>
          <a:noFill/>
          <a:ln w="3175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537467" y="2882776"/>
            <a:ext cx="2624349" cy="904076"/>
          </a:xfrm>
          <a:prstGeom prst="rect">
            <a:avLst/>
          </a:prstGeom>
          <a:noFill/>
          <a:ln w="3175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537467" y="4028671"/>
            <a:ext cx="2624349" cy="904076"/>
          </a:xfrm>
          <a:prstGeom prst="rect">
            <a:avLst/>
          </a:prstGeom>
          <a:noFill/>
          <a:ln w="3175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1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4889" y="0"/>
            <a:ext cx="11446042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Execution context </a:t>
            </a:r>
            <a:r>
              <a:rPr lang="en-US" dirty="0" smtClean="0"/>
              <a:t>(</a:t>
            </a:r>
            <a:r>
              <a:rPr lang="uk-UA" dirty="0" smtClean="0"/>
              <a:t>контекст виконання)</a:t>
            </a:r>
          </a:p>
          <a:p>
            <a:pPr algn="ctr"/>
            <a:endParaRPr lang="uk-UA" dirty="0" smtClean="0"/>
          </a:p>
          <a:p>
            <a:pPr algn="just"/>
            <a:r>
              <a:rPr lang="uk-UA" b="1" i="1" dirty="0" smtClean="0"/>
              <a:t>Контекст виконання </a:t>
            </a:r>
            <a:r>
              <a:rPr lang="uk-UA" dirty="0" smtClean="0"/>
              <a:t>– середовище у якому браузер виконує програми </a:t>
            </a:r>
            <a:r>
              <a:rPr lang="en-US" dirty="0" smtClean="0"/>
              <a:t>JavaScript</a:t>
            </a:r>
            <a:r>
              <a:rPr lang="uk-UA" dirty="0" smtClean="0"/>
              <a:t>.</a:t>
            </a:r>
          </a:p>
          <a:p>
            <a:pPr algn="just"/>
            <a:endParaRPr lang="uk-UA" dirty="0" smtClean="0"/>
          </a:p>
          <a:p>
            <a:pPr algn="just"/>
            <a:r>
              <a:rPr lang="uk-UA" dirty="0" smtClean="0"/>
              <a:t>Компоненти контексту виконання : </a:t>
            </a:r>
          </a:p>
          <a:p>
            <a:pPr algn="just"/>
            <a:endParaRPr lang="uk-UA" dirty="0" smtClean="0"/>
          </a:p>
          <a:p>
            <a:pPr algn="just"/>
            <a:r>
              <a:rPr lang="uk-UA" dirty="0"/>
              <a:t>	</a:t>
            </a:r>
            <a:r>
              <a:rPr lang="uk-UA" dirty="0" smtClean="0"/>
              <a:t>1) Компонент </a:t>
            </a:r>
            <a:r>
              <a:rPr lang="uk-UA" dirty="0" err="1" smtClean="0"/>
              <a:t>пам</a:t>
            </a:r>
            <a:r>
              <a:rPr lang="en-US" dirty="0" smtClean="0"/>
              <a:t>’</a:t>
            </a:r>
            <a:r>
              <a:rPr lang="uk-UA" dirty="0" smtClean="0"/>
              <a:t>яті - </a:t>
            </a:r>
            <a:r>
              <a:rPr lang="en-US" b="1" dirty="0" smtClean="0"/>
              <a:t>Memory</a:t>
            </a:r>
            <a:r>
              <a:rPr lang="en-US" dirty="0" smtClean="0"/>
              <a:t> </a:t>
            </a:r>
            <a:r>
              <a:rPr lang="uk-UA" dirty="0" smtClean="0"/>
              <a:t>(колекція пар ключ-значення : </a:t>
            </a:r>
            <a:r>
              <a:rPr lang="uk-UA" b="1" i="1" dirty="0" err="1" smtClean="0"/>
              <a:t>назва_змінної</a:t>
            </a:r>
            <a:r>
              <a:rPr lang="uk-UA" dirty="0" smtClean="0"/>
              <a:t> : </a:t>
            </a:r>
            <a:r>
              <a:rPr lang="uk-UA" b="1" i="1" dirty="0" err="1" smtClean="0"/>
              <a:t>значення_змінної</a:t>
            </a:r>
            <a:r>
              <a:rPr lang="uk-UA" dirty="0" smtClean="0"/>
              <a:t>)</a:t>
            </a:r>
            <a:endParaRPr lang="uk-UA" dirty="0"/>
          </a:p>
          <a:p>
            <a:pPr algn="just"/>
            <a:endParaRPr lang="uk-UA" dirty="0" smtClean="0"/>
          </a:p>
          <a:p>
            <a:pPr algn="just"/>
            <a:r>
              <a:rPr lang="uk-UA" dirty="0" smtClean="0"/>
              <a:t>	2) Компонент коду - </a:t>
            </a:r>
            <a:r>
              <a:rPr lang="en-US" b="1" dirty="0"/>
              <a:t>Thread of </a:t>
            </a:r>
            <a:r>
              <a:rPr lang="en-US" b="1" dirty="0" smtClean="0"/>
              <a:t>Execution</a:t>
            </a:r>
            <a:r>
              <a:rPr lang="uk-UA" dirty="0" smtClean="0"/>
              <a:t> (місце де виконуються команди)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uk-UA" dirty="0" smtClean="0"/>
          </a:p>
          <a:p>
            <a:pPr algn="just"/>
            <a:endParaRPr lang="uk-UA" dirty="0"/>
          </a:p>
          <a:p>
            <a:pPr algn="just"/>
            <a:r>
              <a:rPr lang="uk-UA" dirty="0" smtClean="0"/>
              <a:t>Приклад.</a:t>
            </a:r>
          </a:p>
          <a:p>
            <a:pPr algn="just"/>
            <a:endParaRPr lang="uk-UA" dirty="0"/>
          </a:p>
          <a:p>
            <a:pPr algn="just"/>
            <a:endParaRPr lang="uk-UA" dirty="0" smtClean="0"/>
          </a:p>
          <a:p>
            <a:pPr algn="just"/>
            <a:endParaRPr lang="uk-UA" dirty="0"/>
          </a:p>
          <a:p>
            <a:pPr algn="just"/>
            <a:endParaRPr lang="uk-UA" dirty="0" smtClean="0"/>
          </a:p>
          <a:p>
            <a:pPr algn="just"/>
            <a:endParaRPr lang="uk-UA" dirty="0"/>
          </a:p>
          <a:p>
            <a:pPr algn="just"/>
            <a:endParaRPr lang="uk-UA" dirty="0" smtClean="0"/>
          </a:p>
          <a:p>
            <a:pPr algn="just"/>
            <a:endParaRPr lang="uk-UA" dirty="0"/>
          </a:p>
          <a:p>
            <a:pPr algn="just"/>
            <a:endParaRPr lang="uk-UA" dirty="0" smtClean="0"/>
          </a:p>
          <a:p>
            <a:pPr algn="just"/>
            <a:endParaRPr lang="en-US" dirty="0" smtClean="0"/>
          </a:p>
          <a:p>
            <a:pPr algn="just"/>
            <a:endParaRPr lang="uk-UA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/>
          </p:nvPr>
        </p:nvGraphicFramePr>
        <p:xfrm>
          <a:off x="1489184" y="2708569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8479497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782716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Thread of Execution</a:t>
                      </a:r>
                      <a:r>
                        <a:rPr lang="uk-UA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823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721602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/>
          </p:nvPr>
        </p:nvGraphicFramePr>
        <p:xfrm>
          <a:off x="4531908" y="4121727"/>
          <a:ext cx="6609856" cy="219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4928">
                  <a:extLst>
                    <a:ext uri="{9D8B030D-6E8A-4147-A177-3AD203B41FA5}">
                      <a16:colId xmlns:a16="http://schemas.microsoft.com/office/drawing/2014/main" val="216364043"/>
                    </a:ext>
                  </a:extLst>
                </a:gridCol>
                <a:gridCol w="3304928">
                  <a:extLst>
                    <a:ext uri="{9D8B030D-6E8A-4147-A177-3AD203B41FA5}">
                      <a16:colId xmlns:a16="http://schemas.microsoft.com/office/drawing/2014/main" val="3881000749"/>
                    </a:ext>
                  </a:extLst>
                </a:gridCol>
              </a:tblGrid>
              <a:tr h="5751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Thread of Execution</a:t>
                      </a:r>
                      <a:r>
                        <a:rPr lang="uk-UA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2468"/>
                  </a:ext>
                </a:extLst>
              </a:tr>
              <a:tr h="16243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519000"/>
                  </a:ext>
                </a:extLst>
              </a:tr>
            </a:tbl>
          </a:graphicData>
        </a:graphic>
      </p:graphicFrame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256" y="4875414"/>
            <a:ext cx="1456088" cy="116487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/>
          <a:srcRect t="1" b="21613"/>
          <a:stretch/>
        </p:blipFill>
        <p:spPr>
          <a:xfrm>
            <a:off x="8197771" y="4875414"/>
            <a:ext cx="2876951" cy="881149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61" y="4097399"/>
            <a:ext cx="3914807" cy="1529627"/>
          </a:xfrm>
          <a:prstGeom prst="rect">
            <a:avLst/>
          </a:prstGeom>
        </p:spPr>
      </p:pic>
      <p:sp>
        <p:nvSpPr>
          <p:cNvPr id="10" name="Стрелка вправо 9"/>
          <p:cNvSpPr/>
          <p:nvPr/>
        </p:nvSpPr>
        <p:spPr>
          <a:xfrm>
            <a:off x="7804064" y="5530045"/>
            <a:ext cx="393707" cy="24730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Полилиния 2"/>
          <p:cNvSpPr/>
          <p:nvPr/>
        </p:nvSpPr>
        <p:spPr>
          <a:xfrm>
            <a:off x="6608618" y="5715000"/>
            <a:ext cx="2231680" cy="274068"/>
          </a:xfrm>
          <a:custGeom>
            <a:avLst/>
            <a:gdLst>
              <a:gd name="connsiteX0" fmla="*/ 2098964 w 2231680"/>
              <a:gd name="connsiteY0" fmla="*/ 0 h 274068"/>
              <a:gd name="connsiteX1" fmla="*/ 2005446 w 2231680"/>
              <a:gd name="connsiteY1" fmla="*/ 270164 h 274068"/>
              <a:gd name="connsiteX2" fmla="*/ 0 w 2231680"/>
              <a:gd name="connsiteY2" fmla="*/ 135082 h 274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31680" h="274068">
                <a:moveTo>
                  <a:pt x="2098964" y="0"/>
                </a:moveTo>
                <a:cubicBezTo>
                  <a:pt x="2227118" y="123825"/>
                  <a:pt x="2355273" y="247650"/>
                  <a:pt x="2005446" y="270164"/>
                </a:cubicBezTo>
                <a:cubicBezTo>
                  <a:pt x="1655619" y="292678"/>
                  <a:pt x="827809" y="213880"/>
                  <a:pt x="0" y="135082"/>
                </a:cubicBezTo>
              </a:path>
            </a:pathLst>
          </a:custGeom>
          <a:noFill/>
          <a:ln w="3492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1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4889" y="0"/>
            <a:ext cx="11446042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Execution context </a:t>
            </a:r>
            <a:r>
              <a:rPr lang="en-US" dirty="0" smtClean="0"/>
              <a:t>(</a:t>
            </a:r>
            <a:r>
              <a:rPr lang="uk-UA" dirty="0" smtClean="0"/>
              <a:t>контекст виконання)</a:t>
            </a:r>
          </a:p>
          <a:p>
            <a:pPr algn="ctr"/>
            <a:endParaRPr lang="uk-UA" dirty="0" smtClean="0"/>
          </a:p>
          <a:p>
            <a:pPr algn="just"/>
            <a:r>
              <a:rPr lang="uk-UA" b="1" i="1" dirty="0" smtClean="0"/>
              <a:t>Контекст виконання </a:t>
            </a:r>
            <a:r>
              <a:rPr lang="uk-UA" dirty="0" smtClean="0"/>
              <a:t>– середовище у якому браузер виконує програми </a:t>
            </a:r>
            <a:r>
              <a:rPr lang="en-US" dirty="0" smtClean="0"/>
              <a:t>JavaScript</a:t>
            </a:r>
            <a:r>
              <a:rPr lang="uk-UA" dirty="0" smtClean="0"/>
              <a:t>.</a:t>
            </a:r>
          </a:p>
          <a:p>
            <a:pPr algn="just"/>
            <a:endParaRPr lang="uk-UA" dirty="0" smtClean="0"/>
          </a:p>
          <a:p>
            <a:pPr algn="just"/>
            <a:r>
              <a:rPr lang="uk-UA" dirty="0" smtClean="0"/>
              <a:t>Компоненти контексту виконання : </a:t>
            </a:r>
          </a:p>
          <a:p>
            <a:pPr algn="just"/>
            <a:endParaRPr lang="uk-UA" dirty="0" smtClean="0"/>
          </a:p>
          <a:p>
            <a:pPr algn="just"/>
            <a:r>
              <a:rPr lang="uk-UA" dirty="0"/>
              <a:t>	</a:t>
            </a:r>
            <a:r>
              <a:rPr lang="uk-UA" dirty="0" smtClean="0"/>
              <a:t>1) Компонент </a:t>
            </a:r>
            <a:r>
              <a:rPr lang="uk-UA" dirty="0" err="1" smtClean="0"/>
              <a:t>пам</a:t>
            </a:r>
            <a:r>
              <a:rPr lang="en-US" dirty="0" smtClean="0"/>
              <a:t>’</a:t>
            </a:r>
            <a:r>
              <a:rPr lang="uk-UA" dirty="0" smtClean="0"/>
              <a:t>яті - </a:t>
            </a:r>
            <a:r>
              <a:rPr lang="en-US" b="1" dirty="0" smtClean="0"/>
              <a:t>Memory</a:t>
            </a:r>
            <a:r>
              <a:rPr lang="en-US" dirty="0" smtClean="0"/>
              <a:t> </a:t>
            </a:r>
            <a:r>
              <a:rPr lang="uk-UA" dirty="0" smtClean="0"/>
              <a:t>(колекція пар ключ-значення : </a:t>
            </a:r>
            <a:r>
              <a:rPr lang="uk-UA" b="1" i="1" dirty="0" err="1" smtClean="0"/>
              <a:t>назва_змінної</a:t>
            </a:r>
            <a:r>
              <a:rPr lang="uk-UA" dirty="0" smtClean="0"/>
              <a:t> : </a:t>
            </a:r>
            <a:r>
              <a:rPr lang="uk-UA" b="1" i="1" dirty="0" err="1" smtClean="0"/>
              <a:t>значення_змінної</a:t>
            </a:r>
            <a:r>
              <a:rPr lang="uk-UA" dirty="0" smtClean="0"/>
              <a:t>)</a:t>
            </a:r>
            <a:endParaRPr lang="uk-UA" dirty="0"/>
          </a:p>
          <a:p>
            <a:pPr algn="just"/>
            <a:endParaRPr lang="uk-UA" dirty="0" smtClean="0"/>
          </a:p>
          <a:p>
            <a:pPr algn="just"/>
            <a:r>
              <a:rPr lang="uk-UA" dirty="0" smtClean="0"/>
              <a:t>	2) Компонент коду - </a:t>
            </a:r>
            <a:r>
              <a:rPr lang="en-US" b="1" dirty="0"/>
              <a:t>Thread of </a:t>
            </a:r>
            <a:r>
              <a:rPr lang="en-US" b="1" dirty="0" smtClean="0"/>
              <a:t>Execution</a:t>
            </a:r>
            <a:r>
              <a:rPr lang="uk-UA" dirty="0" smtClean="0"/>
              <a:t> (місце де виконуються команди)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uk-UA" dirty="0" smtClean="0"/>
          </a:p>
          <a:p>
            <a:pPr algn="just"/>
            <a:endParaRPr lang="uk-UA" dirty="0"/>
          </a:p>
          <a:p>
            <a:pPr algn="just"/>
            <a:r>
              <a:rPr lang="uk-UA" dirty="0" smtClean="0"/>
              <a:t>Приклад.</a:t>
            </a:r>
          </a:p>
          <a:p>
            <a:pPr algn="just"/>
            <a:endParaRPr lang="uk-UA" dirty="0"/>
          </a:p>
          <a:p>
            <a:pPr algn="just"/>
            <a:endParaRPr lang="uk-UA" dirty="0" smtClean="0"/>
          </a:p>
          <a:p>
            <a:pPr algn="just"/>
            <a:endParaRPr lang="uk-UA" dirty="0"/>
          </a:p>
          <a:p>
            <a:pPr algn="just"/>
            <a:endParaRPr lang="uk-UA" dirty="0" smtClean="0"/>
          </a:p>
          <a:p>
            <a:pPr algn="just"/>
            <a:endParaRPr lang="uk-UA" dirty="0"/>
          </a:p>
          <a:p>
            <a:pPr algn="just"/>
            <a:endParaRPr lang="uk-UA" dirty="0" smtClean="0"/>
          </a:p>
          <a:p>
            <a:pPr algn="just"/>
            <a:endParaRPr lang="uk-UA" dirty="0"/>
          </a:p>
          <a:p>
            <a:pPr algn="just"/>
            <a:endParaRPr lang="uk-UA" dirty="0" smtClean="0"/>
          </a:p>
          <a:p>
            <a:pPr algn="just"/>
            <a:endParaRPr lang="en-US" dirty="0" smtClean="0"/>
          </a:p>
          <a:p>
            <a:pPr algn="just"/>
            <a:endParaRPr lang="uk-UA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/>
          </p:nvPr>
        </p:nvGraphicFramePr>
        <p:xfrm>
          <a:off x="1489184" y="2708569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8479497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782716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Thread of Execution</a:t>
                      </a:r>
                      <a:r>
                        <a:rPr lang="uk-UA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823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721602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/>
          </p:nvPr>
        </p:nvGraphicFramePr>
        <p:xfrm>
          <a:off x="4531908" y="4121727"/>
          <a:ext cx="6609856" cy="219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4928">
                  <a:extLst>
                    <a:ext uri="{9D8B030D-6E8A-4147-A177-3AD203B41FA5}">
                      <a16:colId xmlns:a16="http://schemas.microsoft.com/office/drawing/2014/main" val="216364043"/>
                    </a:ext>
                  </a:extLst>
                </a:gridCol>
                <a:gridCol w="3304928">
                  <a:extLst>
                    <a:ext uri="{9D8B030D-6E8A-4147-A177-3AD203B41FA5}">
                      <a16:colId xmlns:a16="http://schemas.microsoft.com/office/drawing/2014/main" val="3881000749"/>
                    </a:ext>
                  </a:extLst>
                </a:gridCol>
              </a:tblGrid>
              <a:tr h="5751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Thread of Execution</a:t>
                      </a:r>
                      <a:r>
                        <a:rPr lang="uk-UA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2468"/>
                  </a:ext>
                </a:extLst>
              </a:tr>
              <a:tr h="16243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519000"/>
                  </a:ext>
                </a:extLst>
              </a:tr>
            </a:tbl>
          </a:graphicData>
        </a:graphic>
      </p:graphicFrame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256" y="4875414"/>
            <a:ext cx="1456088" cy="116487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/>
          <a:srcRect t="1" b="1277"/>
          <a:stretch/>
        </p:blipFill>
        <p:spPr>
          <a:xfrm>
            <a:off x="8197771" y="4875414"/>
            <a:ext cx="2876951" cy="110975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61" y="4097399"/>
            <a:ext cx="3914807" cy="1529627"/>
          </a:xfrm>
          <a:prstGeom prst="rect">
            <a:avLst/>
          </a:prstGeom>
        </p:spPr>
      </p:pic>
      <p:sp>
        <p:nvSpPr>
          <p:cNvPr id="10" name="Стрелка вправо 9"/>
          <p:cNvSpPr/>
          <p:nvPr/>
        </p:nvSpPr>
        <p:spPr>
          <a:xfrm>
            <a:off x="7804064" y="5737864"/>
            <a:ext cx="393707" cy="24730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2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41224"/>
            <a:ext cx="7600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 smtClean="0"/>
              <a:t>Фази виконання програм </a:t>
            </a:r>
            <a:r>
              <a:rPr lang="en-US" b="1" dirty="0" smtClean="0"/>
              <a:t>JavaScript</a:t>
            </a:r>
            <a:endParaRPr lang="uk-UA" b="1" dirty="0" smtClean="0"/>
          </a:p>
          <a:p>
            <a:pPr marL="342900" indent="-342900" algn="just">
              <a:buAutoNum type="arabicParenR"/>
            </a:pPr>
            <a:r>
              <a:rPr lang="uk-UA" b="1" i="1" dirty="0" smtClean="0"/>
              <a:t>Фаза виділення </a:t>
            </a:r>
            <a:r>
              <a:rPr lang="uk-UA" b="1" i="1" dirty="0" err="1" smtClean="0"/>
              <a:t>пам</a:t>
            </a:r>
            <a:r>
              <a:rPr lang="en-US" b="1" i="1" dirty="0" smtClean="0"/>
              <a:t>’</a:t>
            </a:r>
            <a:r>
              <a:rPr lang="uk-UA" b="1" i="1" dirty="0" smtClean="0"/>
              <a:t>яті</a:t>
            </a:r>
            <a:r>
              <a:rPr lang="uk-UA" dirty="0" smtClean="0"/>
              <a:t> (виділення </a:t>
            </a:r>
            <a:r>
              <a:rPr lang="uk-UA" dirty="0" err="1" smtClean="0"/>
              <a:t>пам</a:t>
            </a:r>
            <a:r>
              <a:rPr lang="en-US" dirty="0" smtClean="0"/>
              <a:t>’</a:t>
            </a:r>
            <a:r>
              <a:rPr lang="uk-UA" dirty="0" smtClean="0"/>
              <a:t>яті для змінних і функцій)</a:t>
            </a:r>
          </a:p>
          <a:p>
            <a:pPr marL="342900" indent="-342900" algn="just">
              <a:buAutoNum type="arabicParenR"/>
            </a:pPr>
            <a:r>
              <a:rPr lang="uk-UA" b="1" i="1" dirty="0" smtClean="0"/>
              <a:t>Фаза виконання команд</a:t>
            </a:r>
            <a:r>
              <a:rPr lang="en-US" dirty="0" smtClean="0"/>
              <a:t> (</a:t>
            </a:r>
            <a:r>
              <a:rPr lang="uk-UA" dirty="0" smtClean="0"/>
              <a:t>поступове виконання команд по одній за раз</a:t>
            </a:r>
            <a:r>
              <a:rPr lang="en-US" dirty="0" smtClean="0"/>
              <a:t>)</a:t>
            </a:r>
          </a:p>
          <a:p>
            <a:pPr algn="just"/>
            <a:r>
              <a:rPr lang="uk-UA" dirty="0" smtClean="0"/>
              <a:t>Приклад.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514890"/>
              </p:ext>
            </p:extLst>
          </p:nvPr>
        </p:nvGraphicFramePr>
        <p:xfrm>
          <a:off x="79959" y="1159105"/>
          <a:ext cx="12034157" cy="5584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629">
                  <a:extLst>
                    <a:ext uri="{9D8B030D-6E8A-4147-A177-3AD203B41FA5}">
                      <a16:colId xmlns:a16="http://schemas.microsoft.com/office/drawing/2014/main" val="2517701191"/>
                    </a:ext>
                  </a:extLst>
                </a:gridCol>
                <a:gridCol w="10760528">
                  <a:extLst>
                    <a:ext uri="{9D8B030D-6E8A-4147-A177-3AD203B41FA5}">
                      <a16:colId xmlns:a16="http://schemas.microsoft.com/office/drawing/2014/main" val="1903812305"/>
                    </a:ext>
                  </a:extLst>
                </a:gridCol>
              </a:tblGrid>
              <a:tr h="473683">
                <a:tc>
                  <a:txBody>
                    <a:bodyPr/>
                    <a:lstStyle/>
                    <a:p>
                      <a:r>
                        <a:rPr lang="uk-UA" dirty="0" smtClean="0"/>
                        <a:t>Фаза</a:t>
                      </a:r>
                      <a:r>
                        <a:rPr lang="en-US" dirty="0" smtClean="0"/>
                        <a:t> </a:t>
                      </a:r>
                      <a:r>
                        <a:rPr lang="uk-UA" dirty="0" err="1" smtClean="0"/>
                        <a:t>вик</a:t>
                      </a:r>
                      <a:r>
                        <a:rPr lang="uk-UA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Стан контексту</a:t>
                      </a:r>
                      <a:r>
                        <a:rPr lang="uk-UA" baseline="0" dirty="0" smtClean="0"/>
                        <a:t> виконання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349222"/>
                  </a:ext>
                </a:extLst>
              </a:tr>
              <a:tr h="251854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r>
                        <a:rPr lang="uk-UA" sz="1400" dirty="0" smtClean="0"/>
                        <a:t>.</a:t>
                      </a:r>
                      <a:r>
                        <a:rPr lang="en-US" sz="1400" dirty="0" smtClean="0"/>
                        <a:t> </a:t>
                      </a:r>
                      <a:r>
                        <a:rPr lang="uk-UA" sz="1400" dirty="0" smtClean="0"/>
                        <a:t>Виділення </a:t>
                      </a:r>
                      <a:r>
                        <a:rPr lang="uk-UA" sz="1400" dirty="0" err="1" smtClean="0"/>
                        <a:t>пам</a:t>
                      </a:r>
                      <a:r>
                        <a:rPr lang="en-US" sz="1400" dirty="0" smtClean="0"/>
                        <a:t>’</a:t>
                      </a:r>
                      <a:r>
                        <a:rPr lang="uk-UA" sz="1400" dirty="0" smtClean="0"/>
                        <a:t>яті</a:t>
                      </a:r>
                      <a:r>
                        <a:rPr lang="uk-UA" sz="1400" baseline="0" dirty="0" smtClean="0"/>
                        <a:t> для:</a:t>
                      </a:r>
                    </a:p>
                    <a:p>
                      <a:r>
                        <a:rPr lang="uk-UA" sz="1400" baseline="0" dirty="0" smtClean="0"/>
                        <a:t> 1) змінних</a:t>
                      </a:r>
                      <a:r>
                        <a:rPr lang="uk-UA" sz="1400" dirty="0" smtClean="0"/>
                        <a:t>(змінні</a:t>
                      </a:r>
                      <a:r>
                        <a:rPr lang="uk-UA" sz="1400" baseline="0" dirty="0" smtClean="0"/>
                        <a:t> мають початкове значення</a:t>
                      </a:r>
                    </a:p>
                    <a:p>
                      <a:r>
                        <a:rPr lang="en-US" sz="1400" b="1" u="sng" dirty="0" smtClean="0"/>
                        <a:t>undefined</a:t>
                      </a:r>
                      <a:r>
                        <a:rPr lang="uk-UA" sz="1400" dirty="0" smtClean="0"/>
                        <a:t>) </a:t>
                      </a:r>
                    </a:p>
                    <a:p>
                      <a:r>
                        <a:rPr lang="uk-UA" sz="1400" baseline="0" dirty="0" smtClean="0"/>
                        <a:t> 2)функцій (</a:t>
                      </a:r>
                      <a:r>
                        <a:rPr lang="en-US" sz="1400" baseline="0" dirty="0" smtClean="0"/>
                        <a:t>function-declaration)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605116"/>
                  </a:ext>
                </a:extLst>
              </a:tr>
              <a:tr h="2592366">
                <a:tc>
                  <a:txBody>
                    <a:bodyPr/>
                    <a:lstStyle/>
                    <a:p>
                      <a:r>
                        <a:rPr lang="en-US" dirty="0" smtClean="0"/>
                        <a:t>2)</a:t>
                      </a:r>
                      <a:r>
                        <a:rPr lang="en-US" baseline="0" dirty="0" smtClean="0"/>
                        <a:t> </a:t>
                      </a:r>
                      <a:r>
                        <a:rPr lang="uk-UA" dirty="0" smtClean="0"/>
                        <a:t>Виконання</a:t>
                      </a:r>
                      <a:r>
                        <a:rPr lang="en-US" dirty="0" smtClean="0"/>
                        <a:t> </a:t>
                      </a:r>
                      <a:r>
                        <a:rPr lang="uk-UA" dirty="0" smtClean="0"/>
                        <a:t>команд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046505"/>
                  </a:ext>
                </a:extLst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964684"/>
              </p:ext>
            </p:extLst>
          </p:nvPr>
        </p:nvGraphicFramePr>
        <p:xfrm>
          <a:off x="1375716" y="1568810"/>
          <a:ext cx="5085274" cy="2118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2637">
                  <a:extLst>
                    <a:ext uri="{9D8B030D-6E8A-4147-A177-3AD203B41FA5}">
                      <a16:colId xmlns:a16="http://schemas.microsoft.com/office/drawing/2014/main" val="216364043"/>
                    </a:ext>
                  </a:extLst>
                </a:gridCol>
                <a:gridCol w="2542637">
                  <a:extLst>
                    <a:ext uri="{9D8B030D-6E8A-4147-A177-3AD203B41FA5}">
                      <a16:colId xmlns:a16="http://schemas.microsoft.com/office/drawing/2014/main" val="3881000749"/>
                    </a:ext>
                  </a:extLst>
                </a:gridCol>
              </a:tblGrid>
              <a:tr h="4003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Thread of Execution</a:t>
                      </a:r>
                      <a:r>
                        <a:rPr lang="uk-UA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2468"/>
                  </a:ext>
                </a:extLst>
              </a:tr>
              <a:tr h="17185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519000"/>
                  </a:ext>
                </a:extLst>
              </a:tr>
            </a:tbl>
          </a:graphicData>
        </a:graphic>
      </p:graphicFrame>
      <p:pic>
        <p:nvPicPr>
          <p:cNvPr id="21" name="Рисунок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800" y="682906"/>
            <a:ext cx="4674933" cy="344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37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41224"/>
            <a:ext cx="7600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 smtClean="0"/>
              <a:t>Фази виконання програм </a:t>
            </a:r>
            <a:r>
              <a:rPr lang="en-US" b="1" dirty="0" smtClean="0"/>
              <a:t>JavaScript</a:t>
            </a:r>
            <a:endParaRPr lang="uk-UA" b="1" dirty="0" smtClean="0"/>
          </a:p>
          <a:p>
            <a:pPr marL="342900" indent="-342900" algn="just">
              <a:buAutoNum type="arabicParenR"/>
            </a:pPr>
            <a:r>
              <a:rPr lang="uk-UA" b="1" i="1" dirty="0" smtClean="0"/>
              <a:t>Фаза виділення </a:t>
            </a:r>
            <a:r>
              <a:rPr lang="uk-UA" b="1" i="1" dirty="0" err="1" smtClean="0"/>
              <a:t>пам</a:t>
            </a:r>
            <a:r>
              <a:rPr lang="en-US" b="1" i="1" dirty="0" smtClean="0"/>
              <a:t>’</a:t>
            </a:r>
            <a:r>
              <a:rPr lang="uk-UA" b="1" i="1" dirty="0" smtClean="0"/>
              <a:t>яті</a:t>
            </a:r>
            <a:r>
              <a:rPr lang="uk-UA" dirty="0" smtClean="0"/>
              <a:t> (виділення </a:t>
            </a:r>
            <a:r>
              <a:rPr lang="uk-UA" dirty="0" err="1" smtClean="0"/>
              <a:t>пам</a:t>
            </a:r>
            <a:r>
              <a:rPr lang="en-US" dirty="0" smtClean="0"/>
              <a:t>’</a:t>
            </a:r>
            <a:r>
              <a:rPr lang="uk-UA" dirty="0" smtClean="0"/>
              <a:t>яті для змінних і функцій)</a:t>
            </a:r>
          </a:p>
          <a:p>
            <a:pPr marL="342900" indent="-342900" algn="just">
              <a:buAutoNum type="arabicParenR"/>
            </a:pPr>
            <a:r>
              <a:rPr lang="uk-UA" b="1" i="1" dirty="0" smtClean="0"/>
              <a:t>Фаза виконання команд</a:t>
            </a:r>
            <a:r>
              <a:rPr lang="en-US" dirty="0" smtClean="0"/>
              <a:t> (</a:t>
            </a:r>
            <a:r>
              <a:rPr lang="uk-UA" dirty="0" smtClean="0"/>
              <a:t>поступове виконання команд по одній за раз</a:t>
            </a:r>
            <a:r>
              <a:rPr lang="en-US" dirty="0" smtClean="0"/>
              <a:t>)</a:t>
            </a:r>
          </a:p>
          <a:p>
            <a:pPr algn="just"/>
            <a:r>
              <a:rPr lang="uk-UA" dirty="0" smtClean="0"/>
              <a:t>Приклад.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/>
          </p:nvPr>
        </p:nvGraphicFramePr>
        <p:xfrm>
          <a:off x="79959" y="1159105"/>
          <a:ext cx="12034157" cy="5584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629">
                  <a:extLst>
                    <a:ext uri="{9D8B030D-6E8A-4147-A177-3AD203B41FA5}">
                      <a16:colId xmlns:a16="http://schemas.microsoft.com/office/drawing/2014/main" val="2517701191"/>
                    </a:ext>
                  </a:extLst>
                </a:gridCol>
                <a:gridCol w="10760528">
                  <a:extLst>
                    <a:ext uri="{9D8B030D-6E8A-4147-A177-3AD203B41FA5}">
                      <a16:colId xmlns:a16="http://schemas.microsoft.com/office/drawing/2014/main" val="1903812305"/>
                    </a:ext>
                  </a:extLst>
                </a:gridCol>
              </a:tblGrid>
              <a:tr h="473683">
                <a:tc>
                  <a:txBody>
                    <a:bodyPr/>
                    <a:lstStyle/>
                    <a:p>
                      <a:r>
                        <a:rPr lang="uk-UA" dirty="0" smtClean="0"/>
                        <a:t>Фаза</a:t>
                      </a:r>
                      <a:r>
                        <a:rPr lang="en-US" dirty="0" smtClean="0"/>
                        <a:t> </a:t>
                      </a:r>
                      <a:r>
                        <a:rPr lang="uk-UA" dirty="0" err="1" smtClean="0"/>
                        <a:t>вик</a:t>
                      </a:r>
                      <a:r>
                        <a:rPr lang="uk-UA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Стан контексту</a:t>
                      </a:r>
                      <a:r>
                        <a:rPr lang="uk-UA" baseline="0" dirty="0" smtClean="0"/>
                        <a:t> виконання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349222"/>
                  </a:ext>
                </a:extLst>
              </a:tr>
              <a:tr h="251854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r>
                        <a:rPr lang="uk-UA" sz="1400" dirty="0" smtClean="0"/>
                        <a:t>.</a:t>
                      </a:r>
                      <a:r>
                        <a:rPr lang="en-US" sz="1400" dirty="0" smtClean="0"/>
                        <a:t> </a:t>
                      </a:r>
                      <a:r>
                        <a:rPr lang="uk-UA" sz="1400" dirty="0" smtClean="0"/>
                        <a:t>Виділення </a:t>
                      </a:r>
                      <a:r>
                        <a:rPr lang="uk-UA" sz="1400" dirty="0" err="1" smtClean="0"/>
                        <a:t>пам</a:t>
                      </a:r>
                      <a:r>
                        <a:rPr lang="en-US" sz="1400" dirty="0" smtClean="0"/>
                        <a:t>’</a:t>
                      </a:r>
                      <a:r>
                        <a:rPr lang="uk-UA" sz="1400" dirty="0" smtClean="0"/>
                        <a:t>яті</a:t>
                      </a:r>
                      <a:r>
                        <a:rPr lang="uk-UA" sz="1400" baseline="0" dirty="0" smtClean="0"/>
                        <a:t> для:</a:t>
                      </a:r>
                    </a:p>
                    <a:p>
                      <a:r>
                        <a:rPr lang="uk-UA" sz="1400" baseline="0" dirty="0" smtClean="0"/>
                        <a:t> 1) змінних</a:t>
                      </a:r>
                      <a:r>
                        <a:rPr lang="uk-UA" sz="1400" dirty="0" smtClean="0"/>
                        <a:t>(змінні</a:t>
                      </a:r>
                      <a:r>
                        <a:rPr lang="uk-UA" sz="1400" baseline="0" dirty="0" smtClean="0"/>
                        <a:t> мають початкове значення</a:t>
                      </a:r>
                    </a:p>
                    <a:p>
                      <a:r>
                        <a:rPr lang="en-US" sz="1400" b="1" u="sng" dirty="0" smtClean="0"/>
                        <a:t>undefined</a:t>
                      </a:r>
                      <a:r>
                        <a:rPr lang="uk-UA" sz="1400" dirty="0" smtClean="0"/>
                        <a:t>) </a:t>
                      </a:r>
                    </a:p>
                    <a:p>
                      <a:r>
                        <a:rPr lang="uk-UA" sz="1400" baseline="0" dirty="0" smtClean="0"/>
                        <a:t> 2)функцій (</a:t>
                      </a:r>
                      <a:r>
                        <a:rPr lang="en-US" sz="1400" baseline="0" dirty="0" smtClean="0"/>
                        <a:t>function-declaration)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605116"/>
                  </a:ext>
                </a:extLst>
              </a:tr>
              <a:tr h="2592366">
                <a:tc>
                  <a:txBody>
                    <a:bodyPr/>
                    <a:lstStyle/>
                    <a:p>
                      <a:r>
                        <a:rPr lang="en-US" dirty="0" smtClean="0"/>
                        <a:t>2)</a:t>
                      </a:r>
                      <a:r>
                        <a:rPr lang="en-US" baseline="0" dirty="0" smtClean="0"/>
                        <a:t> </a:t>
                      </a:r>
                      <a:r>
                        <a:rPr lang="uk-UA" dirty="0" smtClean="0"/>
                        <a:t>Виконання</a:t>
                      </a:r>
                      <a:r>
                        <a:rPr lang="en-US" dirty="0" smtClean="0"/>
                        <a:t> </a:t>
                      </a:r>
                      <a:r>
                        <a:rPr lang="uk-UA" dirty="0" smtClean="0"/>
                        <a:t>команд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046505"/>
                  </a:ext>
                </a:extLst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/>
          </p:nvPr>
        </p:nvGraphicFramePr>
        <p:xfrm>
          <a:off x="1375716" y="1568810"/>
          <a:ext cx="5085274" cy="2118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2637">
                  <a:extLst>
                    <a:ext uri="{9D8B030D-6E8A-4147-A177-3AD203B41FA5}">
                      <a16:colId xmlns:a16="http://schemas.microsoft.com/office/drawing/2014/main" val="216364043"/>
                    </a:ext>
                  </a:extLst>
                </a:gridCol>
                <a:gridCol w="2542637">
                  <a:extLst>
                    <a:ext uri="{9D8B030D-6E8A-4147-A177-3AD203B41FA5}">
                      <a16:colId xmlns:a16="http://schemas.microsoft.com/office/drawing/2014/main" val="3881000749"/>
                    </a:ext>
                  </a:extLst>
                </a:gridCol>
              </a:tblGrid>
              <a:tr h="4003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Thread of Execution</a:t>
                      </a:r>
                      <a:r>
                        <a:rPr lang="uk-UA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2468"/>
                  </a:ext>
                </a:extLst>
              </a:tr>
              <a:tr h="17185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519000"/>
                  </a:ext>
                </a:extLst>
              </a:tr>
            </a:tbl>
          </a:graphicData>
        </a:graphic>
      </p:graphicFrame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186" y="1982052"/>
            <a:ext cx="1575707" cy="1688257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6800" y="682906"/>
            <a:ext cx="4674933" cy="344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91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41224"/>
            <a:ext cx="7600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 smtClean="0"/>
              <a:t>Фази виконання програм </a:t>
            </a:r>
            <a:r>
              <a:rPr lang="en-US" b="1" dirty="0" smtClean="0"/>
              <a:t>JavaScript</a:t>
            </a:r>
            <a:endParaRPr lang="uk-UA" b="1" dirty="0" smtClean="0"/>
          </a:p>
          <a:p>
            <a:pPr marL="342900" indent="-342900" algn="just">
              <a:buAutoNum type="arabicParenR"/>
            </a:pPr>
            <a:r>
              <a:rPr lang="uk-UA" b="1" i="1" dirty="0" smtClean="0"/>
              <a:t>Фаза виділення </a:t>
            </a:r>
            <a:r>
              <a:rPr lang="uk-UA" b="1" i="1" dirty="0" err="1" smtClean="0"/>
              <a:t>пам</a:t>
            </a:r>
            <a:r>
              <a:rPr lang="en-US" b="1" i="1" dirty="0" smtClean="0"/>
              <a:t>’</a:t>
            </a:r>
            <a:r>
              <a:rPr lang="uk-UA" b="1" i="1" dirty="0" smtClean="0"/>
              <a:t>яті</a:t>
            </a:r>
            <a:r>
              <a:rPr lang="uk-UA" dirty="0" smtClean="0"/>
              <a:t> (виділення </a:t>
            </a:r>
            <a:r>
              <a:rPr lang="uk-UA" dirty="0" err="1" smtClean="0"/>
              <a:t>пам</a:t>
            </a:r>
            <a:r>
              <a:rPr lang="en-US" dirty="0" smtClean="0"/>
              <a:t>’</a:t>
            </a:r>
            <a:r>
              <a:rPr lang="uk-UA" dirty="0" smtClean="0"/>
              <a:t>яті для змінних і функцій)</a:t>
            </a:r>
          </a:p>
          <a:p>
            <a:pPr marL="342900" indent="-342900" algn="just">
              <a:buAutoNum type="arabicParenR"/>
            </a:pPr>
            <a:r>
              <a:rPr lang="uk-UA" b="1" i="1" dirty="0" smtClean="0"/>
              <a:t>Фаза виконання команд</a:t>
            </a:r>
            <a:r>
              <a:rPr lang="en-US" dirty="0" smtClean="0"/>
              <a:t> (</a:t>
            </a:r>
            <a:r>
              <a:rPr lang="uk-UA" dirty="0" smtClean="0"/>
              <a:t>поступове виконання команд по одній за раз</a:t>
            </a:r>
            <a:r>
              <a:rPr lang="en-US" dirty="0" smtClean="0"/>
              <a:t>)</a:t>
            </a:r>
          </a:p>
          <a:p>
            <a:pPr algn="just"/>
            <a:r>
              <a:rPr lang="uk-UA" dirty="0" smtClean="0"/>
              <a:t>Приклад.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/>
          </p:nvPr>
        </p:nvGraphicFramePr>
        <p:xfrm>
          <a:off x="79959" y="1159105"/>
          <a:ext cx="12034157" cy="5584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629">
                  <a:extLst>
                    <a:ext uri="{9D8B030D-6E8A-4147-A177-3AD203B41FA5}">
                      <a16:colId xmlns:a16="http://schemas.microsoft.com/office/drawing/2014/main" val="2517701191"/>
                    </a:ext>
                  </a:extLst>
                </a:gridCol>
                <a:gridCol w="10760528">
                  <a:extLst>
                    <a:ext uri="{9D8B030D-6E8A-4147-A177-3AD203B41FA5}">
                      <a16:colId xmlns:a16="http://schemas.microsoft.com/office/drawing/2014/main" val="1903812305"/>
                    </a:ext>
                  </a:extLst>
                </a:gridCol>
              </a:tblGrid>
              <a:tr h="473683">
                <a:tc>
                  <a:txBody>
                    <a:bodyPr/>
                    <a:lstStyle/>
                    <a:p>
                      <a:r>
                        <a:rPr lang="uk-UA" dirty="0" smtClean="0"/>
                        <a:t>Фаза</a:t>
                      </a:r>
                      <a:r>
                        <a:rPr lang="en-US" dirty="0" smtClean="0"/>
                        <a:t> </a:t>
                      </a:r>
                      <a:r>
                        <a:rPr lang="uk-UA" dirty="0" err="1" smtClean="0"/>
                        <a:t>вик</a:t>
                      </a:r>
                      <a:r>
                        <a:rPr lang="uk-UA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Стан контексту</a:t>
                      </a:r>
                      <a:r>
                        <a:rPr lang="uk-UA" baseline="0" dirty="0" smtClean="0"/>
                        <a:t> виконання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349222"/>
                  </a:ext>
                </a:extLst>
              </a:tr>
              <a:tr h="251854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r>
                        <a:rPr lang="uk-UA" sz="1400" dirty="0" smtClean="0"/>
                        <a:t>.</a:t>
                      </a:r>
                      <a:r>
                        <a:rPr lang="en-US" sz="1400" dirty="0" smtClean="0"/>
                        <a:t> </a:t>
                      </a:r>
                      <a:r>
                        <a:rPr lang="uk-UA" sz="1400" dirty="0" smtClean="0"/>
                        <a:t>Виділення </a:t>
                      </a:r>
                      <a:r>
                        <a:rPr lang="uk-UA" sz="1400" dirty="0" err="1" smtClean="0"/>
                        <a:t>пам</a:t>
                      </a:r>
                      <a:r>
                        <a:rPr lang="en-US" sz="1400" dirty="0" smtClean="0"/>
                        <a:t>’</a:t>
                      </a:r>
                      <a:r>
                        <a:rPr lang="uk-UA" sz="1400" dirty="0" smtClean="0"/>
                        <a:t>яті</a:t>
                      </a:r>
                      <a:r>
                        <a:rPr lang="uk-UA" sz="1400" baseline="0" dirty="0" smtClean="0"/>
                        <a:t> для:</a:t>
                      </a:r>
                    </a:p>
                    <a:p>
                      <a:r>
                        <a:rPr lang="uk-UA" sz="1400" baseline="0" dirty="0" smtClean="0"/>
                        <a:t> 1) змінних</a:t>
                      </a:r>
                      <a:r>
                        <a:rPr lang="uk-UA" sz="1400" dirty="0" smtClean="0"/>
                        <a:t>(змінні</a:t>
                      </a:r>
                      <a:r>
                        <a:rPr lang="uk-UA" sz="1400" baseline="0" dirty="0" smtClean="0"/>
                        <a:t> мають початкове значення</a:t>
                      </a:r>
                    </a:p>
                    <a:p>
                      <a:r>
                        <a:rPr lang="en-US" sz="1400" b="1" u="sng" dirty="0" smtClean="0"/>
                        <a:t>undefined</a:t>
                      </a:r>
                      <a:r>
                        <a:rPr lang="uk-UA" sz="1400" dirty="0" smtClean="0"/>
                        <a:t>) </a:t>
                      </a:r>
                    </a:p>
                    <a:p>
                      <a:r>
                        <a:rPr lang="uk-UA" sz="1400" baseline="0" dirty="0" smtClean="0"/>
                        <a:t> 2)функцій (</a:t>
                      </a:r>
                      <a:r>
                        <a:rPr lang="en-US" sz="1400" baseline="0" dirty="0" smtClean="0"/>
                        <a:t>function-declaration)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605116"/>
                  </a:ext>
                </a:extLst>
              </a:tr>
              <a:tr h="2592366">
                <a:tc>
                  <a:txBody>
                    <a:bodyPr/>
                    <a:lstStyle/>
                    <a:p>
                      <a:r>
                        <a:rPr lang="en-US" dirty="0" smtClean="0"/>
                        <a:t>2)</a:t>
                      </a:r>
                      <a:r>
                        <a:rPr lang="en-US" baseline="0" dirty="0" smtClean="0"/>
                        <a:t> </a:t>
                      </a:r>
                      <a:r>
                        <a:rPr lang="uk-UA" dirty="0" smtClean="0"/>
                        <a:t>Виконання</a:t>
                      </a:r>
                      <a:r>
                        <a:rPr lang="en-US" dirty="0" smtClean="0"/>
                        <a:t> </a:t>
                      </a:r>
                      <a:r>
                        <a:rPr lang="uk-UA" dirty="0" smtClean="0"/>
                        <a:t>команд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046505"/>
                  </a:ext>
                </a:extLst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/>
          </p:nvPr>
        </p:nvGraphicFramePr>
        <p:xfrm>
          <a:off x="1375716" y="1568810"/>
          <a:ext cx="5085274" cy="2118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2637">
                  <a:extLst>
                    <a:ext uri="{9D8B030D-6E8A-4147-A177-3AD203B41FA5}">
                      <a16:colId xmlns:a16="http://schemas.microsoft.com/office/drawing/2014/main" val="216364043"/>
                    </a:ext>
                  </a:extLst>
                </a:gridCol>
                <a:gridCol w="2542637">
                  <a:extLst>
                    <a:ext uri="{9D8B030D-6E8A-4147-A177-3AD203B41FA5}">
                      <a16:colId xmlns:a16="http://schemas.microsoft.com/office/drawing/2014/main" val="3881000749"/>
                    </a:ext>
                  </a:extLst>
                </a:gridCol>
              </a:tblGrid>
              <a:tr h="4003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Thread of Execution</a:t>
                      </a:r>
                      <a:r>
                        <a:rPr lang="uk-UA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2468"/>
                  </a:ext>
                </a:extLst>
              </a:tr>
              <a:tr h="17185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519000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/>
          </p:nvPr>
        </p:nvGraphicFramePr>
        <p:xfrm>
          <a:off x="1375716" y="4115108"/>
          <a:ext cx="6045620" cy="25142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2810">
                  <a:extLst>
                    <a:ext uri="{9D8B030D-6E8A-4147-A177-3AD203B41FA5}">
                      <a16:colId xmlns:a16="http://schemas.microsoft.com/office/drawing/2014/main" val="216364043"/>
                    </a:ext>
                  </a:extLst>
                </a:gridCol>
                <a:gridCol w="3022810">
                  <a:extLst>
                    <a:ext uri="{9D8B030D-6E8A-4147-A177-3AD203B41FA5}">
                      <a16:colId xmlns:a16="http://schemas.microsoft.com/office/drawing/2014/main" val="3881000749"/>
                    </a:ext>
                  </a:extLst>
                </a:gridCol>
              </a:tblGrid>
              <a:tr h="5407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Thread of Execution</a:t>
                      </a:r>
                      <a:r>
                        <a:rPr lang="uk-UA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2468"/>
                  </a:ext>
                </a:extLst>
              </a:tr>
              <a:tr h="19735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519000"/>
                  </a:ext>
                </a:extLst>
              </a:tr>
            </a:tbl>
          </a:graphicData>
        </a:graphic>
      </p:graphicFrame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2823" y="3719121"/>
            <a:ext cx="4069015" cy="299784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9186" y="1982052"/>
            <a:ext cx="1575707" cy="1688257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9698" y="4687657"/>
            <a:ext cx="1782345" cy="1941742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7088" y="4687657"/>
            <a:ext cx="2036277" cy="1580879"/>
          </a:xfrm>
          <a:prstGeom prst="rect">
            <a:avLst/>
          </a:prstGeom>
        </p:spPr>
      </p:pic>
      <p:sp>
        <p:nvSpPr>
          <p:cNvPr id="15" name="Штриховая стрелка вправо 14"/>
          <p:cNvSpPr/>
          <p:nvPr/>
        </p:nvSpPr>
        <p:spPr>
          <a:xfrm>
            <a:off x="4691095" y="6060028"/>
            <a:ext cx="498022" cy="1285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Прямоугольник 15"/>
          <p:cNvSpPr/>
          <p:nvPr/>
        </p:nvSpPr>
        <p:spPr>
          <a:xfrm>
            <a:off x="1888435" y="4687657"/>
            <a:ext cx="298174" cy="9776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Прямая со стрелкой 18"/>
          <p:cNvCxnSpPr/>
          <p:nvPr/>
        </p:nvCxnSpPr>
        <p:spPr>
          <a:xfrm flipH="1" flipV="1">
            <a:off x="2355574" y="5218043"/>
            <a:ext cx="3051313" cy="84198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Штриховая стрелка вправо 19"/>
          <p:cNvSpPr/>
          <p:nvPr/>
        </p:nvSpPr>
        <p:spPr>
          <a:xfrm>
            <a:off x="7471031" y="5112230"/>
            <a:ext cx="498022" cy="1285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9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78802"/>
              </p:ext>
            </p:extLst>
          </p:nvPr>
        </p:nvGraphicFramePr>
        <p:xfrm>
          <a:off x="79959" y="1"/>
          <a:ext cx="12034157" cy="3634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634">
                  <a:extLst>
                    <a:ext uri="{9D8B030D-6E8A-4147-A177-3AD203B41FA5}">
                      <a16:colId xmlns:a16="http://schemas.microsoft.com/office/drawing/2014/main" val="2517701191"/>
                    </a:ext>
                  </a:extLst>
                </a:gridCol>
                <a:gridCol w="11008523">
                  <a:extLst>
                    <a:ext uri="{9D8B030D-6E8A-4147-A177-3AD203B41FA5}">
                      <a16:colId xmlns:a16="http://schemas.microsoft.com/office/drawing/2014/main" val="1903812305"/>
                    </a:ext>
                  </a:extLst>
                </a:gridCol>
              </a:tblGrid>
              <a:tr h="309045">
                <a:tc>
                  <a:txBody>
                    <a:bodyPr/>
                    <a:lstStyle/>
                    <a:p>
                      <a:r>
                        <a:rPr lang="uk-UA" sz="1200" dirty="0" smtClean="0"/>
                        <a:t>Фаза</a:t>
                      </a:r>
                      <a:r>
                        <a:rPr lang="en-US" sz="1200" dirty="0" smtClean="0"/>
                        <a:t> </a:t>
                      </a:r>
                      <a:r>
                        <a:rPr lang="uk-UA" sz="1200" dirty="0" err="1" smtClean="0"/>
                        <a:t>вик</a:t>
                      </a:r>
                      <a:r>
                        <a:rPr lang="uk-UA" sz="1200" dirty="0" smtClean="0"/>
                        <a:t>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200" dirty="0" smtClean="0"/>
                        <a:t>Стан контексту</a:t>
                      </a:r>
                      <a:r>
                        <a:rPr lang="uk-UA" sz="1200" baseline="0" dirty="0" smtClean="0"/>
                        <a:t> виконання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349222"/>
                  </a:ext>
                </a:extLst>
              </a:tr>
              <a:tr h="33254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baseline="0" dirty="0" smtClean="0"/>
                        <a:t>Виконання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uk-UA" sz="1400" baseline="0" dirty="0" smtClean="0"/>
                        <a:t>команд</a:t>
                      </a:r>
                      <a:endParaRPr lang="en-US" sz="1400" baseline="0" dirty="0" smtClean="0"/>
                    </a:p>
                    <a:p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605116"/>
                  </a:ext>
                </a:extLst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892610"/>
              </p:ext>
            </p:extLst>
          </p:nvPr>
        </p:nvGraphicFramePr>
        <p:xfrm>
          <a:off x="1158876" y="316681"/>
          <a:ext cx="7195266" cy="2846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8644">
                  <a:extLst>
                    <a:ext uri="{9D8B030D-6E8A-4147-A177-3AD203B41FA5}">
                      <a16:colId xmlns:a16="http://schemas.microsoft.com/office/drawing/2014/main" val="216364043"/>
                    </a:ext>
                  </a:extLst>
                </a:gridCol>
                <a:gridCol w="5336622">
                  <a:extLst>
                    <a:ext uri="{9D8B030D-6E8A-4147-A177-3AD203B41FA5}">
                      <a16:colId xmlns:a16="http://schemas.microsoft.com/office/drawing/2014/main" val="3881000749"/>
                    </a:ext>
                  </a:extLst>
                </a:gridCol>
              </a:tblGrid>
              <a:tr h="187124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Memory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dirty="0" smtClean="0"/>
                        <a:t>Thread of Execution</a:t>
                      </a:r>
                      <a:r>
                        <a:rPr lang="uk-UA" sz="1200" baseline="0" dirty="0" smtClean="0"/>
                        <a:t> </a:t>
                      </a:r>
                      <a:endParaRPr lang="en-US" sz="1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2468"/>
                  </a:ext>
                </a:extLst>
              </a:tr>
              <a:tr h="25725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519000"/>
                  </a:ext>
                </a:extLst>
              </a:tr>
            </a:tbl>
          </a:graphicData>
        </a:graphic>
      </p:graphicFrame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363" y="637963"/>
            <a:ext cx="3673928" cy="2706763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876" y="633360"/>
            <a:ext cx="1782345" cy="1941742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7046" y="633360"/>
            <a:ext cx="2501093" cy="1941742"/>
          </a:xfrm>
          <a:prstGeom prst="rect">
            <a:avLst/>
          </a:prstGeom>
        </p:spPr>
      </p:pic>
      <p:sp>
        <p:nvSpPr>
          <p:cNvPr id="15" name="Штриховая стрелка вправо 14"/>
          <p:cNvSpPr/>
          <p:nvPr/>
        </p:nvSpPr>
        <p:spPr>
          <a:xfrm>
            <a:off x="9320341" y="2446602"/>
            <a:ext cx="498022" cy="1285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0655756" y="2366709"/>
            <a:ext cx="1162878" cy="288285"/>
          </a:xfrm>
          <a:prstGeom prst="rect">
            <a:avLst/>
          </a:prstGeom>
          <a:noFill/>
          <a:ln w="412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9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/>
          </p:nvPr>
        </p:nvGraphicFramePr>
        <p:xfrm>
          <a:off x="79959" y="1"/>
          <a:ext cx="12034157" cy="3634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634">
                  <a:extLst>
                    <a:ext uri="{9D8B030D-6E8A-4147-A177-3AD203B41FA5}">
                      <a16:colId xmlns:a16="http://schemas.microsoft.com/office/drawing/2014/main" val="2517701191"/>
                    </a:ext>
                  </a:extLst>
                </a:gridCol>
                <a:gridCol w="11008523">
                  <a:extLst>
                    <a:ext uri="{9D8B030D-6E8A-4147-A177-3AD203B41FA5}">
                      <a16:colId xmlns:a16="http://schemas.microsoft.com/office/drawing/2014/main" val="1903812305"/>
                    </a:ext>
                  </a:extLst>
                </a:gridCol>
              </a:tblGrid>
              <a:tr h="309045">
                <a:tc>
                  <a:txBody>
                    <a:bodyPr/>
                    <a:lstStyle/>
                    <a:p>
                      <a:r>
                        <a:rPr lang="uk-UA" sz="1200" dirty="0" smtClean="0"/>
                        <a:t>Фаза</a:t>
                      </a:r>
                      <a:r>
                        <a:rPr lang="en-US" sz="1200" dirty="0" smtClean="0"/>
                        <a:t> </a:t>
                      </a:r>
                      <a:r>
                        <a:rPr lang="uk-UA" sz="1200" dirty="0" err="1" smtClean="0"/>
                        <a:t>вик</a:t>
                      </a:r>
                      <a:r>
                        <a:rPr lang="uk-UA" sz="1200" dirty="0" smtClean="0"/>
                        <a:t>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200" dirty="0" smtClean="0"/>
                        <a:t>Стан контексту</a:t>
                      </a:r>
                      <a:r>
                        <a:rPr lang="uk-UA" sz="1200" baseline="0" dirty="0" smtClean="0"/>
                        <a:t> виконання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349222"/>
                  </a:ext>
                </a:extLst>
              </a:tr>
              <a:tr h="33254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baseline="0" dirty="0" smtClean="0"/>
                        <a:t>Виконання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uk-UA" sz="1400" baseline="0" dirty="0" smtClean="0"/>
                        <a:t>команд</a:t>
                      </a:r>
                      <a:endParaRPr lang="en-US" sz="1400" baseline="0" dirty="0" smtClean="0"/>
                    </a:p>
                    <a:p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605116"/>
                  </a:ext>
                </a:extLst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/>
          </p:nvPr>
        </p:nvGraphicFramePr>
        <p:xfrm>
          <a:off x="1158876" y="316681"/>
          <a:ext cx="7195266" cy="2846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8644">
                  <a:extLst>
                    <a:ext uri="{9D8B030D-6E8A-4147-A177-3AD203B41FA5}">
                      <a16:colId xmlns:a16="http://schemas.microsoft.com/office/drawing/2014/main" val="216364043"/>
                    </a:ext>
                  </a:extLst>
                </a:gridCol>
                <a:gridCol w="5336622">
                  <a:extLst>
                    <a:ext uri="{9D8B030D-6E8A-4147-A177-3AD203B41FA5}">
                      <a16:colId xmlns:a16="http://schemas.microsoft.com/office/drawing/2014/main" val="3881000749"/>
                    </a:ext>
                  </a:extLst>
                </a:gridCol>
              </a:tblGrid>
              <a:tr h="187124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Memory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dirty="0" smtClean="0"/>
                        <a:t>Thread of Execution</a:t>
                      </a:r>
                      <a:r>
                        <a:rPr lang="uk-UA" sz="1200" baseline="0" dirty="0" smtClean="0"/>
                        <a:t> </a:t>
                      </a:r>
                      <a:endParaRPr lang="en-US" sz="1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2468"/>
                  </a:ext>
                </a:extLst>
              </a:tr>
              <a:tr h="25725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519000"/>
                  </a:ext>
                </a:extLst>
              </a:tr>
            </a:tbl>
          </a:graphicData>
        </a:graphic>
      </p:graphicFrame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363" y="637963"/>
            <a:ext cx="3673928" cy="2706763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876" y="633360"/>
            <a:ext cx="1782345" cy="1941742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7046" y="633360"/>
            <a:ext cx="2501093" cy="1941742"/>
          </a:xfrm>
          <a:prstGeom prst="rect">
            <a:avLst/>
          </a:prstGeom>
        </p:spPr>
      </p:pic>
      <p:sp>
        <p:nvSpPr>
          <p:cNvPr id="15" name="Штриховая стрелка вправо 14"/>
          <p:cNvSpPr/>
          <p:nvPr/>
        </p:nvSpPr>
        <p:spPr>
          <a:xfrm>
            <a:off x="9320341" y="2446602"/>
            <a:ext cx="498022" cy="1285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0655756" y="2366709"/>
            <a:ext cx="1162878" cy="288285"/>
          </a:xfrm>
          <a:prstGeom prst="rect">
            <a:avLst/>
          </a:prstGeom>
          <a:noFill/>
          <a:ln w="412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Полилиния 23"/>
          <p:cNvSpPr/>
          <p:nvPr/>
        </p:nvSpPr>
        <p:spPr>
          <a:xfrm>
            <a:off x="11539330" y="1182757"/>
            <a:ext cx="546723" cy="1133060"/>
          </a:xfrm>
          <a:custGeom>
            <a:avLst/>
            <a:gdLst>
              <a:gd name="connsiteX0" fmla="*/ 0 w 546723"/>
              <a:gd name="connsiteY0" fmla="*/ 1133060 h 1133060"/>
              <a:gd name="connsiteX1" fmla="*/ 536713 w 546723"/>
              <a:gd name="connsiteY1" fmla="*/ 427382 h 1133060"/>
              <a:gd name="connsiteX2" fmla="*/ 298174 w 546723"/>
              <a:gd name="connsiteY2" fmla="*/ 0 h 113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6723" h="1133060">
                <a:moveTo>
                  <a:pt x="0" y="1133060"/>
                </a:moveTo>
                <a:cubicBezTo>
                  <a:pt x="243508" y="874642"/>
                  <a:pt x="487017" y="616225"/>
                  <a:pt x="536713" y="427382"/>
                </a:cubicBezTo>
                <a:cubicBezTo>
                  <a:pt x="586409" y="238539"/>
                  <a:pt x="442291" y="119269"/>
                  <a:pt x="298174" y="0"/>
                </a:cubicBezTo>
              </a:path>
            </a:pathLst>
          </a:custGeom>
          <a:noFill/>
          <a:ln w="22225">
            <a:solidFill>
              <a:srgbClr val="FFFF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Прямоугольник 24"/>
          <p:cNvSpPr/>
          <p:nvPr/>
        </p:nvSpPr>
        <p:spPr>
          <a:xfrm>
            <a:off x="9868058" y="663177"/>
            <a:ext cx="1919750" cy="970871"/>
          </a:xfrm>
          <a:prstGeom prst="rect">
            <a:avLst/>
          </a:prstGeom>
          <a:noFill/>
          <a:ln w="1905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2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/>
          </p:nvPr>
        </p:nvGraphicFramePr>
        <p:xfrm>
          <a:off x="79959" y="1"/>
          <a:ext cx="12034157" cy="3634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634">
                  <a:extLst>
                    <a:ext uri="{9D8B030D-6E8A-4147-A177-3AD203B41FA5}">
                      <a16:colId xmlns:a16="http://schemas.microsoft.com/office/drawing/2014/main" val="2517701191"/>
                    </a:ext>
                  </a:extLst>
                </a:gridCol>
                <a:gridCol w="11008523">
                  <a:extLst>
                    <a:ext uri="{9D8B030D-6E8A-4147-A177-3AD203B41FA5}">
                      <a16:colId xmlns:a16="http://schemas.microsoft.com/office/drawing/2014/main" val="1903812305"/>
                    </a:ext>
                  </a:extLst>
                </a:gridCol>
              </a:tblGrid>
              <a:tr h="309045">
                <a:tc>
                  <a:txBody>
                    <a:bodyPr/>
                    <a:lstStyle/>
                    <a:p>
                      <a:r>
                        <a:rPr lang="uk-UA" sz="1200" dirty="0" smtClean="0"/>
                        <a:t>Фаза</a:t>
                      </a:r>
                      <a:r>
                        <a:rPr lang="en-US" sz="1200" dirty="0" smtClean="0"/>
                        <a:t> </a:t>
                      </a:r>
                      <a:r>
                        <a:rPr lang="uk-UA" sz="1200" dirty="0" err="1" smtClean="0"/>
                        <a:t>вик</a:t>
                      </a:r>
                      <a:r>
                        <a:rPr lang="uk-UA" sz="1200" dirty="0" smtClean="0"/>
                        <a:t>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200" dirty="0" smtClean="0"/>
                        <a:t>Стан контексту</a:t>
                      </a:r>
                      <a:r>
                        <a:rPr lang="uk-UA" sz="1200" baseline="0" dirty="0" smtClean="0"/>
                        <a:t> виконання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349222"/>
                  </a:ext>
                </a:extLst>
              </a:tr>
              <a:tr h="33254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baseline="0" dirty="0" smtClean="0"/>
                        <a:t>Виконання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uk-UA" sz="1400" baseline="0" dirty="0" smtClean="0"/>
                        <a:t>команд</a:t>
                      </a:r>
                      <a:endParaRPr lang="en-US" sz="1400" baseline="0" dirty="0" smtClean="0"/>
                    </a:p>
                    <a:p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605116"/>
                  </a:ext>
                </a:extLst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/>
          </p:nvPr>
        </p:nvGraphicFramePr>
        <p:xfrm>
          <a:off x="1158876" y="316681"/>
          <a:ext cx="7195266" cy="2846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8644">
                  <a:extLst>
                    <a:ext uri="{9D8B030D-6E8A-4147-A177-3AD203B41FA5}">
                      <a16:colId xmlns:a16="http://schemas.microsoft.com/office/drawing/2014/main" val="216364043"/>
                    </a:ext>
                  </a:extLst>
                </a:gridCol>
                <a:gridCol w="5336622">
                  <a:extLst>
                    <a:ext uri="{9D8B030D-6E8A-4147-A177-3AD203B41FA5}">
                      <a16:colId xmlns:a16="http://schemas.microsoft.com/office/drawing/2014/main" val="3881000749"/>
                    </a:ext>
                  </a:extLst>
                </a:gridCol>
              </a:tblGrid>
              <a:tr h="187124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Memory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dirty="0" smtClean="0"/>
                        <a:t>Thread of Execution</a:t>
                      </a:r>
                      <a:r>
                        <a:rPr lang="uk-UA" sz="1200" baseline="0" dirty="0" smtClean="0"/>
                        <a:t> </a:t>
                      </a:r>
                      <a:endParaRPr lang="en-US" sz="1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2468"/>
                  </a:ext>
                </a:extLst>
              </a:tr>
              <a:tr h="25725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519000"/>
                  </a:ext>
                </a:extLst>
              </a:tr>
            </a:tbl>
          </a:graphicData>
        </a:graphic>
      </p:graphicFrame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363" y="637963"/>
            <a:ext cx="3673928" cy="2706763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876" y="633360"/>
            <a:ext cx="1782345" cy="1941742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7046" y="633360"/>
            <a:ext cx="1529463" cy="1187410"/>
          </a:xfrm>
          <a:prstGeom prst="rect">
            <a:avLst/>
          </a:prstGeom>
        </p:spPr>
      </p:pic>
      <p:sp>
        <p:nvSpPr>
          <p:cNvPr id="15" name="Штриховая стрелка вправо 14"/>
          <p:cNvSpPr/>
          <p:nvPr/>
        </p:nvSpPr>
        <p:spPr>
          <a:xfrm>
            <a:off x="9320341" y="2446602"/>
            <a:ext cx="498022" cy="1285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6"/>
          <a:srcRect t="-1" b="20141"/>
          <a:stretch/>
        </p:blipFill>
        <p:spPr>
          <a:xfrm>
            <a:off x="3227047" y="1820770"/>
            <a:ext cx="4029964" cy="122168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8512" y="2091991"/>
            <a:ext cx="1431604" cy="642896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3"/>
          <a:srcRect r="46519" b="66173"/>
          <a:stretch/>
        </p:blipFill>
        <p:spPr>
          <a:xfrm>
            <a:off x="5242029" y="2117300"/>
            <a:ext cx="1964844" cy="915604"/>
          </a:xfrm>
          <a:prstGeom prst="rect">
            <a:avLst/>
          </a:prstGeom>
        </p:spPr>
      </p:pic>
      <p:sp>
        <p:nvSpPr>
          <p:cNvPr id="10" name="Стрелка вправо 9"/>
          <p:cNvSpPr/>
          <p:nvPr/>
        </p:nvSpPr>
        <p:spPr>
          <a:xfrm>
            <a:off x="5012575" y="2117300"/>
            <a:ext cx="229454" cy="18532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0655756" y="2366709"/>
            <a:ext cx="1162878" cy="288285"/>
          </a:xfrm>
          <a:prstGeom prst="rect">
            <a:avLst/>
          </a:prstGeom>
          <a:noFill/>
          <a:ln w="412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Полилиния 23"/>
          <p:cNvSpPr/>
          <p:nvPr/>
        </p:nvSpPr>
        <p:spPr>
          <a:xfrm>
            <a:off x="11539330" y="1182757"/>
            <a:ext cx="546723" cy="1133060"/>
          </a:xfrm>
          <a:custGeom>
            <a:avLst/>
            <a:gdLst>
              <a:gd name="connsiteX0" fmla="*/ 0 w 546723"/>
              <a:gd name="connsiteY0" fmla="*/ 1133060 h 1133060"/>
              <a:gd name="connsiteX1" fmla="*/ 536713 w 546723"/>
              <a:gd name="connsiteY1" fmla="*/ 427382 h 1133060"/>
              <a:gd name="connsiteX2" fmla="*/ 298174 w 546723"/>
              <a:gd name="connsiteY2" fmla="*/ 0 h 113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6723" h="1133060">
                <a:moveTo>
                  <a:pt x="0" y="1133060"/>
                </a:moveTo>
                <a:cubicBezTo>
                  <a:pt x="243508" y="874642"/>
                  <a:pt x="487017" y="616225"/>
                  <a:pt x="536713" y="427382"/>
                </a:cubicBezTo>
                <a:cubicBezTo>
                  <a:pt x="586409" y="238539"/>
                  <a:pt x="442291" y="119269"/>
                  <a:pt x="298174" y="0"/>
                </a:cubicBezTo>
              </a:path>
            </a:pathLst>
          </a:custGeom>
          <a:noFill/>
          <a:ln w="22225">
            <a:solidFill>
              <a:srgbClr val="FFFF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Прямоугольник 24"/>
          <p:cNvSpPr/>
          <p:nvPr/>
        </p:nvSpPr>
        <p:spPr>
          <a:xfrm>
            <a:off x="9868058" y="663177"/>
            <a:ext cx="1919750" cy="970871"/>
          </a:xfrm>
          <a:prstGeom prst="rect">
            <a:avLst/>
          </a:prstGeom>
          <a:noFill/>
          <a:ln w="1905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Прямоугольник 25"/>
          <p:cNvSpPr/>
          <p:nvPr/>
        </p:nvSpPr>
        <p:spPr>
          <a:xfrm>
            <a:off x="3227046" y="1820770"/>
            <a:ext cx="4029965" cy="1221687"/>
          </a:xfrm>
          <a:prstGeom prst="rect">
            <a:avLst/>
          </a:prstGeom>
          <a:noFill/>
          <a:ln w="4445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Прямая со стрелкой 27"/>
          <p:cNvCxnSpPr/>
          <p:nvPr/>
        </p:nvCxnSpPr>
        <p:spPr>
          <a:xfrm flipH="1">
            <a:off x="7434470" y="1182757"/>
            <a:ext cx="2383893" cy="775252"/>
          </a:xfrm>
          <a:prstGeom prst="straightConnector1">
            <a:avLst/>
          </a:prstGeom>
          <a:ln w="34925"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21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/>
          </p:nvPr>
        </p:nvGraphicFramePr>
        <p:xfrm>
          <a:off x="79959" y="1"/>
          <a:ext cx="12034157" cy="3634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634">
                  <a:extLst>
                    <a:ext uri="{9D8B030D-6E8A-4147-A177-3AD203B41FA5}">
                      <a16:colId xmlns:a16="http://schemas.microsoft.com/office/drawing/2014/main" val="2517701191"/>
                    </a:ext>
                  </a:extLst>
                </a:gridCol>
                <a:gridCol w="11008523">
                  <a:extLst>
                    <a:ext uri="{9D8B030D-6E8A-4147-A177-3AD203B41FA5}">
                      <a16:colId xmlns:a16="http://schemas.microsoft.com/office/drawing/2014/main" val="1903812305"/>
                    </a:ext>
                  </a:extLst>
                </a:gridCol>
              </a:tblGrid>
              <a:tr h="309045">
                <a:tc>
                  <a:txBody>
                    <a:bodyPr/>
                    <a:lstStyle/>
                    <a:p>
                      <a:r>
                        <a:rPr lang="uk-UA" sz="1200" dirty="0" smtClean="0"/>
                        <a:t>Фаза</a:t>
                      </a:r>
                      <a:r>
                        <a:rPr lang="en-US" sz="1200" dirty="0" smtClean="0"/>
                        <a:t> </a:t>
                      </a:r>
                      <a:r>
                        <a:rPr lang="uk-UA" sz="1200" dirty="0" err="1" smtClean="0"/>
                        <a:t>вик</a:t>
                      </a:r>
                      <a:r>
                        <a:rPr lang="uk-UA" sz="1200" dirty="0" smtClean="0"/>
                        <a:t>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200" dirty="0" smtClean="0"/>
                        <a:t>Стан контексту</a:t>
                      </a:r>
                      <a:r>
                        <a:rPr lang="uk-UA" sz="1200" baseline="0" dirty="0" smtClean="0"/>
                        <a:t> виконання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349222"/>
                  </a:ext>
                </a:extLst>
              </a:tr>
              <a:tr h="33254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baseline="0" dirty="0" smtClean="0"/>
                        <a:t>Виконання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uk-UA" sz="1400" baseline="0" dirty="0" smtClean="0"/>
                        <a:t>команд</a:t>
                      </a:r>
                      <a:endParaRPr lang="en-US" sz="1400" baseline="0" dirty="0" smtClean="0"/>
                    </a:p>
                    <a:p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605116"/>
                  </a:ext>
                </a:extLst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/>
          </p:nvPr>
        </p:nvGraphicFramePr>
        <p:xfrm>
          <a:off x="1158876" y="316681"/>
          <a:ext cx="7195266" cy="2846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8644">
                  <a:extLst>
                    <a:ext uri="{9D8B030D-6E8A-4147-A177-3AD203B41FA5}">
                      <a16:colId xmlns:a16="http://schemas.microsoft.com/office/drawing/2014/main" val="216364043"/>
                    </a:ext>
                  </a:extLst>
                </a:gridCol>
                <a:gridCol w="5336622">
                  <a:extLst>
                    <a:ext uri="{9D8B030D-6E8A-4147-A177-3AD203B41FA5}">
                      <a16:colId xmlns:a16="http://schemas.microsoft.com/office/drawing/2014/main" val="3881000749"/>
                    </a:ext>
                  </a:extLst>
                </a:gridCol>
              </a:tblGrid>
              <a:tr h="187124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Memory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dirty="0" smtClean="0"/>
                        <a:t>Thread of Execution</a:t>
                      </a:r>
                      <a:r>
                        <a:rPr lang="uk-UA" sz="1200" baseline="0" dirty="0" smtClean="0"/>
                        <a:t> </a:t>
                      </a:r>
                      <a:endParaRPr lang="en-US" sz="1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2468"/>
                  </a:ext>
                </a:extLst>
              </a:tr>
              <a:tr h="25725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519000"/>
                  </a:ext>
                </a:extLst>
              </a:tr>
            </a:tbl>
          </a:graphicData>
        </a:graphic>
      </p:graphicFrame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363" y="637963"/>
            <a:ext cx="3673928" cy="2706763"/>
          </a:xfrm>
          <a:prstGeom prst="rect">
            <a:avLst/>
          </a:prstGeom>
        </p:spPr>
      </p:pic>
      <p:sp>
        <p:nvSpPr>
          <p:cNvPr id="15" name="Штриховая стрелка вправо 14"/>
          <p:cNvSpPr/>
          <p:nvPr/>
        </p:nvSpPr>
        <p:spPr>
          <a:xfrm>
            <a:off x="9320341" y="2446602"/>
            <a:ext cx="498022" cy="1285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876" y="637963"/>
            <a:ext cx="1782345" cy="1941742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7046" y="637963"/>
            <a:ext cx="1529463" cy="1187410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 rotWithShape="1">
          <a:blip r:embed="rId6"/>
          <a:srcRect t="-1" b="20141"/>
          <a:stretch/>
        </p:blipFill>
        <p:spPr>
          <a:xfrm>
            <a:off x="3227047" y="1825373"/>
            <a:ext cx="4029964" cy="122168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7046" y="2100487"/>
            <a:ext cx="1443070" cy="630530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3"/>
          <a:srcRect r="46519" b="66173"/>
          <a:stretch/>
        </p:blipFill>
        <p:spPr>
          <a:xfrm>
            <a:off x="5242029" y="2056522"/>
            <a:ext cx="1964844" cy="915604"/>
          </a:xfrm>
          <a:prstGeom prst="rect">
            <a:avLst/>
          </a:prstGeom>
        </p:spPr>
      </p:pic>
      <p:sp>
        <p:nvSpPr>
          <p:cNvPr id="23" name="Стрелка вправо 22"/>
          <p:cNvSpPr/>
          <p:nvPr/>
        </p:nvSpPr>
        <p:spPr>
          <a:xfrm>
            <a:off x="5012575" y="2251889"/>
            <a:ext cx="229454" cy="18532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Прямая со стрелкой 6"/>
          <p:cNvCxnSpPr/>
          <p:nvPr/>
        </p:nvCxnSpPr>
        <p:spPr>
          <a:xfrm flipH="1" flipV="1">
            <a:off x="11121088" y="863706"/>
            <a:ext cx="800" cy="1573508"/>
          </a:xfrm>
          <a:prstGeom prst="straightConnector1">
            <a:avLst/>
          </a:prstGeom>
          <a:ln w="25400"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H="1" flipV="1">
            <a:off x="11373678" y="863706"/>
            <a:ext cx="96079" cy="1582896"/>
          </a:xfrm>
          <a:prstGeom prst="straightConnector1">
            <a:avLst/>
          </a:prstGeom>
          <a:ln w="25400"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рямоугольник 24"/>
          <p:cNvSpPr/>
          <p:nvPr/>
        </p:nvSpPr>
        <p:spPr>
          <a:xfrm>
            <a:off x="9868058" y="663177"/>
            <a:ext cx="1919750" cy="970871"/>
          </a:xfrm>
          <a:prstGeom prst="rect">
            <a:avLst/>
          </a:prstGeom>
          <a:noFill/>
          <a:ln w="1905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Прямоугольник 25"/>
          <p:cNvSpPr/>
          <p:nvPr/>
        </p:nvSpPr>
        <p:spPr>
          <a:xfrm>
            <a:off x="3227046" y="1820770"/>
            <a:ext cx="4029965" cy="1221687"/>
          </a:xfrm>
          <a:prstGeom prst="rect">
            <a:avLst/>
          </a:prstGeom>
          <a:noFill/>
          <a:ln w="4445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Прямая со стрелкой 26"/>
          <p:cNvCxnSpPr/>
          <p:nvPr/>
        </p:nvCxnSpPr>
        <p:spPr>
          <a:xfrm flipH="1">
            <a:off x="7434470" y="1182757"/>
            <a:ext cx="2383893" cy="775252"/>
          </a:xfrm>
          <a:prstGeom prst="straightConnector1">
            <a:avLst/>
          </a:prstGeom>
          <a:ln w="34925"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/>
          <p:cNvSpPr/>
          <p:nvPr/>
        </p:nvSpPr>
        <p:spPr>
          <a:xfrm>
            <a:off x="1548245" y="637963"/>
            <a:ext cx="280555" cy="225743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10994781" y="2412000"/>
            <a:ext cx="280555" cy="225743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Прямоугольник 20"/>
          <p:cNvSpPr/>
          <p:nvPr/>
        </p:nvSpPr>
        <p:spPr>
          <a:xfrm>
            <a:off x="3486040" y="2073708"/>
            <a:ext cx="280555" cy="225743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Полилиния 4"/>
          <p:cNvSpPr/>
          <p:nvPr/>
        </p:nvSpPr>
        <p:spPr>
          <a:xfrm>
            <a:off x="481066" y="809567"/>
            <a:ext cx="10909229" cy="3553212"/>
          </a:xfrm>
          <a:custGeom>
            <a:avLst/>
            <a:gdLst>
              <a:gd name="connsiteX0" fmla="*/ 911316 w 10909229"/>
              <a:gd name="connsiteY0" fmla="*/ 11315 h 3553212"/>
              <a:gd name="connsiteX1" fmla="*/ 235907 w 10909229"/>
              <a:gd name="connsiteY1" fmla="*/ 198351 h 3553212"/>
              <a:gd name="connsiteX2" fmla="*/ 7307 w 10909229"/>
              <a:gd name="connsiteY2" fmla="*/ 1372524 h 3553212"/>
              <a:gd name="connsiteX3" fmla="*/ 464507 w 10909229"/>
              <a:gd name="connsiteY3" fmla="*/ 3211715 h 3553212"/>
              <a:gd name="connsiteX4" fmla="*/ 2449170 w 10909229"/>
              <a:gd name="connsiteY4" fmla="*/ 3533833 h 3553212"/>
              <a:gd name="connsiteX5" fmla="*/ 9857889 w 10909229"/>
              <a:gd name="connsiteY5" fmla="*/ 3336406 h 3553212"/>
              <a:gd name="connsiteX6" fmla="*/ 10689161 w 10909229"/>
              <a:gd name="connsiteY6" fmla="*/ 1881678 h 355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09229" h="3553212">
                <a:moveTo>
                  <a:pt x="911316" y="11315"/>
                </a:moveTo>
                <a:cubicBezTo>
                  <a:pt x="648945" y="-8601"/>
                  <a:pt x="386575" y="-28517"/>
                  <a:pt x="235907" y="198351"/>
                </a:cubicBezTo>
                <a:cubicBezTo>
                  <a:pt x="85239" y="425219"/>
                  <a:pt x="-30793" y="870297"/>
                  <a:pt x="7307" y="1372524"/>
                </a:cubicBezTo>
                <a:cubicBezTo>
                  <a:pt x="45407" y="1874751"/>
                  <a:pt x="57530" y="2851497"/>
                  <a:pt x="464507" y="3211715"/>
                </a:cubicBezTo>
                <a:cubicBezTo>
                  <a:pt x="871484" y="3571933"/>
                  <a:pt x="883606" y="3513051"/>
                  <a:pt x="2449170" y="3533833"/>
                </a:cubicBezTo>
                <a:cubicBezTo>
                  <a:pt x="4014734" y="3554615"/>
                  <a:pt x="8484557" y="3611765"/>
                  <a:pt x="9857889" y="3336406"/>
                </a:cubicBezTo>
                <a:cubicBezTo>
                  <a:pt x="11231221" y="3061047"/>
                  <a:pt x="10960191" y="2471362"/>
                  <a:pt x="10689161" y="1881678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Полилиния 5"/>
          <p:cNvSpPr/>
          <p:nvPr/>
        </p:nvSpPr>
        <p:spPr>
          <a:xfrm>
            <a:off x="3771900" y="379603"/>
            <a:ext cx="7538013" cy="1750533"/>
          </a:xfrm>
          <a:custGeom>
            <a:avLst/>
            <a:gdLst>
              <a:gd name="connsiteX0" fmla="*/ 7356764 w 7538013"/>
              <a:gd name="connsiteY0" fmla="*/ 275024 h 1750533"/>
              <a:gd name="connsiteX1" fmla="*/ 7325591 w 7538013"/>
              <a:gd name="connsiteY1" fmla="*/ 67206 h 1750533"/>
              <a:gd name="connsiteX2" fmla="*/ 5226627 w 7538013"/>
              <a:gd name="connsiteY2" fmla="*/ 160724 h 1750533"/>
              <a:gd name="connsiteX3" fmla="*/ 0 w 7538013"/>
              <a:gd name="connsiteY3" fmla="*/ 1750533 h 1750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8013" h="1750533">
                <a:moveTo>
                  <a:pt x="7356764" y="275024"/>
                </a:moveTo>
                <a:cubicBezTo>
                  <a:pt x="7518689" y="180640"/>
                  <a:pt x="7680614" y="86256"/>
                  <a:pt x="7325591" y="67206"/>
                </a:cubicBezTo>
                <a:cubicBezTo>
                  <a:pt x="6970568" y="48156"/>
                  <a:pt x="6447559" y="-119831"/>
                  <a:pt x="5226627" y="160724"/>
                </a:cubicBezTo>
                <a:cubicBezTo>
                  <a:pt x="4005695" y="441279"/>
                  <a:pt x="2002847" y="1095906"/>
                  <a:pt x="0" y="1750533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8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/>
          </p:nvPr>
        </p:nvGraphicFramePr>
        <p:xfrm>
          <a:off x="79959" y="1"/>
          <a:ext cx="12034157" cy="3634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634">
                  <a:extLst>
                    <a:ext uri="{9D8B030D-6E8A-4147-A177-3AD203B41FA5}">
                      <a16:colId xmlns:a16="http://schemas.microsoft.com/office/drawing/2014/main" val="2517701191"/>
                    </a:ext>
                  </a:extLst>
                </a:gridCol>
                <a:gridCol w="11008523">
                  <a:extLst>
                    <a:ext uri="{9D8B030D-6E8A-4147-A177-3AD203B41FA5}">
                      <a16:colId xmlns:a16="http://schemas.microsoft.com/office/drawing/2014/main" val="1903812305"/>
                    </a:ext>
                  </a:extLst>
                </a:gridCol>
              </a:tblGrid>
              <a:tr h="309045">
                <a:tc>
                  <a:txBody>
                    <a:bodyPr/>
                    <a:lstStyle/>
                    <a:p>
                      <a:r>
                        <a:rPr lang="uk-UA" sz="1200" dirty="0" smtClean="0"/>
                        <a:t>Фаза</a:t>
                      </a:r>
                      <a:r>
                        <a:rPr lang="en-US" sz="1200" dirty="0" smtClean="0"/>
                        <a:t> </a:t>
                      </a:r>
                      <a:r>
                        <a:rPr lang="uk-UA" sz="1200" dirty="0" err="1" smtClean="0"/>
                        <a:t>вик</a:t>
                      </a:r>
                      <a:r>
                        <a:rPr lang="uk-UA" sz="1200" dirty="0" smtClean="0"/>
                        <a:t>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200" dirty="0" smtClean="0"/>
                        <a:t>Стан контексту</a:t>
                      </a:r>
                      <a:r>
                        <a:rPr lang="uk-UA" sz="1200" baseline="0" dirty="0" smtClean="0"/>
                        <a:t> виконання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349222"/>
                  </a:ext>
                </a:extLst>
              </a:tr>
              <a:tr h="33254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baseline="0" dirty="0" smtClean="0"/>
                        <a:t>Виконання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uk-UA" sz="1400" baseline="0" dirty="0" smtClean="0"/>
                        <a:t>команд</a:t>
                      </a:r>
                      <a:endParaRPr lang="en-US" sz="1400" baseline="0" dirty="0" smtClean="0"/>
                    </a:p>
                    <a:p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605116"/>
                  </a:ext>
                </a:extLst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/>
          </p:nvPr>
        </p:nvGraphicFramePr>
        <p:xfrm>
          <a:off x="1158876" y="316681"/>
          <a:ext cx="7195266" cy="2846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8644">
                  <a:extLst>
                    <a:ext uri="{9D8B030D-6E8A-4147-A177-3AD203B41FA5}">
                      <a16:colId xmlns:a16="http://schemas.microsoft.com/office/drawing/2014/main" val="216364043"/>
                    </a:ext>
                  </a:extLst>
                </a:gridCol>
                <a:gridCol w="5336622">
                  <a:extLst>
                    <a:ext uri="{9D8B030D-6E8A-4147-A177-3AD203B41FA5}">
                      <a16:colId xmlns:a16="http://schemas.microsoft.com/office/drawing/2014/main" val="3881000749"/>
                    </a:ext>
                  </a:extLst>
                </a:gridCol>
              </a:tblGrid>
              <a:tr h="187124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Memory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dirty="0" smtClean="0"/>
                        <a:t>Thread of Execution</a:t>
                      </a:r>
                      <a:r>
                        <a:rPr lang="uk-UA" sz="1200" baseline="0" dirty="0" smtClean="0"/>
                        <a:t> </a:t>
                      </a:r>
                      <a:endParaRPr lang="en-US" sz="1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2468"/>
                  </a:ext>
                </a:extLst>
              </a:tr>
              <a:tr h="25725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519000"/>
                  </a:ext>
                </a:extLst>
              </a:tr>
            </a:tbl>
          </a:graphicData>
        </a:graphic>
      </p:graphicFrame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363" y="637963"/>
            <a:ext cx="3673928" cy="2706763"/>
          </a:xfrm>
          <a:prstGeom prst="rect">
            <a:avLst/>
          </a:prstGeom>
        </p:spPr>
      </p:pic>
      <p:sp>
        <p:nvSpPr>
          <p:cNvPr id="15" name="Штриховая стрелка вправо 14"/>
          <p:cNvSpPr/>
          <p:nvPr/>
        </p:nvSpPr>
        <p:spPr>
          <a:xfrm>
            <a:off x="9320341" y="2446602"/>
            <a:ext cx="498022" cy="1285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876" y="637963"/>
            <a:ext cx="1782345" cy="1941742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7046" y="637963"/>
            <a:ext cx="1529463" cy="1187410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 rotWithShape="1">
          <a:blip r:embed="rId6"/>
          <a:srcRect t="-1" b="20141"/>
          <a:stretch/>
        </p:blipFill>
        <p:spPr>
          <a:xfrm>
            <a:off x="3227047" y="1825373"/>
            <a:ext cx="4029964" cy="122168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7046" y="2100487"/>
            <a:ext cx="1443070" cy="630530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3"/>
          <a:srcRect r="46519" b="66173"/>
          <a:stretch/>
        </p:blipFill>
        <p:spPr>
          <a:xfrm>
            <a:off x="5242029" y="2056522"/>
            <a:ext cx="1964844" cy="915604"/>
          </a:xfrm>
          <a:prstGeom prst="rect">
            <a:avLst/>
          </a:prstGeom>
        </p:spPr>
      </p:pic>
      <p:sp>
        <p:nvSpPr>
          <p:cNvPr id="23" name="Стрелка вправо 22"/>
          <p:cNvSpPr/>
          <p:nvPr/>
        </p:nvSpPr>
        <p:spPr>
          <a:xfrm>
            <a:off x="5012575" y="2251889"/>
            <a:ext cx="229454" cy="18532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Прямая со стрелкой 6"/>
          <p:cNvCxnSpPr/>
          <p:nvPr/>
        </p:nvCxnSpPr>
        <p:spPr>
          <a:xfrm flipH="1" flipV="1">
            <a:off x="11121088" y="863706"/>
            <a:ext cx="800" cy="1573508"/>
          </a:xfrm>
          <a:prstGeom prst="straightConnector1">
            <a:avLst/>
          </a:prstGeom>
          <a:ln w="25400"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H="1" flipV="1">
            <a:off x="11373678" y="863706"/>
            <a:ext cx="96079" cy="1582896"/>
          </a:xfrm>
          <a:prstGeom prst="straightConnector1">
            <a:avLst/>
          </a:prstGeom>
          <a:ln w="25400"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рямоугольник 24"/>
          <p:cNvSpPr/>
          <p:nvPr/>
        </p:nvSpPr>
        <p:spPr>
          <a:xfrm>
            <a:off x="9868058" y="663177"/>
            <a:ext cx="1919750" cy="970871"/>
          </a:xfrm>
          <a:prstGeom prst="rect">
            <a:avLst/>
          </a:prstGeom>
          <a:noFill/>
          <a:ln w="1905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Прямоугольник 25"/>
          <p:cNvSpPr/>
          <p:nvPr/>
        </p:nvSpPr>
        <p:spPr>
          <a:xfrm>
            <a:off x="3227046" y="1820770"/>
            <a:ext cx="4029965" cy="1221687"/>
          </a:xfrm>
          <a:prstGeom prst="rect">
            <a:avLst/>
          </a:prstGeom>
          <a:noFill/>
          <a:ln w="4445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Прямая со стрелкой 26"/>
          <p:cNvCxnSpPr/>
          <p:nvPr/>
        </p:nvCxnSpPr>
        <p:spPr>
          <a:xfrm flipH="1">
            <a:off x="7434470" y="1182757"/>
            <a:ext cx="2383893" cy="775252"/>
          </a:xfrm>
          <a:prstGeom prst="straightConnector1">
            <a:avLst/>
          </a:prstGeom>
          <a:ln w="34925"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/>
          <p:cNvSpPr/>
          <p:nvPr/>
        </p:nvSpPr>
        <p:spPr>
          <a:xfrm>
            <a:off x="1548245" y="637963"/>
            <a:ext cx="280555" cy="225743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10994781" y="2412000"/>
            <a:ext cx="280555" cy="225743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Прямоугольник 20"/>
          <p:cNvSpPr/>
          <p:nvPr/>
        </p:nvSpPr>
        <p:spPr>
          <a:xfrm>
            <a:off x="3486040" y="2073708"/>
            <a:ext cx="280555" cy="225743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Прямоугольник 27"/>
          <p:cNvSpPr/>
          <p:nvPr/>
        </p:nvSpPr>
        <p:spPr>
          <a:xfrm>
            <a:off x="1523998" y="904664"/>
            <a:ext cx="280555" cy="225743"/>
          </a:xfrm>
          <a:prstGeom prst="rect">
            <a:avLst/>
          </a:prstGeom>
          <a:noFill/>
          <a:ln>
            <a:solidFill>
              <a:srgbClr val="00B0F0"/>
            </a:solidFill>
          </a:ln>
          <a:effectLst>
            <a:glow rad="63500">
              <a:srgbClr val="00B0F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11368482" y="2411999"/>
            <a:ext cx="280555" cy="225743"/>
          </a:xfrm>
          <a:prstGeom prst="rect">
            <a:avLst/>
          </a:prstGeom>
          <a:noFill/>
          <a:ln>
            <a:solidFill>
              <a:srgbClr val="00B0F0"/>
            </a:solidFill>
          </a:ln>
          <a:effectLst>
            <a:glow rad="63500">
              <a:srgbClr val="00B0F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3488592" y="2318741"/>
            <a:ext cx="280555" cy="225743"/>
          </a:xfrm>
          <a:prstGeom prst="rect">
            <a:avLst/>
          </a:prstGeom>
          <a:noFill/>
          <a:ln>
            <a:solidFill>
              <a:srgbClr val="00B0F0"/>
            </a:solidFill>
          </a:ln>
          <a:effectLst>
            <a:glow rad="63500">
              <a:srgbClr val="00B0F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Полилиния 4"/>
          <p:cNvSpPr/>
          <p:nvPr/>
        </p:nvSpPr>
        <p:spPr>
          <a:xfrm>
            <a:off x="481066" y="809567"/>
            <a:ext cx="10909229" cy="3553212"/>
          </a:xfrm>
          <a:custGeom>
            <a:avLst/>
            <a:gdLst>
              <a:gd name="connsiteX0" fmla="*/ 911316 w 10909229"/>
              <a:gd name="connsiteY0" fmla="*/ 11315 h 3553212"/>
              <a:gd name="connsiteX1" fmla="*/ 235907 w 10909229"/>
              <a:gd name="connsiteY1" fmla="*/ 198351 h 3553212"/>
              <a:gd name="connsiteX2" fmla="*/ 7307 w 10909229"/>
              <a:gd name="connsiteY2" fmla="*/ 1372524 h 3553212"/>
              <a:gd name="connsiteX3" fmla="*/ 464507 w 10909229"/>
              <a:gd name="connsiteY3" fmla="*/ 3211715 h 3553212"/>
              <a:gd name="connsiteX4" fmla="*/ 2449170 w 10909229"/>
              <a:gd name="connsiteY4" fmla="*/ 3533833 h 3553212"/>
              <a:gd name="connsiteX5" fmla="*/ 9857889 w 10909229"/>
              <a:gd name="connsiteY5" fmla="*/ 3336406 h 3553212"/>
              <a:gd name="connsiteX6" fmla="*/ 10689161 w 10909229"/>
              <a:gd name="connsiteY6" fmla="*/ 1881678 h 355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09229" h="3553212">
                <a:moveTo>
                  <a:pt x="911316" y="11315"/>
                </a:moveTo>
                <a:cubicBezTo>
                  <a:pt x="648945" y="-8601"/>
                  <a:pt x="386575" y="-28517"/>
                  <a:pt x="235907" y="198351"/>
                </a:cubicBezTo>
                <a:cubicBezTo>
                  <a:pt x="85239" y="425219"/>
                  <a:pt x="-30793" y="870297"/>
                  <a:pt x="7307" y="1372524"/>
                </a:cubicBezTo>
                <a:cubicBezTo>
                  <a:pt x="45407" y="1874751"/>
                  <a:pt x="57530" y="2851497"/>
                  <a:pt x="464507" y="3211715"/>
                </a:cubicBezTo>
                <a:cubicBezTo>
                  <a:pt x="871484" y="3571933"/>
                  <a:pt x="883606" y="3513051"/>
                  <a:pt x="2449170" y="3533833"/>
                </a:cubicBezTo>
                <a:cubicBezTo>
                  <a:pt x="4014734" y="3554615"/>
                  <a:pt x="8484557" y="3611765"/>
                  <a:pt x="9857889" y="3336406"/>
                </a:cubicBezTo>
                <a:cubicBezTo>
                  <a:pt x="11231221" y="3061047"/>
                  <a:pt x="10960191" y="2471362"/>
                  <a:pt x="10689161" y="1881678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Полилиния 30"/>
          <p:cNvSpPr/>
          <p:nvPr/>
        </p:nvSpPr>
        <p:spPr>
          <a:xfrm>
            <a:off x="571120" y="1076268"/>
            <a:ext cx="11216688" cy="3051158"/>
          </a:xfrm>
          <a:custGeom>
            <a:avLst/>
            <a:gdLst>
              <a:gd name="connsiteX0" fmla="*/ 911316 w 10909229"/>
              <a:gd name="connsiteY0" fmla="*/ 11315 h 3553212"/>
              <a:gd name="connsiteX1" fmla="*/ 235907 w 10909229"/>
              <a:gd name="connsiteY1" fmla="*/ 198351 h 3553212"/>
              <a:gd name="connsiteX2" fmla="*/ 7307 w 10909229"/>
              <a:gd name="connsiteY2" fmla="*/ 1372524 h 3553212"/>
              <a:gd name="connsiteX3" fmla="*/ 464507 w 10909229"/>
              <a:gd name="connsiteY3" fmla="*/ 3211715 h 3553212"/>
              <a:gd name="connsiteX4" fmla="*/ 2449170 w 10909229"/>
              <a:gd name="connsiteY4" fmla="*/ 3533833 h 3553212"/>
              <a:gd name="connsiteX5" fmla="*/ 9857889 w 10909229"/>
              <a:gd name="connsiteY5" fmla="*/ 3336406 h 3553212"/>
              <a:gd name="connsiteX6" fmla="*/ 10689161 w 10909229"/>
              <a:gd name="connsiteY6" fmla="*/ 1881678 h 355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09229" h="3553212">
                <a:moveTo>
                  <a:pt x="911316" y="11315"/>
                </a:moveTo>
                <a:cubicBezTo>
                  <a:pt x="648945" y="-8601"/>
                  <a:pt x="386575" y="-28517"/>
                  <a:pt x="235907" y="198351"/>
                </a:cubicBezTo>
                <a:cubicBezTo>
                  <a:pt x="85239" y="425219"/>
                  <a:pt x="-30793" y="870297"/>
                  <a:pt x="7307" y="1372524"/>
                </a:cubicBezTo>
                <a:cubicBezTo>
                  <a:pt x="45407" y="1874751"/>
                  <a:pt x="57530" y="2851497"/>
                  <a:pt x="464507" y="3211715"/>
                </a:cubicBezTo>
                <a:cubicBezTo>
                  <a:pt x="871484" y="3571933"/>
                  <a:pt x="883606" y="3513051"/>
                  <a:pt x="2449170" y="3533833"/>
                </a:cubicBezTo>
                <a:cubicBezTo>
                  <a:pt x="4014734" y="3554615"/>
                  <a:pt x="8484557" y="3611765"/>
                  <a:pt x="9857889" y="3336406"/>
                </a:cubicBezTo>
                <a:cubicBezTo>
                  <a:pt x="11231221" y="3061047"/>
                  <a:pt x="10960191" y="2471362"/>
                  <a:pt x="10689161" y="1881678"/>
                </a:cubicBezTo>
              </a:path>
            </a:pathLst>
          </a:custGeom>
          <a:noFill/>
          <a:ln>
            <a:solidFill>
              <a:srgbClr val="00B0F0"/>
            </a:solidFill>
            <a:tailEnd type="triangle"/>
          </a:ln>
          <a:effectLst>
            <a:glow rad="101600">
              <a:srgbClr val="00B0F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Полилиния 5"/>
          <p:cNvSpPr/>
          <p:nvPr/>
        </p:nvSpPr>
        <p:spPr>
          <a:xfrm>
            <a:off x="3771900" y="379603"/>
            <a:ext cx="7538013" cy="1750533"/>
          </a:xfrm>
          <a:custGeom>
            <a:avLst/>
            <a:gdLst>
              <a:gd name="connsiteX0" fmla="*/ 7356764 w 7538013"/>
              <a:gd name="connsiteY0" fmla="*/ 275024 h 1750533"/>
              <a:gd name="connsiteX1" fmla="*/ 7325591 w 7538013"/>
              <a:gd name="connsiteY1" fmla="*/ 67206 h 1750533"/>
              <a:gd name="connsiteX2" fmla="*/ 5226627 w 7538013"/>
              <a:gd name="connsiteY2" fmla="*/ 160724 h 1750533"/>
              <a:gd name="connsiteX3" fmla="*/ 0 w 7538013"/>
              <a:gd name="connsiteY3" fmla="*/ 1750533 h 1750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8013" h="1750533">
                <a:moveTo>
                  <a:pt x="7356764" y="275024"/>
                </a:moveTo>
                <a:cubicBezTo>
                  <a:pt x="7518689" y="180640"/>
                  <a:pt x="7680614" y="86256"/>
                  <a:pt x="7325591" y="67206"/>
                </a:cubicBezTo>
                <a:cubicBezTo>
                  <a:pt x="6970568" y="48156"/>
                  <a:pt x="6447559" y="-119831"/>
                  <a:pt x="5226627" y="160724"/>
                </a:cubicBezTo>
                <a:cubicBezTo>
                  <a:pt x="4005695" y="441279"/>
                  <a:pt x="2002847" y="1095906"/>
                  <a:pt x="0" y="1750533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Полилиния 9"/>
          <p:cNvSpPr/>
          <p:nvPr/>
        </p:nvSpPr>
        <p:spPr>
          <a:xfrm>
            <a:off x="3782291" y="316681"/>
            <a:ext cx="7942368" cy="2114792"/>
          </a:xfrm>
          <a:custGeom>
            <a:avLst/>
            <a:gdLst>
              <a:gd name="connsiteX0" fmla="*/ 7606145 w 7942368"/>
              <a:gd name="connsiteY0" fmla="*/ 506585 h 2273040"/>
              <a:gd name="connsiteX1" fmla="*/ 7564582 w 7942368"/>
              <a:gd name="connsiteY1" fmla="*/ 28603 h 2273040"/>
              <a:gd name="connsiteX2" fmla="*/ 3782291 w 7942368"/>
              <a:gd name="connsiteY2" fmla="*/ 298767 h 2273040"/>
              <a:gd name="connsiteX3" fmla="*/ 0 w 7942368"/>
              <a:gd name="connsiteY3" fmla="*/ 2273040 h 227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42368" h="2273040">
                <a:moveTo>
                  <a:pt x="7606145" y="506585"/>
                </a:moveTo>
                <a:cubicBezTo>
                  <a:pt x="7904018" y="284912"/>
                  <a:pt x="8201891" y="63239"/>
                  <a:pt x="7564582" y="28603"/>
                </a:cubicBezTo>
                <a:cubicBezTo>
                  <a:pt x="6927273" y="-6033"/>
                  <a:pt x="5043055" y="-75306"/>
                  <a:pt x="3782291" y="298767"/>
                </a:cubicBezTo>
                <a:cubicBezTo>
                  <a:pt x="2521527" y="672840"/>
                  <a:pt x="1260763" y="1472940"/>
                  <a:pt x="0" y="2273040"/>
                </a:cubicBezTo>
              </a:path>
            </a:pathLst>
          </a:custGeom>
          <a:noFill/>
          <a:ln>
            <a:solidFill>
              <a:srgbClr val="00B0F0"/>
            </a:solidFill>
            <a:tailEnd type="triangle"/>
          </a:ln>
          <a:effectLst>
            <a:glow rad="101600">
              <a:srgbClr val="00B0F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9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b="23392"/>
          <a:stretch/>
        </p:blipFill>
        <p:spPr>
          <a:xfrm>
            <a:off x="442942" y="1769676"/>
            <a:ext cx="3074401" cy="327645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t="9414" b="63087"/>
          <a:stretch/>
        </p:blipFill>
        <p:spPr>
          <a:xfrm>
            <a:off x="4936078" y="439839"/>
            <a:ext cx="4252441" cy="128479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500817" y="1792826"/>
            <a:ext cx="2624349" cy="904076"/>
          </a:xfrm>
          <a:prstGeom prst="rect">
            <a:avLst/>
          </a:prstGeom>
          <a:noFill/>
          <a:ln w="3175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37467" y="2882776"/>
            <a:ext cx="2624349" cy="904076"/>
          </a:xfrm>
          <a:prstGeom prst="rect">
            <a:avLst/>
          </a:prstGeom>
          <a:noFill/>
          <a:ln w="3175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537467" y="4028671"/>
            <a:ext cx="2624349" cy="904076"/>
          </a:xfrm>
          <a:prstGeom prst="rect">
            <a:avLst/>
          </a:prstGeom>
          <a:noFill/>
          <a:ln w="3175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5362182" y="532435"/>
            <a:ext cx="3700795" cy="1111170"/>
          </a:xfrm>
          <a:prstGeom prst="rect">
            <a:avLst/>
          </a:prstGeom>
          <a:noFill/>
          <a:ln w="3175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1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415459"/>
              </p:ext>
            </p:extLst>
          </p:nvPr>
        </p:nvGraphicFramePr>
        <p:xfrm>
          <a:off x="79959" y="1"/>
          <a:ext cx="12034157" cy="6960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634">
                  <a:extLst>
                    <a:ext uri="{9D8B030D-6E8A-4147-A177-3AD203B41FA5}">
                      <a16:colId xmlns:a16="http://schemas.microsoft.com/office/drawing/2014/main" val="2517701191"/>
                    </a:ext>
                  </a:extLst>
                </a:gridCol>
                <a:gridCol w="11008523">
                  <a:extLst>
                    <a:ext uri="{9D8B030D-6E8A-4147-A177-3AD203B41FA5}">
                      <a16:colId xmlns:a16="http://schemas.microsoft.com/office/drawing/2014/main" val="1903812305"/>
                    </a:ext>
                  </a:extLst>
                </a:gridCol>
              </a:tblGrid>
              <a:tr h="309045">
                <a:tc>
                  <a:txBody>
                    <a:bodyPr/>
                    <a:lstStyle/>
                    <a:p>
                      <a:r>
                        <a:rPr lang="uk-UA" sz="1200" dirty="0" smtClean="0"/>
                        <a:t>Фаза</a:t>
                      </a:r>
                      <a:r>
                        <a:rPr lang="en-US" sz="1200" dirty="0" smtClean="0"/>
                        <a:t> </a:t>
                      </a:r>
                      <a:r>
                        <a:rPr lang="uk-UA" sz="1200" dirty="0" err="1" smtClean="0"/>
                        <a:t>вик</a:t>
                      </a:r>
                      <a:r>
                        <a:rPr lang="uk-UA" sz="1200" dirty="0" smtClean="0"/>
                        <a:t>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200" dirty="0" smtClean="0"/>
                        <a:t>Стан контексту</a:t>
                      </a:r>
                      <a:r>
                        <a:rPr lang="uk-UA" sz="1200" baseline="0" dirty="0" smtClean="0"/>
                        <a:t> виконання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349222"/>
                  </a:ext>
                </a:extLst>
              </a:tr>
              <a:tr h="33254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baseline="0" dirty="0" smtClean="0"/>
                        <a:t>Виконання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uk-UA" sz="1400" baseline="0" dirty="0" smtClean="0"/>
                        <a:t>команд</a:t>
                      </a:r>
                      <a:endParaRPr lang="en-US" sz="1400" baseline="0" dirty="0" smtClean="0"/>
                    </a:p>
                    <a:p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605116"/>
                  </a:ext>
                </a:extLst>
              </a:tr>
              <a:tr h="3325494">
                <a:tc>
                  <a:txBody>
                    <a:bodyPr/>
                    <a:lstStyle/>
                    <a:p>
                      <a:r>
                        <a:rPr lang="uk-UA" sz="1400" baseline="0" dirty="0" smtClean="0"/>
                        <a:t>Виконання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uk-UA" sz="1400" baseline="0" dirty="0" smtClean="0"/>
                        <a:t>команд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449121"/>
                  </a:ext>
                </a:extLst>
              </a:tr>
            </a:tbl>
          </a:graphicData>
        </a:graphic>
      </p:graphicFrame>
      <p:pic>
        <p:nvPicPr>
          <p:cNvPr id="30" name="Рисунок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1082" y="4028948"/>
            <a:ext cx="3673928" cy="2706763"/>
          </a:xfrm>
          <a:prstGeom prst="rect">
            <a:avLst/>
          </a:prstGeom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535513"/>
              </p:ext>
            </p:extLst>
          </p:nvPr>
        </p:nvGraphicFramePr>
        <p:xfrm>
          <a:off x="1158876" y="316681"/>
          <a:ext cx="7195266" cy="2846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8644">
                  <a:extLst>
                    <a:ext uri="{9D8B030D-6E8A-4147-A177-3AD203B41FA5}">
                      <a16:colId xmlns:a16="http://schemas.microsoft.com/office/drawing/2014/main" val="216364043"/>
                    </a:ext>
                  </a:extLst>
                </a:gridCol>
                <a:gridCol w="5336622">
                  <a:extLst>
                    <a:ext uri="{9D8B030D-6E8A-4147-A177-3AD203B41FA5}">
                      <a16:colId xmlns:a16="http://schemas.microsoft.com/office/drawing/2014/main" val="3881000749"/>
                    </a:ext>
                  </a:extLst>
                </a:gridCol>
              </a:tblGrid>
              <a:tr h="187124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Memory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dirty="0" smtClean="0"/>
                        <a:t>Thread of Execution</a:t>
                      </a:r>
                      <a:r>
                        <a:rPr lang="uk-UA" sz="1200" baseline="0" dirty="0" smtClean="0"/>
                        <a:t> </a:t>
                      </a:r>
                      <a:endParaRPr lang="en-US" sz="1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2468"/>
                  </a:ext>
                </a:extLst>
              </a:tr>
              <a:tr h="25725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519000"/>
                  </a:ext>
                </a:extLst>
              </a:tr>
            </a:tbl>
          </a:graphicData>
        </a:graphic>
      </p:graphicFrame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7135" y="637963"/>
            <a:ext cx="3673928" cy="2706763"/>
          </a:xfrm>
          <a:prstGeom prst="rect">
            <a:avLst/>
          </a:prstGeom>
        </p:spPr>
      </p:pic>
      <p:sp>
        <p:nvSpPr>
          <p:cNvPr id="15" name="Штриховая стрелка вправо 14"/>
          <p:cNvSpPr/>
          <p:nvPr/>
        </p:nvSpPr>
        <p:spPr>
          <a:xfrm>
            <a:off x="7914855" y="2480629"/>
            <a:ext cx="498022" cy="1285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876" y="637963"/>
            <a:ext cx="1782345" cy="1941742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7046" y="637963"/>
            <a:ext cx="1529463" cy="1187410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 rotWithShape="1">
          <a:blip r:embed="rId6"/>
          <a:srcRect t="-1" b="20141"/>
          <a:stretch/>
        </p:blipFill>
        <p:spPr>
          <a:xfrm>
            <a:off x="3227047" y="1825373"/>
            <a:ext cx="4029964" cy="1221687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 rotWithShape="1">
          <a:blip r:embed="rId3"/>
          <a:srcRect r="46519" b="66173"/>
          <a:stretch/>
        </p:blipFill>
        <p:spPr>
          <a:xfrm>
            <a:off x="5242029" y="2056522"/>
            <a:ext cx="1964844" cy="915604"/>
          </a:xfrm>
          <a:prstGeom prst="rect">
            <a:avLst/>
          </a:prstGeom>
        </p:spPr>
      </p:pic>
      <p:sp>
        <p:nvSpPr>
          <p:cNvPr id="28" name="Стрелка вправо 27"/>
          <p:cNvSpPr/>
          <p:nvPr/>
        </p:nvSpPr>
        <p:spPr>
          <a:xfrm>
            <a:off x="5030547" y="2575102"/>
            <a:ext cx="229454" cy="18532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2663" y="2088165"/>
            <a:ext cx="1120237" cy="784928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9243191" y="2349698"/>
            <a:ext cx="1141586" cy="299317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Полилиния 11"/>
          <p:cNvSpPr/>
          <p:nvPr/>
        </p:nvSpPr>
        <p:spPr>
          <a:xfrm>
            <a:off x="6474694" y="1927772"/>
            <a:ext cx="2731603" cy="721214"/>
          </a:xfrm>
          <a:custGeom>
            <a:avLst/>
            <a:gdLst>
              <a:gd name="connsiteX0" fmla="*/ 0 w 4522305"/>
              <a:gd name="connsiteY0" fmla="*/ 554901 h 554901"/>
              <a:gd name="connsiteX1" fmla="*/ 2126974 w 4522305"/>
              <a:gd name="connsiteY1" fmla="*/ 8248 h 554901"/>
              <a:gd name="connsiteX2" fmla="*/ 4522305 w 4522305"/>
              <a:gd name="connsiteY2" fmla="*/ 276605 h 554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22305" h="554901">
                <a:moveTo>
                  <a:pt x="0" y="554901"/>
                </a:moveTo>
                <a:cubicBezTo>
                  <a:pt x="686628" y="304766"/>
                  <a:pt x="1373257" y="54631"/>
                  <a:pt x="2126974" y="8248"/>
                </a:cubicBezTo>
                <a:cubicBezTo>
                  <a:pt x="2880691" y="-38135"/>
                  <a:pt x="3701498" y="119235"/>
                  <a:pt x="4522305" y="276605"/>
                </a:cubicBezTo>
              </a:path>
            </a:pathLst>
          </a:custGeom>
          <a:noFill/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702470" y="15847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6065287" y="2511238"/>
            <a:ext cx="435784" cy="240147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322704" y="5724939"/>
            <a:ext cx="1062073" cy="327991"/>
          </a:xfrm>
          <a:prstGeom prst="rect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Полилиния 33"/>
          <p:cNvSpPr/>
          <p:nvPr/>
        </p:nvSpPr>
        <p:spPr>
          <a:xfrm>
            <a:off x="10465904" y="2504661"/>
            <a:ext cx="775258" cy="3230217"/>
          </a:xfrm>
          <a:custGeom>
            <a:avLst/>
            <a:gdLst>
              <a:gd name="connsiteX0" fmla="*/ 9939 w 775258"/>
              <a:gd name="connsiteY0" fmla="*/ 0 h 3230217"/>
              <a:gd name="connsiteX1" fmla="*/ 775253 w 775258"/>
              <a:gd name="connsiteY1" fmla="*/ 2166730 h 3230217"/>
              <a:gd name="connsiteX2" fmla="*/ 0 w 775258"/>
              <a:gd name="connsiteY2" fmla="*/ 3230217 h 3230217"/>
              <a:gd name="connsiteX3" fmla="*/ 0 w 775258"/>
              <a:gd name="connsiteY3" fmla="*/ 3230217 h 3230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5258" h="3230217">
                <a:moveTo>
                  <a:pt x="9939" y="0"/>
                </a:moveTo>
                <a:cubicBezTo>
                  <a:pt x="393424" y="814180"/>
                  <a:pt x="776909" y="1628361"/>
                  <a:pt x="775253" y="2166730"/>
                </a:cubicBezTo>
                <a:cubicBezTo>
                  <a:pt x="773597" y="2705099"/>
                  <a:pt x="0" y="3230217"/>
                  <a:pt x="0" y="3230217"/>
                </a:cubicBezTo>
                <a:lnTo>
                  <a:pt x="0" y="3230217"/>
                </a:lnTo>
              </a:path>
            </a:pathLst>
          </a:custGeom>
          <a:noFill/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Штриховая стрелка вправо 32"/>
          <p:cNvSpPr/>
          <p:nvPr/>
        </p:nvSpPr>
        <p:spPr>
          <a:xfrm>
            <a:off x="7914855" y="5824684"/>
            <a:ext cx="498022" cy="1285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6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/>
          </p:nvPr>
        </p:nvGraphicFramePr>
        <p:xfrm>
          <a:off x="79959" y="1"/>
          <a:ext cx="12034157" cy="6960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634">
                  <a:extLst>
                    <a:ext uri="{9D8B030D-6E8A-4147-A177-3AD203B41FA5}">
                      <a16:colId xmlns:a16="http://schemas.microsoft.com/office/drawing/2014/main" val="2517701191"/>
                    </a:ext>
                  </a:extLst>
                </a:gridCol>
                <a:gridCol w="11008523">
                  <a:extLst>
                    <a:ext uri="{9D8B030D-6E8A-4147-A177-3AD203B41FA5}">
                      <a16:colId xmlns:a16="http://schemas.microsoft.com/office/drawing/2014/main" val="1903812305"/>
                    </a:ext>
                  </a:extLst>
                </a:gridCol>
              </a:tblGrid>
              <a:tr h="309045">
                <a:tc>
                  <a:txBody>
                    <a:bodyPr/>
                    <a:lstStyle/>
                    <a:p>
                      <a:r>
                        <a:rPr lang="uk-UA" sz="1200" dirty="0" smtClean="0"/>
                        <a:t>Фаза</a:t>
                      </a:r>
                      <a:r>
                        <a:rPr lang="en-US" sz="1200" dirty="0" smtClean="0"/>
                        <a:t> </a:t>
                      </a:r>
                      <a:r>
                        <a:rPr lang="uk-UA" sz="1200" dirty="0" err="1" smtClean="0"/>
                        <a:t>вик</a:t>
                      </a:r>
                      <a:r>
                        <a:rPr lang="uk-UA" sz="1200" dirty="0" smtClean="0"/>
                        <a:t>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200" dirty="0" smtClean="0"/>
                        <a:t>Стан контексту</a:t>
                      </a:r>
                      <a:r>
                        <a:rPr lang="uk-UA" sz="1200" baseline="0" dirty="0" smtClean="0"/>
                        <a:t> виконання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349222"/>
                  </a:ext>
                </a:extLst>
              </a:tr>
              <a:tr h="33254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baseline="0" dirty="0" smtClean="0"/>
                        <a:t>Виконання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uk-UA" sz="1400" baseline="0" dirty="0" smtClean="0"/>
                        <a:t>команд</a:t>
                      </a:r>
                      <a:endParaRPr lang="en-US" sz="1400" baseline="0" dirty="0" smtClean="0"/>
                    </a:p>
                    <a:p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605116"/>
                  </a:ext>
                </a:extLst>
              </a:tr>
              <a:tr h="3325494">
                <a:tc>
                  <a:txBody>
                    <a:bodyPr/>
                    <a:lstStyle/>
                    <a:p>
                      <a:r>
                        <a:rPr lang="uk-UA" sz="1400" baseline="0" dirty="0" smtClean="0"/>
                        <a:t>Виконання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uk-UA" sz="1400" baseline="0" dirty="0" smtClean="0"/>
                        <a:t>команд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449121"/>
                  </a:ext>
                </a:extLst>
              </a:tr>
            </a:tbl>
          </a:graphicData>
        </a:graphic>
      </p:graphicFrame>
      <p:pic>
        <p:nvPicPr>
          <p:cNvPr id="30" name="Рисунок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1082" y="4028948"/>
            <a:ext cx="3673928" cy="2706763"/>
          </a:xfrm>
          <a:prstGeom prst="rect">
            <a:avLst/>
          </a:prstGeom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/>
          </p:nvPr>
        </p:nvGraphicFramePr>
        <p:xfrm>
          <a:off x="1158876" y="316681"/>
          <a:ext cx="7195266" cy="2846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8644">
                  <a:extLst>
                    <a:ext uri="{9D8B030D-6E8A-4147-A177-3AD203B41FA5}">
                      <a16:colId xmlns:a16="http://schemas.microsoft.com/office/drawing/2014/main" val="216364043"/>
                    </a:ext>
                  </a:extLst>
                </a:gridCol>
                <a:gridCol w="5336622">
                  <a:extLst>
                    <a:ext uri="{9D8B030D-6E8A-4147-A177-3AD203B41FA5}">
                      <a16:colId xmlns:a16="http://schemas.microsoft.com/office/drawing/2014/main" val="3881000749"/>
                    </a:ext>
                  </a:extLst>
                </a:gridCol>
              </a:tblGrid>
              <a:tr h="187124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Memory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dirty="0" smtClean="0"/>
                        <a:t>Thread of Execution</a:t>
                      </a:r>
                      <a:r>
                        <a:rPr lang="uk-UA" sz="1200" baseline="0" dirty="0" smtClean="0"/>
                        <a:t> </a:t>
                      </a:r>
                      <a:endParaRPr lang="en-US" sz="1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2468"/>
                  </a:ext>
                </a:extLst>
              </a:tr>
              <a:tr h="25725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519000"/>
                  </a:ext>
                </a:extLst>
              </a:tr>
            </a:tbl>
          </a:graphicData>
        </a:graphic>
      </p:graphicFrame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7135" y="637963"/>
            <a:ext cx="3673928" cy="2706763"/>
          </a:xfrm>
          <a:prstGeom prst="rect">
            <a:avLst/>
          </a:prstGeom>
        </p:spPr>
      </p:pic>
      <p:sp>
        <p:nvSpPr>
          <p:cNvPr id="15" name="Штриховая стрелка вправо 14"/>
          <p:cNvSpPr/>
          <p:nvPr/>
        </p:nvSpPr>
        <p:spPr>
          <a:xfrm>
            <a:off x="7914855" y="2480629"/>
            <a:ext cx="498022" cy="1285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876" y="637963"/>
            <a:ext cx="1782345" cy="1941742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7046" y="637963"/>
            <a:ext cx="1529463" cy="1187410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 rotWithShape="1">
          <a:blip r:embed="rId6"/>
          <a:srcRect t="-1" b="20141"/>
          <a:stretch/>
        </p:blipFill>
        <p:spPr>
          <a:xfrm>
            <a:off x="3227047" y="1825373"/>
            <a:ext cx="4029964" cy="1221687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 rotWithShape="1">
          <a:blip r:embed="rId3"/>
          <a:srcRect r="46519" b="66173"/>
          <a:stretch/>
        </p:blipFill>
        <p:spPr>
          <a:xfrm>
            <a:off x="5242029" y="2056522"/>
            <a:ext cx="1964844" cy="915604"/>
          </a:xfrm>
          <a:prstGeom prst="rect">
            <a:avLst/>
          </a:prstGeom>
        </p:spPr>
      </p:pic>
      <p:sp>
        <p:nvSpPr>
          <p:cNvPr id="28" name="Стрелка вправо 27"/>
          <p:cNvSpPr/>
          <p:nvPr/>
        </p:nvSpPr>
        <p:spPr>
          <a:xfrm>
            <a:off x="5030547" y="2575102"/>
            <a:ext cx="229454" cy="18532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2663" y="2088165"/>
            <a:ext cx="1120237" cy="784928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9243191" y="2349698"/>
            <a:ext cx="1141586" cy="299317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Полилиния 11"/>
          <p:cNvSpPr/>
          <p:nvPr/>
        </p:nvSpPr>
        <p:spPr>
          <a:xfrm>
            <a:off x="6474694" y="1927772"/>
            <a:ext cx="2731603" cy="721214"/>
          </a:xfrm>
          <a:custGeom>
            <a:avLst/>
            <a:gdLst>
              <a:gd name="connsiteX0" fmla="*/ 0 w 4522305"/>
              <a:gd name="connsiteY0" fmla="*/ 554901 h 554901"/>
              <a:gd name="connsiteX1" fmla="*/ 2126974 w 4522305"/>
              <a:gd name="connsiteY1" fmla="*/ 8248 h 554901"/>
              <a:gd name="connsiteX2" fmla="*/ 4522305 w 4522305"/>
              <a:gd name="connsiteY2" fmla="*/ 276605 h 554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22305" h="554901">
                <a:moveTo>
                  <a:pt x="0" y="554901"/>
                </a:moveTo>
                <a:cubicBezTo>
                  <a:pt x="686628" y="304766"/>
                  <a:pt x="1373257" y="54631"/>
                  <a:pt x="2126974" y="8248"/>
                </a:cubicBezTo>
                <a:cubicBezTo>
                  <a:pt x="2880691" y="-38135"/>
                  <a:pt x="3701498" y="119235"/>
                  <a:pt x="4522305" y="276605"/>
                </a:cubicBezTo>
              </a:path>
            </a:pathLst>
          </a:custGeom>
          <a:noFill/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702470" y="15847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6065287" y="2511238"/>
            <a:ext cx="435784" cy="240147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322704" y="5724939"/>
            <a:ext cx="1062073" cy="327991"/>
          </a:xfrm>
          <a:prstGeom prst="rect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Полилиния 33"/>
          <p:cNvSpPr/>
          <p:nvPr/>
        </p:nvSpPr>
        <p:spPr>
          <a:xfrm>
            <a:off x="10465904" y="2504661"/>
            <a:ext cx="775258" cy="3230217"/>
          </a:xfrm>
          <a:custGeom>
            <a:avLst/>
            <a:gdLst>
              <a:gd name="connsiteX0" fmla="*/ 9939 w 775258"/>
              <a:gd name="connsiteY0" fmla="*/ 0 h 3230217"/>
              <a:gd name="connsiteX1" fmla="*/ 775253 w 775258"/>
              <a:gd name="connsiteY1" fmla="*/ 2166730 h 3230217"/>
              <a:gd name="connsiteX2" fmla="*/ 0 w 775258"/>
              <a:gd name="connsiteY2" fmla="*/ 3230217 h 3230217"/>
              <a:gd name="connsiteX3" fmla="*/ 0 w 775258"/>
              <a:gd name="connsiteY3" fmla="*/ 3230217 h 3230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5258" h="3230217">
                <a:moveTo>
                  <a:pt x="9939" y="0"/>
                </a:moveTo>
                <a:cubicBezTo>
                  <a:pt x="393424" y="814180"/>
                  <a:pt x="776909" y="1628361"/>
                  <a:pt x="775253" y="2166730"/>
                </a:cubicBezTo>
                <a:cubicBezTo>
                  <a:pt x="773597" y="2705099"/>
                  <a:pt x="0" y="3230217"/>
                  <a:pt x="0" y="3230217"/>
                </a:cubicBezTo>
                <a:lnTo>
                  <a:pt x="0" y="3230217"/>
                </a:lnTo>
              </a:path>
            </a:pathLst>
          </a:custGeom>
          <a:noFill/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5" name="Таблица 34"/>
          <p:cNvGraphicFramePr>
            <a:graphicFrameLocks noGrp="1"/>
          </p:cNvGraphicFramePr>
          <p:nvPr>
            <p:extLst/>
          </p:nvPr>
        </p:nvGraphicFramePr>
        <p:xfrm>
          <a:off x="1158876" y="3682761"/>
          <a:ext cx="7195265" cy="2846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8643">
                  <a:extLst>
                    <a:ext uri="{9D8B030D-6E8A-4147-A177-3AD203B41FA5}">
                      <a16:colId xmlns:a16="http://schemas.microsoft.com/office/drawing/2014/main" val="216364043"/>
                    </a:ext>
                  </a:extLst>
                </a:gridCol>
                <a:gridCol w="5336622">
                  <a:extLst>
                    <a:ext uri="{9D8B030D-6E8A-4147-A177-3AD203B41FA5}">
                      <a16:colId xmlns:a16="http://schemas.microsoft.com/office/drawing/2014/main" val="3881000749"/>
                    </a:ext>
                  </a:extLst>
                </a:gridCol>
              </a:tblGrid>
              <a:tr h="187124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Memory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dirty="0" smtClean="0"/>
                        <a:t>Thread of Execution</a:t>
                      </a:r>
                      <a:r>
                        <a:rPr lang="uk-UA" sz="1200" baseline="0" dirty="0" smtClean="0"/>
                        <a:t> </a:t>
                      </a:r>
                      <a:endParaRPr lang="en-US" sz="1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2468"/>
                  </a:ext>
                </a:extLst>
              </a:tr>
              <a:tr h="25725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519000"/>
                  </a:ext>
                </a:extLst>
              </a:tr>
            </a:tbl>
          </a:graphicData>
        </a:graphic>
      </p:graphicFrame>
      <p:sp>
        <p:nvSpPr>
          <p:cNvPr id="33" name="Штриховая стрелка вправо 32"/>
          <p:cNvSpPr/>
          <p:nvPr/>
        </p:nvSpPr>
        <p:spPr>
          <a:xfrm>
            <a:off x="7914855" y="5824684"/>
            <a:ext cx="498022" cy="1285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Рисунок 3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8876" y="3982358"/>
            <a:ext cx="1799450" cy="1970826"/>
          </a:xfrm>
          <a:prstGeom prst="rect">
            <a:avLst/>
          </a:prstGeom>
        </p:spPr>
      </p:pic>
      <p:pic>
        <p:nvPicPr>
          <p:cNvPr id="37" name="Рисунок 3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80876" y="3982359"/>
            <a:ext cx="1674687" cy="174258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540565" y="4949687"/>
            <a:ext cx="417444" cy="298174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Полилиния 5"/>
          <p:cNvSpPr/>
          <p:nvPr/>
        </p:nvSpPr>
        <p:spPr>
          <a:xfrm>
            <a:off x="2037522" y="5128591"/>
            <a:ext cx="7235687" cy="1077052"/>
          </a:xfrm>
          <a:custGeom>
            <a:avLst/>
            <a:gdLst>
              <a:gd name="connsiteX0" fmla="*/ 7235687 w 7235687"/>
              <a:gd name="connsiteY0" fmla="*/ 884583 h 1077052"/>
              <a:gd name="connsiteX1" fmla="*/ 2057400 w 7235687"/>
              <a:gd name="connsiteY1" fmla="*/ 1013792 h 1077052"/>
              <a:gd name="connsiteX2" fmla="*/ 0 w 7235687"/>
              <a:gd name="connsiteY2" fmla="*/ 0 h 1077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7" h="1077052">
                <a:moveTo>
                  <a:pt x="7235687" y="884583"/>
                </a:moveTo>
                <a:cubicBezTo>
                  <a:pt x="5249517" y="1022902"/>
                  <a:pt x="3263348" y="1161222"/>
                  <a:pt x="2057400" y="1013792"/>
                </a:cubicBezTo>
                <a:cubicBezTo>
                  <a:pt x="851452" y="866362"/>
                  <a:pt x="425726" y="433181"/>
                  <a:pt x="0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7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/>
          </p:nvPr>
        </p:nvGraphicFramePr>
        <p:xfrm>
          <a:off x="79959" y="1"/>
          <a:ext cx="12034157" cy="3634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634">
                  <a:extLst>
                    <a:ext uri="{9D8B030D-6E8A-4147-A177-3AD203B41FA5}">
                      <a16:colId xmlns:a16="http://schemas.microsoft.com/office/drawing/2014/main" val="2517701191"/>
                    </a:ext>
                  </a:extLst>
                </a:gridCol>
                <a:gridCol w="11008523">
                  <a:extLst>
                    <a:ext uri="{9D8B030D-6E8A-4147-A177-3AD203B41FA5}">
                      <a16:colId xmlns:a16="http://schemas.microsoft.com/office/drawing/2014/main" val="1903812305"/>
                    </a:ext>
                  </a:extLst>
                </a:gridCol>
              </a:tblGrid>
              <a:tr h="309045">
                <a:tc>
                  <a:txBody>
                    <a:bodyPr/>
                    <a:lstStyle/>
                    <a:p>
                      <a:r>
                        <a:rPr lang="uk-UA" sz="1200" dirty="0" smtClean="0"/>
                        <a:t>Фаза</a:t>
                      </a:r>
                      <a:r>
                        <a:rPr lang="en-US" sz="1200" dirty="0" smtClean="0"/>
                        <a:t> </a:t>
                      </a:r>
                      <a:r>
                        <a:rPr lang="uk-UA" sz="1200" dirty="0" err="1" smtClean="0"/>
                        <a:t>вик</a:t>
                      </a:r>
                      <a:r>
                        <a:rPr lang="uk-UA" sz="1200" dirty="0" smtClean="0"/>
                        <a:t>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200" dirty="0" smtClean="0"/>
                        <a:t>Стан контексту</a:t>
                      </a:r>
                      <a:r>
                        <a:rPr lang="uk-UA" sz="1200" baseline="0" dirty="0" smtClean="0"/>
                        <a:t> виконання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349222"/>
                  </a:ext>
                </a:extLst>
              </a:tr>
              <a:tr h="33254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baseline="0" dirty="0" smtClean="0"/>
                        <a:t>Виконання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uk-UA" sz="1400" baseline="0" dirty="0" smtClean="0"/>
                        <a:t>команд</a:t>
                      </a:r>
                      <a:endParaRPr lang="en-US" sz="1400" baseline="0" dirty="0" smtClean="0"/>
                    </a:p>
                    <a:p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605116"/>
                  </a:ext>
                </a:extLst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687651"/>
              </p:ext>
            </p:extLst>
          </p:nvPr>
        </p:nvGraphicFramePr>
        <p:xfrm>
          <a:off x="1158876" y="316681"/>
          <a:ext cx="7195266" cy="3317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8644">
                  <a:extLst>
                    <a:ext uri="{9D8B030D-6E8A-4147-A177-3AD203B41FA5}">
                      <a16:colId xmlns:a16="http://schemas.microsoft.com/office/drawing/2014/main" val="216364043"/>
                    </a:ext>
                  </a:extLst>
                </a:gridCol>
                <a:gridCol w="5336622">
                  <a:extLst>
                    <a:ext uri="{9D8B030D-6E8A-4147-A177-3AD203B41FA5}">
                      <a16:colId xmlns:a16="http://schemas.microsoft.com/office/drawing/2014/main" val="3881000749"/>
                    </a:ext>
                  </a:extLst>
                </a:gridCol>
              </a:tblGrid>
              <a:tr h="319703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Memory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dirty="0" smtClean="0"/>
                        <a:t>Thread of Execution</a:t>
                      </a:r>
                      <a:r>
                        <a:rPr lang="uk-UA" sz="1200" baseline="0" dirty="0" smtClean="0"/>
                        <a:t> </a:t>
                      </a:r>
                      <a:endParaRPr lang="en-US" sz="1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2468"/>
                  </a:ext>
                </a:extLst>
              </a:tr>
              <a:tr h="29981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519000"/>
                  </a:ext>
                </a:extLst>
              </a:tr>
            </a:tbl>
          </a:graphicData>
        </a:graphic>
      </p:graphicFrame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9784" y="924041"/>
            <a:ext cx="3673928" cy="2706763"/>
          </a:xfrm>
          <a:prstGeom prst="rect">
            <a:avLst/>
          </a:prstGeom>
        </p:spPr>
      </p:pic>
      <p:sp>
        <p:nvSpPr>
          <p:cNvPr id="15" name="Штриховая стрелка вправо 14"/>
          <p:cNvSpPr/>
          <p:nvPr/>
        </p:nvSpPr>
        <p:spPr>
          <a:xfrm>
            <a:off x="8445716" y="2955710"/>
            <a:ext cx="498022" cy="1285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585" y="731460"/>
            <a:ext cx="1799450" cy="1970826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0291" y="643819"/>
            <a:ext cx="1603265" cy="1668262"/>
          </a:xfrm>
          <a:prstGeom prst="rect">
            <a:avLst/>
          </a:prstGeom>
        </p:spPr>
      </p:pic>
      <p:sp>
        <p:nvSpPr>
          <p:cNvPr id="17" name="Прямоугольник 16"/>
          <p:cNvSpPr/>
          <p:nvPr/>
        </p:nvSpPr>
        <p:spPr>
          <a:xfrm>
            <a:off x="9880502" y="2913362"/>
            <a:ext cx="1162878" cy="288285"/>
          </a:xfrm>
          <a:prstGeom prst="rect">
            <a:avLst/>
          </a:prstGeom>
          <a:noFill/>
          <a:ln w="412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0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/>
          </p:nvPr>
        </p:nvGraphicFramePr>
        <p:xfrm>
          <a:off x="79959" y="1"/>
          <a:ext cx="12034157" cy="3634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634">
                  <a:extLst>
                    <a:ext uri="{9D8B030D-6E8A-4147-A177-3AD203B41FA5}">
                      <a16:colId xmlns:a16="http://schemas.microsoft.com/office/drawing/2014/main" val="2517701191"/>
                    </a:ext>
                  </a:extLst>
                </a:gridCol>
                <a:gridCol w="11008523">
                  <a:extLst>
                    <a:ext uri="{9D8B030D-6E8A-4147-A177-3AD203B41FA5}">
                      <a16:colId xmlns:a16="http://schemas.microsoft.com/office/drawing/2014/main" val="1903812305"/>
                    </a:ext>
                  </a:extLst>
                </a:gridCol>
              </a:tblGrid>
              <a:tr h="309045">
                <a:tc>
                  <a:txBody>
                    <a:bodyPr/>
                    <a:lstStyle/>
                    <a:p>
                      <a:r>
                        <a:rPr lang="uk-UA" sz="1200" dirty="0" smtClean="0"/>
                        <a:t>Фаза</a:t>
                      </a:r>
                      <a:r>
                        <a:rPr lang="en-US" sz="1200" dirty="0" smtClean="0"/>
                        <a:t> </a:t>
                      </a:r>
                      <a:r>
                        <a:rPr lang="uk-UA" sz="1200" dirty="0" err="1" smtClean="0"/>
                        <a:t>вик</a:t>
                      </a:r>
                      <a:r>
                        <a:rPr lang="uk-UA" sz="1200" dirty="0" smtClean="0"/>
                        <a:t>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200" dirty="0" smtClean="0"/>
                        <a:t>Стан контексту</a:t>
                      </a:r>
                      <a:r>
                        <a:rPr lang="uk-UA" sz="1200" baseline="0" dirty="0" smtClean="0"/>
                        <a:t> виконання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349222"/>
                  </a:ext>
                </a:extLst>
              </a:tr>
              <a:tr h="33254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baseline="0" dirty="0" smtClean="0"/>
                        <a:t>Виконання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uk-UA" sz="1400" baseline="0" dirty="0" smtClean="0"/>
                        <a:t>команд</a:t>
                      </a:r>
                      <a:endParaRPr lang="en-US" sz="1400" baseline="0" dirty="0" smtClean="0"/>
                    </a:p>
                    <a:p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605116"/>
                  </a:ext>
                </a:extLst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/>
          </p:nvPr>
        </p:nvGraphicFramePr>
        <p:xfrm>
          <a:off x="1158876" y="316681"/>
          <a:ext cx="7195266" cy="3317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8644">
                  <a:extLst>
                    <a:ext uri="{9D8B030D-6E8A-4147-A177-3AD203B41FA5}">
                      <a16:colId xmlns:a16="http://schemas.microsoft.com/office/drawing/2014/main" val="216364043"/>
                    </a:ext>
                  </a:extLst>
                </a:gridCol>
                <a:gridCol w="5336622">
                  <a:extLst>
                    <a:ext uri="{9D8B030D-6E8A-4147-A177-3AD203B41FA5}">
                      <a16:colId xmlns:a16="http://schemas.microsoft.com/office/drawing/2014/main" val="3881000749"/>
                    </a:ext>
                  </a:extLst>
                </a:gridCol>
              </a:tblGrid>
              <a:tr h="319703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Memory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dirty="0" smtClean="0"/>
                        <a:t>Thread of Execution</a:t>
                      </a:r>
                      <a:r>
                        <a:rPr lang="uk-UA" sz="1200" baseline="0" dirty="0" smtClean="0"/>
                        <a:t> </a:t>
                      </a:r>
                      <a:endParaRPr lang="en-US" sz="1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2468"/>
                  </a:ext>
                </a:extLst>
              </a:tr>
              <a:tr h="29981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519000"/>
                  </a:ext>
                </a:extLst>
              </a:tr>
            </a:tbl>
          </a:graphicData>
        </a:graphic>
      </p:graphicFrame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9784" y="924041"/>
            <a:ext cx="3673928" cy="2706763"/>
          </a:xfrm>
          <a:prstGeom prst="rect">
            <a:avLst/>
          </a:prstGeom>
        </p:spPr>
      </p:pic>
      <p:sp>
        <p:nvSpPr>
          <p:cNvPr id="15" name="Штриховая стрелка вправо 14"/>
          <p:cNvSpPr/>
          <p:nvPr/>
        </p:nvSpPr>
        <p:spPr>
          <a:xfrm>
            <a:off x="8445716" y="2955710"/>
            <a:ext cx="498022" cy="1285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585" y="731460"/>
            <a:ext cx="1799450" cy="1970826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0291" y="643819"/>
            <a:ext cx="1603265" cy="1668262"/>
          </a:xfrm>
          <a:prstGeom prst="rect">
            <a:avLst/>
          </a:prstGeom>
        </p:spPr>
      </p:pic>
      <p:sp>
        <p:nvSpPr>
          <p:cNvPr id="17" name="Прямоугольник 16"/>
          <p:cNvSpPr/>
          <p:nvPr/>
        </p:nvSpPr>
        <p:spPr>
          <a:xfrm>
            <a:off x="9880502" y="2913362"/>
            <a:ext cx="1162878" cy="288285"/>
          </a:xfrm>
          <a:prstGeom prst="rect">
            <a:avLst/>
          </a:prstGeom>
          <a:noFill/>
          <a:ln w="412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Полилиния 17"/>
          <p:cNvSpPr/>
          <p:nvPr/>
        </p:nvSpPr>
        <p:spPr>
          <a:xfrm>
            <a:off x="10873405" y="1470994"/>
            <a:ext cx="546723" cy="1484716"/>
          </a:xfrm>
          <a:custGeom>
            <a:avLst/>
            <a:gdLst>
              <a:gd name="connsiteX0" fmla="*/ 0 w 546723"/>
              <a:gd name="connsiteY0" fmla="*/ 1133060 h 1133060"/>
              <a:gd name="connsiteX1" fmla="*/ 536713 w 546723"/>
              <a:gd name="connsiteY1" fmla="*/ 427382 h 1133060"/>
              <a:gd name="connsiteX2" fmla="*/ 298174 w 546723"/>
              <a:gd name="connsiteY2" fmla="*/ 0 h 113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6723" h="1133060">
                <a:moveTo>
                  <a:pt x="0" y="1133060"/>
                </a:moveTo>
                <a:cubicBezTo>
                  <a:pt x="243508" y="874642"/>
                  <a:pt x="487017" y="616225"/>
                  <a:pt x="536713" y="427382"/>
                </a:cubicBezTo>
                <a:cubicBezTo>
                  <a:pt x="586409" y="238539"/>
                  <a:pt x="442291" y="119269"/>
                  <a:pt x="298174" y="0"/>
                </a:cubicBezTo>
              </a:path>
            </a:pathLst>
          </a:custGeom>
          <a:noFill/>
          <a:ln w="22225">
            <a:solidFill>
              <a:srgbClr val="FFFF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9092804" y="951414"/>
            <a:ext cx="1919750" cy="970871"/>
          </a:xfrm>
          <a:prstGeom prst="rect">
            <a:avLst/>
          </a:prstGeom>
          <a:noFill/>
          <a:ln w="1905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1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/>
          </p:nvPr>
        </p:nvGraphicFramePr>
        <p:xfrm>
          <a:off x="79959" y="1"/>
          <a:ext cx="12034157" cy="3634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634">
                  <a:extLst>
                    <a:ext uri="{9D8B030D-6E8A-4147-A177-3AD203B41FA5}">
                      <a16:colId xmlns:a16="http://schemas.microsoft.com/office/drawing/2014/main" val="2517701191"/>
                    </a:ext>
                  </a:extLst>
                </a:gridCol>
                <a:gridCol w="11008523">
                  <a:extLst>
                    <a:ext uri="{9D8B030D-6E8A-4147-A177-3AD203B41FA5}">
                      <a16:colId xmlns:a16="http://schemas.microsoft.com/office/drawing/2014/main" val="1903812305"/>
                    </a:ext>
                  </a:extLst>
                </a:gridCol>
              </a:tblGrid>
              <a:tr h="309045">
                <a:tc>
                  <a:txBody>
                    <a:bodyPr/>
                    <a:lstStyle/>
                    <a:p>
                      <a:r>
                        <a:rPr lang="uk-UA" sz="1200" dirty="0" smtClean="0"/>
                        <a:t>Фаза</a:t>
                      </a:r>
                      <a:r>
                        <a:rPr lang="en-US" sz="1200" dirty="0" smtClean="0"/>
                        <a:t> </a:t>
                      </a:r>
                      <a:r>
                        <a:rPr lang="uk-UA" sz="1200" dirty="0" err="1" smtClean="0"/>
                        <a:t>вик</a:t>
                      </a:r>
                      <a:r>
                        <a:rPr lang="uk-UA" sz="1200" dirty="0" smtClean="0"/>
                        <a:t>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200" dirty="0" smtClean="0"/>
                        <a:t>Стан контексту</a:t>
                      </a:r>
                      <a:r>
                        <a:rPr lang="uk-UA" sz="1200" baseline="0" dirty="0" smtClean="0"/>
                        <a:t> виконання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349222"/>
                  </a:ext>
                </a:extLst>
              </a:tr>
              <a:tr h="33254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baseline="0" dirty="0" smtClean="0"/>
                        <a:t>Виконання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uk-UA" sz="1400" baseline="0" dirty="0" smtClean="0"/>
                        <a:t>команд</a:t>
                      </a:r>
                      <a:endParaRPr lang="en-US" sz="1400" baseline="0" dirty="0" smtClean="0"/>
                    </a:p>
                    <a:p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605116"/>
                  </a:ext>
                </a:extLst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/>
          </p:nvPr>
        </p:nvGraphicFramePr>
        <p:xfrm>
          <a:off x="1158876" y="316681"/>
          <a:ext cx="7195266" cy="3317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8644">
                  <a:extLst>
                    <a:ext uri="{9D8B030D-6E8A-4147-A177-3AD203B41FA5}">
                      <a16:colId xmlns:a16="http://schemas.microsoft.com/office/drawing/2014/main" val="216364043"/>
                    </a:ext>
                  </a:extLst>
                </a:gridCol>
                <a:gridCol w="5336622">
                  <a:extLst>
                    <a:ext uri="{9D8B030D-6E8A-4147-A177-3AD203B41FA5}">
                      <a16:colId xmlns:a16="http://schemas.microsoft.com/office/drawing/2014/main" val="3881000749"/>
                    </a:ext>
                  </a:extLst>
                </a:gridCol>
              </a:tblGrid>
              <a:tr h="319703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Memory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dirty="0" smtClean="0"/>
                        <a:t>Thread of Execution</a:t>
                      </a:r>
                      <a:r>
                        <a:rPr lang="uk-UA" sz="1200" baseline="0" dirty="0" smtClean="0"/>
                        <a:t> </a:t>
                      </a:r>
                      <a:endParaRPr lang="en-US" sz="1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2468"/>
                  </a:ext>
                </a:extLst>
              </a:tr>
              <a:tr h="29981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519000"/>
                  </a:ext>
                </a:extLst>
              </a:tr>
            </a:tbl>
          </a:graphicData>
        </a:graphic>
      </p:graphicFrame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9784" y="924041"/>
            <a:ext cx="3673928" cy="2706763"/>
          </a:xfrm>
          <a:prstGeom prst="rect">
            <a:avLst/>
          </a:prstGeom>
        </p:spPr>
      </p:pic>
      <p:sp>
        <p:nvSpPr>
          <p:cNvPr id="15" name="Штриховая стрелка вправо 14"/>
          <p:cNvSpPr/>
          <p:nvPr/>
        </p:nvSpPr>
        <p:spPr>
          <a:xfrm>
            <a:off x="8445716" y="2955710"/>
            <a:ext cx="498022" cy="1285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/>
          <a:srcRect t="-1" b="20141"/>
          <a:stretch/>
        </p:blipFill>
        <p:spPr>
          <a:xfrm>
            <a:off x="3227047" y="2409117"/>
            <a:ext cx="4029964" cy="122168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0967" y="2730718"/>
            <a:ext cx="1431604" cy="642896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3"/>
          <a:srcRect r="46519" b="66173"/>
          <a:stretch/>
        </p:blipFill>
        <p:spPr>
          <a:xfrm>
            <a:off x="5292167" y="2731571"/>
            <a:ext cx="1964844" cy="915604"/>
          </a:xfrm>
          <a:prstGeom prst="rect">
            <a:avLst/>
          </a:prstGeom>
        </p:spPr>
      </p:pic>
      <p:sp>
        <p:nvSpPr>
          <p:cNvPr id="10" name="Стрелка вправо 9"/>
          <p:cNvSpPr/>
          <p:nvPr/>
        </p:nvSpPr>
        <p:spPr>
          <a:xfrm>
            <a:off x="4951583" y="2730718"/>
            <a:ext cx="229454" cy="18532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8585" y="731460"/>
            <a:ext cx="1799450" cy="1970826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0291" y="643819"/>
            <a:ext cx="1603265" cy="1668262"/>
          </a:xfrm>
          <a:prstGeom prst="rect">
            <a:avLst/>
          </a:prstGeom>
        </p:spPr>
      </p:pic>
      <p:sp>
        <p:nvSpPr>
          <p:cNvPr id="17" name="Прямоугольник 16"/>
          <p:cNvSpPr/>
          <p:nvPr/>
        </p:nvSpPr>
        <p:spPr>
          <a:xfrm>
            <a:off x="9880502" y="2913362"/>
            <a:ext cx="1162878" cy="288285"/>
          </a:xfrm>
          <a:prstGeom prst="rect">
            <a:avLst/>
          </a:prstGeom>
          <a:noFill/>
          <a:ln w="412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Полилиния 17"/>
          <p:cNvSpPr/>
          <p:nvPr/>
        </p:nvSpPr>
        <p:spPr>
          <a:xfrm>
            <a:off x="10873405" y="1470994"/>
            <a:ext cx="546723" cy="1484716"/>
          </a:xfrm>
          <a:custGeom>
            <a:avLst/>
            <a:gdLst>
              <a:gd name="connsiteX0" fmla="*/ 0 w 546723"/>
              <a:gd name="connsiteY0" fmla="*/ 1133060 h 1133060"/>
              <a:gd name="connsiteX1" fmla="*/ 536713 w 546723"/>
              <a:gd name="connsiteY1" fmla="*/ 427382 h 1133060"/>
              <a:gd name="connsiteX2" fmla="*/ 298174 w 546723"/>
              <a:gd name="connsiteY2" fmla="*/ 0 h 113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6723" h="1133060">
                <a:moveTo>
                  <a:pt x="0" y="1133060"/>
                </a:moveTo>
                <a:cubicBezTo>
                  <a:pt x="243508" y="874642"/>
                  <a:pt x="487017" y="616225"/>
                  <a:pt x="536713" y="427382"/>
                </a:cubicBezTo>
                <a:cubicBezTo>
                  <a:pt x="586409" y="238539"/>
                  <a:pt x="442291" y="119269"/>
                  <a:pt x="298174" y="0"/>
                </a:cubicBezTo>
              </a:path>
            </a:pathLst>
          </a:custGeom>
          <a:noFill/>
          <a:ln w="22225">
            <a:solidFill>
              <a:srgbClr val="FFFF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9092804" y="951414"/>
            <a:ext cx="1919750" cy="970871"/>
          </a:xfrm>
          <a:prstGeom prst="rect">
            <a:avLst/>
          </a:prstGeom>
          <a:noFill/>
          <a:ln w="1905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3256862" y="2407177"/>
            <a:ext cx="4029965" cy="1221687"/>
          </a:xfrm>
          <a:prstGeom prst="rect">
            <a:avLst/>
          </a:prstGeom>
          <a:noFill/>
          <a:ln w="4445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6659216" y="1470994"/>
            <a:ext cx="2383893" cy="775252"/>
          </a:xfrm>
          <a:prstGeom prst="straightConnector1">
            <a:avLst/>
          </a:prstGeom>
          <a:ln w="34925"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68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/>
          </p:nvPr>
        </p:nvGraphicFramePr>
        <p:xfrm>
          <a:off x="79959" y="1"/>
          <a:ext cx="12034157" cy="3634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634">
                  <a:extLst>
                    <a:ext uri="{9D8B030D-6E8A-4147-A177-3AD203B41FA5}">
                      <a16:colId xmlns:a16="http://schemas.microsoft.com/office/drawing/2014/main" val="2517701191"/>
                    </a:ext>
                  </a:extLst>
                </a:gridCol>
                <a:gridCol w="11008523">
                  <a:extLst>
                    <a:ext uri="{9D8B030D-6E8A-4147-A177-3AD203B41FA5}">
                      <a16:colId xmlns:a16="http://schemas.microsoft.com/office/drawing/2014/main" val="1903812305"/>
                    </a:ext>
                  </a:extLst>
                </a:gridCol>
              </a:tblGrid>
              <a:tr h="309045">
                <a:tc>
                  <a:txBody>
                    <a:bodyPr/>
                    <a:lstStyle/>
                    <a:p>
                      <a:r>
                        <a:rPr lang="uk-UA" sz="1200" dirty="0" smtClean="0"/>
                        <a:t>Фаза</a:t>
                      </a:r>
                      <a:r>
                        <a:rPr lang="en-US" sz="1200" dirty="0" smtClean="0"/>
                        <a:t> </a:t>
                      </a:r>
                      <a:r>
                        <a:rPr lang="uk-UA" sz="1200" dirty="0" err="1" smtClean="0"/>
                        <a:t>вик</a:t>
                      </a:r>
                      <a:r>
                        <a:rPr lang="uk-UA" sz="1200" dirty="0" smtClean="0"/>
                        <a:t>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200" dirty="0" smtClean="0"/>
                        <a:t>Стан контексту</a:t>
                      </a:r>
                      <a:r>
                        <a:rPr lang="uk-UA" sz="1200" baseline="0" dirty="0" smtClean="0"/>
                        <a:t> виконання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349222"/>
                  </a:ext>
                </a:extLst>
              </a:tr>
              <a:tr h="33254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baseline="0" dirty="0" smtClean="0"/>
                        <a:t>Виконання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uk-UA" sz="1400" baseline="0" dirty="0" smtClean="0"/>
                        <a:t>команд</a:t>
                      </a:r>
                      <a:endParaRPr lang="en-US" sz="1400" baseline="0" dirty="0" smtClean="0"/>
                    </a:p>
                    <a:p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605116"/>
                  </a:ext>
                </a:extLst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/>
          </p:nvPr>
        </p:nvGraphicFramePr>
        <p:xfrm>
          <a:off x="1158876" y="316681"/>
          <a:ext cx="7195266" cy="3317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8644">
                  <a:extLst>
                    <a:ext uri="{9D8B030D-6E8A-4147-A177-3AD203B41FA5}">
                      <a16:colId xmlns:a16="http://schemas.microsoft.com/office/drawing/2014/main" val="216364043"/>
                    </a:ext>
                  </a:extLst>
                </a:gridCol>
                <a:gridCol w="5336622">
                  <a:extLst>
                    <a:ext uri="{9D8B030D-6E8A-4147-A177-3AD203B41FA5}">
                      <a16:colId xmlns:a16="http://schemas.microsoft.com/office/drawing/2014/main" val="3881000749"/>
                    </a:ext>
                  </a:extLst>
                </a:gridCol>
              </a:tblGrid>
              <a:tr h="319703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Memory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dirty="0" smtClean="0"/>
                        <a:t>Thread of Execution</a:t>
                      </a:r>
                      <a:r>
                        <a:rPr lang="uk-UA" sz="1200" baseline="0" dirty="0" smtClean="0"/>
                        <a:t> </a:t>
                      </a:r>
                      <a:endParaRPr lang="en-US" sz="1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2468"/>
                  </a:ext>
                </a:extLst>
              </a:tr>
              <a:tr h="29981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519000"/>
                  </a:ext>
                </a:extLst>
              </a:tr>
            </a:tbl>
          </a:graphicData>
        </a:graphic>
      </p:graphicFrame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9784" y="924041"/>
            <a:ext cx="3673928" cy="2706763"/>
          </a:xfrm>
          <a:prstGeom prst="rect">
            <a:avLst/>
          </a:prstGeom>
        </p:spPr>
      </p:pic>
      <p:sp>
        <p:nvSpPr>
          <p:cNvPr id="15" name="Штриховая стрелка вправо 14"/>
          <p:cNvSpPr/>
          <p:nvPr/>
        </p:nvSpPr>
        <p:spPr>
          <a:xfrm>
            <a:off x="8445716" y="2955710"/>
            <a:ext cx="498022" cy="1285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/>
          <a:srcRect t="-1" b="20141"/>
          <a:stretch/>
        </p:blipFill>
        <p:spPr>
          <a:xfrm>
            <a:off x="3227047" y="2409117"/>
            <a:ext cx="4257118" cy="1221687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3"/>
          <a:srcRect r="46519" b="66173"/>
          <a:stretch/>
        </p:blipFill>
        <p:spPr>
          <a:xfrm>
            <a:off x="5519321" y="2717068"/>
            <a:ext cx="1964844" cy="915604"/>
          </a:xfrm>
          <a:prstGeom prst="rect">
            <a:avLst/>
          </a:prstGeom>
        </p:spPr>
      </p:pic>
      <p:sp>
        <p:nvSpPr>
          <p:cNvPr id="10" name="Стрелка вправо 9"/>
          <p:cNvSpPr/>
          <p:nvPr/>
        </p:nvSpPr>
        <p:spPr>
          <a:xfrm>
            <a:off x="5240879" y="2989545"/>
            <a:ext cx="229454" cy="18532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8585" y="731460"/>
            <a:ext cx="1799450" cy="1970826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0291" y="643819"/>
            <a:ext cx="1603265" cy="1668262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4456" y="2710797"/>
            <a:ext cx="1729890" cy="746825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9092804" y="951414"/>
            <a:ext cx="1919750" cy="970871"/>
          </a:xfrm>
          <a:prstGeom prst="rect">
            <a:avLst/>
          </a:prstGeom>
          <a:noFill/>
          <a:ln w="1905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3167411" y="2407177"/>
            <a:ext cx="4406206" cy="1221687"/>
          </a:xfrm>
          <a:prstGeom prst="rect">
            <a:avLst/>
          </a:prstGeom>
          <a:noFill/>
          <a:ln w="4445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6659216" y="1470994"/>
            <a:ext cx="2383893" cy="775252"/>
          </a:xfrm>
          <a:prstGeom prst="straightConnector1">
            <a:avLst/>
          </a:prstGeom>
          <a:ln w="34925"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H="1" flipV="1">
            <a:off x="10357383" y="1132705"/>
            <a:ext cx="5294" cy="1823005"/>
          </a:xfrm>
          <a:prstGeom prst="straightConnector1">
            <a:avLst/>
          </a:prstGeom>
          <a:ln w="25400"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H="1" flipV="1">
            <a:off x="10609974" y="1132705"/>
            <a:ext cx="96078" cy="1823005"/>
          </a:xfrm>
          <a:prstGeom prst="straightConnector1">
            <a:avLst/>
          </a:prstGeom>
          <a:ln w="25400"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03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934083"/>
              </p:ext>
            </p:extLst>
          </p:nvPr>
        </p:nvGraphicFramePr>
        <p:xfrm>
          <a:off x="79959" y="1"/>
          <a:ext cx="12034157" cy="3634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634">
                  <a:extLst>
                    <a:ext uri="{9D8B030D-6E8A-4147-A177-3AD203B41FA5}">
                      <a16:colId xmlns:a16="http://schemas.microsoft.com/office/drawing/2014/main" val="2517701191"/>
                    </a:ext>
                  </a:extLst>
                </a:gridCol>
                <a:gridCol w="11008523">
                  <a:extLst>
                    <a:ext uri="{9D8B030D-6E8A-4147-A177-3AD203B41FA5}">
                      <a16:colId xmlns:a16="http://schemas.microsoft.com/office/drawing/2014/main" val="1903812305"/>
                    </a:ext>
                  </a:extLst>
                </a:gridCol>
              </a:tblGrid>
              <a:tr h="309045">
                <a:tc>
                  <a:txBody>
                    <a:bodyPr/>
                    <a:lstStyle/>
                    <a:p>
                      <a:r>
                        <a:rPr lang="uk-UA" sz="1200" dirty="0" smtClean="0"/>
                        <a:t>Фаза</a:t>
                      </a:r>
                      <a:r>
                        <a:rPr lang="en-US" sz="1200" dirty="0" smtClean="0"/>
                        <a:t> </a:t>
                      </a:r>
                      <a:r>
                        <a:rPr lang="uk-UA" sz="1200" dirty="0" err="1" smtClean="0"/>
                        <a:t>вик</a:t>
                      </a:r>
                      <a:r>
                        <a:rPr lang="uk-UA" sz="1200" dirty="0" smtClean="0"/>
                        <a:t>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200" dirty="0" smtClean="0"/>
                        <a:t>Стан контексту</a:t>
                      </a:r>
                      <a:r>
                        <a:rPr lang="uk-UA" sz="1200" baseline="0" dirty="0" smtClean="0"/>
                        <a:t> виконання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349222"/>
                  </a:ext>
                </a:extLst>
              </a:tr>
              <a:tr h="33254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baseline="0" dirty="0" smtClean="0"/>
                        <a:t>Виконання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uk-UA" sz="1400" baseline="0" dirty="0" smtClean="0"/>
                        <a:t>команд</a:t>
                      </a:r>
                      <a:endParaRPr lang="en-US" sz="1400" baseline="0" dirty="0" smtClean="0"/>
                    </a:p>
                    <a:p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605116"/>
                  </a:ext>
                </a:extLst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958998"/>
              </p:ext>
            </p:extLst>
          </p:nvPr>
        </p:nvGraphicFramePr>
        <p:xfrm>
          <a:off x="1158876" y="316681"/>
          <a:ext cx="7195266" cy="3317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8644">
                  <a:extLst>
                    <a:ext uri="{9D8B030D-6E8A-4147-A177-3AD203B41FA5}">
                      <a16:colId xmlns:a16="http://schemas.microsoft.com/office/drawing/2014/main" val="216364043"/>
                    </a:ext>
                  </a:extLst>
                </a:gridCol>
                <a:gridCol w="5336622">
                  <a:extLst>
                    <a:ext uri="{9D8B030D-6E8A-4147-A177-3AD203B41FA5}">
                      <a16:colId xmlns:a16="http://schemas.microsoft.com/office/drawing/2014/main" val="3881000749"/>
                    </a:ext>
                  </a:extLst>
                </a:gridCol>
              </a:tblGrid>
              <a:tr h="319703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Memory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dirty="0" smtClean="0"/>
                        <a:t>Thread of Execution</a:t>
                      </a:r>
                      <a:r>
                        <a:rPr lang="uk-UA" sz="1200" baseline="0" dirty="0" smtClean="0"/>
                        <a:t> </a:t>
                      </a:r>
                      <a:endParaRPr lang="en-US" sz="1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2468"/>
                  </a:ext>
                </a:extLst>
              </a:tr>
              <a:tr h="29981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519000"/>
                  </a:ext>
                </a:extLst>
              </a:tr>
            </a:tbl>
          </a:graphicData>
        </a:graphic>
      </p:graphicFrame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8391" y="731461"/>
            <a:ext cx="3935321" cy="2899344"/>
          </a:xfrm>
          <a:prstGeom prst="rect">
            <a:avLst/>
          </a:prstGeom>
        </p:spPr>
      </p:pic>
      <p:sp>
        <p:nvSpPr>
          <p:cNvPr id="15" name="Штриховая стрелка вправо 14"/>
          <p:cNvSpPr/>
          <p:nvPr/>
        </p:nvSpPr>
        <p:spPr>
          <a:xfrm>
            <a:off x="8178795" y="2954174"/>
            <a:ext cx="498022" cy="1285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/>
          <a:srcRect t="-1" b="20141"/>
          <a:stretch/>
        </p:blipFill>
        <p:spPr>
          <a:xfrm>
            <a:off x="3227047" y="2409117"/>
            <a:ext cx="4257118" cy="1221687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3"/>
          <a:srcRect r="46519" b="66173"/>
          <a:stretch/>
        </p:blipFill>
        <p:spPr>
          <a:xfrm>
            <a:off x="5519321" y="2717068"/>
            <a:ext cx="1964844" cy="915604"/>
          </a:xfrm>
          <a:prstGeom prst="rect">
            <a:avLst/>
          </a:prstGeom>
        </p:spPr>
      </p:pic>
      <p:sp>
        <p:nvSpPr>
          <p:cNvPr id="10" name="Стрелка вправо 9"/>
          <p:cNvSpPr/>
          <p:nvPr/>
        </p:nvSpPr>
        <p:spPr>
          <a:xfrm>
            <a:off x="5262459" y="3174870"/>
            <a:ext cx="229454" cy="18532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8585" y="731460"/>
            <a:ext cx="1799450" cy="1970826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0291" y="643819"/>
            <a:ext cx="1603265" cy="166826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68093" y="2720089"/>
            <a:ext cx="1074513" cy="739204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9680713" y="2842591"/>
            <a:ext cx="1252330" cy="33227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Полилиния 8"/>
          <p:cNvSpPr/>
          <p:nvPr/>
        </p:nvSpPr>
        <p:spPr>
          <a:xfrm>
            <a:off x="6738730" y="3140765"/>
            <a:ext cx="2852531" cy="213821"/>
          </a:xfrm>
          <a:custGeom>
            <a:avLst/>
            <a:gdLst>
              <a:gd name="connsiteX0" fmla="*/ 0 w 2852531"/>
              <a:gd name="connsiteY0" fmla="*/ 129209 h 213821"/>
              <a:gd name="connsiteX1" fmla="*/ 1699592 w 2852531"/>
              <a:gd name="connsiteY1" fmla="*/ 208722 h 213821"/>
              <a:gd name="connsiteX2" fmla="*/ 2852531 w 2852531"/>
              <a:gd name="connsiteY2" fmla="*/ 0 h 213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52531" h="213821">
                <a:moveTo>
                  <a:pt x="0" y="129209"/>
                </a:moveTo>
                <a:cubicBezTo>
                  <a:pt x="612085" y="179733"/>
                  <a:pt x="1224170" y="230257"/>
                  <a:pt x="1699592" y="208722"/>
                </a:cubicBezTo>
                <a:cubicBezTo>
                  <a:pt x="2175014" y="187187"/>
                  <a:pt x="2513772" y="93593"/>
                  <a:pt x="2852531" y="0"/>
                </a:cubicBezTo>
              </a:path>
            </a:pathLst>
          </a:custGeom>
          <a:noFill/>
          <a:ln w="22225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943" y="3836368"/>
            <a:ext cx="3673928" cy="2706763"/>
          </a:xfrm>
          <a:prstGeom prst="rect">
            <a:avLst/>
          </a:prstGeom>
        </p:spPr>
      </p:pic>
      <p:sp>
        <p:nvSpPr>
          <p:cNvPr id="23" name="Прямоугольник 22"/>
          <p:cNvSpPr/>
          <p:nvPr/>
        </p:nvSpPr>
        <p:spPr>
          <a:xfrm>
            <a:off x="9883382" y="5810657"/>
            <a:ext cx="1062073" cy="327991"/>
          </a:xfrm>
          <a:prstGeom prst="rect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Полилиния 23"/>
          <p:cNvSpPr/>
          <p:nvPr/>
        </p:nvSpPr>
        <p:spPr>
          <a:xfrm>
            <a:off x="11026582" y="3232472"/>
            <a:ext cx="775258" cy="2588124"/>
          </a:xfrm>
          <a:custGeom>
            <a:avLst/>
            <a:gdLst>
              <a:gd name="connsiteX0" fmla="*/ 9939 w 775258"/>
              <a:gd name="connsiteY0" fmla="*/ 0 h 3230217"/>
              <a:gd name="connsiteX1" fmla="*/ 775253 w 775258"/>
              <a:gd name="connsiteY1" fmla="*/ 2166730 h 3230217"/>
              <a:gd name="connsiteX2" fmla="*/ 0 w 775258"/>
              <a:gd name="connsiteY2" fmla="*/ 3230217 h 3230217"/>
              <a:gd name="connsiteX3" fmla="*/ 0 w 775258"/>
              <a:gd name="connsiteY3" fmla="*/ 3230217 h 3230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5258" h="3230217">
                <a:moveTo>
                  <a:pt x="9939" y="0"/>
                </a:moveTo>
                <a:cubicBezTo>
                  <a:pt x="393424" y="814180"/>
                  <a:pt x="776909" y="1628361"/>
                  <a:pt x="775253" y="2166730"/>
                </a:cubicBezTo>
                <a:cubicBezTo>
                  <a:pt x="773597" y="2705099"/>
                  <a:pt x="0" y="3230217"/>
                  <a:pt x="0" y="3230217"/>
                </a:cubicBezTo>
                <a:lnTo>
                  <a:pt x="0" y="3230217"/>
                </a:lnTo>
              </a:path>
            </a:pathLst>
          </a:custGeom>
          <a:noFill/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Штриховая стрелка вправо 24"/>
          <p:cNvSpPr/>
          <p:nvPr/>
        </p:nvSpPr>
        <p:spPr>
          <a:xfrm>
            <a:off x="8466242" y="5906758"/>
            <a:ext cx="498022" cy="1285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/>
          </p:nvPr>
        </p:nvGraphicFramePr>
        <p:xfrm>
          <a:off x="79959" y="1"/>
          <a:ext cx="12034157" cy="6960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634">
                  <a:extLst>
                    <a:ext uri="{9D8B030D-6E8A-4147-A177-3AD203B41FA5}">
                      <a16:colId xmlns:a16="http://schemas.microsoft.com/office/drawing/2014/main" val="2517701191"/>
                    </a:ext>
                  </a:extLst>
                </a:gridCol>
                <a:gridCol w="11008523">
                  <a:extLst>
                    <a:ext uri="{9D8B030D-6E8A-4147-A177-3AD203B41FA5}">
                      <a16:colId xmlns:a16="http://schemas.microsoft.com/office/drawing/2014/main" val="1903812305"/>
                    </a:ext>
                  </a:extLst>
                </a:gridCol>
              </a:tblGrid>
              <a:tr h="309045">
                <a:tc>
                  <a:txBody>
                    <a:bodyPr/>
                    <a:lstStyle/>
                    <a:p>
                      <a:r>
                        <a:rPr lang="uk-UA" sz="1200" dirty="0" smtClean="0"/>
                        <a:t>Фаза</a:t>
                      </a:r>
                      <a:r>
                        <a:rPr lang="en-US" sz="1200" dirty="0" smtClean="0"/>
                        <a:t> </a:t>
                      </a:r>
                      <a:r>
                        <a:rPr lang="uk-UA" sz="1200" dirty="0" err="1" smtClean="0"/>
                        <a:t>вик</a:t>
                      </a:r>
                      <a:r>
                        <a:rPr lang="uk-UA" sz="1200" dirty="0" smtClean="0"/>
                        <a:t>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200" dirty="0" smtClean="0"/>
                        <a:t>Стан контексту</a:t>
                      </a:r>
                      <a:r>
                        <a:rPr lang="uk-UA" sz="1200" baseline="0" dirty="0" smtClean="0"/>
                        <a:t> виконання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349222"/>
                  </a:ext>
                </a:extLst>
              </a:tr>
              <a:tr h="33254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baseline="0" dirty="0" smtClean="0"/>
                        <a:t>Виконання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uk-UA" sz="1400" baseline="0" dirty="0" smtClean="0"/>
                        <a:t>команд</a:t>
                      </a:r>
                      <a:endParaRPr lang="en-US" sz="1400" baseline="0" dirty="0" smtClean="0"/>
                    </a:p>
                    <a:p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605116"/>
                  </a:ext>
                </a:extLst>
              </a:tr>
              <a:tr h="33254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baseline="0" dirty="0" smtClean="0"/>
                        <a:t>Виконання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uk-UA" sz="1400" baseline="0" dirty="0" smtClean="0"/>
                        <a:t>команд</a:t>
                      </a:r>
                      <a:endParaRPr lang="en-US" sz="1400" baseline="0" dirty="0" smtClean="0"/>
                    </a:p>
                    <a:p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636625"/>
                  </a:ext>
                </a:extLst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/>
          </p:nvPr>
        </p:nvGraphicFramePr>
        <p:xfrm>
          <a:off x="1158876" y="316681"/>
          <a:ext cx="7195266" cy="3317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8644">
                  <a:extLst>
                    <a:ext uri="{9D8B030D-6E8A-4147-A177-3AD203B41FA5}">
                      <a16:colId xmlns:a16="http://schemas.microsoft.com/office/drawing/2014/main" val="216364043"/>
                    </a:ext>
                  </a:extLst>
                </a:gridCol>
                <a:gridCol w="5336622">
                  <a:extLst>
                    <a:ext uri="{9D8B030D-6E8A-4147-A177-3AD203B41FA5}">
                      <a16:colId xmlns:a16="http://schemas.microsoft.com/office/drawing/2014/main" val="3881000749"/>
                    </a:ext>
                  </a:extLst>
                </a:gridCol>
              </a:tblGrid>
              <a:tr h="319703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Memory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dirty="0" smtClean="0"/>
                        <a:t>Thread of Execution</a:t>
                      </a:r>
                      <a:r>
                        <a:rPr lang="uk-UA" sz="1200" baseline="0" dirty="0" smtClean="0"/>
                        <a:t> </a:t>
                      </a:r>
                      <a:endParaRPr lang="en-US" sz="1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2468"/>
                  </a:ext>
                </a:extLst>
              </a:tr>
              <a:tr h="29981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519000"/>
                  </a:ext>
                </a:extLst>
              </a:tr>
            </a:tbl>
          </a:graphicData>
        </a:graphic>
      </p:graphicFrame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8391" y="731461"/>
            <a:ext cx="3935321" cy="2899344"/>
          </a:xfrm>
          <a:prstGeom prst="rect">
            <a:avLst/>
          </a:prstGeom>
        </p:spPr>
      </p:pic>
      <p:sp>
        <p:nvSpPr>
          <p:cNvPr id="15" name="Штриховая стрелка вправо 14"/>
          <p:cNvSpPr/>
          <p:nvPr/>
        </p:nvSpPr>
        <p:spPr>
          <a:xfrm>
            <a:off x="8178795" y="2954174"/>
            <a:ext cx="498022" cy="1285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/>
          <a:srcRect t="-1" b="20141"/>
          <a:stretch/>
        </p:blipFill>
        <p:spPr>
          <a:xfrm>
            <a:off x="3227047" y="2409117"/>
            <a:ext cx="4257118" cy="1221687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3"/>
          <a:srcRect r="46519" b="66173"/>
          <a:stretch/>
        </p:blipFill>
        <p:spPr>
          <a:xfrm>
            <a:off x="5519321" y="2717068"/>
            <a:ext cx="1964844" cy="915604"/>
          </a:xfrm>
          <a:prstGeom prst="rect">
            <a:avLst/>
          </a:prstGeom>
        </p:spPr>
      </p:pic>
      <p:sp>
        <p:nvSpPr>
          <p:cNvPr id="10" name="Стрелка вправо 9"/>
          <p:cNvSpPr/>
          <p:nvPr/>
        </p:nvSpPr>
        <p:spPr>
          <a:xfrm>
            <a:off x="5262459" y="3174870"/>
            <a:ext cx="229454" cy="18532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8585" y="731460"/>
            <a:ext cx="1799450" cy="1970826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0291" y="643819"/>
            <a:ext cx="1603265" cy="166826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68093" y="2720089"/>
            <a:ext cx="1074513" cy="739204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9680713" y="2842591"/>
            <a:ext cx="1252330" cy="33227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Полилиния 8"/>
          <p:cNvSpPr/>
          <p:nvPr/>
        </p:nvSpPr>
        <p:spPr>
          <a:xfrm>
            <a:off x="6738730" y="3140765"/>
            <a:ext cx="2852531" cy="213821"/>
          </a:xfrm>
          <a:custGeom>
            <a:avLst/>
            <a:gdLst>
              <a:gd name="connsiteX0" fmla="*/ 0 w 2852531"/>
              <a:gd name="connsiteY0" fmla="*/ 129209 h 213821"/>
              <a:gd name="connsiteX1" fmla="*/ 1699592 w 2852531"/>
              <a:gd name="connsiteY1" fmla="*/ 208722 h 213821"/>
              <a:gd name="connsiteX2" fmla="*/ 2852531 w 2852531"/>
              <a:gd name="connsiteY2" fmla="*/ 0 h 213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52531" h="213821">
                <a:moveTo>
                  <a:pt x="0" y="129209"/>
                </a:moveTo>
                <a:cubicBezTo>
                  <a:pt x="612085" y="179733"/>
                  <a:pt x="1224170" y="230257"/>
                  <a:pt x="1699592" y="208722"/>
                </a:cubicBezTo>
                <a:cubicBezTo>
                  <a:pt x="2175014" y="187187"/>
                  <a:pt x="2513772" y="93593"/>
                  <a:pt x="2852531" y="0"/>
                </a:cubicBezTo>
              </a:path>
            </a:pathLst>
          </a:custGeom>
          <a:noFill/>
          <a:ln w="22225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943" y="3836368"/>
            <a:ext cx="3673928" cy="2706763"/>
          </a:xfrm>
          <a:prstGeom prst="rect">
            <a:avLst/>
          </a:prstGeom>
        </p:spPr>
      </p:pic>
      <p:sp>
        <p:nvSpPr>
          <p:cNvPr id="23" name="Прямоугольник 22"/>
          <p:cNvSpPr/>
          <p:nvPr/>
        </p:nvSpPr>
        <p:spPr>
          <a:xfrm>
            <a:off x="9883382" y="5810657"/>
            <a:ext cx="1062073" cy="327991"/>
          </a:xfrm>
          <a:prstGeom prst="rect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Полилиния 23"/>
          <p:cNvSpPr/>
          <p:nvPr/>
        </p:nvSpPr>
        <p:spPr>
          <a:xfrm>
            <a:off x="11026582" y="3232472"/>
            <a:ext cx="775258" cy="2588124"/>
          </a:xfrm>
          <a:custGeom>
            <a:avLst/>
            <a:gdLst>
              <a:gd name="connsiteX0" fmla="*/ 9939 w 775258"/>
              <a:gd name="connsiteY0" fmla="*/ 0 h 3230217"/>
              <a:gd name="connsiteX1" fmla="*/ 775253 w 775258"/>
              <a:gd name="connsiteY1" fmla="*/ 2166730 h 3230217"/>
              <a:gd name="connsiteX2" fmla="*/ 0 w 775258"/>
              <a:gd name="connsiteY2" fmla="*/ 3230217 h 3230217"/>
              <a:gd name="connsiteX3" fmla="*/ 0 w 775258"/>
              <a:gd name="connsiteY3" fmla="*/ 3230217 h 3230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5258" h="3230217">
                <a:moveTo>
                  <a:pt x="9939" y="0"/>
                </a:moveTo>
                <a:cubicBezTo>
                  <a:pt x="393424" y="814180"/>
                  <a:pt x="776909" y="1628361"/>
                  <a:pt x="775253" y="2166730"/>
                </a:cubicBezTo>
                <a:cubicBezTo>
                  <a:pt x="773597" y="2705099"/>
                  <a:pt x="0" y="3230217"/>
                  <a:pt x="0" y="3230217"/>
                </a:cubicBezTo>
                <a:lnTo>
                  <a:pt x="0" y="3230217"/>
                </a:lnTo>
              </a:path>
            </a:pathLst>
          </a:custGeom>
          <a:noFill/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Штриховая стрелка вправо 24"/>
          <p:cNvSpPr/>
          <p:nvPr/>
        </p:nvSpPr>
        <p:spPr>
          <a:xfrm>
            <a:off x="8466242" y="5906758"/>
            <a:ext cx="498022" cy="1285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Таблица 25"/>
          <p:cNvGraphicFramePr>
            <a:graphicFrameLocks noGrp="1"/>
          </p:cNvGraphicFramePr>
          <p:nvPr>
            <p:extLst/>
          </p:nvPr>
        </p:nvGraphicFramePr>
        <p:xfrm>
          <a:off x="1158876" y="3700266"/>
          <a:ext cx="7195266" cy="3317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8644">
                  <a:extLst>
                    <a:ext uri="{9D8B030D-6E8A-4147-A177-3AD203B41FA5}">
                      <a16:colId xmlns:a16="http://schemas.microsoft.com/office/drawing/2014/main" val="216364043"/>
                    </a:ext>
                  </a:extLst>
                </a:gridCol>
                <a:gridCol w="5336622">
                  <a:extLst>
                    <a:ext uri="{9D8B030D-6E8A-4147-A177-3AD203B41FA5}">
                      <a16:colId xmlns:a16="http://schemas.microsoft.com/office/drawing/2014/main" val="3881000749"/>
                    </a:ext>
                  </a:extLst>
                </a:gridCol>
              </a:tblGrid>
              <a:tr h="319703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Memory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dirty="0" smtClean="0"/>
                        <a:t>Thread of Execution</a:t>
                      </a:r>
                      <a:r>
                        <a:rPr lang="uk-UA" sz="1200" baseline="0" dirty="0" smtClean="0"/>
                        <a:t> </a:t>
                      </a:r>
                      <a:endParaRPr lang="en-US" sz="1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2468"/>
                  </a:ext>
                </a:extLst>
              </a:tr>
              <a:tr h="29981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519000"/>
                  </a:ext>
                </a:extLst>
              </a:tr>
            </a:tbl>
          </a:graphicData>
        </a:graphic>
      </p:graphicFrame>
      <p:pic>
        <p:nvPicPr>
          <p:cNvPr id="11" name="Рисунок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2266" y="4049319"/>
            <a:ext cx="1853543" cy="1985939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 rotWithShape="1">
          <a:blip r:embed="rId3"/>
          <a:srcRect r="43891" b="17003"/>
          <a:stretch/>
        </p:blipFill>
        <p:spPr>
          <a:xfrm>
            <a:off x="3106936" y="4064805"/>
            <a:ext cx="1808074" cy="1970453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1580322" y="5277678"/>
            <a:ext cx="427382" cy="2882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олилиния 13"/>
          <p:cNvSpPr/>
          <p:nvPr/>
        </p:nvSpPr>
        <p:spPr>
          <a:xfrm>
            <a:off x="2107096" y="5506278"/>
            <a:ext cx="7732643" cy="1246454"/>
          </a:xfrm>
          <a:custGeom>
            <a:avLst/>
            <a:gdLst>
              <a:gd name="connsiteX0" fmla="*/ 7732643 w 7732643"/>
              <a:gd name="connsiteY0" fmla="*/ 556592 h 1246454"/>
              <a:gd name="connsiteX1" fmla="*/ 2574234 w 7732643"/>
              <a:gd name="connsiteY1" fmla="*/ 1232452 h 1246454"/>
              <a:gd name="connsiteX2" fmla="*/ 0 w 7732643"/>
              <a:gd name="connsiteY2" fmla="*/ 0 h 1246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32643" h="1246454">
                <a:moveTo>
                  <a:pt x="7732643" y="556592"/>
                </a:moveTo>
                <a:cubicBezTo>
                  <a:pt x="5797825" y="940904"/>
                  <a:pt x="3863008" y="1325217"/>
                  <a:pt x="2574234" y="1232452"/>
                </a:cubicBezTo>
                <a:cubicBezTo>
                  <a:pt x="1285460" y="1139687"/>
                  <a:pt x="642730" y="569843"/>
                  <a:pt x="0" y="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0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19" y="247202"/>
            <a:ext cx="11709162" cy="3537720"/>
          </a:xfrm>
          <a:prstGeom prst="rect">
            <a:avLst/>
          </a:prstGeom>
          <a:ln w="31750">
            <a:solidFill>
              <a:schemeClr val="accent1"/>
            </a:solidFill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37169" t="-1876" r="33839" b="87619"/>
          <a:stretch/>
        </p:blipFill>
        <p:spPr>
          <a:xfrm>
            <a:off x="6848060" y="4757571"/>
            <a:ext cx="2653749" cy="42071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t="36664"/>
          <a:stretch/>
        </p:blipFill>
        <p:spPr>
          <a:xfrm>
            <a:off x="3965436" y="5178287"/>
            <a:ext cx="8226564" cy="167971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965436" y="4757571"/>
            <a:ext cx="8226564" cy="2100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5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t="532" b="34669"/>
          <a:stretch/>
        </p:blipFill>
        <p:spPr>
          <a:xfrm>
            <a:off x="0" y="104172"/>
            <a:ext cx="11824098" cy="2314937"/>
          </a:xfrm>
          <a:prstGeom prst="rect">
            <a:avLst/>
          </a:prstGeom>
          <a:ln w="31750">
            <a:solidFill>
              <a:schemeClr val="accent1"/>
            </a:solidFill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b="33518"/>
          <a:stretch/>
        </p:blipFill>
        <p:spPr>
          <a:xfrm>
            <a:off x="163320" y="4271895"/>
            <a:ext cx="5344409" cy="1492297"/>
          </a:xfrm>
          <a:prstGeom prst="rect">
            <a:avLst/>
          </a:prstGeom>
          <a:ln w="22225">
            <a:solidFill>
              <a:schemeClr val="accent1"/>
            </a:solidFill>
          </a:ln>
        </p:spPr>
      </p:pic>
      <p:sp>
        <p:nvSpPr>
          <p:cNvPr id="4" name="Прямоугольник 3"/>
          <p:cNvSpPr/>
          <p:nvPr/>
        </p:nvSpPr>
        <p:spPr>
          <a:xfrm>
            <a:off x="4699321" y="474563"/>
            <a:ext cx="7025833" cy="42826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Прямоугольник 4"/>
          <p:cNvSpPr/>
          <p:nvPr/>
        </p:nvSpPr>
        <p:spPr>
          <a:xfrm>
            <a:off x="4087792" y="4423459"/>
            <a:ext cx="773575" cy="42826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13302" y="2930003"/>
            <a:ext cx="48109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 smtClean="0"/>
              <a:t>Формальні параметри – величини, </a:t>
            </a:r>
          </a:p>
          <a:p>
            <a:r>
              <a:rPr lang="uk-UA" sz="2400" dirty="0" smtClean="0"/>
              <a:t>які необхідні для роботи</a:t>
            </a:r>
            <a:endParaRPr lang="en-US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813302" y="2930003"/>
            <a:ext cx="4715083" cy="830997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Прямая со стрелкой 8"/>
          <p:cNvCxnSpPr>
            <a:stCxn id="7" idx="0"/>
          </p:cNvCxnSpPr>
          <p:nvPr/>
        </p:nvCxnSpPr>
        <p:spPr>
          <a:xfrm flipH="1" flipV="1">
            <a:off x="8380071" y="902827"/>
            <a:ext cx="790773" cy="2027176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6" idx="2"/>
          </p:cNvCxnSpPr>
          <p:nvPr/>
        </p:nvCxnSpPr>
        <p:spPr>
          <a:xfrm flipH="1">
            <a:off x="4861367" y="3761000"/>
            <a:ext cx="4357434" cy="662459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02506" y="2930003"/>
            <a:ext cx="4518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 smtClean="0"/>
              <a:t>Змінна, що буде містити функцію</a:t>
            </a:r>
            <a:endParaRPr lang="en-US" sz="24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802506" y="2930003"/>
            <a:ext cx="4715083" cy="830997"/>
          </a:xfrm>
          <a:prstGeom prst="rect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Прямая со стрелкой 13"/>
          <p:cNvCxnSpPr/>
          <p:nvPr/>
        </p:nvCxnSpPr>
        <p:spPr>
          <a:xfrm flipH="1" flipV="1">
            <a:off x="1469985" y="810228"/>
            <a:ext cx="885294" cy="2098551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H="1">
            <a:off x="1238491" y="3789006"/>
            <a:ext cx="1238491" cy="687308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56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b="23392"/>
          <a:stretch/>
        </p:blipFill>
        <p:spPr>
          <a:xfrm>
            <a:off x="442942" y="1769676"/>
            <a:ext cx="3074401" cy="327645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b="51710"/>
          <a:stretch/>
        </p:blipFill>
        <p:spPr>
          <a:xfrm>
            <a:off x="4936078" y="0"/>
            <a:ext cx="4252441" cy="2256183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500817" y="1792826"/>
            <a:ext cx="2624349" cy="904076"/>
          </a:xfrm>
          <a:prstGeom prst="rect">
            <a:avLst/>
          </a:prstGeom>
          <a:noFill/>
          <a:ln w="3175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37467" y="2882776"/>
            <a:ext cx="2624349" cy="904076"/>
          </a:xfrm>
          <a:prstGeom prst="rect">
            <a:avLst/>
          </a:prstGeom>
          <a:noFill/>
          <a:ln w="3175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537467" y="4028671"/>
            <a:ext cx="2624349" cy="904076"/>
          </a:xfrm>
          <a:prstGeom prst="rect">
            <a:avLst/>
          </a:prstGeom>
          <a:noFill/>
          <a:ln w="3175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5362182" y="415438"/>
            <a:ext cx="3700795" cy="1354237"/>
          </a:xfrm>
          <a:prstGeom prst="rect">
            <a:avLst/>
          </a:prstGeom>
          <a:noFill/>
          <a:ln w="3175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414338" y="184605"/>
            <a:ext cx="2242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u="sng" dirty="0" smtClean="0"/>
              <a:t>1) Опис</a:t>
            </a:r>
            <a:r>
              <a:rPr lang="uk-UA" sz="2400" b="1" u="sng" dirty="0" smtClean="0"/>
              <a:t> функції</a:t>
            </a:r>
          </a:p>
        </p:txBody>
      </p:sp>
    </p:spTree>
    <p:extLst>
      <p:ext uri="{BB962C8B-B14F-4D97-AF65-F5344CB8AC3E}">
        <p14:creationId xmlns:p14="http://schemas.microsoft.com/office/powerpoint/2010/main" val="236712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41224"/>
            <a:ext cx="7600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 smtClean="0"/>
              <a:t>Фази виконання програм </a:t>
            </a:r>
            <a:r>
              <a:rPr lang="en-US" b="1" dirty="0" smtClean="0"/>
              <a:t>JavaScript</a:t>
            </a:r>
            <a:endParaRPr lang="uk-UA" b="1" dirty="0" smtClean="0"/>
          </a:p>
          <a:p>
            <a:pPr marL="342900" indent="-342900" algn="just">
              <a:buAutoNum type="arabicParenR"/>
            </a:pPr>
            <a:r>
              <a:rPr lang="uk-UA" b="1" i="1" dirty="0" smtClean="0"/>
              <a:t>Фаза виділення </a:t>
            </a:r>
            <a:r>
              <a:rPr lang="uk-UA" b="1" i="1" dirty="0" err="1" smtClean="0"/>
              <a:t>пам</a:t>
            </a:r>
            <a:r>
              <a:rPr lang="en-US" b="1" i="1" dirty="0" smtClean="0"/>
              <a:t>’</a:t>
            </a:r>
            <a:r>
              <a:rPr lang="uk-UA" b="1" i="1" dirty="0" smtClean="0"/>
              <a:t>яті</a:t>
            </a:r>
            <a:r>
              <a:rPr lang="uk-UA" dirty="0" smtClean="0"/>
              <a:t> (виділення </a:t>
            </a:r>
            <a:r>
              <a:rPr lang="uk-UA" dirty="0" err="1" smtClean="0"/>
              <a:t>пам</a:t>
            </a:r>
            <a:r>
              <a:rPr lang="en-US" dirty="0" smtClean="0"/>
              <a:t>’</a:t>
            </a:r>
            <a:r>
              <a:rPr lang="uk-UA" dirty="0" smtClean="0"/>
              <a:t>яті для змінних і функцій)</a:t>
            </a:r>
          </a:p>
          <a:p>
            <a:pPr marL="342900" indent="-342900" algn="just">
              <a:buAutoNum type="arabicParenR"/>
            </a:pPr>
            <a:r>
              <a:rPr lang="uk-UA" b="1" i="1" dirty="0" smtClean="0"/>
              <a:t>Фаза виконання команд</a:t>
            </a:r>
            <a:r>
              <a:rPr lang="en-US" dirty="0" smtClean="0"/>
              <a:t> (</a:t>
            </a:r>
            <a:r>
              <a:rPr lang="uk-UA" dirty="0" smtClean="0"/>
              <a:t>поступове виконання команд по одній за раз</a:t>
            </a:r>
            <a:r>
              <a:rPr lang="en-US" dirty="0" smtClean="0"/>
              <a:t>)</a:t>
            </a:r>
          </a:p>
          <a:p>
            <a:pPr algn="just"/>
            <a:r>
              <a:rPr lang="uk-UA" dirty="0" smtClean="0"/>
              <a:t>Приклад.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/>
          </p:nvPr>
        </p:nvGraphicFramePr>
        <p:xfrm>
          <a:off x="79959" y="1159105"/>
          <a:ext cx="12034157" cy="2992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629">
                  <a:extLst>
                    <a:ext uri="{9D8B030D-6E8A-4147-A177-3AD203B41FA5}">
                      <a16:colId xmlns:a16="http://schemas.microsoft.com/office/drawing/2014/main" val="2517701191"/>
                    </a:ext>
                  </a:extLst>
                </a:gridCol>
                <a:gridCol w="10760528">
                  <a:extLst>
                    <a:ext uri="{9D8B030D-6E8A-4147-A177-3AD203B41FA5}">
                      <a16:colId xmlns:a16="http://schemas.microsoft.com/office/drawing/2014/main" val="1903812305"/>
                    </a:ext>
                  </a:extLst>
                </a:gridCol>
              </a:tblGrid>
              <a:tr h="473683">
                <a:tc>
                  <a:txBody>
                    <a:bodyPr/>
                    <a:lstStyle/>
                    <a:p>
                      <a:r>
                        <a:rPr lang="uk-UA" dirty="0" smtClean="0"/>
                        <a:t>Фаза</a:t>
                      </a:r>
                      <a:r>
                        <a:rPr lang="en-US" dirty="0" smtClean="0"/>
                        <a:t> </a:t>
                      </a:r>
                      <a:r>
                        <a:rPr lang="uk-UA" dirty="0" err="1" smtClean="0"/>
                        <a:t>вик</a:t>
                      </a:r>
                      <a:r>
                        <a:rPr lang="uk-UA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Стан контексту</a:t>
                      </a:r>
                      <a:r>
                        <a:rPr lang="uk-UA" baseline="0" dirty="0" smtClean="0"/>
                        <a:t> виконання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349222"/>
                  </a:ext>
                </a:extLst>
              </a:tr>
              <a:tr h="251854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r>
                        <a:rPr lang="uk-UA" sz="1400" dirty="0" smtClean="0"/>
                        <a:t>.</a:t>
                      </a:r>
                      <a:r>
                        <a:rPr lang="en-US" sz="1400" dirty="0" smtClean="0"/>
                        <a:t> </a:t>
                      </a:r>
                      <a:r>
                        <a:rPr lang="uk-UA" sz="1400" dirty="0" smtClean="0"/>
                        <a:t>Виділення </a:t>
                      </a:r>
                      <a:r>
                        <a:rPr lang="uk-UA" sz="1400" dirty="0" err="1" smtClean="0"/>
                        <a:t>пам</a:t>
                      </a:r>
                      <a:r>
                        <a:rPr lang="en-US" sz="1400" dirty="0" smtClean="0"/>
                        <a:t>’</a:t>
                      </a:r>
                      <a:r>
                        <a:rPr lang="uk-UA" sz="1400" dirty="0" smtClean="0"/>
                        <a:t>яті</a:t>
                      </a:r>
                      <a:r>
                        <a:rPr lang="uk-UA" sz="1400" baseline="0" dirty="0" smtClean="0"/>
                        <a:t> для:</a:t>
                      </a:r>
                    </a:p>
                    <a:p>
                      <a:r>
                        <a:rPr lang="uk-UA" sz="1400" baseline="0" dirty="0" smtClean="0"/>
                        <a:t> 1) змінних</a:t>
                      </a:r>
                      <a:r>
                        <a:rPr lang="uk-UA" sz="1400" dirty="0" smtClean="0"/>
                        <a:t>(змінні</a:t>
                      </a:r>
                      <a:r>
                        <a:rPr lang="uk-UA" sz="1400" baseline="0" dirty="0" smtClean="0"/>
                        <a:t> мають початкове значення</a:t>
                      </a:r>
                    </a:p>
                    <a:p>
                      <a:r>
                        <a:rPr lang="en-US" sz="1400" b="1" u="sng" dirty="0" smtClean="0"/>
                        <a:t>undefined</a:t>
                      </a:r>
                      <a:r>
                        <a:rPr lang="uk-UA" sz="1400" dirty="0" smtClean="0"/>
                        <a:t>) </a:t>
                      </a:r>
                    </a:p>
                    <a:p>
                      <a:r>
                        <a:rPr lang="uk-UA" sz="1400" baseline="0" dirty="0" smtClean="0"/>
                        <a:t> 2)функцій (</a:t>
                      </a:r>
                      <a:r>
                        <a:rPr lang="en-US" sz="1400" baseline="0" dirty="0" smtClean="0"/>
                        <a:t>function-declaration)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605116"/>
                  </a:ext>
                </a:extLst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362196"/>
              </p:ext>
            </p:extLst>
          </p:nvPr>
        </p:nvGraphicFramePr>
        <p:xfrm>
          <a:off x="1375716" y="1568810"/>
          <a:ext cx="6225234" cy="2118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2517">
                  <a:extLst>
                    <a:ext uri="{9D8B030D-6E8A-4147-A177-3AD203B41FA5}">
                      <a16:colId xmlns:a16="http://schemas.microsoft.com/office/drawing/2014/main" val="216364043"/>
                    </a:ext>
                  </a:extLst>
                </a:gridCol>
                <a:gridCol w="4232717">
                  <a:extLst>
                    <a:ext uri="{9D8B030D-6E8A-4147-A177-3AD203B41FA5}">
                      <a16:colId xmlns:a16="http://schemas.microsoft.com/office/drawing/2014/main" val="3881000749"/>
                    </a:ext>
                  </a:extLst>
                </a:gridCol>
              </a:tblGrid>
              <a:tr h="4003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Thread of Execution</a:t>
                      </a:r>
                      <a:r>
                        <a:rPr lang="uk-UA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2468"/>
                  </a:ext>
                </a:extLst>
              </a:tr>
              <a:tr h="17185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519000"/>
                  </a:ext>
                </a:extLst>
              </a:tr>
            </a:tbl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581" y="196771"/>
            <a:ext cx="4640136" cy="391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44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/>
          </p:nvPr>
        </p:nvGraphicFramePr>
        <p:xfrm>
          <a:off x="72728" y="84009"/>
          <a:ext cx="12034157" cy="3066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629">
                  <a:extLst>
                    <a:ext uri="{9D8B030D-6E8A-4147-A177-3AD203B41FA5}">
                      <a16:colId xmlns:a16="http://schemas.microsoft.com/office/drawing/2014/main" val="2517701191"/>
                    </a:ext>
                  </a:extLst>
                </a:gridCol>
                <a:gridCol w="10760528">
                  <a:extLst>
                    <a:ext uri="{9D8B030D-6E8A-4147-A177-3AD203B41FA5}">
                      <a16:colId xmlns:a16="http://schemas.microsoft.com/office/drawing/2014/main" val="1903812305"/>
                    </a:ext>
                  </a:extLst>
                </a:gridCol>
              </a:tblGrid>
              <a:tr h="473683">
                <a:tc>
                  <a:txBody>
                    <a:bodyPr/>
                    <a:lstStyle/>
                    <a:p>
                      <a:r>
                        <a:rPr lang="uk-UA" dirty="0" smtClean="0"/>
                        <a:t>Фаза</a:t>
                      </a:r>
                      <a:r>
                        <a:rPr lang="en-US" dirty="0" smtClean="0"/>
                        <a:t> </a:t>
                      </a:r>
                      <a:r>
                        <a:rPr lang="uk-UA" dirty="0" err="1" smtClean="0"/>
                        <a:t>вик</a:t>
                      </a:r>
                      <a:r>
                        <a:rPr lang="uk-UA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Стан контексту</a:t>
                      </a:r>
                      <a:r>
                        <a:rPr lang="uk-UA" baseline="0" dirty="0" smtClean="0"/>
                        <a:t> виконання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349222"/>
                  </a:ext>
                </a:extLst>
              </a:tr>
              <a:tr h="2592366">
                <a:tc>
                  <a:txBody>
                    <a:bodyPr/>
                    <a:lstStyle/>
                    <a:p>
                      <a:r>
                        <a:rPr lang="uk-UA" dirty="0" smtClean="0"/>
                        <a:t>Виконання</a:t>
                      </a:r>
                      <a:r>
                        <a:rPr lang="en-US" dirty="0" smtClean="0"/>
                        <a:t> </a:t>
                      </a:r>
                      <a:r>
                        <a:rPr lang="uk-UA" dirty="0" smtClean="0"/>
                        <a:t>команд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046505"/>
                  </a:ext>
                </a:extLst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/>
          </p:nvPr>
        </p:nvGraphicFramePr>
        <p:xfrm>
          <a:off x="1375716" y="617251"/>
          <a:ext cx="6749712" cy="2118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7079">
                  <a:extLst>
                    <a:ext uri="{9D8B030D-6E8A-4147-A177-3AD203B41FA5}">
                      <a16:colId xmlns:a16="http://schemas.microsoft.com/office/drawing/2014/main" val="216364043"/>
                    </a:ext>
                  </a:extLst>
                </a:gridCol>
                <a:gridCol w="4282633">
                  <a:extLst>
                    <a:ext uri="{9D8B030D-6E8A-4147-A177-3AD203B41FA5}">
                      <a16:colId xmlns:a16="http://schemas.microsoft.com/office/drawing/2014/main" val="3881000749"/>
                    </a:ext>
                  </a:extLst>
                </a:gridCol>
              </a:tblGrid>
              <a:tr h="4003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Thread of Execution</a:t>
                      </a:r>
                      <a:r>
                        <a:rPr lang="uk-UA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2468"/>
                  </a:ext>
                </a:extLst>
              </a:tr>
              <a:tr h="17185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519000"/>
                  </a:ext>
                </a:extLst>
              </a:tr>
            </a:tbl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9469" y="592443"/>
            <a:ext cx="3207405" cy="2708476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9416" y="1000120"/>
            <a:ext cx="2550138" cy="1295309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3550" y="1000120"/>
            <a:ext cx="1866004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80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460580"/>
              </p:ext>
            </p:extLst>
          </p:nvPr>
        </p:nvGraphicFramePr>
        <p:xfrm>
          <a:off x="72728" y="84009"/>
          <a:ext cx="12034157" cy="3066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629">
                  <a:extLst>
                    <a:ext uri="{9D8B030D-6E8A-4147-A177-3AD203B41FA5}">
                      <a16:colId xmlns:a16="http://schemas.microsoft.com/office/drawing/2014/main" val="2517701191"/>
                    </a:ext>
                  </a:extLst>
                </a:gridCol>
                <a:gridCol w="10760528">
                  <a:extLst>
                    <a:ext uri="{9D8B030D-6E8A-4147-A177-3AD203B41FA5}">
                      <a16:colId xmlns:a16="http://schemas.microsoft.com/office/drawing/2014/main" val="1903812305"/>
                    </a:ext>
                  </a:extLst>
                </a:gridCol>
              </a:tblGrid>
              <a:tr h="473683">
                <a:tc>
                  <a:txBody>
                    <a:bodyPr/>
                    <a:lstStyle/>
                    <a:p>
                      <a:r>
                        <a:rPr lang="uk-UA" dirty="0" smtClean="0"/>
                        <a:t>Фаза</a:t>
                      </a:r>
                      <a:r>
                        <a:rPr lang="en-US" dirty="0" smtClean="0"/>
                        <a:t> </a:t>
                      </a:r>
                      <a:r>
                        <a:rPr lang="uk-UA" dirty="0" err="1" smtClean="0"/>
                        <a:t>вик</a:t>
                      </a:r>
                      <a:r>
                        <a:rPr lang="uk-UA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Стан контексту</a:t>
                      </a:r>
                      <a:r>
                        <a:rPr lang="uk-UA" baseline="0" dirty="0" smtClean="0"/>
                        <a:t> виконання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349222"/>
                  </a:ext>
                </a:extLst>
              </a:tr>
              <a:tr h="2592366">
                <a:tc>
                  <a:txBody>
                    <a:bodyPr/>
                    <a:lstStyle/>
                    <a:p>
                      <a:r>
                        <a:rPr lang="uk-UA" dirty="0" smtClean="0"/>
                        <a:t>Виконання</a:t>
                      </a:r>
                      <a:r>
                        <a:rPr lang="en-US" dirty="0" smtClean="0"/>
                        <a:t> </a:t>
                      </a:r>
                      <a:r>
                        <a:rPr lang="uk-UA" dirty="0" smtClean="0"/>
                        <a:t>команд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046505"/>
                  </a:ext>
                </a:extLst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10564"/>
              </p:ext>
            </p:extLst>
          </p:nvPr>
        </p:nvGraphicFramePr>
        <p:xfrm>
          <a:off x="1375716" y="617251"/>
          <a:ext cx="6749712" cy="2118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7079">
                  <a:extLst>
                    <a:ext uri="{9D8B030D-6E8A-4147-A177-3AD203B41FA5}">
                      <a16:colId xmlns:a16="http://schemas.microsoft.com/office/drawing/2014/main" val="216364043"/>
                    </a:ext>
                  </a:extLst>
                </a:gridCol>
                <a:gridCol w="4282633">
                  <a:extLst>
                    <a:ext uri="{9D8B030D-6E8A-4147-A177-3AD203B41FA5}">
                      <a16:colId xmlns:a16="http://schemas.microsoft.com/office/drawing/2014/main" val="3881000749"/>
                    </a:ext>
                  </a:extLst>
                </a:gridCol>
              </a:tblGrid>
              <a:tr h="4003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Thread of Execution</a:t>
                      </a:r>
                      <a:r>
                        <a:rPr lang="uk-UA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2468"/>
                  </a:ext>
                </a:extLst>
              </a:tr>
              <a:tr h="17185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519000"/>
                  </a:ext>
                </a:extLst>
              </a:tr>
            </a:tbl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9469" y="592443"/>
            <a:ext cx="3207405" cy="2708476"/>
          </a:xfrm>
          <a:prstGeom prst="rect">
            <a:avLst/>
          </a:prstGeom>
        </p:spPr>
      </p:pic>
      <p:sp>
        <p:nvSpPr>
          <p:cNvPr id="14" name="Штриховая стрелка вправо 13"/>
          <p:cNvSpPr/>
          <p:nvPr/>
        </p:nvSpPr>
        <p:spPr>
          <a:xfrm>
            <a:off x="8371796" y="709575"/>
            <a:ext cx="498022" cy="1285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Штриховая стрелка вправо 19"/>
          <p:cNvSpPr/>
          <p:nvPr/>
        </p:nvSpPr>
        <p:spPr>
          <a:xfrm>
            <a:off x="4119429" y="1085183"/>
            <a:ext cx="498022" cy="1285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9416" y="1000120"/>
            <a:ext cx="2550138" cy="1295309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3"/>
          <a:srcRect b="56724"/>
          <a:stretch/>
        </p:blipFill>
        <p:spPr>
          <a:xfrm>
            <a:off x="4657430" y="1038205"/>
            <a:ext cx="2679782" cy="979308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1375716" y="1000120"/>
            <a:ext cx="2503838" cy="296245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8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/>
          </p:nvPr>
        </p:nvGraphicFramePr>
        <p:xfrm>
          <a:off x="72728" y="84009"/>
          <a:ext cx="12034157" cy="3066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629">
                  <a:extLst>
                    <a:ext uri="{9D8B030D-6E8A-4147-A177-3AD203B41FA5}">
                      <a16:colId xmlns:a16="http://schemas.microsoft.com/office/drawing/2014/main" val="2517701191"/>
                    </a:ext>
                  </a:extLst>
                </a:gridCol>
                <a:gridCol w="10760528">
                  <a:extLst>
                    <a:ext uri="{9D8B030D-6E8A-4147-A177-3AD203B41FA5}">
                      <a16:colId xmlns:a16="http://schemas.microsoft.com/office/drawing/2014/main" val="1903812305"/>
                    </a:ext>
                  </a:extLst>
                </a:gridCol>
              </a:tblGrid>
              <a:tr h="473683">
                <a:tc>
                  <a:txBody>
                    <a:bodyPr/>
                    <a:lstStyle/>
                    <a:p>
                      <a:r>
                        <a:rPr lang="uk-UA" dirty="0" smtClean="0"/>
                        <a:t>Фаза</a:t>
                      </a:r>
                      <a:r>
                        <a:rPr lang="en-US" dirty="0" smtClean="0"/>
                        <a:t> </a:t>
                      </a:r>
                      <a:r>
                        <a:rPr lang="uk-UA" dirty="0" err="1" smtClean="0"/>
                        <a:t>вик</a:t>
                      </a:r>
                      <a:r>
                        <a:rPr lang="uk-UA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Стан контексту</a:t>
                      </a:r>
                      <a:r>
                        <a:rPr lang="uk-UA" baseline="0" dirty="0" smtClean="0"/>
                        <a:t> виконання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349222"/>
                  </a:ext>
                </a:extLst>
              </a:tr>
              <a:tr h="2592366">
                <a:tc>
                  <a:txBody>
                    <a:bodyPr/>
                    <a:lstStyle/>
                    <a:p>
                      <a:r>
                        <a:rPr lang="en-US" dirty="0" smtClean="0"/>
                        <a:t>2)</a:t>
                      </a:r>
                      <a:r>
                        <a:rPr lang="en-US" baseline="0" dirty="0" smtClean="0"/>
                        <a:t> </a:t>
                      </a:r>
                      <a:r>
                        <a:rPr lang="uk-UA" dirty="0" smtClean="0"/>
                        <a:t>Виконання</a:t>
                      </a:r>
                      <a:r>
                        <a:rPr lang="en-US" dirty="0" smtClean="0"/>
                        <a:t> </a:t>
                      </a:r>
                      <a:r>
                        <a:rPr lang="uk-UA" dirty="0" smtClean="0"/>
                        <a:t>команд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046505"/>
                  </a:ext>
                </a:extLst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/>
          </p:nvPr>
        </p:nvGraphicFramePr>
        <p:xfrm>
          <a:off x="1375716" y="617251"/>
          <a:ext cx="6749712" cy="2118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7079">
                  <a:extLst>
                    <a:ext uri="{9D8B030D-6E8A-4147-A177-3AD203B41FA5}">
                      <a16:colId xmlns:a16="http://schemas.microsoft.com/office/drawing/2014/main" val="216364043"/>
                    </a:ext>
                  </a:extLst>
                </a:gridCol>
                <a:gridCol w="4282633">
                  <a:extLst>
                    <a:ext uri="{9D8B030D-6E8A-4147-A177-3AD203B41FA5}">
                      <a16:colId xmlns:a16="http://schemas.microsoft.com/office/drawing/2014/main" val="3881000749"/>
                    </a:ext>
                  </a:extLst>
                </a:gridCol>
              </a:tblGrid>
              <a:tr h="4003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Thread of Execution</a:t>
                      </a:r>
                      <a:r>
                        <a:rPr lang="uk-UA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2468"/>
                  </a:ext>
                </a:extLst>
              </a:tr>
              <a:tr h="17185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519000"/>
                  </a:ext>
                </a:extLst>
              </a:tr>
            </a:tbl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9480" y="322441"/>
            <a:ext cx="3207405" cy="270847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5716" y="1114069"/>
            <a:ext cx="2292566" cy="1200868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3"/>
          <a:srcRect b="40052"/>
          <a:stretch/>
        </p:blipFill>
        <p:spPr>
          <a:xfrm>
            <a:off x="4749916" y="1053446"/>
            <a:ext cx="3323899" cy="1682662"/>
          </a:xfrm>
          <a:prstGeom prst="rect">
            <a:avLst/>
          </a:prstGeom>
        </p:spPr>
      </p:pic>
      <p:sp>
        <p:nvSpPr>
          <p:cNvPr id="14" name="Штриховая стрелка вправо 13"/>
          <p:cNvSpPr/>
          <p:nvPr/>
        </p:nvSpPr>
        <p:spPr>
          <a:xfrm>
            <a:off x="8355158" y="1714503"/>
            <a:ext cx="498022" cy="1285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Штриховая стрелка вправо 17"/>
          <p:cNvSpPr/>
          <p:nvPr/>
        </p:nvSpPr>
        <p:spPr>
          <a:xfrm>
            <a:off x="4155471" y="2538234"/>
            <a:ext cx="498022" cy="1285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859052" y="1380434"/>
            <a:ext cx="444310" cy="63356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30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083422"/>
              </p:ext>
            </p:extLst>
          </p:nvPr>
        </p:nvGraphicFramePr>
        <p:xfrm>
          <a:off x="72728" y="84009"/>
          <a:ext cx="12034157" cy="5471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629">
                  <a:extLst>
                    <a:ext uri="{9D8B030D-6E8A-4147-A177-3AD203B41FA5}">
                      <a16:colId xmlns:a16="http://schemas.microsoft.com/office/drawing/2014/main" val="2517701191"/>
                    </a:ext>
                  </a:extLst>
                </a:gridCol>
                <a:gridCol w="10760528">
                  <a:extLst>
                    <a:ext uri="{9D8B030D-6E8A-4147-A177-3AD203B41FA5}">
                      <a16:colId xmlns:a16="http://schemas.microsoft.com/office/drawing/2014/main" val="1903812305"/>
                    </a:ext>
                  </a:extLst>
                </a:gridCol>
              </a:tblGrid>
              <a:tr h="845361">
                <a:tc>
                  <a:txBody>
                    <a:bodyPr/>
                    <a:lstStyle/>
                    <a:p>
                      <a:r>
                        <a:rPr lang="uk-UA" dirty="0" smtClean="0"/>
                        <a:t>Фаза</a:t>
                      </a:r>
                      <a:r>
                        <a:rPr lang="en-US" dirty="0" smtClean="0"/>
                        <a:t> </a:t>
                      </a:r>
                      <a:r>
                        <a:rPr lang="uk-UA" dirty="0" err="1" smtClean="0"/>
                        <a:t>вик</a:t>
                      </a:r>
                      <a:r>
                        <a:rPr lang="uk-UA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Стан контексту</a:t>
                      </a:r>
                      <a:r>
                        <a:rPr lang="uk-UA" baseline="0" dirty="0" smtClean="0"/>
                        <a:t> виконання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349222"/>
                  </a:ext>
                </a:extLst>
              </a:tr>
              <a:tr h="4626478">
                <a:tc>
                  <a:txBody>
                    <a:bodyPr/>
                    <a:lstStyle/>
                    <a:p>
                      <a:r>
                        <a:rPr lang="en-US" dirty="0" smtClean="0"/>
                        <a:t>2)</a:t>
                      </a:r>
                      <a:r>
                        <a:rPr lang="en-US" baseline="0" dirty="0" smtClean="0"/>
                        <a:t> </a:t>
                      </a:r>
                      <a:r>
                        <a:rPr lang="uk-UA" dirty="0" smtClean="0"/>
                        <a:t>Виконання</a:t>
                      </a:r>
                      <a:r>
                        <a:rPr lang="en-US" dirty="0" smtClean="0"/>
                        <a:t> </a:t>
                      </a:r>
                      <a:r>
                        <a:rPr lang="uk-UA" dirty="0" smtClean="0"/>
                        <a:t>команд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046505"/>
                  </a:ext>
                </a:extLst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945021"/>
              </p:ext>
            </p:extLst>
          </p:nvPr>
        </p:nvGraphicFramePr>
        <p:xfrm>
          <a:off x="1375716" y="617251"/>
          <a:ext cx="6922516" cy="4786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1884">
                  <a:extLst>
                    <a:ext uri="{9D8B030D-6E8A-4147-A177-3AD203B41FA5}">
                      <a16:colId xmlns:a16="http://schemas.microsoft.com/office/drawing/2014/main" val="216364043"/>
                    </a:ext>
                  </a:extLst>
                </a:gridCol>
                <a:gridCol w="4640632">
                  <a:extLst>
                    <a:ext uri="{9D8B030D-6E8A-4147-A177-3AD203B41FA5}">
                      <a16:colId xmlns:a16="http://schemas.microsoft.com/office/drawing/2014/main" val="3881000749"/>
                    </a:ext>
                  </a:extLst>
                </a:gridCol>
              </a:tblGrid>
              <a:tr h="2971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Thread of Execution</a:t>
                      </a:r>
                      <a:r>
                        <a:rPr lang="uk-UA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2468"/>
                  </a:ext>
                </a:extLst>
              </a:tr>
              <a:tr h="44210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519000"/>
                  </a:ext>
                </a:extLst>
              </a:tr>
            </a:tbl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7867" y="960699"/>
            <a:ext cx="3207405" cy="270847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5716" y="1114069"/>
            <a:ext cx="2292566" cy="1200868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3"/>
          <a:srcRect b="40052"/>
          <a:stretch/>
        </p:blipFill>
        <p:spPr>
          <a:xfrm>
            <a:off x="4749916" y="1053446"/>
            <a:ext cx="3323899" cy="1682662"/>
          </a:xfrm>
          <a:prstGeom prst="rect">
            <a:avLst/>
          </a:prstGeom>
        </p:spPr>
      </p:pic>
      <p:sp>
        <p:nvSpPr>
          <p:cNvPr id="14" name="Штриховая стрелка вправо 13"/>
          <p:cNvSpPr/>
          <p:nvPr/>
        </p:nvSpPr>
        <p:spPr>
          <a:xfrm>
            <a:off x="8298232" y="2953195"/>
            <a:ext cx="498022" cy="1285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9855143" y="2843777"/>
            <a:ext cx="1268128" cy="350836"/>
          </a:xfrm>
          <a:prstGeom prst="rect">
            <a:avLst/>
          </a:prstGeom>
          <a:noFill/>
          <a:ln w="412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8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/>
          </p:nvPr>
        </p:nvGraphicFramePr>
        <p:xfrm>
          <a:off x="72728" y="84009"/>
          <a:ext cx="12034157" cy="5471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629">
                  <a:extLst>
                    <a:ext uri="{9D8B030D-6E8A-4147-A177-3AD203B41FA5}">
                      <a16:colId xmlns:a16="http://schemas.microsoft.com/office/drawing/2014/main" val="2517701191"/>
                    </a:ext>
                  </a:extLst>
                </a:gridCol>
                <a:gridCol w="10760528">
                  <a:extLst>
                    <a:ext uri="{9D8B030D-6E8A-4147-A177-3AD203B41FA5}">
                      <a16:colId xmlns:a16="http://schemas.microsoft.com/office/drawing/2014/main" val="1903812305"/>
                    </a:ext>
                  </a:extLst>
                </a:gridCol>
              </a:tblGrid>
              <a:tr h="845361">
                <a:tc>
                  <a:txBody>
                    <a:bodyPr/>
                    <a:lstStyle/>
                    <a:p>
                      <a:r>
                        <a:rPr lang="uk-UA" dirty="0" smtClean="0"/>
                        <a:t>Фаза</a:t>
                      </a:r>
                      <a:r>
                        <a:rPr lang="en-US" dirty="0" smtClean="0"/>
                        <a:t> </a:t>
                      </a:r>
                      <a:r>
                        <a:rPr lang="uk-UA" dirty="0" err="1" smtClean="0"/>
                        <a:t>вик</a:t>
                      </a:r>
                      <a:r>
                        <a:rPr lang="uk-UA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Стан контексту</a:t>
                      </a:r>
                      <a:r>
                        <a:rPr lang="uk-UA" baseline="0" dirty="0" smtClean="0"/>
                        <a:t> виконання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349222"/>
                  </a:ext>
                </a:extLst>
              </a:tr>
              <a:tr h="4626478">
                <a:tc>
                  <a:txBody>
                    <a:bodyPr/>
                    <a:lstStyle/>
                    <a:p>
                      <a:r>
                        <a:rPr lang="en-US" dirty="0" smtClean="0"/>
                        <a:t>2)</a:t>
                      </a:r>
                      <a:r>
                        <a:rPr lang="en-US" baseline="0" dirty="0" smtClean="0"/>
                        <a:t> </a:t>
                      </a:r>
                      <a:r>
                        <a:rPr lang="uk-UA" dirty="0" smtClean="0"/>
                        <a:t>Виконання</a:t>
                      </a:r>
                      <a:r>
                        <a:rPr lang="en-US" dirty="0" smtClean="0"/>
                        <a:t> </a:t>
                      </a:r>
                      <a:r>
                        <a:rPr lang="uk-UA" dirty="0" smtClean="0"/>
                        <a:t>команд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046505"/>
                  </a:ext>
                </a:extLst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/>
          </p:nvPr>
        </p:nvGraphicFramePr>
        <p:xfrm>
          <a:off x="1375716" y="617251"/>
          <a:ext cx="6922516" cy="4786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1884">
                  <a:extLst>
                    <a:ext uri="{9D8B030D-6E8A-4147-A177-3AD203B41FA5}">
                      <a16:colId xmlns:a16="http://schemas.microsoft.com/office/drawing/2014/main" val="216364043"/>
                    </a:ext>
                  </a:extLst>
                </a:gridCol>
                <a:gridCol w="4640632">
                  <a:extLst>
                    <a:ext uri="{9D8B030D-6E8A-4147-A177-3AD203B41FA5}">
                      <a16:colId xmlns:a16="http://schemas.microsoft.com/office/drawing/2014/main" val="3881000749"/>
                    </a:ext>
                  </a:extLst>
                </a:gridCol>
              </a:tblGrid>
              <a:tr h="2971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Thread of Execution</a:t>
                      </a:r>
                      <a:r>
                        <a:rPr lang="uk-UA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2468"/>
                  </a:ext>
                </a:extLst>
              </a:tr>
              <a:tr h="44210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519000"/>
                  </a:ext>
                </a:extLst>
              </a:tr>
            </a:tbl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7867" y="960699"/>
            <a:ext cx="3207405" cy="270847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5716" y="1114069"/>
            <a:ext cx="2292566" cy="1200868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3"/>
          <a:srcRect b="40052"/>
          <a:stretch/>
        </p:blipFill>
        <p:spPr>
          <a:xfrm>
            <a:off x="4749916" y="1053446"/>
            <a:ext cx="3323899" cy="1682662"/>
          </a:xfrm>
          <a:prstGeom prst="rect">
            <a:avLst/>
          </a:prstGeom>
        </p:spPr>
      </p:pic>
      <p:sp>
        <p:nvSpPr>
          <p:cNvPr id="14" name="Штриховая стрелка вправо 13"/>
          <p:cNvSpPr/>
          <p:nvPr/>
        </p:nvSpPr>
        <p:spPr>
          <a:xfrm>
            <a:off x="8298232" y="2953195"/>
            <a:ext cx="498022" cy="1285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9855143" y="2843777"/>
            <a:ext cx="1268128" cy="350836"/>
          </a:xfrm>
          <a:prstGeom prst="rect">
            <a:avLst/>
          </a:prstGeom>
          <a:noFill/>
          <a:ln w="412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Полилиния 9"/>
          <p:cNvSpPr/>
          <p:nvPr/>
        </p:nvSpPr>
        <p:spPr>
          <a:xfrm>
            <a:off x="11315910" y="2100507"/>
            <a:ext cx="546723" cy="981187"/>
          </a:xfrm>
          <a:custGeom>
            <a:avLst/>
            <a:gdLst>
              <a:gd name="connsiteX0" fmla="*/ 0 w 546723"/>
              <a:gd name="connsiteY0" fmla="*/ 1133060 h 1133060"/>
              <a:gd name="connsiteX1" fmla="*/ 536713 w 546723"/>
              <a:gd name="connsiteY1" fmla="*/ 427382 h 1133060"/>
              <a:gd name="connsiteX2" fmla="*/ 298174 w 546723"/>
              <a:gd name="connsiteY2" fmla="*/ 0 h 113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6723" h="1133060">
                <a:moveTo>
                  <a:pt x="0" y="1133060"/>
                </a:moveTo>
                <a:cubicBezTo>
                  <a:pt x="243508" y="874642"/>
                  <a:pt x="487017" y="616225"/>
                  <a:pt x="536713" y="427382"/>
                </a:cubicBezTo>
                <a:cubicBezTo>
                  <a:pt x="586409" y="238539"/>
                  <a:pt x="442291" y="119269"/>
                  <a:pt x="298174" y="0"/>
                </a:cubicBezTo>
              </a:path>
            </a:pathLst>
          </a:custGeom>
          <a:noFill/>
          <a:ln w="22225">
            <a:solidFill>
              <a:srgbClr val="FFFF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8883693" y="1000914"/>
            <a:ext cx="3018978" cy="1105679"/>
          </a:xfrm>
          <a:prstGeom prst="rect">
            <a:avLst/>
          </a:prstGeom>
          <a:noFill/>
          <a:ln w="1905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35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/>
          </p:nvPr>
        </p:nvGraphicFramePr>
        <p:xfrm>
          <a:off x="72728" y="84009"/>
          <a:ext cx="12034157" cy="5471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629">
                  <a:extLst>
                    <a:ext uri="{9D8B030D-6E8A-4147-A177-3AD203B41FA5}">
                      <a16:colId xmlns:a16="http://schemas.microsoft.com/office/drawing/2014/main" val="2517701191"/>
                    </a:ext>
                  </a:extLst>
                </a:gridCol>
                <a:gridCol w="10760528">
                  <a:extLst>
                    <a:ext uri="{9D8B030D-6E8A-4147-A177-3AD203B41FA5}">
                      <a16:colId xmlns:a16="http://schemas.microsoft.com/office/drawing/2014/main" val="1903812305"/>
                    </a:ext>
                  </a:extLst>
                </a:gridCol>
              </a:tblGrid>
              <a:tr h="845361">
                <a:tc>
                  <a:txBody>
                    <a:bodyPr/>
                    <a:lstStyle/>
                    <a:p>
                      <a:r>
                        <a:rPr lang="uk-UA" dirty="0" smtClean="0"/>
                        <a:t>Фаза</a:t>
                      </a:r>
                      <a:r>
                        <a:rPr lang="en-US" dirty="0" smtClean="0"/>
                        <a:t> </a:t>
                      </a:r>
                      <a:r>
                        <a:rPr lang="uk-UA" dirty="0" err="1" smtClean="0"/>
                        <a:t>вик</a:t>
                      </a:r>
                      <a:r>
                        <a:rPr lang="uk-UA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Стан контексту</a:t>
                      </a:r>
                      <a:r>
                        <a:rPr lang="uk-UA" baseline="0" dirty="0" smtClean="0"/>
                        <a:t> виконання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349222"/>
                  </a:ext>
                </a:extLst>
              </a:tr>
              <a:tr h="4626478">
                <a:tc>
                  <a:txBody>
                    <a:bodyPr/>
                    <a:lstStyle/>
                    <a:p>
                      <a:r>
                        <a:rPr lang="en-US" dirty="0" smtClean="0"/>
                        <a:t>2)</a:t>
                      </a:r>
                      <a:r>
                        <a:rPr lang="en-US" baseline="0" dirty="0" smtClean="0"/>
                        <a:t> </a:t>
                      </a:r>
                      <a:r>
                        <a:rPr lang="uk-UA" dirty="0" smtClean="0"/>
                        <a:t>Виконання</a:t>
                      </a:r>
                      <a:r>
                        <a:rPr lang="en-US" dirty="0" smtClean="0"/>
                        <a:t> </a:t>
                      </a:r>
                      <a:r>
                        <a:rPr lang="uk-UA" dirty="0" smtClean="0"/>
                        <a:t>команд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046505"/>
                  </a:ext>
                </a:extLst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/>
          </p:nvPr>
        </p:nvGraphicFramePr>
        <p:xfrm>
          <a:off x="1375716" y="617251"/>
          <a:ext cx="6922516" cy="4786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1884">
                  <a:extLst>
                    <a:ext uri="{9D8B030D-6E8A-4147-A177-3AD203B41FA5}">
                      <a16:colId xmlns:a16="http://schemas.microsoft.com/office/drawing/2014/main" val="216364043"/>
                    </a:ext>
                  </a:extLst>
                </a:gridCol>
                <a:gridCol w="4640632">
                  <a:extLst>
                    <a:ext uri="{9D8B030D-6E8A-4147-A177-3AD203B41FA5}">
                      <a16:colId xmlns:a16="http://schemas.microsoft.com/office/drawing/2014/main" val="3881000749"/>
                    </a:ext>
                  </a:extLst>
                </a:gridCol>
              </a:tblGrid>
              <a:tr h="2971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Thread of Execution</a:t>
                      </a:r>
                      <a:r>
                        <a:rPr lang="uk-UA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2468"/>
                  </a:ext>
                </a:extLst>
              </a:tr>
              <a:tr h="44210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519000"/>
                  </a:ext>
                </a:extLst>
              </a:tr>
            </a:tbl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7867" y="960699"/>
            <a:ext cx="3207405" cy="270847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5716" y="1114069"/>
            <a:ext cx="2292566" cy="1200868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3"/>
          <a:srcRect b="40052"/>
          <a:stretch/>
        </p:blipFill>
        <p:spPr>
          <a:xfrm>
            <a:off x="4749916" y="1053446"/>
            <a:ext cx="3323899" cy="1682662"/>
          </a:xfrm>
          <a:prstGeom prst="rect">
            <a:avLst/>
          </a:prstGeom>
        </p:spPr>
      </p:pic>
      <p:sp>
        <p:nvSpPr>
          <p:cNvPr id="14" name="Штриховая стрелка вправо 13"/>
          <p:cNvSpPr/>
          <p:nvPr/>
        </p:nvSpPr>
        <p:spPr>
          <a:xfrm>
            <a:off x="8298232" y="2953195"/>
            <a:ext cx="498022" cy="1285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9855143" y="2843777"/>
            <a:ext cx="1268128" cy="350836"/>
          </a:xfrm>
          <a:prstGeom prst="rect">
            <a:avLst/>
          </a:prstGeom>
          <a:noFill/>
          <a:ln w="412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Полилиния 9"/>
          <p:cNvSpPr/>
          <p:nvPr/>
        </p:nvSpPr>
        <p:spPr>
          <a:xfrm>
            <a:off x="11315910" y="2100507"/>
            <a:ext cx="546723" cy="981187"/>
          </a:xfrm>
          <a:custGeom>
            <a:avLst/>
            <a:gdLst>
              <a:gd name="connsiteX0" fmla="*/ 0 w 546723"/>
              <a:gd name="connsiteY0" fmla="*/ 1133060 h 1133060"/>
              <a:gd name="connsiteX1" fmla="*/ 536713 w 546723"/>
              <a:gd name="connsiteY1" fmla="*/ 427382 h 1133060"/>
              <a:gd name="connsiteX2" fmla="*/ 298174 w 546723"/>
              <a:gd name="connsiteY2" fmla="*/ 0 h 113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6723" h="1133060">
                <a:moveTo>
                  <a:pt x="0" y="1133060"/>
                </a:moveTo>
                <a:cubicBezTo>
                  <a:pt x="243508" y="874642"/>
                  <a:pt x="487017" y="616225"/>
                  <a:pt x="536713" y="427382"/>
                </a:cubicBezTo>
                <a:cubicBezTo>
                  <a:pt x="586409" y="238539"/>
                  <a:pt x="442291" y="119269"/>
                  <a:pt x="298174" y="0"/>
                </a:cubicBezTo>
              </a:path>
            </a:pathLst>
          </a:custGeom>
          <a:noFill/>
          <a:ln w="22225">
            <a:solidFill>
              <a:srgbClr val="FFFF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8883693" y="1000914"/>
            <a:ext cx="3018978" cy="1105679"/>
          </a:xfrm>
          <a:prstGeom prst="rect">
            <a:avLst/>
          </a:prstGeom>
          <a:noFill/>
          <a:ln w="1905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5"/>
          <a:srcRect t="-1" b="20141"/>
          <a:stretch/>
        </p:blipFill>
        <p:spPr>
          <a:xfrm>
            <a:off x="3885902" y="2953195"/>
            <a:ext cx="4029964" cy="1221687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3885901" y="2953195"/>
            <a:ext cx="4029965" cy="1221687"/>
          </a:xfrm>
          <a:prstGeom prst="rect">
            <a:avLst/>
          </a:prstGeom>
          <a:noFill/>
          <a:ln w="4445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0625" y="3210520"/>
            <a:ext cx="1431604" cy="642896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7"/>
          <a:srcRect r="46519" b="66173"/>
          <a:stretch/>
        </p:blipFill>
        <p:spPr>
          <a:xfrm>
            <a:off x="5907100" y="3211373"/>
            <a:ext cx="1964844" cy="915604"/>
          </a:xfrm>
          <a:prstGeom prst="rect">
            <a:avLst/>
          </a:prstGeom>
        </p:spPr>
      </p:pic>
      <p:sp>
        <p:nvSpPr>
          <p:cNvPr id="19" name="Стрелка вправо 18"/>
          <p:cNvSpPr/>
          <p:nvPr/>
        </p:nvSpPr>
        <p:spPr>
          <a:xfrm>
            <a:off x="5566516" y="3210520"/>
            <a:ext cx="229454" cy="18532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Прямая со стрелкой 19"/>
          <p:cNvCxnSpPr/>
          <p:nvPr/>
        </p:nvCxnSpPr>
        <p:spPr>
          <a:xfrm flipH="1">
            <a:off x="7915866" y="1942770"/>
            <a:ext cx="942021" cy="962520"/>
          </a:xfrm>
          <a:prstGeom prst="straightConnector1">
            <a:avLst/>
          </a:prstGeom>
          <a:ln w="34925"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18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687857"/>
              </p:ext>
            </p:extLst>
          </p:nvPr>
        </p:nvGraphicFramePr>
        <p:xfrm>
          <a:off x="72728" y="84009"/>
          <a:ext cx="12034157" cy="4109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629">
                  <a:extLst>
                    <a:ext uri="{9D8B030D-6E8A-4147-A177-3AD203B41FA5}">
                      <a16:colId xmlns:a16="http://schemas.microsoft.com/office/drawing/2014/main" val="2517701191"/>
                    </a:ext>
                  </a:extLst>
                </a:gridCol>
                <a:gridCol w="10760528">
                  <a:extLst>
                    <a:ext uri="{9D8B030D-6E8A-4147-A177-3AD203B41FA5}">
                      <a16:colId xmlns:a16="http://schemas.microsoft.com/office/drawing/2014/main" val="1903812305"/>
                    </a:ext>
                  </a:extLst>
                </a:gridCol>
              </a:tblGrid>
              <a:tr h="634925">
                <a:tc>
                  <a:txBody>
                    <a:bodyPr/>
                    <a:lstStyle/>
                    <a:p>
                      <a:r>
                        <a:rPr lang="uk-UA" dirty="0" smtClean="0"/>
                        <a:t>Фаза</a:t>
                      </a:r>
                      <a:r>
                        <a:rPr lang="en-US" dirty="0" smtClean="0"/>
                        <a:t> </a:t>
                      </a:r>
                      <a:r>
                        <a:rPr lang="uk-UA" dirty="0" err="1" smtClean="0"/>
                        <a:t>вик</a:t>
                      </a:r>
                      <a:r>
                        <a:rPr lang="uk-UA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Стан контексту</a:t>
                      </a:r>
                      <a:r>
                        <a:rPr lang="uk-UA" baseline="0" dirty="0" smtClean="0"/>
                        <a:t> виконання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349222"/>
                  </a:ext>
                </a:extLst>
              </a:tr>
              <a:tr h="3474810">
                <a:tc>
                  <a:txBody>
                    <a:bodyPr/>
                    <a:lstStyle/>
                    <a:p>
                      <a:r>
                        <a:rPr lang="en-US" dirty="0" smtClean="0"/>
                        <a:t>2)</a:t>
                      </a:r>
                      <a:r>
                        <a:rPr lang="en-US" baseline="0" dirty="0" smtClean="0"/>
                        <a:t> </a:t>
                      </a:r>
                      <a:r>
                        <a:rPr lang="uk-UA" dirty="0" smtClean="0"/>
                        <a:t>Виконання</a:t>
                      </a:r>
                      <a:r>
                        <a:rPr lang="en-US" dirty="0" smtClean="0"/>
                        <a:t> </a:t>
                      </a:r>
                      <a:r>
                        <a:rPr lang="uk-UA" dirty="0" smtClean="0"/>
                        <a:t>команд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046505"/>
                  </a:ext>
                </a:extLst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894852"/>
              </p:ext>
            </p:extLst>
          </p:nvPr>
        </p:nvGraphicFramePr>
        <p:xfrm>
          <a:off x="1375716" y="617251"/>
          <a:ext cx="6922516" cy="3576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1884">
                  <a:extLst>
                    <a:ext uri="{9D8B030D-6E8A-4147-A177-3AD203B41FA5}">
                      <a16:colId xmlns:a16="http://schemas.microsoft.com/office/drawing/2014/main" val="216364043"/>
                    </a:ext>
                  </a:extLst>
                </a:gridCol>
                <a:gridCol w="4640632">
                  <a:extLst>
                    <a:ext uri="{9D8B030D-6E8A-4147-A177-3AD203B41FA5}">
                      <a16:colId xmlns:a16="http://schemas.microsoft.com/office/drawing/2014/main" val="3881000749"/>
                    </a:ext>
                  </a:extLst>
                </a:gridCol>
              </a:tblGrid>
              <a:tr h="34689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Thread of Execution</a:t>
                      </a:r>
                      <a:r>
                        <a:rPr lang="uk-UA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2468"/>
                  </a:ext>
                </a:extLst>
              </a:tr>
              <a:tr h="32107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519000"/>
                  </a:ext>
                </a:extLst>
              </a:tr>
            </a:tbl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7867" y="960699"/>
            <a:ext cx="3207405" cy="270847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5716" y="1114069"/>
            <a:ext cx="2292566" cy="1200868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3"/>
          <a:srcRect b="40052"/>
          <a:stretch/>
        </p:blipFill>
        <p:spPr>
          <a:xfrm>
            <a:off x="4749916" y="1053446"/>
            <a:ext cx="3323899" cy="1682662"/>
          </a:xfrm>
          <a:prstGeom prst="rect">
            <a:avLst/>
          </a:prstGeom>
        </p:spPr>
      </p:pic>
      <p:sp>
        <p:nvSpPr>
          <p:cNvPr id="14" name="Штриховая стрелка вправо 13"/>
          <p:cNvSpPr/>
          <p:nvPr/>
        </p:nvSpPr>
        <p:spPr>
          <a:xfrm>
            <a:off x="8298232" y="2953195"/>
            <a:ext cx="498022" cy="1285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8883693" y="1000914"/>
            <a:ext cx="3018978" cy="1105679"/>
          </a:xfrm>
          <a:prstGeom prst="rect">
            <a:avLst/>
          </a:prstGeom>
          <a:noFill/>
          <a:ln w="1905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5"/>
          <a:srcRect t="-1" b="20141"/>
          <a:stretch/>
        </p:blipFill>
        <p:spPr>
          <a:xfrm>
            <a:off x="4233144" y="2791145"/>
            <a:ext cx="4029964" cy="1221687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4233143" y="2791145"/>
            <a:ext cx="4029965" cy="1221687"/>
          </a:xfrm>
          <a:prstGeom prst="rect">
            <a:avLst/>
          </a:prstGeom>
          <a:noFill/>
          <a:ln w="4445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6"/>
          <a:srcRect r="46519" b="66173"/>
          <a:stretch/>
        </p:blipFill>
        <p:spPr>
          <a:xfrm>
            <a:off x="6199481" y="3059575"/>
            <a:ext cx="1964844" cy="915604"/>
          </a:xfrm>
          <a:prstGeom prst="rect">
            <a:avLst/>
          </a:prstGeom>
        </p:spPr>
      </p:pic>
      <p:sp>
        <p:nvSpPr>
          <p:cNvPr id="19" name="Стрелка вправо 18"/>
          <p:cNvSpPr/>
          <p:nvPr/>
        </p:nvSpPr>
        <p:spPr>
          <a:xfrm>
            <a:off x="5918414" y="3332052"/>
            <a:ext cx="229454" cy="18532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Прямая со стрелкой 19"/>
          <p:cNvCxnSpPr/>
          <p:nvPr/>
        </p:nvCxnSpPr>
        <p:spPr>
          <a:xfrm flipH="1">
            <a:off x="8181189" y="1942770"/>
            <a:ext cx="676699" cy="793338"/>
          </a:xfrm>
          <a:prstGeom prst="straightConnector1">
            <a:avLst/>
          </a:prstGeom>
          <a:ln w="34925"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V="1">
            <a:off x="10405641" y="1261642"/>
            <a:ext cx="717630" cy="1643648"/>
          </a:xfrm>
          <a:prstGeom prst="straightConnector1">
            <a:avLst/>
          </a:prstGeom>
          <a:ln w="25400"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0868628" y="1250066"/>
            <a:ext cx="578734" cy="1703130"/>
          </a:xfrm>
          <a:prstGeom prst="straightConnector1">
            <a:avLst/>
          </a:prstGeom>
          <a:ln w="25400"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Рисунок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95763" y="3081695"/>
            <a:ext cx="1443070" cy="63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35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/>
          </p:nvPr>
        </p:nvGraphicFramePr>
        <p:xfrm>
          <a:off x="72728" y="84009"/>
          <a:ext cx="12034157" cy="4109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629">
                  <a:extLst>
                    <a:ext uri="{9D8B030D-6E8A-4147-A177-3AD203B41FA5}">
                      <a16:colId xmlns:a16="http://schemas.microsoft.com/office/drawing/2014/main" val="2517701191"/>
                    </a:ext>
                  </a:extLst>
                </a:gridCol>
                <a:gridCol w="10760528">
                  <a:extLst>
                    <a:ext uri="{9D8B030D-6E8A-4147-A177-3AD203B41FA5}">
                      <a16:colId xmlns:a16="http://schemas.microsoft.com/office/drawing/2014/main" val="1903812305"/>
                    </a:ext>
                  </a:extLst>
                </a:gridCol>
              </a:tblGrid>
              <a:tr h="634925">
                <a:tc>
                  <a:txBody>
                    <a:bodyPr/>
                    <a:lstStyle/>
                    <a:p>
                      <a:r>
                        <a:rPr lang="uk-UA" dirty="0" smtClean="0"/>
                        <a:t>Фаза</a:t>
                      </a:r>
                      <a:r>
                        <a:rPr lang="en-US" dirty="0" smtClean="0"/>
                        <a:t> </a:t>
                      </a:r>
                      <a:r>
                        <a:rPr lang="uk-UA" dirty="0" err="1" smtClean="0"/>
                        <a:t>вик</a:t>
                      </a:r>
                      <a:r>
                        <a:rPr lang="uk-UA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Стан контексту</a:t>
                      </a:r>
                      <a:r>
                        <a:rPr lang="uk-UA" baseline="0" dirty="0" smtClean="0"/>
                        <a:t> виконання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349222"/>
                  </a:ext>
                </a:extLst>
              </a:tr>
              <a:tr h="3474810">
                <a:tc>
                  <a:txBody>
                    <a:bodyPr/>
                    <a:lstStyle/>
                    <a:p>
                      <a:r>
                        <a:rPr lang="uk-UA" dirty="0" smtClean="0"/>
                        <a:t>Виконання</a:t>
                      </a:r>
                      <a:r>
                        <a:rPr lang="en-US" dirty="0" smtClean="0"/>
                        <a:t> </a:t>
                      </a:r>
                      <a:r>
                        <a:rPr lang="uk-UA" dirty="0" smtClean="0"/>
                        <a:t>команд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046505"/>
                  </a:ext>
                </a:extLst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/>
          </p:nvPr>
        </p:nvGraphicFramePr>
        <p:xfrm>
          <a:off x="1375716" y="617251"/>
          <a:ext cx="6922516" cy="3576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1884">
                  <a:extLst>
                    <a:ext uri="{9D8B030D-6E8A-4147-A177-3AD203B41FA5}">
                      <a16:colId xmlns:a16="http://schemas.microsoft.com/office/drawing/2014/main" val="216364043"/>
                    </a:ext>
                  </a:extLst>
                </a:gridCol>
                <a:gridCol w="4640632">
                  <a:extLst>
                    <a:ext uri="{9D8B030D-6E8A-4147-A177-3AD203B41FA5}">
                      <a16:colId xmlns:a16="http://schemas.microsoft.com/office/drawing/2014/main" val="3881000749"/>
                    </a:ext>
                  </a:extLst>
                </a:gridCol>
              </a:tblGrid>
              <a:tr h="34689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Thread of Execution</a:t>
                      </a:r>
                      <a:r>
                        <a:rPr lang="uk-UA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2468"/>
                  </a:ext>
                </a:extLst>
              </a:tr>
              <a:tr h="32107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519000"/>
                  </a:ext>
                </a:extLst>
              </a:tr>
            </a:tbl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7867" y="960699"/>
            <a:ext cx="3207405" cy="270847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5716" y="1114069"/>
            <a:ext cx="2292566" cy="1200868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3"/>
          <a:srcRect b="40052"/>
          <a:stretch/>
        </p:blipFill>
        <p:spPr>
          <a:xfrm>
            <a:off x="4749916" y="1053446"/>
            <a:ext cx="3323899" cy="1682662"/>
          </a:xfrm>
          <a:prstGeom prst="rect">
            <a:avLst/>
          </a:prstGeom>
        </p:spPr>
      </p:pic>
      <p:sp>
        <p:nvSpPr>
          <p:cNvPr id="14" name="Штриховая стрелка вправо 13"/>
          <p:cNvSpPr/>
          <p:nvPr/>
        </p:nvSpPr>
        <p:spPr>
          <a:xfrm>
            <a:off x="8298232" y="2953195"/>
            <a:ext cx="498022" cy="1285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5"/>
          <a:srcRect t="-1" b="20141"/>
          <a:stretch/>
        </p:blipFill>
        <p:spPr>
          <a:xfrm>
            <a:off x="4233144" y="2791145"/>
            <a:ext cx="4029964" cy="1221687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4233143" y="2791145"/>
            <a:ext cx="4029965" cy="1221687"/>
          </a:xfrm>
          <a:prstGeom prst="rect">
            <a:avLst/>
          </a:prstGeom>
          <a:noFill/>
          <a:ln w="4445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Стрелка вправо 18"/>
          <p:cNvSpPr/>
          <p:nvPr/>
        </p:nvSpPr>
        <p:spPr>
          <a:xfrm>
            <a:off x="5958488" y="3536916"/>
            <a:ext cx="229454" cy="18532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6"/>
          <a:srcRect r="46519" b="66173"/>
          <a:stretch/>
        </p:blipFill>
        <p:spPr>
          <a:xfrm>
            <a:off x="6223066" y="3079114"/>
            <a:ext cx="1964844" cy="915604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6025" y="3092253"/>
            <a:ext cx="1120237" cy="784928"/>
          </a:xfrm>
          <a:prstGeom prst="rect">
            <a:avLst/>
          </a:prstGeom>
        </p:spPr>
      </p:pic>
      <p:sp>
        <p:nvSpPr>
          <p:cNvPr id="25" name="Прямоугольник 24"/>
          <p:cNvSpPr/>
          <p:nvPr/>
        </p:nvSpPr>
        <p:spPr>
          <a:xfrm>
            <a:off x="9880775" y="2803536"/>
            <a:ext cx="1214213" cy="37950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Полилиния 25"/>
          <p:cNvSpPr/>
          <p:nvPr/>
        </p:nvSpPr>
        <p:spPr>
          <a:xfrm>
            <a:off x="7542543" y="2815702"/>
            <a:ext cx="2286619" cy="721214"/>
          </a:xfrm>
          <a:custGeom>
            <a:avLst/>
            <a:gdLst>
              <a:gd name="connsiteX0" fmla="*/ 0 w 4522305"/>
              <a:gd name="connsiteY0" fmla="*/ 554901 h 554901"/>
              <a:gd name="connsiteX1" fmla="*/ 2126974 w 4522305"/>
              <a:gd name="connsiteY1" fmla="*/ 8248 h 554901"/>
              <a:gd name="connsiteX2" fmla="*/ 4522305 w 4522305"/>
              <a:gd name="connsiteY2" fmla="*/ 276605 h 554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22305" h="554901">
                <a:moveTo>
                  <a:pt x="0" y="554901"/>
                </a:moveTo>
                <a:cubicBezTo>
                  <a:pt x="686628" y="304766"/>
                  <a:pt x="1373257" y="54631"/>
                  <a:pt x="2126974" y="8248"/>
                </a:cubicBezTo>
                <a:cubicBezTo>
                  <a:pt x="2880691" y="-38135"/>
                  <a:pt x="3701498" y="119235"/>
                  <a:pt x="4522305" y="276605"/>
                </a:cubicBezTo>
              </a:path>
            </a:pathLst>
          </a:custGeom>
          <a:noFill/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472607" y="24102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7055146" y="3514171"/>
            <a:ext cx="435784" cy="240147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Рисунок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5997" y="3916418"/>
            <a:ext cx="3207405" cy="2708476"/>
          </a:xfrm>
          <a:prstGeom prst="rect">
            <a:avLst/>
          </a:prstGeom>
        </p:spPr>
      </p:pic>
      <p:sp>
        <p:nvSpPr>
          <p:cNvPr id="31" name="Полилиния 30"/>
          <p:cNvSpPr/>
          <p:nvPr/>
        </p:nvSpPr>
        <p:spPr>
          <a:xfrm>
            <a:off x="11031186" y="3183039"/>
            <a:ext cx="775258" cy="2546430"/>
          </a:xfrm>
          <a:custGeom>
            <a:avLst/>
            <a:gdLst>
              <a:gd name="connsiteX0" fmla="*/ 9939 w 775258"/>
              <a:gd name="connsiteY0" fmla="*/ 0 h 3230217"/>
              <a:gd name="connsiteX1" fmla="*/ 775253 w 775258"/>
              <a:gd name="connsiteY1" fmla="*/ 2166730 h 3230217"/>
              <a:gd name="connsiteX2" fmla="*/ 0 w 775258"/>
              <a:gd name="connsiteY2" fmla="*/ 3230217 h 3230217"/>
              <a:gd name="connsiteX3" fmla="*/ 0 w 775258"/>
              <a:gd name="connsiteY3" fmla="*/ 3230217 h 3230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5258" h="3230217">
                <a:moveTo>
                  <a:pt x="9939" y="0"/>
                </a:moveTo>
                <a:cubicBezTo>
                  <a:pt x="393424" y="814180"/>
                  <a:pt x="776909" y="1628361"/>
                  <a:pt x="775253" y="2166730"/>
                </a:cubicBezTo>
                <a:cubicBezTo>
                  <a:pt x="773597" y="2705099"/>
                  <a:pt x="0" y="3230217"/>
                  <a:pt x="0" y="3230217"/>
                </a:cubicBezTo>
                <a:lnTo>
                  <a:pt x="0" y="3230217"/>
                </a:lnTo>
              </a:path>
            </a:pathLst>
          </a:custGeom>
          <a:noFill/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9880069" y="5791560"/>
            <a:ext cx="1405247" cy="343020"/>
          </a:xfrm>
          <a:prstGeom prst="rect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30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007349"/>
              </p:ext>
            </p:extLst>
          </p:nvPr>
        </p:nvGraphicFramePr>
        <p:xfrm>
          <a:off x="19245" y="1"/>
          <a:ext cx="12034157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629">
                  <a:extLst>
                    <a:ext uri="{9D8B030D-6E8A-4147-A177-3AD203B41FA5}">
                      <a16:colId xmlns:a16="http://schemas.microsoft.com/office/drawing/2014/main" val="2517701191"/>
                    </a:ext>
                  </a:extLst>
                </a:gridCol>
                <a:gridCol w="10760528">
                  <a:extLst>
                    <a:ext uri="{9D8B030D-6E8A-4147-A177-3AD203B41FA5}">
                      <a16:colId xmlns:a16="http://schemas.microsoft.com/office/drawing/2014/main" val="1903812305"/>
                    </a:ext>
                  </a:extLst>
                </a:gridCol>
              </a:tblGrid>
              <a:tr h="574104">
                <a:tc>
                  <a:txBody>
                    <a:bodyPr/>
                    <a:lstStyle/>
                    <a:p>
                      <a:r>
                        <a:rPr lang="uk-UA" dirty="0" smtClean="0"/>
                        <a:t>Фаза</a:t>
                      </a:r>
                      <a:r>
                        <a:rPr lang="en-US" dirty="0" smtClean="0"/>
                        <a:t> </a:t>
                      </a:r>
                      <a:r>
                        <a:rPr lang="uk-UA" dirty="0" err="1" smtClean="0"/>
                        <a:t>вик</a:t>
                      </a:r>
                      <a:r>
                        <a:rPr lang="uk-UA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Стан контексту</a:t>
                      </a:r>
                      <a:r>
                        <a:rPr lang="uk-UA" baseline="0" dirty="0" smtClean="0"/>
                        <a:t> виконання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349222"/>
                  </a:ext>
                </a:extLst>
              </a:tr>
              <a:tr h="3141948">
                <a:tc>
                  <a:txBody>
                    <a:bodyPr/>
                    <a:lstStyle/>
                    <a:p>
                      <a:r>
                        <a:rPr lang="uk-UA" dirty="0" smtClean="0"/>
                        <a:t>Виконання</a:t>
                      </a:r>
                      <a:r>
                        <a:rPr lang="en-US" dirty="0" smtClean="0"/>
                        <a:t> </a:t>
                      </a:r>
                      <a:r>
                        <a:rPr lang="uk-UA" dirty="0" smtClean="0"/>
                        <a:t>команд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046505"/>
                  </a:ext>
                </a:extLst>
              </a:tr>
              <a:tr h="3141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dirty="0" smtClean="0"/>
                        <a:t>Виконання</a:t>
                      </a:r>
                      <a:r>
                        <a:rPr lang="en-US" dirty="0" smtClean="0"/>
                        <a:t> </a:t>
                      </a:r>
                      <a:r>
                        <a:rPr lang="uk-UA" dirty="0" smtClean="0"/>
                        <a:t>команд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507942"/>
                  </a:ext>
                </a:extLst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623480"/>
              </p:ext>
            </p:extLst>
          </p:nvPr>
        </p:nvGraphicFramePr>
        <p:xfrm>
          <a:off x="1375716" y="617251"/>
          <a:ext cx="6922516" cy="3576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1884">
                  <a:extLst>
                    <a:ext uri="{9D8B030D-6E8A-4147-A177-3AD203B41FA5}">
                      <a16:colId xmlns:a16="http://schemas.microsoft.com/office/drawing/2014/main" val="216364043"/>
                    </a:ext>
                  </a:extLst>
                </a:gridCol>
                <a:gridCol w="4640632">
                  <a:extLst>
                    <a:ext uri="{9D8B030D-6E8A-4147-A177-3AD203B41FA5}">
                      <a16:colId xmlns:a16="http://schemas.microsoft.com/office/drawing/2014/main" val="3881000749"/>
                    </a:ext>
                  </a:extLst>
                </a:gridCol>
              </a:tblGrid>
              <a:tr h="34689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Thread of Execution</a:t>
                      </a:r>
                      <a:r>
                        <a:rPr lang="uk-UA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2468"/>
                  </a:ext>
                </a:extLst>
              </a:tr>
              <a:tr h="32107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519000"/>
                  </a:ext>
                </a:extLst>
              </a:tr>
            </a:tbl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7867" y="960699"/>
            <a:ext cx="3207405" cy="270847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5716" y="1114069"/>
            <a:ext cx="2292566" cy="1200868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3"/>
          <a:srcRect b="40052"/>
          <a:stretch/>
        </p:blipFill>
        <p:spPr>
          <a:xfrm>
            <a:off x="4749916" y="1053446"/>
            <a:ext cx="3323899" cy="1682662"/>
          </a:xfrm>
          <a:prstGeom prst="rect">
            <a:avLst/>
          </a:prstGeom>
        </p:spPr>
      </p:pic>
      <p:sp>
        <p:nvSpPr>
          <p:cNvPr id="14" name="Штриховая стрелка вправо 13"/>
          <p:cNvSpPr/>
          <p:nvPr/>
        </p:nvSpPr>
        <p:spPr>
          <a:xfrm>
            <a:off x="8298232" y="2953195"/>
            <a:ext cx="498022" cy="1285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5"/>
          <a:srcRect t="-1" b="20141"/>
          <a:stretch/>
        </p:blipFill>
        <p:spPr>
          <a:xfrm>
            <a:off x="4233144" y="2791145"/>
            <a:ext cx="4029964" cy="1221687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4233143" y="2791145"/>
            <a:ext cx="4029965" cy="1221687"/>
          </a:xfrm>
          <a:prstGeom prst="rect">
            <a:avLst/>
          </a:prstGeom>
          <a:noFill/>
          <a:ln w="4445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Стрелка вправо 18"/>
          <p:cNvSpPr/>
          <p:nvPr/>
        </p:nvSpPr>
        <p:spPr>
          <a:xfrm>
            <a:off x="5958488" y="3536916"/>
            <a:ext cx="229454" cy="18532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6"/>
          <a:srcRect r="46519" b="66173"/>
          <a:stretch/>
        </p:blipFill>
        <p:spPr>
          <a:xfrm>
            <a:off x="6223066" y="3079114"/>
            <a:ext cx="1964844" cy="915604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6025" y="3092253"/>
            <a:ext cx="1120237" cy="784928"/>
          </a:xfrm>
          <a:prstGeom prst="rect">
            <a:avLst/>
          </a:prstGeom>
        </p:spPr>
      </p:pic>
      <p:sp>
        <p:nvSpPr>
          <p:cNvPr id="25" name="Прямоугольник 24"/>
          <p:cNvSpPr/>
          <p:nvPr/>
        </p:nvSpPr>
        <p:spPr>
          <a:xfrm>
            <a:off x="9880775" y="2803536"/>
            <a:ext cx="1214213" cy="37950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Полилиния 25"/>
          <p:cNvSpPr/>
          <p:nvPr/>
        </p:nvSpPr>
        <p:spPr>
          <a:xfrm>
            <a:off x="7542543" y="2815702"/>
            <a:ext cx="2286619" cy="721214"/>
          </a:xfrm>
          <a:custGeom>
            <a:avLst/>
            <a:gdLst>
              <a:gd name="connsiteX0" fmla="*/ 0 w 4522305"/>
              <a:gd name="connsiteY0" fmla="*/ 554901 h 554901"/>
              <a:gd name="connsiteX1" fmla="*/ 2126974 w 4522305"/>
              <a:gd name="connsiteY1" fmla="*/ 8248 h 554901"/>
              <a:gd name="connsiteX2" fmla="*/ 4522305 w 4522305"/>
              <a:gd name="connsiteY2" fmla="*/ 276605 h 554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22305" h="554901">
                <a:moveTo>
                  <a:pt x="0" y="554901"/>
                </a:moveTo>
                <a:cubicBezTo>
                  <a:pt x="686628" y="304766"/>
                  <a:pt x="1373257" y="54631"/>
                  <a:pt x="2126974" y="8248"/>
                </a:cubicBezTo>
                <a:cubicBezTo>
                  <a:pt x="2880691" y="-38135"/>
                  <a:pt x="3701498" y="119235"/>
                  <a:pt x="4522305" y="276605"/>
                </a:cubicBezTo>
              </a:path>
            </a:pathLst>
          </a:custGeom>
          <a:noFill/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472607" y="24102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7055146" y="3514171"/>
            <a:ext cx="435784" cy="240147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Рисунок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5997" y="3916418"/>
            <a:ext cx="3207405" cy="2708476"/>
          </a:xfrm>
          <a:prstGeom prst="rect">
            <a:avLst/>
          </a:prstGeom>
        </p:spPr>
      </p:pic>
      <p:sp>
        <p:nvSpPr>
          <p:cNvPr id="31" name="Полилиния 30"/>
          <p:cNvSpPr/>
          <p:nvPr/>
        </p:nvSpPr>
        <p:spPr>
          <a:xfrm>
            <a:off x="11031186" y="3183039"/>
            <a:ext cx="775258" cy="2546430"/>
          </a:xfrm>
          <a:custGeom>
            <a:avLst/>
            <a:gdLst>
              <a:gd name="connsiteX0" fmla="*/ 9939 w 775258"/>
              <a:gd name="connsiteY0" fmla="*/ 0 h 3230217"/>
              <a:gd name="connsiteX1" fmla="*/ 775253 w 775258"/>
              <a:gd name="connsiteY1" fmla="*/ 2166730 h 3230217"/>
              <a:gd name="connsiteX2" fmla="*/ 0 w 775258"/>
              <a:gd name="connsiteY2" fmla="*/ 3230217 h 3230217"/>
              <a:gd name="connsiteX3" fmla="*/ 0 w 775258"/>
              <a:gd name="connsiteY3" fmla="*/ 3230217 h 3230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5258" h="3230217">
                <a:moveTo>
                  <a:pt x="9939" y="0"/>
                </a:moveTo>
                <a:cubicBezTo>
                  <a:pt x="393424" y="814180"/>
                  <a:pt x="776909" y="1628361"/>
                  <a:pt x="775253" y="2166730"/>
                </a:cubicBezTo>
                <a:cubicBezTo>
                  <a:pt x="773597" y="2705099"/>
                  <a:pt x="0" y="3230217"/>
                  <a:pt x="0" y="3230217"/>
                </a:cubicBezTo>
                <a:lnTo>
                  <a:pt x="0" y="3230217"/>
                </a:lnTo>
              </a:path>
            </a:pathLst>
          </a:custGeom>
          <a:noFill/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9880069" y="5791560"/>
            <a:ext cx="1405247" cy="343020"/>
          </a:xfrm>
          <a:prstGeom prst="rect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33" name="Таблица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590013"/>
              </p:ext>
            </p:extLst>
          </p:nvPr>
        </p:nvGraphicFramePr>
        <p:xfrm>
          <a:off x="1375716" y="4182517"/>
          <a:ext cx="6922516" cy="2724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1884">
                  <a:extLst>
                    <a:ext uri="{9D8B030D-6E8A-4147-A177-3AD203B41FA5}">
                      <a16:colId xmlns:a16="http://schemas.microsoft.com/office/drawing/2014/main" val="216364043"/>
                    </a:ext>
                  </a:extLst>
                </a:gridCol>
                <a:gridCol w="4640632">
                  <a:extLst>
                    <a:ext uri="{9D8B030D-6E8A-4147-A177-3AD203B41FA5}">
                      <a16:colId xmlns:a16="http://schemas.microsoft.com/office/drawing/2014/main" val="3881000749"/>
                    </a:ext>
                  </a:extLst>
                </a:gridCol>
              </a:tblGrid>
              <a:tr h="3409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Thread of Execution</a:t>
                      </a:r>
                      <a:r>
                        <a:rPr lang="uk-UA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2468"/>
                  </a:ext>
                </a:extLst>
              </a:tr>
              <a:tr h="23591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519000"/>
                  </a:ext>
                </a:extLst>
              </a:tr>
            </a:tbl>
          </a:graphicData>
        </a:graphic>
      </p:graphicFrame>
      <p:pic>
        <p:nvPicPr>
          <p:cNvPr id="2" name="Рисунок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5715" y="4632190"/>
            <a:ext cx="2247391" cy="1159369"/>
          </a:xfrm>
          <a:prstGeom prst="rect">
            <a:avLst/>
          </a:prstGeom>
        </p:spPr>
      </p:pic>
      <p:pic>
        <p:nvPicPr>
          <p:cNvPr id="34" name="Рисунок 33"/>
          <p:cNvPicPr>
            <a:picLocks noChangeAspect="1"/>
          </p:cNvPicPr>
          <p:nvPr/>
        </p:nvPicPr>
        <p:blipFill rotWithShape="1">
          <a:blip r:embed="rId3"/>
          <a:srcRect b="19918"/>
          <a:stretch/>
        </p:blipFill>
        <p:spPr>
          <a:xfrm>
            <a:off x="4657178" y="4579031"/>
            <a:ext cx="3207405" cy="2169010"/>
          </a:xfrm>
          <a:prstGeom prst="rect">
            <a:avLst/>
          </a:prstGeom>
        </p:spPr>
      </p:pic>
      <p:sp>
        <p:nvSpPr>
          <p:cNvPr id="35" name="Штриховая стрелка вправо 34"/>
          <p:cNvSpPr/>
          <p:nvPr/>
        </p:nvSpPr>
        <p:spPr>
          <a:xfrm>
            <a:off x="8311732" y="5929811"/>
            <a:ext cx="450300" cy="7744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Штриховая стрелка вправо 35"/>
          <p:cNvSpPr/>
          <p:nvPr/>
        </p:nvSpPr>
        <p:spPr>
          <a:xfrm>
            <a:off x="4088895" y="6591503"/>
            <a:ext cx="450300" cy="7744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2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b="23392"/>
          <a:stretch/>
        </p:blipFill>
        <p:spPr>
          <a:xfrm>
            <a:off x="442942" y="1769676"/>
            <a:ext cx="3074401" cy="327645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078" y="0"/>
            <a:ext cx="4252441" cy="4672208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3194137" y="2217107"/>
            <a:ext cx="1891430" cy="551145"/>
          </a:xfrm>
          <a:prstGeom prst="line">
            <a:avLst/>
          </a:prstGeom>
          <a:ln w="66675">
            <a:solidFill>
              <a:srgbClr val="FF0000"/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500817" y="1792826"/>
            <a:ext cx="2624349" cy="904076"/>
          </a:xfrm>
          <a:prstGeom prst="rect">
            <a:avLst/>
          </a:prstGeom>
          <a:noFill/>
          <a:ln w="3175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37467" y="2882776"/>
            <a:ext cx="2624349" cy="904076"/>
          </a:xfrm>
          <a:prstGeom prst="rect">
            <a:avLst/>
          </a:prstGeom>
          <a:noFill/>
          <a:ln w="3175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537467" y="4028671"/>
            <a:ext cx="2624349" cy="904076"/>
          </a:xfrm>
          <a:prstGeom prst="rect">
            <a:avLst/>
          </a:prstGeom>
          <a:noFill/>
          <a:ln w="3175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5362182" y="415438"/>
            <a:ext cx="3700795" cy="1354237"/>
          </a:xfrm>
          <a:prstGeom prst="rect">
            <a:avLst/>
          </a:prstGeom>
          <a:noFill/>
          <a:ln w="3175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453186" y="84043"/>
            <a:ext cx="2242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u="sng" dirty="0" smtClean="0"/>
              <a:t>1) Опис</a:t>
            </a:r>
            <a:r>
              <a:rPr lang="uk-UA" sz="2400" b="1" u="sng" dirty="0" smtClean="0"/>
              <a:t> функції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48190" y="2421111"/>
            <a:ext cx="2552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u="sng" dirty="0" smtClean="0"/>
              <a:t>2) Виклик функції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0095" y="3071759"/>
            <a:ext cx="2800741" cy="150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89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20800" y="0"/>
            <a:ext cx="9845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 err="1">
                <a:solidFill>
                  <a:srgbClr val="000000"/>
                </a:solidFill>
                <a:latin typeface="Arial" panose="020B0604020202020204" pitchFamily="34" charset="0"/>
              </a:rPr>
              <a:t>Структурний</a:t>
            </a:r>
            <a:r>
              <a:rPr lang="ru-RU" b="1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b="1" i="1" dirty="0" err="1">
                <a:solidFill>
                  <a:srgbClr val="000000"/>
                </a:solidFill>
                <a:latin typeface="Arial" panose="020B0604020202020204" pitchFamily="34" charset="0"/>
              </a:rPr>
              <a:t>підхід</a:t>
            </a:r>
            <a:r>
              <a:rPr lang="ru-RU" b="1" i="1" dirty="0">
                <a:solidFill>
                  <a:srgbClr val="000000"/>
                </a:solidFill>
                <a:latin typeface="Arial" panose="020B0604020202020204" pitchFamily="34" charset="0"/>
              </a:rPr>
              <a:t> до </a:t>
            </a:r>
            <a:r>
              <a:rPr lang="ru-RU" b="1" i="1" dirty="0" err="1">
                <a:solidFill>
                  <a:srgbClr val="000000"/>
                </a:solidFill>
                <a:latin typeface="Arial" panose="020B0604020202020204" pitchFamily="34" charset="0"/>
              </a:rPr>
              <a:t>розробки</a:t>
            </a:r>
            <a:r>
              <a:rPr lang="ru-RU" b="1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b="1" i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алгоритмів</a:t>
            </a:r>
            <a:r>
              <a:rPr lang="ru-RU" dirty="0" smtClean="0"/>
              <a:t/>
            </a:r>
            <a:br>
              <a:rPr lang="ru-RU" dirty="0" smtClean="0"/>
            </a:b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59" y="881596"/>
            <a:ext cx="9830139" cy="237976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59" y="3496624"/>
            <a:ext cx="10040578" cy="89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32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1382" t="1861" r="74585" b="1523"/>
          <a:stretch/>
        </p:blipFill>
        <p:spPr>
          <a:xfrm>
            <a:off x="6132442" y="119270"/>
            <a:ext cx="1476671" cy="671885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1176" r="1431"/>
          <a:stretch/>
        </p:blipFill>
        <p:spPr>
          <a:xfrm>
            <a:off x="0" y="1348322"/>
            <a:ext cx="5892800" cy="178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94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r="40039"/>
          <a:stretch/>
        </p:blipFill>
        <p:spPr>
          <a:xfrm>
            <a:off x="6047518" y="-10160"/>
            <a:ext cx="3684311" cy="695422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1176" r="1431"/>
          <a:stretch/>
        </p:blipFill>
        <p:spPr>
          <a:xfrm>
            <a:off x="0" y="1348322"/>
            <a:ext cx="5892800" cy="178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5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518" y="-10160"/>
            <a:ext cx="6144482" cy="695422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1176" r="1431"/>
          <a:stretch/>
        </p:blipFill>
        <p:spPr>
          <a:xfrm>
            <a:off x="0" y="1348322"/>
            <a:ext cx="5892800" cy="178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83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1382" t="1861" r="74585" b="1523"/>
          <a:stretch/>
        </p:blipFill>
        <p:spPr>
          <a:xfrm>
            <a:off x="489003" y="1325304"/>
            <a:ext cx="1183958" cy="538700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688" y="2163523"/>
            <a:ext cx="2981741" cy="267689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/>
          <a:srcRect t="35920"/>
          <a:stretch/>
        </p:blipFill>
        <p:spPr>
          <a:xfrm>
            <a:off x="4973004" y="2018949"/>
            <a:ext cx="3267531" cy="352836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9685" y="0"/>
            <a:ext cx="3143689" cy="5553850"/>
          </a:xfrm>
          <a:prstGeom prst="rect">
            <a:avLst/>
          </a:prstGeom>
        </p:spPr>
      </p:pic>
      <p:cxnSp>
        <p:nvCxnSpPr>
          <p:cNvPr id="8" name="Прямая со стрелкой 7"/>
          <p:cNvCxnSpPr/>
          <p:nvPr/>
        </p:nvCxnSpPr>
        <p:spPr>
          <a:xfrm>
            <a:off x="4224130" y="3501972"/>
            <a:ext cx="748874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4084555" y="4018808"/>
            <a:ext cx="888449" cy="483618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5012156" y="3110948"/>
            <a:ext cx="2570796" cy="9078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5012156" y="4386492"/>
            <a:ext cx="2570796" cy="274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8519685" y="3110948"/>
            <a:ext cx="2570796" cy="9078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8519685" y="4386492"/>
            <a:ext cx="2570796" cy="274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Прямая со стрелкой 14"/>
          <p:cNvCxnSpPr/>
          <p:nvPr/>
        </p:nvCxnSpPr>
        <p:spPr>
          <a:xfrm>
            <a:off x="7770811" y="3518622"/>
            <a:ext cx="748874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7686260" y="4502426"/>
            <a:ext cx="748874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V="1">
            <a:off x="1477251" y="3518622"/>
            <a:ext cx="590088" cy="115872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V="1">
            <a:off x="1477314" y="4018808"/>
            <a:ext cx="470756" cy="1136372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2106491" y="3321542"/>
            <a:ext cx="2078487" cy="3129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1987222" y="3881328"/>
            <a:ext cx="2097333" cy="2700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Прямая со стрелкой 22"/>
          <p:cNvCxnSpPr/>
          <p:nvPr/>
        </p:nvCxnSpPr>
        <p:spPr>
          <a:xfrm>
            <a:off x="1222448" y="2161806"/>
            <a:ext cx="764774" cy="452314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flipV="1">
            <a:off x="1222448" y="4797374"/>
            <a:ext cx="705467" cy="1368352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654" y="-2022"/>
            <a:ext cx="442912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21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5347" y="193670"/>
            <a:ext cx="116122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Задача.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Дво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є гравців кидають двічі разів кубик і визначається сумарна кількість балів. Визначити переможця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57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870" y="457200"/>
            <a:ext cx="4832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Об</a:t>
            </a:r>
            <a:r>
              <a:rPr lang="uk-UA" dirty="0"/>
              <a:t>ч</a:t>
            </a:r>
            <a:r>
              <a:rPr lang="uk-UA" dirty="0" smtClean="0"/>
              <a:t>ислити. </a:t>
            </a:r>
            <a:r>
              <a:rPr lang="en-US" dirty="0" smtClean="0"/>
              <a:t> </a:t>
            </a:r>
            <a:r>
              <a:rPr lang="uk-UA" dirty="0" smtClean="0"/>
              <a:t>  </a:t>
            </a:r>
            <a:r>
              <a:rPr lang="en-US" dirty="0" smtClean="0"/>
              <a:t>S </a:t>
            </a:r>
            <a:r>
              <a:rPr lang="uk-UA" dirty="0" smtClean="0"/>
              <a:t>=</a:t>
            </a:r>
            <a:r>
              <a:rPr lang="en-US" dirty="0" smtClean="0"/>
              <a:t> Max(a, b) + Min(c, d) +Max(a, 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6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69" y="181518"/>
            <a:ext cx="6049219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21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t="10810" r="27690"/>
          <a:stretch/>
        </p:blipFill>
        <p:spPr>
          <a:xfrm>
            <a:off x="0" y="526773"/>
            <a:ext cx="12242545" cy="298174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t="35731" r="51657" b="45518"/>
          <a:stretch/>
        </p:blipFill>
        <p:spPr>
          <a:xfrm>
            <a:off x="34208" y="3546073"/>
            <a:ext cx="8123621" cy="7675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45226" y="0"/>
            <a:ext cx="37657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b="1" u="sng" dirty="0" smtClean="0"/>
              <a:t>Функції-стрілки. Лямбда вирази</a:t>
            </a:r>
            <a:endParaRPr lang="en-US" sz="2000" b="1" u="sng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19269" y="1073426"/>
            <a:ext cx="2782957" cy="36774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129207" y="1962143"/>
            <a:ext cx="5526158" cy="36774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29208" y="2870737"/>
            <a:ext cx="6400801" cy="33256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78904" y="4014175"/>
            <a:ext cx="1570383" cy="29940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7828" y="3638053"/>
            <a:ext cx="4053119" cy="1291756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8908773" y="859735"/>
            <a:ext cx="2782957" cy="36774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9114183" y="1659835"/>
            <a:ext cx="3077817" cy="30230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8157829" y="2669270"/>
            <a:ext cx="3215850" cy="75973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9442174" y="3866322"/>
            <a:ext cx="2711724" cy="36774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119268" y="1089474"/>
            <a:ext cx="2782958" cy="3517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Прямоугольник 14"/>
          <p:cNvSpPr/>
          <p:nvPr/>
        </p:nvSpPr>
        <p:spPr>
          <a:xfrm>
            <a:off x="10037618" y="874593"/>
            <a:ext cx="1336061" cy="35289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Полилиния 15"/>
          <p:cNvSpPr/>
          <p:nvPr/>
        </p:nvSpPr>
        <p:spPr>
          <a:xfrm>
            <a:off x="2930236" y="351563"/>
            <a:ext cx="7159337" cy="718701"/>
          </a:xfrm>
          <a:custGeom>
            <a:avLst/>
            <a:gdLst>
              <a:gd name="connsiteX0" fmla="*/ 0 w 7159337"/>
              <a:gd name="connsiteY0" fmla="*/ 718701 h 718701"/>
              <a:gd name="connsiteX1" fmla="*/ 4478482 w 7159337"/>
              <a:gd name="connsiteY1" fmla="*/ 84855 h 718701"/>
              <a:gd name="connsiteX2" fmla="*/ 6068291 w 7159337"/>
              <a:gd name="connsiteY2" fmla="*/ 43292 h 718701"/>
              <a:gd name="connsiteX3" fmla="*/ 7159337 w 7159337"/>
              <a:gd name="connsiteY3" fmla="*/ 427755 h 718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59337" h="718701">
                <a:moveTo>
                  <a:pt x="0" y="718701"/>
                </a:moveTo>
                <a:lnTo>
                  <a:pt x="4478482" y="84855"/>
                </a:lnTo>
                <a:cubicBezTo>
                  <a:pt x="5489864" y="-27713"/>
                  <a:pt x="5621482" y="-13858"/>
                  <a:pt x="6068291" y="43292"/>
                </a:cubicBezTo>
                <a:cubicBezTo>
                  <a:pt x="6515100" y="100442"/>
                  <a:pt x="6837218" y="264098"/>
                  <a:pt x="7159337" y="427755"/>
                </a:cubicBezTo>
              </a:path>
            </a:pathLst>
          </a:custGeom>
          <a:noFill/>
          <a:ln w="22225">
            <a:solidFill>
              <a:srgbClr val="FF0000"/>
            </a:solidFill>
            <a:tailEnd type="triangle"/>
          </a:ln>
          <a:effectLst>
            <a:glow rad="635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8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t="10810" r="27690"/>
          <a:stretch/>
        </p:blipFill>
        <p:spPr>
          <a:xfrm>
            <a:off x="0" y="526773"/>
            <a:ext cx="12242545" cy="298174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t="35731" r="51657" b="45518"/>
          <a:stretch/>
        </p:blipFill>
        <p:spPr>
          <a:xfrm>
            <a:off x="34208" y="3546073"/>
            <a:ext cx="8123621" cy="7675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45226" y="0"/>
            <a:ext cx="37657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b="1" u="sng" dirty="0" smtClean="0"/>
              <a:t>Функції-стрілки. Лямбда вирази</a:t>
            </a:r>
            <a:endParaRPr lang="en-US" sz="2000" b="1" u="sng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19269" y="1073426"/>
            <a:ext cx="2782957" cy="36774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129207" y="1962143"/>
            <a:ext cx="5526158" cy="36774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29208" y="2870737"/>
            <a:ext cx="6400801" cy="33256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78904" y="4014175"/>
            <a:ext cx="1570383" cy="29940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7828" y="3638053"/>
            <a:ext cx="4053119" cy="1291756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8908773" y="859735"/>
            <a:ext cx="2782957" cy="36774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9114183" y="1659835"/>
            <a:ext cx="3077817" cy="30230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8157829" y="2669270"/>
            <a:ext cx="3215850" cy="75973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9442174" y="3866322"/>
            <a:ext cx="2711724" cy="36774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119269" y="1990495"/>
            <a:ext cx="5536096" cy="339395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Прямоугольник 14"/>
          <p:cNvSpPr/>
          <p:nvPr/>
        </p:nvSpPr>
        <p:spPr>
          <a:xfrm>
            <a:off x="10263726" y="1657576"/>
            <a:ext cx="1890172" cy="304567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олилиния 16"/>
          <p:cNvSpPr/>
          <p:nvPr/>
        </p:nvSpPr>
        <p:spPr>
          <a:xfrm>
            <a:off x="5683827" y="1630888"/>
            <a:ext cx="4520046" cy="520030"/>
          </a:xfrm>
          <a:custGeom>
            <a:avLst/>
            <a:gdLst>
              <a:gd name="connsiteX0" fmla="*/ 0 w 4520046"/>
              <a:gd name="connsiteY0" fmla="*/ 520030 h 520030"/>
              <a:gd name="connsiteX1" fmla="*/ 1600200 w 4520046"/>
              <a:gd name="connsiteY1" fmla="*/ 83612 h 520030"/>
              <a:gd name="connsiteX2" fmla="*/ 3813464 w 4520046"/>
              <a:gd name="connsiteY2" fmla="*/ 485 h 520030"/>
              <a:gd name="connsiteX3" fmla="*/ 4520046 w 4520046"/>
              <a:gd name="connsiteY3" fmla="*/ 94003 h 520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0046" h="520030">
                <a:moveTo>
                  <a:pt x="0" y="520030"/>
                </a:moveTo>
                <a:cubicBezTo>
                  <a:pt x="482311" y="345116"/>
                  <a:pt x="964623" y="170203"/>
                  <a:pt x="1600200" y="83612"/>
                </a:cubicBezTo>
                <a:cubicBezTo>
                  <a:pt x="2235777" y="-2979"/>
                  <a:pt x="3326823" y="-1247"/>
                  <a:pt x="3813464" y="485"/>
                </a:cubicBezTo>
                <a:cubicBezTo>
                  <a:pt x="4300105" y="2217"/>
                  <a:pt x="4410075" y="48110"/>
                  <a:pt x="4520046" y="94003"/>
                </a:cubicBezTo>
              </a:path>
            </a:pathLst>
          </a:custGeom>
          <a:noFill/>
          <a:ln w="31750">
            <a:solidFill>
              <a:srgbClr val="FF0000"/>
            </a:solidFill>
            <a:prstDash val="dash"/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1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b="23392"/>
          <a:stretch/>
        </p:blipFill>
        <p:spPr>
          <a:xfrm>
            <a:off x="442942" y="1769676"/>
            <a:ext cx="3074401" cy="327645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078" y="0"/>
            <a:ext cx="4252441" cy="4672208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3194137" y="2217107"/>
            <a:ext cx="1891430" cy="551145"/>
          </a:xfrm>
          <a:prstGeom prst="line">
            <a:avLst/>
          </a:prstGeom>
          <a:ln w="66675">
            <a:solidFill>
              <a:srgbClr val="FF0000"/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3194137" y="3518704"/>
            <a:ext cx="1741941" cy="57218"/>
          </a:xfrm>
          <a:prstGeom prst="line">
            <a:avLst/>
          </a:prstGeom>
          <a:ln w="66675">
            <a:solidFill>
              <a:srgbClr val="FF0000"/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500817" y="1792826"/>
            <a:ext cx="2624349" cy="904076"/>
          </a:xfrm>
          <a:prstGeom prst="rect">
            <a:avLst/>
          </a:prstGeom>
          <a:noFill/>
          <a:ln w="3175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37467" y="2882776"/>
            <a:ext cx="2624349" cy="904076"/>
          </a:xfrm>
          <a:prstGeom prst="rect">
            <a:avLst/>
          </a:prstGeom>
          <a:noFill/>
          <a:ln w="3175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537467" y="4028671"/>
            <a:ext cx="2624349" cy="904076"/>
          </a:xfrm>
          <a:prstGeom prst="rect">
            <a:avLst/>
          </a:prstGeom>
          <a:noFill/>
          <a:ln w="3175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5362182" y="415438"/>
            <a:ext cx="3700795" cy="1354237"/>
          </a:xfrm>
          <a:prstGeom prst="rect">
            <a:avLst/>
          </a:prstGeom>
          <a:noFill/>
          <a:ln w="3175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453186" y="84043"/>
            <a:ext cx="2242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u="sng" dirty="0" smtClean="0"/>
              <a:t>1) Опис</a:t>
            </a:r>
            <a:r>
              <a:rPr lang="uk-UA" sz="2400" b="1" u="sng" dirty="0" smtClean="0"/>
              <a:t> функції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48190" y="2421111"/>
            <a:ext cx="2552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u="sng" dirty="0" smtClean="0"/>
              <a:t>2) Виклик функції</a:t>
            </a: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0095" y="4028671"/>
            <a:ext cx="2800741" cy="54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91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t="10810" r="27690"/>
          <a:stretch/>
        </p:blipFill>
        <p:spPr>
          <a:xfrm>
            <a:off x="0" y="526773"/>
            <a:ext cx="12242545" cy="298174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t="35731" r="51657" b="45518"/>
          <a:stretch/>
        </p:blipFill>
        <p:spPr>
          <a:xfrm>
            <a:off x="34208" y="3546073"/>
            <a:ext cx="8123621" cy="7675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45226" y="0"/>
            <a:ext cx="37657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b="1" u="sng" dirty="0" smtClean="0"/>
              <a:t>Функції-стрілки. Лямбда вирази</a:t>
            </a:r>
            <a:endParaRPr lang="en-US" sz="2000" b="1" u="sng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19269" y="1073426"/>
            <a:ext cx="2782957" cy="36774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129207" y="1962143"/>
            <a:ext cx="5526158" cy="36774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29208" y="2870737"/>
            <a:ext cx="6400801" cy="33256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78904" y="4014175"/>
            <a:ext cx="1570383" cy="29940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7828" y="3638053"/>
            <a:ext cx="4053119" cy="1291756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8908773" y="859735"/>
            <a:ext cx="2782957" cy="36774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9114183" y="1659835"/>
            <a:ext cx="3077817" cy="30230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8157829" y="2669270"/>
            <a:ext cx="3215850" cy="75973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9442174" y="3866322"/>
            <a:ext cx="2711724" cy="36774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129660" y="2873064"/>
            <a:ext cx="6410740" cy="339395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Прямоугольник 14"/>
          <p:cNvSpPr/>
          <p:nvPr/>
        </p:nvSpPr>
        <p:spPr>
          <a:xfrm>
            <a:off x="8168220" y="2669270"/>
            <a:ext cx="3012397" cy="75973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Полилиния 15"/>
          <p:cNvSpPr/>
          <p:nvPr/>
        </p:nvSpPr>
        <p:spPr>
          <a:xfrm>
            <a:off x="6578801" y="2795154"/>
            <a:ext cx="1568637" cy="134693"/>
          </a:xfrm>
          <a:custGeom>
            <a:avLst/>
            <a:gdLst>
              <a:gd name="connsiteX0" fmla="*/ 0 w 4520046"/>
              <a:gd name="connsiteY0" fmla="*/ 520030 h 520030"/>
              <a:gd name="connsiteX1" fmla="*/ 1600200 w 4520046"/>
              <a:gd name="connsiteY1" fmla="*/ 83612 h 520030"/>
              <a:gd name="connsiteX2" fmla="*/ 3813464 w 4520046"/>
              <a:gd name="connsiteY2" fmla="*/ 485 h 520030"/>
              <a:gd name="connsiteX3" fmla="*/ 4520046 w 4520046"/>
              <a:gd name="connsiteY3" fmla="*/ 94003 h 520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0046" h="520030">
                <a:moveTo>
                  <a:pt x="0" y="520030"/>
                </a:moveTo>
                <a:cubicBezTo>
                  <a:pt x="482311" y="345116"/>
                  <a:pt x="964623" y="170203"/>
                  <a:pt x="1600200" y="83612"/>
                </a:cubicBezTo>
                <a:cubicBezTo>
                  <a:pt x="2235777" y="-2979"/>
                  <a:pt x="3326823" y="-1247"/>
                  <a:pt x="3813464" y="485"/>
                </a:cubicBezTo>
                <a:cubicBezTo>
                  <a:pt x="4300105" y="2217"/>
                  <a:pt x="4410075" y="48110"/>
                  <a:pt x="4520046" y="94003"/>
                </a:cubicBezTo>
              </a:path>
            </a:pathLst>
          </a:custGeom>
          <a:noFill/>
          <a:ln w="31750">
            <a:solidFill>
              <a:srgbClr val="FF0000"/>
            </a:solidFill>
            <a:prstDash val="dash"/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0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t="10810" r="27690"/>
          <a:stretch/>
        </p:blipFill>
        <p:spPr>
          <a:xfrm>
            <a:off x="0" y="526773"/>
            <a:ext cx="12242545" cy="298174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t="35731" r="51657" b="45518"/>
          <a:stretch/>
        </p:blipFill>
        <p:spPr>
          <a:xfrm>
            <a:off x="34208" y="3546073"/>
            <a:ext cx="8123621" cy="7675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45226" y="0"/>
            <a:ext cx="37657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b="1" u="sng" dirty="0" smtClean="0"/>
              <a:t>Функції-стрілки. Лямбда вирази</a:t>
            </a:r>
            <a:endParaRPr lang="en-US" sz="2000" b="1" u="sng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19269" y="1073426"/>
            <a:ext cx="2782957" cy="36774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129207" y="1962143"/>
            <a:ext cx="5526158" cy="36774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29208" y="2870737"/>
            <a:ext cx="6400801" cy="33256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78904" y="4014175"/>
            <a:ext cx="1570383" cy="29940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7828" y="3638053"/>
            <a:ext cx="4053119" cy="1291756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8908773" y="859735"/>
            <a:ext cx="2782957" cy="36774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9114183" y="1659835"/>
            <a:ext cx="3077817" cy="30230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8157829" y="2669270"/>
            <a:ext cx="3215850" cy="75973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9442174" y="3866322"/>
            <a:ext cx="2711724" cy="36774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130112" y="4006684"/>
            <a:ext cx="1619175" cy="339395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Прямоугольник 14"/>
          <p:cNvSpPr/>
          <p:nvPr/>
        </p:nvSpPr>
        <p:spPr>
          <a:xfrm>
            <a:off x="9442173" y="3873169"/>
            <a:ext cx="2717116" cy="360901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Полилиния 15"/>
          <p:cNvSpPr/>
          <p:nvPr/>
        </p:nvSpPr>
        <p:spPr>
          <a:xfrm>
            <a:off x="1798079" y="3899915"/>
            <a:ext cx="7605694" cy="426974"/>
          </a:xfrm>
          <a:custGeom>
            <a:avLst/>
            <a:gdLst>
              <a:gd name="connsiteX0" fmla="*/ 0 w 4520046"/>
              <a:gd name="connsiteY0" fmla="*/ 520030 h 520030"/>
              <a:gd name="connsiteX1" fmla="*/ 1600200 w 4520046"/>
              <a:gd name="connsiteY1" fmla="*/ 83612 h 520030"/>
              <a:gd name="connsiteX2" fmla="*/ 3813464 w 4520046"/>
              <a:gd name="connsiteY2" fmla="*/ 485 h 520030"/>
              <a:gd name="connsiteX3" fmla="*/ 4520046 w 4520046"/>
              <a:gd name="connsiteY3" fmla="*/ 94003 h 520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0046" h="520030">
                <a:moveTo>
                  <a:pt x="0" y="520030"/>
                </a:moveTo>
                <a:cubicBezTo>
                  <a:pt x="482311" y="345116"/>
                  <a:pt x="964623" y="170203"/>
                  <a:pt x="1600200" y="83612"/>
                </a:cubicBezTo>
                <a:cubicBezTo>
                  <a:pt x="2235777" y="-2979"/>
                  <a:pt x="3326823" y="-1247"/>
                  <a:pt x="3813464" y="485"/>
                </a:cubicBezTo>
                <a:cubicBezTo>
                  <a:pt x="4300105" y="2217"/>
                  <a:pt x="4410075" y="48110"/>
                  <a:pt x="4520046" y="94003"/>
                </a:cubicBezTo>
              </a:path>
            </a:pathLst>
          </a:custGeom>
          <a:noFill/>
          <a:ln w="31750">
            <a:solidFill>
              <a:srgbClr val="FF0000"/>
            </a:solidFill>
            <a:prstDash val="dash"/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5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48424" t="53812" r="3152"/>
          <a:stretch/>
        </p:blipFill>
        <p:spPr>
          <a:xfrm>
            <a:off x="278294" y="1659833"/>
            <a:ext cx="11379875" cy="264380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788" t="55709" r="52989" b="30234"/>
          <a:stretch/>
        </p:blipFill>
        <p:spPr>
          <a:xfrm>
            <a:off x="109331" y="178905"/>
            <a:ext cx="11877260" cy="879796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5536096" y="2822713"/>
            <a:ext cx="1093304" cy="3776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497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t="9805" r="21874"/>
          <a:stretch/>
        </p:blipFill>
        <p:spPr>
          <a:xfrm>
            <a:off x="-97971" y="815009"/>
            <a:ext cx="12192000" cy="536631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4428" t="1563" r="55760" b="93759"/>
          <a:stretch/>
        </p:blipFill>
        <p:spPr>
          <a:xfrm>
            <a:off x="1671192" y="172870"/>
            <a:ext cx="7840202" cy="35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83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47210" b="29535"/>
          <a:stretch/>
        </p:blipFill>
        <p:spPr>
          <a:xfrm>
            <a:off x="31582" y="1341783"/>
            <a:ext cx="12123998" cy="551621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670" t="1727" r="54197" b="87467"/>
          <a:stretch/>
        </p:blipFill>
        <p:spPr>
          <a:xfrm>
            <a:off x="1110342" y="0"/>
            <a:ext cx="10148207" cy="828118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438939" y="4124739"/>
            <a:ext cx="2136913" cy="337931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Полилиния 4"/>
          <p:cNvSpPr/>
          <p:nvPr/>
        </p:nvSpPr>
        <p:spPr>
          <a:xfrm>
            <a:off x="5595731" y="2101477"/>
            <a:ext cx="4382655" cy="1963627"/>
          </a:xfrm>
          <a:custGeom>
            <a:avLst/>
            <a:gdLst>
              <a:gd name="connsiteX0" fmla="*/ 0 w 4382655"/>
              <a:gd name="connsiteY0" fmla="*/ 1963627 h 1963627"/>
              <a:gd name="connsiteX1" fmla="*/ 4373217 w 4382655"/>
              <a:gd name="connsiteY1" fmla="*/ 124888 h 1963627"/>
              <a:gd name="connsiteX2" fmla="*/ 934278 w 4382655"/>
              <a:gd name="connsiteY2" fmla="*/ 313732 h 1963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82655" h="1963627">
                <a:moveTo>
                  <a:pt x="0" y="1963627"/>
                </a:moveTo>
                <a:cubicBezTo>
                  <a:pt x="2108752" y="1181748"/>
                  <a:pt x="4217504" y="399870"/>
                  <a:pt x="4373217" y="124888"/>
                </a:cubicBezTo>
                <a:cubicBezTo>
                  <a:pt x="4528930" y="-150095"/>
                  <a:pt x="2731604" y="81818"/>
                  <a:pt x="934278" y="313732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83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r="51897"/>
          <a:stretch/>
        </p:blipFill>
        <p:spPr>
          <a:xfrm>
            <a:off x="0" y="0"/>
            <a:ext cx="7654411" cy="322508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47567"/>
          <a:stretch/>
        </p:blipFill>
        <p:spPr>
          <a:xfrm>
            <a:off x="3827205" y="3624679"/>
            <a:ext cx="8364795" cy="323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1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r="51897"/>
          <a:stretch/>
        </p:blipFill>
        <p:spPr>
          <a:xfrm>
            <a:off x="0" y="0"/>
            <a:ext cx="7654411" cy="322508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47567"/>
          <a:stretch/>
        </p:blipFill>
        <p:spPr>
          <a:xfrm>
            <a:off x="3827205" y="3624679"/>
            <a:ext cx="8364795" cy="3233321"/>
          </a:xfrm>
          <a:prstGeom prst="rect">
            <a:avLst/>
          </a:prstGeom>
        </p:spPr>
      </p:pic>
      <p:cxnSp>
        <p:nvCxnSpPr>
          <p:cNvPr id="5" name="Прямая со стрелкой 4"/>
          <p:cNvCxnSpPr/>
          <p:nvPr/>
        </p:nvCxnSpPr>
        <p:spPr>
          <a:xfrm flipV="1">
            <a:off x="5910943" y="4229100"/>
            <a:ext cx="1004207" cy="184512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flipV="1">
            <a:off x="6589643" y="4229100"/>
            <a:ext cx="827610" cy="184512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V="1">
            <a:off x="8547652" y="4229100"/>
            <a:ext cx="35793" cy="184512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7335078" y="6074229"/>
            <a:ext cx="2146852" cy="26693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5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539" y="447261"/>
            <a:ext cx="8525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Дано масив з віком працівників. Визначити скільки серед  них пенсіонерів (вік</a:t>
            </a:r>
            <a:r>
              <a:rPr lang="en-US" dirty="0" smtClean="0"/>
              <a:t>&gt;=65)</a:t>
            </a:r>
            <a:r>
              <a:rPr lang="uk-UA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23866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t="9665" r="53206" b="72142"/>
          <a:stretch/>
        </p:blipFill>
        <p:spPr>
          <a:xfrm>
            <a:off x="0" y="934278"/>
            <a:ext cx="12231806" cy="184867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47323" r="21854" b="71675"/>
          <a:stretch/>
        </p:blipFill>
        <p:spPr>
          <a:xfrm>
            <a:off x="3184170" y="3640182"/>
            <a:ext cx="9007830" cy="321781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109028" y="149087"/>
            <a:ext cx="3579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/>
              <a:t>Деструктуризація масиву</a:t>
            </a:r>
            <a:endParaRPr lang="en-US" sz="24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109028" y="2355572"/>
            <a:ext cx="4388929" cy="65598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8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035" y="2625380"/>
            <a:ext cx="8997088" cy="42326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3880" y="864705"/>
            <a:ext cx="11424415" cy="1200329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function </a:t>
            </a:r>
            <a:r>
              <a:rPr lang="uk-UA" sz="2400" i="1" dirty="0" smtClean="0"/>
              <a:t>назва_функції</a:t>
            </a:r>
            <a:r>
              <a:rPr lang="uk-UA" sz="2400" dirty="0" smtClean="0"/>
              <a:t> (</a:t>
            </a:r>
            <a:r>
              <a:rPr lang="en-US" sz="2400" dirty="0" smtClean="0"/>
              <a:t> {</a:t>
            </a:r>
            <a:r>
              <a:rPr lang="uk-UA" sz="2400" dirty="0" smtClean="0"/>
              <a:t>  </a:t>
            </a:r>
            <a:r>
              <a:rPr lang="uk-UA" sz="2400" b="1" i="1" dirty="0" smtClean="0"/>
              <a:t>властивіть_1, властивість2, …., властивість_</a:t>
            </a:r>
            <a:r>
              <a:rPr lang="en-US" sz="2400" b="1" i="1" dirty="0" smtClean="0"/>
              <a:t>N</a:t>
            </a:r>
            <a:r>
              <a:rPr lang="uk-UA" sz="2400" dirty="0" smtClean="0"/>
              <a:t> </a:t>
            </a:r>
            <a:r>
              <a:rPr lang="en-US" sz="2400" dirty="0" smtClean="0"/>
              <a:t> } </a:t>
            </a:r>
            <a:r>
              <a:rPr lang="uk-UA" sz="2400" dirty="0" smtClean="0"/>
              <a:t>)</a:t>
            </a:r>
            <a:r>
              <a:rPr lang="en-US" sz="2400" dirty="0" smtClean="0"/>
              <a:t>{</a:t>
            </a:r>
          </a:p>
          <a:p>
            <a:r>
              <a:rPr lang="en-US" sz="2400" dirty="0" smtClean="0"/>
              <a:t>	   . . . . . . . . 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474844" y="42749"/>
            <a:ext cx="7836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dirty="0" smtClean="0"/>
              <a:t>Формальні параметри. Деструктуризація об</a:t>
            </a:r>
            <a:r>
              <a:rPr lang="en-US" sz="2800" b="1" dirty="0" smtClean="0"/>
              <a:t>’</a:t>
            </a:r>
            <a:r>
              <a:rPr lang="uk-UA" sz="2800" b="1" dirty="0" err="1" smtClean="0"/>
              <a:t>єкту</a:t>
            </a:r>
            <a:endParaRPr lang="en-US" sz="28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751133" y="909961"/>
            <a:ext cx="1953927" cy="432707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5851604" y="914400"/>
            <a:ext cx="1930736" cy="432707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8357871" y="909961"/>
            <a:ext cx="2127912" cy="432707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4728097" y="4988318"/>
            <a:ext cx="648974" cy="339056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5625547" y="4978379"/>
            <a:ext cx="550543" cy="348996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424565" y="4978378"/>
            <a:ext cx="1079477" cy="348995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796058" y="3020371"/>
            <a:ext cx="648974" cy="432707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809312" y="3530576"/>
            <a:ext cx="476688" cy="317493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1829190" y="3918205"/>
            <a:ext cx="1073036" cy="266170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1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1711</Words>
  <Application>Microsoft Office PowerPoint</Application>
  <PresentationFormat>Широкоэкранный</PresentationFormat>
  <Paragraphs>591</Paragraphs>
  <Slides>104</Slides>
  <Notes>36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104</vt:i4>
      </vt:variant>
    </vt:vector>
  </HeadingPairs>
  <TitlesOfParts>
    <vt:vector size="112" baseType="lpstr">
      <vt:lpstr>Arial</vt:lpstr>
      <vt:lpstr>Arial Unicode MS</vt:lpstr>
      <vt:lpstr>Calibri</vt:lpstr>
      <vt:lpstr>Calibri Light</vt:lpstr>
      <vt:lpstr>Consolas</vt:lpstr>
      <vt:lpstr>Courier New</vt:lpstr>
      <vt:lpstr>Times New Roman</vt:lpstr>
      <vt:lpstr>Тема Office</vt:lpstr>
      <vt:lpstr>Функції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Функції</dc:title>
  <dc:creator>Home</dc:creator>
  <cp:lastModifiedBy>Home</cp:lastModifiedBy>
  <cp:revision>111</cp:revision>
  <dcterms:created xsi:type="dcterms:W3CDTF">2022-09-26T11:50:41Z</dcterms:created>
  <dcterms:modified xsi:type="dcterms:W3CDTF">2023-06-22T14:57:14Z</dcterms:modified>
</cp:coreProperties>
</file>