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5"/>
  </p:notesMasterIdLst>
  <p:sldIdLst>
    <p:sldId id="256" r:id="rId2"/>
    <p:sldId id="311" r:id="rId3"/>
    <p:sldId id="259" r:id="rId4"/>
    <p:sldId id="260" r:id="rId5"/>
    <p:sldId id="261" r:id="rId6"/>
    <p:sldId id="312" r:id="rId7"/>
    <p:sldId id="262" r:id="rId8"/>
    <p:sldId id="342" r:id="rId9"/>
    <p:sldId id="314" r:id="rId10"/>
    <p:sldId id="313" r:id="rId11"/>
    <p:sldId id="263" r:id="rId12"/>
    <p:sldId id="316" r:id="rId13"/>
    <p:sldId id="266" r:id="rId14"/>
    <p:sldId id="317" r:id="rId15"/>
    <p:sldId id="318" r:id="rId16"/>
    <p:sldId id="265" r:id="rId17"/>
    <p:sldId id="343" r:id="rId18"/>
    <p:sldId id="344" r:id="rId19"/>
    <p:sldId id="345" r:id="rId20"/>
    <p:sldId id="346" r:id="rId21"/>
    <p:sldId id="351" r:id="rId22"/>
    <p:sldId id="348" r:id="rId23"/>
    <p:sldId id="347" r:id="rId24"/>
    <p:sldId id="350" r:id="rId25"/>
    <p:sldId id="353" r:id="rId26"/>
    <p:sldId id="354" r:id="rId27"/>
    <p:sldId id="355" r:id="rId28"/>
    <p:sldId id="356" r:id="rId29"/>
    <p:sldId id="319" r:id="rId30"/>
    <p:sldId id="323" r:id="rId31"/>
    <p:sldId id="268" r:id="rId32"/>
    <p:sldId id="322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57" r:id="rId41"/>
    <p:sldId id="292" r:id="rId42"/>
    <p:sldId id="358" r:id="rId43"/>
    <p:sldId id="359" r:id="rId44"/>
  </p:sldIdLst>
  <p:sldSz cx="9144000" cy="5143500" type="screen16x9"/>
  <p:notesSz cx="6858000" cy="9144000"/>
  <p:embeddedFontLst>
    <p:embeddedFont>
      <p:font typeface="Anaheim" panose="020B0604020202020204" charset="0"/>
      <p:regular r:id="rId46"/>
      <p:bold r:id="rId47"/>
    </p:embeddedFont>
    <p:embeddedFont>
      <p:font typeface="Bebas Neue" panose="020B0604020202020204" charset="0"/>
      <p:regular r:id="rId48"/>
    </p:embeddedFont>
    <p:embeddedFont>
      <p:font typeface="Comfortaa" panose="020B0604020202020204" charset="0"/>
      <p:regular r:id="rId49"/>
      <p:bold r:id="rId50"/>
    </p:embeddedFont>
    <p:embeddedFont>
      <p:font typeface="Fira Code" panose="020B0809050000020004" pitchFamily="49" charset="0"/>
      <p:regular r:id="rId51"/>
      <p:bold r:id="rId52"/>
    </p:embeddedFont>
    <p:embeddedFont>
      <p:font typeface="Nunito Light" pitchFamily="2" charset="-52"/>
      <p:regular r:id="rId53"/>
      <p:italic r:id="rId54"/>
    </p:embeddedFont>
    <p:embeddedFont>
      <p:font typeface="Source Code Pro" panose="020B0509030403020204" pitchFamily="49" charset="0"/>
      <p:regular r:id="rId55"/>
      <p:bold r:id="rId56"/>
      <p:italic r:id="rId57"/>
      <p:boldItalic r:id="rId58"/>
    </p:embeddedFont>
    <p:embeddedFont>
      <p:font typeface="Source Code Pro Medium" panose="020B0509030403020204" pitchFamily="49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1DC9D-70F9-48A3-B137-1F8AC6DA1646}">
  <a:tblStyle styleId="{AF51DC9D-70F9-48A3-B137-1F8AC6DA16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02DB8E-A34A-45E0-9936-8F65784AC2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/>
    <p:restoredTop sz="94643"/>
  </p:normalViewPr>
  <p:slideViewPr>
    <p:cSldViewPr snapToGrid="0">
      <p:cViewPr varScale="1">
        <p:scale>
          <a:sx n="142" d="100"/>
          <a:sy n="142" d="100"/>
        </p:scale>
        <p:origin x="78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5C3693F9-3332-F707-2F4B-61192A8C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DFBA6556-53B2-DC15-9466-21291F1A7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A10AEF1C-6EC7-E799-3393-CD7F63C4C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7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AB89E89-1AC0-F218-2BED-45A43953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E7057FA0-3F83-D056-D816-19D2EE9E7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B191D9A2-1B5C-CDE6-34FA-ED63E06A2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53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0E5F015C-0FE5-5244-7B13-C5144DB8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DBF8BA8E-82E6-309A-FCA2-D73D4B8B0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7EC03520-BDC1-0954-2627-06A3C8F33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1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511E9816-5B30-7B2D-E7BA-736D832B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007CC1B0-8A7E-89E8-6295-EFC36C51A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4D313FB7-21DE-4FB9-DE4F-533B1FFEE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60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1F29151-30D0-273A-2A7C-46FC13B8B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E7DFF21C-A58C-DF3C-6E61-70C33BAC9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FCE7D943-D42E-F718-9CA5-35BB889E5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2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A913BB0D-10F6-3D82-4E60-C7624DA2C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268A5E35-1803-5645-5E20-4BA1F1BED0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9D88A45F-BDDB-EE26-E221-0A843D76E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41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1D567A4-F5FA-435B-D062-98E350B2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40E3F2EE-B3B2-2D5B-75B6-67C3BBD30C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93E4E835-9219-A358-A051-F868A46C6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3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1B4C073B-1965-C8CB-ABB5-E62BFFB8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B5797899-09D0-5579-138E-2B7AA02B51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>
            <a:extLst>
              <a:ext uri="{FF2B5EF4-FFF2-40B4-BE49-F238E27FC236}">
                <a16:creationId xmlns:a16="http://schemas.microsoft.com/office/drawing/2014/main" id="{D3BDC31E-B0D2-5AF8-E4F8-1593D8F0C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968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F284578E-A2FC-BDA6-3434-F9AC229E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5B787DAE-0690-5E3C-8415-32EA9481E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8260AC63-36B4-3E77-75C4-7DA9389A0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127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EC32FEA3-3EBD-0EED-91E4-D55E3BFE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0AA516AD-88D0-2F88-B0FE-D90E1FC30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3B106448-F45D-B327-6BE6-D6ACA2A09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69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7862A2CB-9628-2982-B2EF-EF3ED1FF6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B6E57AEA-CB5A-EF34-186D-23ED69C868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136A4588-BF5C-DBBF-1089-69B7E8CD7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6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8F2F953-1CF5-644F-AC7C-B341C7392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87875629-693F-F943-A17F-456761D34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9BCE1108-D405-B3CE-BAD5-149F85D05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88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385EB530-FB8A-07E2-26A4-5C688A19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867E5035-09C8-DF81-D8F1-45C7E1BD0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E3BA7BE7-A963-8E44-EC65-37A680E5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47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A36E5B2-1A63-2C87-13AB-C01F1896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403077EB-4FE0-63A2-CECE-C341F50E5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81E6142F-D17D-9E04-BE53-26C11835FF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358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8D807E3D-EAC7-20CE-DB59-F413A9FA4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A0F683CA-7766-F607-58CF-C94585DC4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6E9E8F3A-5C83-7913-CE91-D1F699EAD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81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E51547B7-BA49-FFE0-49CB-37182528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363D6C07-6CEA-5966-722D-A826A9F86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874C6DA0-00EB-8D20-CFBA-604393D45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661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00781513-F598-2FAE-276A-957AB6FB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1968DA64-B7D5-C7D6-B303-CC76D21D8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640A21D5-73EC-60DE-0A6E-B7773B88D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927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0BDE8C8C-860F-602A-B6B1-6850E6DA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F49BDA0C-48F3-43DE-C483-D1D270DF3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45F8826B-9FB1-7621-FA94-F50A2097AA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91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7E8E1A0B-540F-B440-616E-9572FC89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>
            <a:extLst>
              <a:ext uri="{FF2B5EF4-FFF2-40B4-BE49-F238E27FC236}">
                <a16:creationId xmlns:a16="http://schemas.microsoft.com/office/drawing/2014/main" id="{0494A8BF-D4D2-98ED-46CB-F51F3C1D6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>
            <a:extLst>
              <a:ext uri="{FF2B5EF4-FFF2-40B4-BE49-F238E27FC236}">
                <a16:creationId xmlns:a16="http://schemas.microsoft.com/office/drawing/2014/main" id="{BEE38E90-61D0-D54A-05EA-9D99ADCC61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395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3A964F60-8DD2-13C6-918E-CBFDD5D7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>
            <a:extLst>
              <a:ext uri="{FF2B5EF4-FFF2-40B4-BE49-F238E27FC236}">
                <a16:creationId xmlns:a16="http://schemas.microsoft.com/office/drawing/2014/main" id="{EA0C616B-CA69-FEFF-F925-48512ACE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>
            <a:extLst>
              <a:ext uri="{FF2B5EF4-FFF2-40B4-BE49-F238E27FC236}">
                <a16:creationId xmlns:a16="http://schemas.microsoft.com/office/drawing/2014/main" id="{EF5AC6F8-0D5F-0867-9FA8-9BCD378DE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24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8BC95D4D-9EBA-BAED-6ABC-CAC93950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59735D3A-A7FC-47ED-CE60-79B2BAC71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B4F4AF98-18C5-7E50-BD75-FD364AFED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426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574157A-17B9-B83C-D6E2-1EB824B3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1501F573-16F0-8A5C-1693-3A27C3F13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6524C800-31B5-B5CD-6790-F2EBB1A93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552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6D57E4FD-16CC-AC34-511D-CDB48396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EEFC9F83-4031-B5A4-FC6A-A02034CCA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B6BD200A-B3E1-EDB1-0A92-75DC5B9B2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92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5105ABC0-0241-320D-8AB0-8C1C6C5EF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721D7706-69BA-CBB5-5510-F4B547896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1E2081E5-3C87-54F8-362A-B4E96ABA7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067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F037FFFA-425E-46F1-24FD-8BAC55D8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D7CC212D-6E9C-D5A2-99C4-68D922C0F5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E4D31A36-836A-1D03-622F-E50EEE441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134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3315E018-172B-4936-DDBC-899B21EF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12C0D223-4BA2-6915-07E0-71223707A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87FD2DB5-C47E-3168-49ED-EA2C6AC0A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398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B575A74E-2A31-9363-F76E-DCF6A651D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418B5CA1-47D8-23AA-9345-EC07C4019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3FF00E52-2031-45C7-F3AB-67F499E4A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0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51FA114-4E96-9EE4-CFCD-7CD3D5D6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B8E45187-0160-BEE6-7195-4435F482B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E13CDBF8-AA9C-40DA-093D-CF71A445C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58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>
          <a:extLst>
            <a:ext uri="{FF2B5EF4-FFF2-40B4-BE49-F238E27FC236}">
              <a16:creationId xmlns:a16="http://schemas.microsoft.com/office/drawing/2014/main" id="{9AABF4B9-C6C4-5FD3-E54F-F055BCFE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51b1a71d38_3_0:notes">
            <a:extLst>
              <a:ext uri="{FF2B5EF4-FFF2-40B4-BE49-F238E27FC236}">
                <a16:creationId xmlns:a16="http://schemas.microsoft.com/office/drawing/2014/main" id="{15F809BC-A8FE-ABC1-B28A-6038151D4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51b1a71d38_3_0:notes">
            <a:extLst>
              <a:ext uri="{FF2B5EF4-FFF2-40B4-BE49-F238E27FC236}">
                <a16:creationId xmlns:a16="http://schemas.microsoft.com/office/drawing/2014/main" id="{A645B03B-2791-5190-3FAA-A00C7DA33C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767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E2D46190-9E28-AB8D-F653-BD505A5F3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F8986E46-922B-83B5-C0B4-39D8CCBC1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57375763-AB1A-C19A-E491-1D93073B1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16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9DEE221-0601-0EC3-24CA-145F81FBA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B30EB0CF-F006-1B66-2E40-699E42DF38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1013FE57-EA47-6641-2BFE-1735139E9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5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50C50D28-DA19-DE56-5E6C-419EE951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>
            <a:extLst>
              <a:ext uri="{FF2B5EF4-FFF2-40B4-BE49-F238E27FC236}">
                <a16:creationId xmlns:a16="http://schemas.microsoft.com/office/drawing/2014/main" id="{5328A45A-BFE5-6581-D81B-4731F34196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>
            <a:extLst>
              <a:ext uri="{FF2B5EF4-FFF2-40B4-BE49-F238E27FC236}">
                <a16:creationId xmlns:a16="http://schemas.microsoft.com/office/drawing/2014/main" id="{AB8C9D03-E42E-20E1-2D74-F8146AA71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9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6C6B36D7-7AFA-CA27-3BA2-4C1006C0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571AA5E4-DAD9-040D-1CE4-BE054120E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493EBA2B-CE3E-1704-981A-4DCEBDAC0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18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65" r:id="rId9"/>
    <p:sldLayoutId id="2147483667" r:id="rId10"/>
    <p:sldLayoutId id="2147483668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clickhouse.com/docs" TargetMode="External"/><Relationship Id="rId3" Type="http://schemas.openxmlformats.org/officeDocument/2006/relationships/hyperlink" Target="https://docs.spring.io/spring-boot/index.html" TargetMode="External"/><Relationship Id="rId7" Type="http://schemas.openxmlformats.org/officeDocument/2006/relationships/hyperlink" Target="https://www.mongodb.com/docs/manual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dis.io/docs/latest/" TargetMode="External"/><Relationship Id="rId11" Type="http://schemas.openxmlformats.org/officeDocument/2006/relationships/hyperlink" Target="https://swagger.io/docs/specification/v3_0/about/" TargetMode="External"/><Relationship Id="rId5" Type="http://schemas.openxmlformats.org/officeDocument/2006/relationships/hyperlink" Target="https://www.postgresql.org/docs/" TargetMode="External"/><Relationship Id="rId10" Type="http://schemas.openxmlformats.org/officeDocument/2006/relationships/hyperlink" Target="https://grafana.com/docs/" TargetMode="External"/><Relationship Id="rId4" Type="http://schemas.openxmlformats.org/officeDocument/2006/relationships/hyperlink" Target="https://kafka.apache.org/documentation/" TargetMode="External"/><Relationship Id="rId9" Type="http://schemas.openxmlformats.org/officeDocument/2006/relationships/hyperlink" Target="https://docs.docker.com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494673" y="143162"/>
            <a:ext cx="5724164" cy="2655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Analytical service of </a:t>
            </a:r>
            <a:r>
              <a:rPr lang="en-GB" dirty="0">
                <a:solidFill>
                  <a:schemeClr val="accent4"/>
                </a:solidFill>
              </a:rPr>
              <a:t>train movement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/>
              <a:t>for application software project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4405434" y="3348766"/>
            <a:ext cx="4087292" cy="1471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ru-RU" dirty="0"/>
              <a:t>М8О-311Б-22</a:t>
            </a:r>
            <a:r>
              <a:rPr lang="en-US" dirty="0"/>
              <a:t> 	     </a:t>
            </a:r>
            <a:r>
              <a:rPr lang="ru-RU" dirty="0"/>
              <a:t>М8О-313Б-22 </a:t>
            </a:r>
          </a:p>
          <a:p>
            <a:pPr marL="0" indent="0" algn="just"/>
            <a:r>
              <a:rPr lang="ru-RU" dirty="0" err="1"/>
              <a:t>Федорков</a:t>
            </a:r>
            <a:r>
              <a:rPr lang="ru-RU" dirty="0"/>
              <a:t> А. А.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ru-RU" dirty="0" err="1"/>
              <a:t>Заславцев</a:t>
            </a:r>
            <a:r>
              <a:rPr lang="ru-RU" dirty="0"/>
              <a:t> М. В</a:t>
            </a:r>
            <a:r>
              <a:rPr lang="en-US" dirty="0"/>
              <a:t>.</a:t>
            </a: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ru-RU" dirty="0" err="1"/>
              <a:t>Череповская</a:t>
            </a:r>
            <a:r>
              <a:rPr lang="ru-RU" dirty="0"/>
              <a:t> Е</a:t>
            </a:r>
            <a:r>
              <a:rPr lang="en-US" dirty="0"/>
              <a:t>.</a:t>
            </a:r>
            <a:r>
              <a:rPr lang="ru-RU" dirty="0"/>
              <a:t>Ю.</a:t>
            </a:r>
            <a:r>
              <a:rPr lang="en-US" dirty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&gt;</a:t>
            </a: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1945390" y="57812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441370" y="1759049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2;p31">
            <a:extLst>
              <a:ext uri="{FF2B5EF4-FFF2-40B4-BE49-F238E27FC236}">
                <a16:creationId xmlns:a16="http://schemas.microsoft.com/office/drawing/2014/main" id="{84785E61-E532-2513-5CAE-FDD0FD7FF31D}"/>
              </a:ext>
            </a:extLst>
          </p:cNvPr>
          <p:cNvSpPr txBox="1"/>
          <p:nvPr/>
        </p:nvSpPr>
        <p:spPr>
          <a:xfrm>
            <a:off x="2862661" y="4454038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F606F78-BFB9-E370-3FEA-81F6CB6F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9748EFA-354A-F4C7-A17E-7C26BC388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6218" y="25717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</a:t>
            </a:r>
            <a:r>
              <a:rPr lang="ru-RU" dirty="0"/>
              <a:t>	</a:t>
            </a:r>
            <a:r>
              <a:rPr lang="en-US" dirty="0">
                <a:solidFill>
                  <a:schemeClr val="accent4"/>
                </a:solidFill>
              </a:rPr>
              <a:t>requirements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5D050E54-7F83-368B-A770-F8670537AE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5093CBED-3D16-BBE8-D51C-19957DEFF4FB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E0A3752D-162D-CF3D-6AF5-5DD491610055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F45F1206-6C05-0C9A-C9F8-B5D08029D8A4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56D378EF-D75B-0F6E-3209-BE520A21E791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3532E186-07D3-33E4-F827-8A807324D3B9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AA951722-C4F2-A02B-3A8E-0E6D146D6D37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5ECC7BE4-5D0E-12D9-FD39-FCF155A762A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86361ED2-84BE-755B-01A0-8FF5F9760819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7C1BB5F2-DFCF-BE2D-98B7-CEDB7176976D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DBA800B5-FC98-08BD-A2F2-5A2D796C8B4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18259104-ECDF-884A-B476-5A0439096253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6D8B3F6C-60E9-7C34-9B24-1A3CE8B97D83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324756DA-DACC-B510-121C-DAD329B4B77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BD1647AE-E68E-7C88-B9B2-30E65B963199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313D2743-2ACA-2251-72A2-4140D176935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981FE656-5FE2-2F42-1BD7-022767D5C5D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7DCB9843-2801-B7F2-8973-7D9BA1EC985A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E1A4932D-4D49-3483-51EB-02BC628699F0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035733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677639" y="1260226"/>
            <a:ext cx="7482087" cy="2777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1. Разработать </a:t>
            </a:r>
            <a:r>
              <a:rPr lang="en-GB" dirty="0"/>
              <a:t>API </a:t>
            </a:r>
            <a:r>
              <a:rPr lang="ru-RU" dirty="0"/>
              <a:t>с использованием технологий хранения данных:</a:t>
            </a:r>
          </a:p>
          <a:p>
            <a:r>
              <a:rPr lang="ru-RU" dirty="0"/>
              <a:t>• </a:t>
            </a:r>
            <a:r>
              <a:rPr lang="en-GB" dirty="0"/>
              <a:t>PostgreSQL — </a:t>
            </a:r>
            <a:r>
              <a:rPr lang="ru-RU" dirty="0"/>
              <a:t>реляционная СУБД</a:t>
            </a:r>
          </a:p>
          <a:p>
            <a:r>
              <a:rPr lang="ru-RU" dirty="0"/>
              <a:t>• </a:t>
            </a:r>
            <a:r>
              <a:rPr lang="en-GB" dirty="0"/>
              <a:t>Redis — in-memory key-value </a:t>
            </a:r>
            <a:r>
              <a:rPr lang="ru-RU" dirty="0"/>
              <a:t>хранилище</a:t>
            </a:r>
          </a:p>
          <a:p>
            <a:r>
              <a:rPr lang="ru-RU" dirty="0"/>
              <a:t>• </a:t>
            </a:r>
            <a:r>
              <a:rPr lang="en-GB" dirty="0"/>
              <a:t>MongoDB — NoSQL </a:t>
            </a:r>
            <a:r>
              <a:rPr lang="ru-RU" dirty="0" err="1"/>
              <a:t>документоориентированная</a:t>
            </a:r>
            <a:r>
              <a:rPr lang="ru-RU" dirty="0"/>
              <a:t> база</a:t>
            </a:r>
          </a:p>
          <a:p>
            <a:r>
              <a:rPr lang="ru-RU" dirty="0"/>
              <a:t>• </a:t>
            </a:r>
            <a:r>
              <a:rPr lang="en-GB" dirty="0" err="1"/>
              <a:t>ClickHouse</a:t>
            </a:r>
            <a:r>
              <a:rPr lang="en-GB" dirty="0"/>
              <a:t> — </a:t>
            </a:r>
            <a:r>
              <a:rPr lang="ru-RU" dirty="0"/>
              <a:t>аналитическая колоночная СУБД</a:t>
            </a:r>
          </a:p>
          <a:p>
            <a:r>
              <a:rPr lang="ru-RU" dirty="0"/>
              <a:t>2. Разработать серверную часть с использованием любого языка программирования и фреймворка на выбор команды.</a:t>
            </a:r>
          </a:p>
          <a:p>
            <a:r>
              <a:rPr lang="ru-RU" dirty="0"/>
              <a:t>3. Реализовать документацию </a:t>
            </a:r>
            <a:r>
              <a:rPr lang="en-GB" dirty="0"/>
              <a:t>API </a:t>
            </a:r>
            <a:r>
              <a:rPr lang="ru-RU" dirty="0"/>
              <a:t>в </a:t>
            </a:r>
            <a:r>
              <a:rPr lang="en-GB" dirty="0"/>
              <a:t>Swagger.</a:t>
            </a:r>
          </a:p>
          <a:p>
            <a:r>
              <a:rPr lang="en-GB" dirty="0"/>
              <a:t>4. </a:t>
            </a:r>
            <a:r>
              <a:rPr lang="ru-RU" dirty="0"/>
              <a:t>Применять </a:t>
            </a:r>
            <a:r>
              <a:rPr lang="en-GB" dirty="0"/>
              <a:t>Docker </a:t>
            </a:r>
            <a:r>
              <a:rPr lang="ru-RU" dirty="0"/>
              <a:t>для контейнеризации компонентов проекта.</a:t>
            </a:r>
          </a:p>
          <a:p>
            <a:br>
              <a:rPr lang="ru-RU" dirty="0"/>
            </a:br>
            <a:br>
              <a:rPr lang="ru-RU" dirty="0"/>
            </a:br>
            <a:endParaRPr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0" y="110280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406;p35">
            <a:extLst>
              <a:ext uri="{FF2B5EF4-FFF2-40B4-BE49-F238E27FC236}">
                <a16:creationId xmlns:a16="http://schemas.microsoft.com/office/drawing/2014/main" id="{F74CABB3-78FB-F3A3-0233-211249DE66BC}"/>
              </a:ext>
            </a:extLst>
          </p:cNvPr>
          <p:cNvSpPr txBox="1">
            <a:spLocks/>
          </p:cNvSpPr>
          <p:nvPr/>
        </p:nvSpPr>
        <p:spPr>
          <a:xfrm>
            <a:off x="1260456" y="-17593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l"/>
            <a:r>
              <a:rPr lang="en-US" dirty="0"/>
              <a:t>Technical </a:t>
            </a:r>
            <a:r>
              <a:rPr lang="ru-RU" dirty="0"/>
              <a:t>	</a:t>
            </a:r>
            <a:r>
              <a:rPr lang="en-US" dirty="0">
                <a:solidFill>
                  <a:schemeClr val="accent4"/>
                </a:solidFill>
              </a:rPr>
              <a:t>requirements</a:t>
            </a:r>
            <a:endParaRPr lang="ru-RU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7F15145F-CB6E-0A98-9B6B-80DDFD74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0B9743-7321-D29C-C1EC-C8F779EB7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831" y="2900001"/>
            <a:ext cx="6156176" cy="551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for </a:t>
            </a:r>
            <a:r>
              <a:rPr lang="en-US" dirty="0">
                <a:solidFill>
                  <a:schemeClr val="accent4"/>
                </a:solidFill>
              </a:rPr>
              <a:t>service</a:t>
            </a:r>
            <a:r>
              <a:rPr lang="en-US" dirty="0"/>
              <a:t> </a:t>
            </a:r>
            <a:r>
              <a:rPr lang="ru-RU" dirty="0"/>
              <a:t>	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CDBC7337-AC65-A420-2F30-9136A8AAE7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751A01BC-D772-CD25-43F8-EDDC1CD75508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17AE5DB9-5080-1A1E-0931-43D898DD8251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375A8219-ABCE-9FC3-A8A7-3F477EF38B1B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7AA23264-0042-39B2-8E6F-2F3EFF155292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703A2B35-AD26-D0FD-8E77-D37CA41943C0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D149B850-850B-FE44-4C46-67F678A899E6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723A6FC0-64B8-A238-A0B0-D4942BF4DD97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6B1ADAD-31E2-2C12-520E-812E97C10EDC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3258D196-F768-9B98-0551-0DC8DA9D80ED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24FEF5CA-42C3-7305-40E2-2B062318BD5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4A575783-88FC-9D16-24D8-4306664289CF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954C3DB5-89D7-C40B-7952-2333BBAB96F0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79D25897-0820-2C36-48F6-3C1450FB48F3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F09E8918-A28F-D752-F8B0-C28DF84C544E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5BCBC803-F662-D08E-AC86-6F0B383611E9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7634E6F0-0DD5-50CD-CC38-04513B3D8ED4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3FA38FEE-E555-9CCB-E372-F881CC449746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CA2A7784-967F-BC7C-BFC2-9CB00F84BC08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05350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Tools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3253528" y="1777130"/>
            <a:ext cx="1406248" cy="474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  <a:endParaRPr lang="ru-RU" dirty="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2"/>
          </p:nvPr>
        </p:nvSpPr>
        <p:spPr>
          <a:xfrm>
            <a:off x="6820443" y="1785794"/>
            <a:ext cx="2064478" cy="457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Spring Boot</a:t>
            </a:r>
            <a:endParaRPr dirty="0"/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3"/>
          </p:nvPr>
        </p:nvSpPr>
        <p:spPr>
          <a:xfrm>
            <a:off x="2681576" y="3897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PostgreSQL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Redis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ClickHouse</a:t>
            </a:r>
            <a:r>
              <a:rPr lang="en-RU" dirty="0"/>
              <a:t> </a:t>
            </a:r>
            <a:endParaRPr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4"/>
          </p:nvPr>
        </p:nvSpPr>
        <p:spPr>
          <a:xfrm>
            <a:off x="6427692" y="4016042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Git</a:t>
            </a:r>
            <a:endParaRPr lang="ru-R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GitHu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2494904" y="1178757"/>
            <a:ext cx="3119051" cy="474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Programming languages</a:t>
            </a:r>
            <a:endParaRPr sz="1800" dirty="0"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2800356" y="3239222"/>
            <a:ext cx="1602616" cy="634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/>
              <a:t>Databases</a:t>
            </a:r>
            <a:endParaRPr dirty="0"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7050079" y="1201201"/>
            <a:ext cx="1373921" cy="513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/>
              <a:t>Backend</a:t>
            </a:r>
            <a:endParaRPr dirty="0"/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5226960" y="3241037"/>
            <a:ext cx="3646238" cy="634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Version control systems</a:t>
            </a:r>
            <a:endParaRPr sz="1800"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38;p59">
            <a:extLst>
              <a:ext uri="{FF2B5EF4-FFF2-40B4-BE49-F238E27FC236}">
                <a16:creationId xmlns:a16="http://schemas.microsoft.com/office/drawing/2014/main" id="{E3EC70D8-2036-4BBD-4878-AFB04E7B3C27}"/>
              </a:ext>
            </a:extLst>
          </p:cNvPr>
          <p:cNvSpPr txBox="1"/>
          <p:nvPr/>
        </p:nvSpPr>
        <p:spPr>
          <a:xfrm>
            <a:off x="2351866" y="2583240"/>
            <a:ext cx="6063538" cy="48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GB" sz="1800" dirty="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Infrastructure: </a:t>
            </a:r>
            <a:r>
              <a:rPr lang="en-GB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rPr>
              <a:t>Kafka, Docker + Docker Compose + Docker Hub </a:t>
            </a:r>
            <a:endParaRPr dirty="0">
              <a:solidFill>
                <a:schemeClr val="dk1"/>
              </a:solidFill>
              <a:latin typeface="Source Code Pro"/>
              <a:ea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6D89CDDD-586F-D8AA-D97C-88F60DED9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>
            <a:extLst>
              <a:ext uri="{FF2B5EF4-FFF2-40B4-BE49-F238E27FC236}">
                <a16:creationId xmlns:a16="http://schemas.microsoft.com/office/drawing/2014/main" id="{5E4D2257-787F-2D2B-1887-D6ED7222EC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2248" y="815619"/>
            <a:ext cx="5372206" cy="2001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II</a:t>
            </a:r>
            <a:endParaRPr dirty="0"/>
          </a:p>
        </p:txBody>
      </p:sp>
      <p:sp>
        <p:nvSpPr>
          <p:cNvPr id="353" name="Google Shape;353;p34">
            <a:extLst>
              <a:ext uri="{FF2B5EF4-FFF2-40B4-BE49-F238E27FC236}">
                <a16:creationId xmlns:a16="http://schemas.microsoft.com/office/drawing/2014/main" id="{4D8F18E7-7392-45A9-B777-DE4FE873BF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6913" y="3576812"/>
            <a:ext cx="3791368" cy="110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GB" sz="1600" dirty="0"/>
              <a:t>COMPONENTS AND MODUL</a:t>
            </a:r>
            <a:r>
              <a:rPr lang="en-US" dirty="0"/>
              <a:t>E</a:t>
            </a:r>
            <a:r>
              <a:rPr lang="en-GB" sz="1600" dirty="0"/>
              <a:t>S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38B672F4-8965-A3EE-B0A6-AD7C06388045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67D20D7D-1D73-3AA0-F249-18C0808CDE07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E990A0C8-7B9A-E99B-91F4-64CE24D10CEE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83412FD7-F4A2-36FD-3713-30E3059E827D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82B292A6-3385-CA89-DEBF-B313630C6004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55C770BB-9F64-C466-921C-A35BE3EA1F03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4F81FFFD-1C29-BE7E-E242-3CDF0AEE83B5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847210A8-BA8A-942B-A448-6CC668C0CC84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25BBB768-0AC6-2451-8404-0F3B1704EEDA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5AD6BE56-8960-4CB1-8E22-CA1143DED023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15EF95E1-286D-CCB6-ECFE-E72D309B9A3D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E6DD1472-B88F-6CB4-6FAD-2F43E0CFA9CA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B4AC3789-A072-D613-BC9D-1B2032C83BAE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4D748EA0-3615-F5D6-49F9-EF15DE048CF4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D602C6B4-E586-DCFB-9EB3-C53127A8CF8E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E9BA6721-03F7-5813-BD28-15F48854A0F4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A024E0BF-4477-0983-212D-B3200CBE3EA3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CB61149A-E851-9E84-FF1F-CE6BA79A3FE5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39D322C7-8A3F-CD9F-4DC0-A7ADDD6A1FC7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9E08FD3F-D85F-CBD4-B5B9-88C453A6A5EC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F3EC8B52-8066-0487-4F67-43357F294095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D549FB66-EE18-9DB3-8A73-5A0A19489F97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4C82A7C9-154D-321C-108D-1A14ADA15989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68ADA7E6-0DE2-3BB3-DE45-2F96EB1F08AC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CE4EF016-4B76-F2EF-A360-1398392FE6FC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997935A9-3441-6B80-8F1F-D5A5BC2C7E58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0FCB6A2A-B9B5-D610-C440-A15307E0EBC4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83299E4C-1F15-63AE-74E9-8F97F299A396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19A70528-2A30-EF12-4982-4B223D93B469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4C168219-06A1-1EA0-9BE1-1CA8ED893F7E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15756F73-C009-061C-A27C-72CF37D4D3D8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9A1758E5-2DD4-F703-23A3-551785FB532F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8D5868AA-1032-044F-0B5D-65F3A2C926F9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087F4F9A-95C4-EF65-D68B-DB4242E5753D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49169887-FE6A-D93B-4830-8871E31C7B98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28367BEA-0A8C-8814-16F2-6EDD7643E1F3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95C6237C-5589-27B8-72FA-BE385DFBF9B6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3A797604-437B-051F-D02B-FA3F5D1268D8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A0DAC95A-6187-1789-B2AE-B6F46CD4C5B2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7FF61FE2-043C-1706-C0FC-860F3C1BC34E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6CF9EEC6-3F49-D73D-4220-6561D982A301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6E28F8D2-A27D-A19D-96F7-BE36AA511001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50B9D4B1-102B-960A-3990-16D7D6F3E800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5EA7F776-ED91-8121-4A11-A4B8151D99E3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2D4ED888-6797-25A6-8F6A-34373CD35FC6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771A23CC-FA4E-809C-10B5-3FC130DD41ED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B656C121-9509-7801-988E-9429006CEE6D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>
            <a:extLst>
              <a:ext uri="{FF2B5EF4-FFF2-40B4-BE49-F238E27FC236}">
                <a16:creationId xmlns:a16="http://schemas.microsoft.com/office/drawing/2014/main" id="{00F1DAA6-31C8-1187-F012-CEA1ED250B04}"/>
              </a:ext>
            </a:extLst>
          </p:cNvPr>
          <p:cNvSpPr txBox="1"/>
          <p:nvPr/>
        </p:nvSpPr>
        <p:spPr>
          <a:xfrm>
            <a:off x="8755605" y="294196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90685811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2B19D43-6F58-0129-1198-B08F4E6E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862F2AD-137E-F103-4257-CC8CAFA8A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699" y="2900001"/>
            <a:ext cx="6156176" cy="551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Generating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1C3E839B-3895-B0F2-1D3B-52F9AD30D7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8368599C-EB1C-04A8-3A24-2D404572E157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7739655E-9D30-4184-6C15-2A8178718979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D54E7443-C17F-F4FC-75D3-EFBCAB520610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4F0B6471-C8EF-8FFF-8B43-2AA3B63C241D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B9D0CB3F-3EDD-0F7C-B42C-2E2BA2918AE6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93638F85-2412-04D2-B9C3-6ED79042C3E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D2706EB8-ED25-BF27-FD92-300D9452FCB3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540C3247-74FC-0B7D-7F8F-8987CFEA9F0E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7CAA85C0-E95D-D25C-C5CC-43BF868A042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09382FE3-50ED-1E44-BC6A-4F0D5CAB9E8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FEFDF2A2-B0FA-2BE3-4234-A4315093088C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333E38A1-78A1-E00C-171D-9FA8CD74A5B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6E9F862E-49F4-E750-6529-8B9613A4BF5A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5D3A2D68-0499-DA5C-0DA4-D92C966E2720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66DA51A8-3EF3-E4F2-2C6A-7108B3031912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B0B07E7B-81A0-37DF-BA2D-A90DA52E4AD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1381EF7F-D11C-3371-A129-65325E63CFD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3F1D526F-415B-7486-788B-0BEF4C3B6F6D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4961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6;p35">
            <a:extLst>
              <a:ext uri="{FF2B5EF4-FFF2-40B4-BE49-F238E27FC236}">
                <a16:creationId xmlns:a16="http://schemas.microsoft.com/office/drawing/2014/main" id="{A009BB1C-DC48-A104-6D9E-CAE7E627373A}"/>
              </a:ext>
            </a:extLst>
          </p:cNvPr>
          <p:cNvSpPr txBox="1">
            <a:spLocks/>
          </p:cNvSpPr>
          <p:nvPr/>
        </p:nvSpPr>
        <p:spPr>
          <a:xfrm>
            <a:off x="1099428" y="364313"/>
            <a:ext cx="6156176" cy="55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r"/>
            <a:r>
              <a:rPr lang="en-US" dirty="0">
                <a:solidFill>
                  <a:schemeClr val="accent4"/>
                </a:solidFill>
              </a:rPr>
              <a:t>Generating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10" name="Picture 9" descr="A diagram of a diagram&#10;&#10;AI-generated content may be incorrect.">
            <a:extLst>
              <a:ext uri="{FF2B5EF4-FFF2-40B4-BE49-F238E27FC236}">
                <a16:creationId xmlns:a16="http://schemas.microsoft.com/office/drawing/2014/main" id="{8B6E7A15-559F-35FF-EC14-338D7637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4938"/>
            <a:ext cx="7772400" cy="326163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AA1CBE-B711-3242-9327-2D4EF96E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D75C6F4-B75D-19F5-F915-D44D0E305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1186" y="2832962"/>
            <a:ext cx="7980732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Filter of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9909657D-6FA7-F7AE-D052-32C3EB3C2C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7F6F30CC-084E-63B4-D032-31A95EED0E99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0428C028-3A18-BAF9-E483-CAF81A7CDD93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34AC8D13-2854-33B5-28F7-5C9A66C5371E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44BED481-9633-6EEA-4CC4-11C22D388EB0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30C07BEB-AB5D-88D1-296D-45DFF698B6C9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A36E6FC2-159B-4ACA-4139-D4139330B9F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4EC9F853-7CEA-9480-7FBF-A37CE004C2A5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436408E0-9611-AA11-9DE6-A9114EA5847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976298BB-9F8B-1B91-C758-F82A99F2C7BC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FEF6247C-5E42-591B-E440-9FCE6F528E53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CB424A4D-9304-E321-7496-B7FC7DCD64A0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4AC00293-C93A-C0C8-123D-DD4E92F572D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B77F79CF-7FDD-47AD-89DD-7E31FED028DF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208795ED-DECA-B9F8-4660-2B71E6E3BA84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180E4FB0-75E9-8161-535C-C95519A59A53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9C016D49-7E16-6DD0-3279-378607302E0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58066933-8F83-1672-0C85-A451269B7AB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A1C6358D-F7CF-76FF-5CE2-217F5238CAE4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01510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6FBD7092-6A98-C2F6-D1E9-96FB8081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6;p35">
            <a:extLst>
              <a:ext uri="{FF2B5EF4-FFF2-40B4-BE49-F238E27FC236}">
                <a16:creationId xmlns:a16="http://schemas.microsoft.com/office/drawing/2014/main" id="{C69F17D5-74FA-0A53-7DB1-5DB63D063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02109" y="419678"/>
            <a:ext cx="7980732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Filter of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7" name="Picture 6" descr="A diagram of a database&#10;&#10;AI-generated content may be incorrect.">
            <a:extLst>
              <a:ext uri="{FF2B5EF4-FFF2-40B4-BE49-F238E27FC236}">
                <a16:creationId xmlns:a16="http://schemas.microsoft.com/office/drawing/2014/main" id="{B84C8D21-64DC-CBD4-F6BE-853EEEF4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38" y="1333261"/>
            <a:ext cx="6590581" cy="35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4783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0F9D695-C672-3E0E-5DF0-2602DBF14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2E64E0F-54A5-200D-1B9E-DCEE9B2EB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970" y="2832962"/>
            <a:ext cx="7552845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Deduplication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687EEB7-C25C-286D-68E0-A400AAE1F8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3860F40E-066C-5B49-E1C3-BBD20796D47E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E8D02CAD-EFF5-CAEF-3A81-4AE4C6E5977E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D7CE776A-213D-9BE1-C4DC-895A6D3DCCB4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9DCE5524-26D7-9D2B-ABF2-258E2D04899A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87D1631C-DCD7-6662-14E4-5483A20BBEDE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13CD8534-0760-40BC-C03D-CC058914E347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81ACCE30-17FA-3F9A-E582-337BF045C902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D4EE0576-6146-E9B6-F2FB-CD19AAFDC521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90A4DEE8-359D-42B5-6B32-DB2719498B8A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F3A87DA6-2720-1DC6-3A55-4FBC47B8C6AF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CCE00420-7EB4-30F2-8B30-D4E7D8DC48F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934EC40A-C2B1-AA1A-547E-8F6E2558D1C4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F1CFE434-CA9C-4FEB-25C7-DF1FA34FE9A7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F5EB670A-84B6-9FD0-069D-0EB37F121A49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07B4A382-622F-838E-0839-49DD9E037F72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38F98025-FD40-3135-9493-F34F5B641B1E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78925D0D-7274-BE92-1460-EFBE6F03BEE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8E151F2F-A9CE-3FE1-8E9B-A5087693A06B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43362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AB170C60-BFC8-0AFE-9FBF-F03C85E1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>
            <a:extLst>
              <a:ext uri="{FF2B5EF4-FFF2-40B4-BE49-F238E27FC236}">
                <a16:creationId xmlns:a16="http://schemas.microsoft.com/office/drawing/2014/main" id="{297CBD9A-B43D-3837-C69D-CCC37DA47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174" y="376237"/>
            <a:ext cx="7820246" cy="655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</a:t>
            </a:r>
            <a:r>
              <a:rPr lang="en-US" dirty="0"/>
              <a:t>of main </a:t>
            </a:r>
            <a:r>
              <a:rPr lang="en-GB" dirty="0">
                <a:solidFill>
                  <a:schemeClr val="accent4"/>
                </a:solidFill>
              </a:rPr>
              <a:t>abbreviations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16" name="Google Shape;316;p33">
            <a:extLst>
              <a:ext uri="{FF2B5EF4-FFF2-40B4-BE49-F238E27FC236}">
                <a16:creationId xmlns:a16="http://schemas.microsoft.com/office/drawing/2014/main" id="{D89D4081-A309-01FC-1233-8FA8174DD303}"/>
              </a:ext>
            </a:extLst>
          </p:cNvPr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>
              <a:extLst>
                <a:ext uri="{FF2B5EF4-FFF2-40B4-BE49-F238E27FC236}">
                  <a16:creationId xmlns:a16="http://schemas.microsoft.com/office/drawing/2014/main" id="{8740FE54-2704-6C1D-AEF6-B1BDBCD35B75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>
              <a:extLst>
                <a:ext uri="{FF2B5EF4-FFF2-40B4-BE49-F238E27FC236}">
                  <a16:creationId xmlns:a16="http://schemas.microsoft.com/office/drawing/2014/main" id="{0D11F101-D1EC-4564-4792-DE240300373C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>
              <a:extLst>
                <a:ext uri="{FF2B5EF4-FFF2-40B4-BE49-F238E27FC236}">
                  <a16:creationId xmlns:a16="http://schemas.microsoft.com/office/drawing/2014/main" id="{D85D3463-1D92-D10B-D3FC-DECC4D2C75D4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>
              <a:extLst>
                <a:ext uri="{FF2B5EF4-FFF2-40B4-BE49-F238E27FC236}">
                  <a16:creationId xmlns:a16="http://schemas.microsoft.com/office/drawing/2014/main" id="{364D6088-E981-3015-C6BD-B068623E58B0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>
              <a:extLst>
                <a:ext uri="{FF2B5EF4-FFF2-40B4-BE49-F238E27FC236}">
                  <a16:creationId xmlns:a16="http://schemas.microsoft.com/office/drawing/2014/main" id="{E923B76D-C88D-BC61-4E86-EA47C3036429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>
              <a:extLst>
                <a:ext uri="{FF2B5EF4-FFF2-40B4-BE49-F238E27FC236}">
                  <a16:creationId xmlns:a16="http://schemas.microsoft.com/office/drawing/2014/main" id="{5A98CF6A-2CF9-E565-5694-14F0B0030CEF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>
              <a:extLst>
                <a:ext uri="{FF2B5EF4-FFF2-40B4-BE49-F238E27FC236}">
                  <a16:creationId xmlns:a16="http://schemas.microsoft.com/office/drawing/2014/main" id="{5B4F4D21-F929-C707-56C8-85A5FFC83AAB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>
              <a:extLst>
                <a:ext uri="{FF2B5EF4-FFF2-40B4-BE49-F238E27FC236}">
                  <a16:creationId xmlns:a16="http://schemas.microsoft.com/office/drawing/2014/main" id="{E7F19836-BDA8-3F47-57BE-426358B2913D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>
              <a:extLst>
                <a:ext uri="{FF2B5EF4-FFF2-40B4-BE49-F238E27FC236}">
                  <a16:creationId xmlns:a16="http://schemas.microsoft.com/office/drawing/2014/main" id="{60141E59-96CE-5073-AFC1-52A85A79DCD6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>
              <a:extLst>
                <a:ext uri="{FF2B5EF4-FFF2-40B4-BE49-F238E27FC236}">
                  <a16:creationId xmlns:a16="http://schemas.microsoft.com/office/drawing/2014/main" id="{30209846-9769-F98C-CE5A-5AD60834CE8E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>
              <a:extLst>
                <a:ext uri="{FF2B5EF4-FFF2-40B4-BE49-F238E27FC236}">
                  <a16:creationId xmlns:a16="http://schemas.microsoft.com/office/drawing/2014/main" id="{268821C9-E20E-83F4-292C-67F9F1858EB0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>
              <a:extLst>
                <a:ext uri="{FF2B5EF4-FFF2-40B4-BE49-F238E27FC236}">
                  <a16:creationId xmlns:a16="http://schemas.microsoft.com/office/drawing/2014/main" id="{35264757-99E3-644F-FEA9-2A2FC35DE730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>
              <a:extLst>
                <a:ext uri="{FF2B5EF4-FFF2-40B4-BE49-F238E27FC236}">
                  <a16:creationId xmlns:a16="http://schemas.microsoft.com/office/drawing/2014/main" id="{07909A82-1FD2-D320-B009-CB07AD3F28BF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>
              <a:extLst>
                <a:ext uri="{FF2B5EF4-FFF2-40B4-BE49-F238E27FC236}">
                  <a16:creationId xmlns:a16="http://schemas.microsoft.com/office/drawing/2014/main" id="{77D4987E-45C4-2CB2-CBA7-93F18A7E2D81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>
              <a:extLst>
                <a:ext uri="{FF2B5EF4-FFF2-40B4-BE49-F238E27FC236}">
                  <a16:creationId xmlns:a16="http://schemas.microsoft.com/office/drawing/2014/main" id="{67ECD7EB-7FC6-D205-2541-17824FC983B2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>
              <a:extLst>
                <a:ext uri="{FF2B5EF4-FFF2-40B4-BE49-F238E27FC236}">
                  <a16:creationId xmlns:a16="http://schemas.microsoft.com/office/drawing/2014/main" id="{B7F34836-FA5B-07EB-AAE8-B7BF19357328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>
              <a:extLst>
                <a:ext uri="{FF2B5EF4-FFF2-40B4-BE49-F238E27FC236}">
                  <a16:creationId xmlns:a16="http://schemas.microsoft.com/office/drawing/2014/main" id="{D6D4A0FA-1E6A-1339-60D6-4B969F718DF1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>
              <a:extLst>
                <a:ext uri="{FF2B5EF4-FFF2-40B4-BE49-F238E27FC236}">
                  <a16:creationId xmlns:a16="http://schemas.microsoft.com/office/drawing/2014/main" id="{D59CDD21-EBCC-D93C-D6EB-F0EC435466EF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>
              <a:extLst>
                <a:ext uri="{FF2B5EF4-FFF2-40B4-BE49-F238E27FC236}">
                  <a16:creationId xmlns:a16="http://schemas.microsoft.com/office/drawing/2014/main" id="{3975713A-AC9F-9A7C-4DC4-E33502B9A1F4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>
              <a:extLst>
                <a:ext uri="{FF2B5EF4-FFF2-40B4-BE49-F238E27FC236}">
                  <a16:creationId xmlns:a16="http://schemas.microsoft.com/office/drawing/2014/main" id="{373C1B02-00AF-F151-CA4E-A2B8EE9D38FE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>
              <a:extLst>
                <a:ext uri="{FF2B5EF4-FFF2-40B4-BE49-F238E27FC236}">
                  <a16:creationId xmlns:a16="http://schemas.microsoft.com/office/drawing/2014/main" id="{D75DCCA0-A9C2-3975-F0BC-B5C433C5C2D3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>
              <a:extLst>
                <a:ext uri="{FF2B5EF4-FFF2-40B4-BE49-F238E27FC236}">
                  <a16:creationId xmlns:a16="http://schemas.microsoft.com/office/drawing/2014/main" id="{5909B955-5DFD-491E-C05F-2455F6AD29D5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>
              <a:extLst>
                <a:ext uri="{FF2B5EF4-FFF2-40B4-BE49-F238E27FC236}">
                  <a16:creationId xmlns:a16="http://schemas.microsoft.com/office/drawing/2014/main" id="{71F091D3-528F-EC34-BF7D-A77A5E538BD0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>
              <a:extLst>
                <a:ext uri="{FF2B5EF4-FFF2-40B4-BE49-F238E27FC236}">
                  <a16:creationId xmlns:a16="http://schemas.microsoft.com/office/drawing/2014/main" id="{2B7C3F8C-2B6D-1806-5CE8-A3379D351207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>
              <a:extLst>
                <a:ext uri="{FF2B5EF4-FFF2-40B4-BE49-F238E27FC236}">
                  <a16:creationId xmlns:a16="http://schemas.microsoft.com/office/drawing/2014/main" id="{D7DD2848-12B8-DE86-B308-654166E69F90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>
              <a:extLst>
                <a:ext uri="{FF2B5EF4-FFF2-40B4-BE49-F238E27FC236}">
                  <a16:creationId xmlns:a16="http://schemas.microsoft.com/office/drawing/2014/main" id="{D08FFB95-743D-D121-A870-41ED5C2E1DAD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>
              <a:extLst>
                <a:ext uri="{FF2B5EF4-FFF2-40B4-BE49-F238E27FC236}">
                  <a16:creationId xmlns:a16="http://schemas.microsoft.com/office/drawing/2014/main" id="{2D5B0699-BBA2-3698-1259-D5393CA21E01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>
              <a:extLst>
                <a:ext uri="{FF2B5EF4-FFF2-40B4-BE49-F238E27FC236}">
                  <a16:creationId xmlns:a16="http://schemas.microsoft.com/office/drawing/2014/main" id="{5894F980-C69C-06A3-8128-E5AC7EE8F5DF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>
              <a:extLst>
                <a:ext uri="{FF2B5EF4-FFF2-40B4-BE49-F238E27FC236}">
                  <a16:creationId xmlns:a16="http://schemas.microsoft.com/office/drawing/2014/main" id="{35B04E9C-664E-D516-E747-FBF5EAADB5D2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>
              <a:extLst>
                <a:ext uri="{FF2B5EF4-FFF2-40B4-BE49-F238E27FC236}">
                  <a16:creationId xmlns:a16="http://schemas.microsoft.com/office/drawing/2014/main" id="{A87CDB95-8CB2-5B33-6EB4-D509BA484349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>
              <a:extLst>
                <a:ext uri="{FF2B5EF4-FFF2-40B4-BE49-F238E27FC236}">
                  <a16:creationId xmlns:a16="http://schemas.microsoft.com/office/drawing/2014/main" id="{F4D2F8AA-46BC-3AAE-1781-AA1D113CB31E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33;p36">
            <a:extLst>
              <a:ext uri="{FF2B5EF4-FFF2-40B4-BE49-F238E27FC236}">
                <a16:creationId xmlns:a16="http://schemas.microsoft.com/office/drawing/2014/main" id="{39EBD183-2BB9-D286-95C1-9EBE888AE4C9}"/>
              </a:ext>
            </a:extLst>
          </p:cNvPr>
          <p:cNvSpPr txBox="1">
            <a:spLocks/>
          </p:cNvSpPr>
          <p:nvPr/>
        </p:nvSpPr>
        <p:spPr>
          <a:xfrm>
            <a:off x="2819613" y="1355249"/>
            <a:ext cx="5965462" cy="341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API</a:t>
            </a:r>
            <a:r>
              <a:rPr lang="en-GB" dirty="0"/>
              <a:t> — Application Programming Interface (</a:t>
            </a:r>
            <a:r>
              <a:rPr lang="ru-RU" dirty="0"/>
              <a:t>Интерфейс программирования приложений)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</a:rPr>
              <a:t>DB</a:t>
            </a:r>
            <a:r>
              <a:rPr lang="en-GB" dirty="0"/>
              <a:t> — Database (</a:t>
            </a:r>
            <a:r>
              <a:rPr lang="ru-RU" dirty="0"/>
              <a:t>База данных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/>
                </a:solidFill>
              </a:rPr>
              <a:t>Redis</a:t>
            </a:r>
            <a:r>
              <a:rPr lang="en-GB" dirty="0"/>
              <a:t> — Remote Dictionary Server (In-memory key-value </a:t>
            </a:r>
            <a:r>
              <a:rPr lang="ru-RU" dirty="0"/>
              <a:t>хранилище)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  <a:uFill>
                  <a:noFill/>
                </a:uFill>
                <a:sym typeface="Arial"/>
              </a:rPr>
              <a:t>JSON</a:t>
            </a:r>
            <a:r>
              <a:rPr lang="en-GB" dirty="0"/>
              <a:t> — JavaScript Object Notation (</a:t>
            </a:r>
            <a:r>
              <a:rPr lang="ru-RU" dirty="0"/>
              <a:t>Формат обмена данными между сервисами</a:t>
            </a:r>
            <a:r>
              <a:rPr lang="en-GB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uFill>
                  <a:noFill/>
                </a:uFill>
                <a:sym typeface="Arial"/>
              </a:rPr>
              <a:t>CRUD</a:t>
            </a:r>
            <a:r>
              <a:rPr lang="en-GB" dirty="0"/>
              <a:t> — Create, Read, Update, Delete (</a:t>
            </a:r>
            <a:r>
              <a:rPr lang="ru-RU" dirty="0"/>
              <a:t>Базовые операции с данными)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uFill>
                  <a:noFill/>
                </a:uFill>
                <a:sym typeface="Arial"/>
              </a:rPr>
              <a:t>RAM</a:t>
            </a:r>
            <a:r>
              <a:rPr lang="en-GB" dirty="0"/>
              <a:t> — Random Access Memory (</a:t>
            </a:r>
            <a:r>
              <a:rPr lang="ru-RU" dirty="0"/>
              <a:t>Оперативная память)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778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D7A91184-7C04-5FE8-8CCC-CDFD548B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6;p35">
            <a:extLst>
              <a:ext uri="{FF2B5EF4-FFF2-40B4-BE49-F238E27FC236}">
                <a16:creationId xmlns:a16="http://schemas.microsoft.com/office/drawing/2014/main" id="{AA73F67A-FE08-9684-E098-316F825EF952}"/>
              </a:ext>
            </a:extLst>
          </p:cNvPr>
          <p:cNvSpPr txBox="1">
            <a:spLocks/>
          </p:cNvSpPr>
          <p:nvPr/>
        </p:nvSpPr>
        <p:spPr>
          <a:xfrm>
            <a:off x="810882" y="305422"/>
            <a:ext cx="6854107" cy="61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r"/>
            <a:r>
              <a:rPr lang="en-US" dirty="0">
                <a:solidFill>
                  <a:schemeClr val="accent4"/>
                </a:solidFill>
              </a:rPr>
              <a:t>Deduplication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361DEBDA-3662-1F41-F678-DDF1B8B6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45" y="1456698"/>
            <a:ext cx="5839110" cy="3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1671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96BFA95-12FD-8BD5-11C4-FC821492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83B842A-0ED8-B7CD-43DF-0944ED21A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970" y="2832962"/>
            <a:ext cx="7552845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Enrichment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CDE69B8-A180-087F-0E2D-80A77C50CA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41200A28-158D-1EBB-F8FE-0F3E835687FA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3E955DD7-AF97-D834-A703-4594C1004112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1E906DD7-E201-899B-80C6-9BEF6A9EA7D5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7CA0FB40-F1F3-68DA-CD6F-2C3516747DBB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3D470107-35F9-F177-6B37-D875FAAF42D9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232D2C2F-E77F-DA71-6528-CFA43B62D8DD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ED975F4A-8313-BDF6-6FC1-CB11A8BD49A8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3DC1DBFA-D9CE-F116-F439-74FCC2851DDD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4EDE2ED1-72BB-CF99-6E44-1FB4285F7EEC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6EEDF982-7987-A5C8-1105-AD537C3FCB2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0FD66E90-F2D9-8C60-D370-0681FF4D31D5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93F22028-4490-EDB6-5621-A730501D5715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ACC17434-5460-45E0-1253-F15689DF4BDF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B0952BBF-45FB-5572-AFDF-484D7CD015F8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749A9DE4-ECC0-145F-DBBA-3001D4F83D3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9591FD71-B883-AD3D-D4F5-16E0951E85C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E85A70A3-ED53-DC4C-9154-221DA88DF483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7B46E57E-07AB-4504-1228-28FD8B65A41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91881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0B7D9FE1-7547-DA65-00E7-E8D0ACB8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6644FBE8-C07B-B32C-1B57-7E7EDBFC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70" y="1247922"/>
            <a:ext cx="6159260" cy="3783433"/>
          </a:xfrm>
          <a:prstGeom prst="rect">
            <a:avLst/>
          </a:prstGeom>
        </p:spPr>
      </p:pic>
      <p:sp>
        <p:nvSpPr>
          <p:cNvPr id="9" name="Google Shape;406;p35">
            <a:extLst>
              <a:ext uri="{FF2B5EF4-FFF2-40B4-BE49-F238E27FC236}">
                <a16:creationId xmlns:a16="http://schemas.microsoft.com/office/drawing/2014/main" id="{4626A5C7-104B-CE8B-E5B5-0363A937B63F}"/>
              </a:ext>
            </a:extLst>
          </p:cNvPr>
          <p:cNvSpPr txBox="1">
            <a:spLocks/>
          </p:cNvSpPr>
          <p:nvPr/>
        </p:nvSpPr>
        <p:spPr>
          <a:xfrm>
            <a:off x="-370935" y="426192"/>
            <a:ext cx="7552845" cy="61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r"/>
            <a:r>
              <a:rPr lang="en-US" dirty="0">
                <a:solidFill>
                  <a:schemeClr val="accent4"/>
                </a:solidFill>
              </a:rPr>
              <a:t>Enrichment </a:t>
            </a:r>
            <a:r>
              <a:rPr lang="en-US" dirty="0"/>
              <a:t>messages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7951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0AB5F35-5162-14B4-EBF2-06983E257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1EE226C-B4FE-7930-C3C9-890AD2883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708" y="2832962"/>
            <a:ext cx="6854107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Message</a:t>
            </a:r>
            <a:r>
              <a:rPr lang="en-US" dirty="0"/>
              <a:t> analytics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DB3C634-1A07-F1A2-36A0-C2AA17A160D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E5BE2561-07F8-C95A-0A3F-A94A7685E524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A39998F2-87CD-1B4E-9FCC-0D1F83593FCE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CC0A68E3-544F-866F-881C-51E35D11B795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8A5913F2-6A57-F28D-F9EA-E68823829E14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F84F4980-5CA4-BA5B-6278-185D3C4AA33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20DC55C1-369C-C6AC-5696-F0E75EC7797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B82A4D18-655C-9ACE-7DBE-4068877693F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6E2A647D-42B3-CC1C-171D-C7AB99C98A09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9542F9B7-127A-E768-2714-0411A386450C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964523FC-94FF-5574-FE1B-52BA0B47357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3E2666EE-9B21-070C-65C3-F60ED00C2904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3F15038D-414B-BDC3-595F-582035C8076A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EC24A74F-38BD-2ADE-55C1-D092E1FBCBCB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707582FD-E2BA-657D-8F64-E0E1459B87F0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B232A554-69D6-D3E4-009C-5544B56368D4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640CC078-3614-B617-3F43-9CACE581B550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B72288D9-0B18-C3A8-4002-8F2A4AF6E1FE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DC0D5BBA-5809-763F-BEA4-AB7A956CEEC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81274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A7953710-FA1A-2B9E-3AE1-C27275201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6;p35">
            <a:extLst>
              <a:ext uri="{FF2B5EF4-FFF2-40B4-BE49-F238E27FC236}">
                <a16:creationId xmlns:a16="http://schemas.microsoft.com/office/drawing/2014/main" id="{D1ACDB65-3B7F-C0C8-2659-9E011E813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308" y="388189"/>
            <a:ext cx="6854107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Message</a:t>
            </a:r>
            <a:r>
              <a:rPr lang="en-US" dirty="0"/>
              <a:t> analytics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D92741CE-4FEC-08E9-3B51-40120B80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01" y="1244560"/>
            <a:ext cx="6072998" cy="38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761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89668279-44EF-AE91-DD43-4355FC878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41156B6-04C8-A28A-C2BE-291C54C9D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708" y="2832962"/>
            <a:ext cx="6854107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Service</a:t>
            </a:r>
            <a:r>
              <a:rPr lang="en-US" dirty="0"/>
              <a:t> manager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C8DC7553-A537-4846-8F11-BDA3B500C6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EBBCD728-61C0-D49D-70AE-EDCE567E2949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FB7C259E-DA9E-EAE6-EE1A-1992A550E60E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4BCB20F2-EE33-9DD8-FB1F-FA7AAFC027D6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C23BC56D-3F3D-8A9A-1DD5-238E899D676F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B6B21457-75D9-BEF1-2FF5-F0DD2B302CB8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0185F984-6C66-E7A1-3F0C-73941CAB5DC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026134F5-A636-F269-8D79-9734CC9739DC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E4DEB7C9-7A82-E6E9-E6C2-0ABA88131CC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E81F82B3-2E72-A9E1-DA9F-2E54A562013F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CAEAE955-A015-F94D-196F-16F2CA74C754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02326015-9C75-55CB-CBD3-D0172F348997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C9CD6153-F049-6A45-F218-1A2965C506B3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173C2B63-436B-A300-586C-00E87B0EDCE1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9A4532D7-4990-6C17-CC71-0F1764BA6F0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1EE6AB60-896A-1B3D-5617-BFE393278CDC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03B84AD0-3AF4-D210-D212-AF83A4B14AD3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6990A4B6-5EF5-A043-71D6-9AF58CC1CCE3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3CC80156-EE4A-5715-8C67-5E51BCDF9D8D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600407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3A7C3DE7-EAB2-4613-45CE-2C8991D2A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6;p35">
            <a:extLst>
              <a:ext uri="{FF2B5EF4-FFF2-40B4-BE49-F238E27FC236}">
                <a16:creationId xmlns:a16="http://schemas.microsoft.com/office/drawing/2014/main" id="{B55EBCFD-582E-EE20-A466-164DE9CB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88189"/>
            <a:ext cx="6854107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Service</a:t>
            </a:r>
            <a:r>
              <a:rPr lang="en-US" dirty="0"/>
              <a:t> manager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5E1099-325F-4FC0-B3D1-157BC3C3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47" y="1200932"/>
            <a:ext cx="5393305" cy="37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746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48EBB38-58C8-60FD-B02F-387B7587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FA51ED9-F30F-F4B6-C14E-9933078BD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708" y="2832962"/>
            <a:ext cx="6854107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Monitoring </a:t>
            </a:r>
            <a:r>
              <a:rPr lang="en-US" dirty="0"/>
              <a:t>metrics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736DAC7E-FCA7-1130-8A09-8B086B66A0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DDE84CA5-894C-3881-30D6-597E1AC8CF4B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F10FBDF4-D029-6270-74B5-03CA63D5341B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36CFB4F7-626D-6051-A7AE-D909B05CA6BD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5B889C09-498B-F7B8-A1DB-A639D28A319F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A7518061-2E63-BE42-946F-AB6D37458E0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3B748B84-722A-5F30-C544-B8A2DBF572C4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551B4F9F-996C-3389-1A44-A5E82009CEB0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5ABA0546-8350-CAE0-432A-BCAF4C3111E3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DB616AEF-74B5-D8E7-E07B-1A10056923E0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E1D47487-9021-F07C-CB79-BC66AAA10DF2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1BA28E68-1C95-15BE-6787-D02E35B59686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36C03164-A19D-B8FE-5256-F8160E378D9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ED0B8690-FDE2-B970-6BB9-4893F2C36AC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752BA949-31AF-02E6-FE25-1021E0252D32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B43D0A09-25EC-09D8-5110-895F39F6C753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EEB91276-CE8D-7C7F-485D-26043925A00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49D1F2E6-2045-B1D9-A41E-1D9A4EC863E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7972BB0B-5F9D-C52D-4BBB-F7F7A5685836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17607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A234176D-66EC-7F59-1652-9952AC76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6;p35">
            <a:extLst>
              <a:ext uri="{FF2B5EF4-FFF2-40B4-BE49-F238E27FC236}">
                <a16:creationId xmlns:a16="http://schemas.microsoft.com/office/drawing/2014/main" id="{33E4DEC2-C592-1AA9-536F-8C049E3B5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9883" y="388189"/>
            <a:ext cx="5644224" cy="6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Monitoring </a:t>
            </a:r>
            <a:r>
              <a:rPr lang="en-US" dirty="0"/>
              <a:t>metrics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C1A19BD6-051C-CC07-CF30-43334AAC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88" y="1262124"/>
            <a:ext cx="5644224" cy="34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84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3E1687E-0068-8E1B-0C3A-8EF9AFB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AD7509E-D5D4-3FEE-A345-874515E5FD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077" y="2900001"/>
            <a:ext cx="6156176" cy="7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/>
              <a:t>Message </a:t>
            </a:r>
            <a:r>
              <a:rPr lang="en-US" dirty="0">
                <a:solidFill>
                  <a:schemeClr val="accent4"/>
                </a:solidFill>
              </a:rPr>
              <a:t>examples</a:t>
            </a:r>
            <a:r>
              <a:rPr lang="ru-RU" dirty="0"/>
              <a:t>	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FA07FCF8-B14E-F5C6-4011-C83DABB14E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2DF960CE-1996-FC16-C8FD-320CCD9C0F7A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330A8F64-5126-13DA-5577-EEFC8E2EEA69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08CA217B-4992-F631-FDD7-95AE1CC16007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C597DA3B-5BC6-9616-95B3-C92A03A26D8C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26C68A22-A8EA-C5A7-9CB5-322EEF161B7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8B01C4F3-ED8E-4FAD-7DF6-2330FF155C42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C3D62522-ABCC-C596-6578-66AC162ED2F0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2E7084BE-3CB1-6BCD-6C54-2B82121B3C6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7D8C4403-FE82-77C7-B8B6-2889A29D5EA4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51C33109-E541-F8D3-8F4B-80C8206D108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1D0FC6D7-D3FA-3E3B-9B57-68DB63D8B0DA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36BB1C03-13DE-E203-D7ED-07BD810CBD62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65212300-2D3E-0393-A010-52441AA9D962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E781272D-270E-DBE6-B267-B27B117E25F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4E90139B-1055-CDD4-4AF2-4D01F1EA77FB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93D14E15-6F9A-D901-494A-842BD4EC735E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3974984D-0387-1F7C-325E-3D53355DE710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862098BA-5815-278A-7B00-DEA2E51AEE5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02352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</a:t>
            </a:r>
            <a:r>
              <a:rPr lang="en" dirty="0"/>
              <a:t>!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516913" y="3576813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ru-RU" sz="1400" dirty="0"/>
              <a:t>Цели и задачи нашего проекта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6D6D5103-57A8-AB93-CCC5-1A3045199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>
            <a:extLst>
              <a:ext uri="{FF2B5EF4-FFF2-40B4-BE49-F238E27FC236}">
                <a16:creationId xmlns:a16="http://schemas.microsoft.com/office/drawing/2014/main" id="{15D8AF77-0053-F0E1-AE9B-ACB3DC1E4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Message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/>
              <a:t>after sifter</a:t>
            </a:r>
            <a:endParaRPr dirty="0"/>
          </a:p>
        </p:txBody>
      </p:sp>
      <p:grpSp>
        <p:nvGrpSpPr>
          <p:cNvPr id="666" name="Google Shape;666;p43">
            <a:extLst>
              <a:ext uri="{FF2B5EF4-FFF2-40B4-BE49-F238E27FC236}">
                <a16:creationId xmlns:a16="http://schemas.microsoft.com/office/drawing/2014/main" id="{6C919630-84AC-2986-C015-7E2E25B60E83}"/>
              </a:ext>
            </a:extLst>
          </p:cNvPr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>
              <a:extLst>
                <a:ext uri="{FF2B5EF4-FFF2-40B4-BE49-F238E27FC236}">
                  <a16:creationId xmlns:a16="http://schemas.microsoft.com/office/drawing/2014/main" id="{C2AFFF81-3E2C-DCD8-D936-2A7BE2DD0F19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>
              <a:extLst>
                <a:ext uri="{FF2B5EF4-FFF2-40B4-BE49-F238E27FC236}">
                  <a16:creationId xmlns:a16="http://schemas.microsoft.com/office/drawing/2014/main" id="{C10E6B51-EA91-41F7-BDF0-D001475BFB4E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>
              <a:extLst>
                <a:ext uri="{FF2B5EF4-FFF2-40B4-BE49-F238E27FC236}">
                  <a16:creationId xmlns:a16="http://schemas.microsoft.com/office/drawing/2014/main" id="{274D02A4-7F2F-72BB-E38B-6DFFEBABC0BD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>
              <a:extLst>
                <a:ext uri="{FF2B5EF4-FFF2-40B4-BE49-F238E27FC236}">
                  <a16:creationId xmlns:a16="http://schemas.microsoft.com/office/drawing/2014/main" id="{BEA66C5B-ACC9-A471-B704-D8BEBF78DC3E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>
              <a:extLst>
                <a:ext uri="{FF2B5EF4-FFF2-40B4-BE49-F238E27FC236}">
                  <a16:creationId xmlns:a16="http://schemas.microsoft.com/office/drawing/2014/main" id="{0B2AA086-641F-E5A1-113E-2DFFAEF6A61E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>
              <a:extLst>
                <a:ext uri="{FF2B5EF4-FFF2-40B4-BE49-F238E27FC236}">
                  <a16:creationId xmlns:a16="http://schemas.microsoft.com/office/drawing/2014/main" id="{800CD717-5529-4B02-FF75-1CBC601418B8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>
              <a:extLst>
                <a:ext uri="{FF2B5EF4-FFF2-40B4-BE49-F238E27FC236}">
                  <a16:creationId xmlns:a16="http://schemas.microsoft.com/office/drawing/2014/main" id="{E83B23E9-0627-AB1F-6873-FC2C5943E293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>
              <a:extLst>
                <a:ext uri="{FF2B5EF4-FFF2-40B4-BE49-F238E27FC236}">
                  <a16:creationId xmlns:a16="http://schemas.microsoft.com/office/drawing/2014/main" id="{A76ACD79-3133-0AF3-9528-26B75E377375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>
              <a:extLst>
                <a:ext uri="{FF2B5EF4-FFF2-40B4-BE49-F238E27FC236}">
                  <a16:creationId xmlns:a16="http://schemas.microsoft.com/office/drawing/2014/main" id="{3DE6FE8D-F913-40C8-355D-25AE956C8668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>
              <a:extLst>
                <a:ext uri="{FF2B5EF4-FFF2-40B4-BE49-F238E27FC236}">
                  <a16:creationId xmlns:a16="http://schemas.microsoft.com/office/drawing/2014/main" id="{23B0048B-FA93-B113-207D-05450129A0BE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>
              <a:extLst>
                <a:ext uri="{FF2B5EF4-FFF2-40B4-BE49-F238E27FC236}">
                  <a16:creationId xmlns:a16="http://schemas.microsoft.com/office/drawing/2014/main" id="{71CEE789-D01A-0501-E405-8FA152078EF2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>
              <a:extLst>
                <a:ext uri="{FF2B5EF4-FFF2-40B4-BE49-F238E27FC236}">
                  <a16:creationId xmlns:a16="http://schemas.microsoft.com/office/drawing/2014/main" id="{AF391CE8-05E7-F4A0-F2D8-1FD1FE9FDE54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>
              <a:extLst>
                <a:ext uri="{FF2B5EF4-FFF2-40B4-BE49-F238E27FC236}">
                  <a16:creationId xmlns:a16="http://schemas.microsoft.com/office/drawing/2014/main" id="{75611BA4-D01A-BB4B-AA30-CFABD42213E7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>
              <a:extLst>
                <a:ext uri="{FF2B5EF4-FFF2-40B4-BE49-F238E27FC236}">
                  <a16:creationId xmlns:a16="http://schemas.microsoft.com/office/drawing/2014/main" id="{4AE21A61-A506-BB70-C7A7-7A670EED5DBD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>
              <a:extLst>
                <a:ext uri="{FF2B5EF4-FFF2-40B4-BE49-F238E27FC236}">
                  <a16:creationId xmlns:a16="http://schemas.microsoft.com/office/drawing/2014/main" id="{9E5E4AC2-A4AC-1AE8-BEF7-26A3EBCF0027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>
              <a:extLst>
                <a:ext uri="{FF2B5EF4-FFF2-40B4-BE49-F238E27FC236}">
                  <a16:creationId xmlns:a16="http://schemas.microsoft.com/office/drawing/2014/main" id="{7D6EF9C0-6BA3-E3D0-2CBD-16731EA6DFFA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>
              <a:extLst>
                <a:ext uri="{FF2B5EF4-FFF2-40B4-BE49-F238E27FC236}">
                  <a16:creationId xmlns:a16="http://schemas.microsoft.com/office/drawing/2014/main" id="{1715D79F-B1A2-6FFE-4C26-8FF22B90E407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>
              <a:extLst>
                <a:ext uri="{FF2B5EF4-FFF2-40B4-BE49-F238E27FC236}">
                  <a16:creationId xmlns:a16="http://schemas.microsoft.com/office/drawing/2014/main" id="{F4BD0788-4904-49FF-8B9E-9FBC806A3B64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>
              <a:extLst>
                <a:ext uri="{FF2B5EF4-FFF2-40B4-BE49-F238E27FC236}">
                  <a16:creationId xmlns:a16="http://schemas.microsoft.com/office/drawing/2014/main" id="{38FDBE9D-3E8B-229D-532A-5903BE74E3A3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>
              <a:extLst>
                <a:ext uri="{FF2B5EF4-FFF2-40B4-BE49-F238E27FC236}">
                  <a16:creationId xmlns:a16="http://schemas.microsoft.com/office/drawing/2014/main" id="{D6A16743-3FA1-74F9-4E41-1109506974B0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>
              <a:extLst>
                <a:ext uri="{FF2B5EF4-FFF2-40B4-BE49-F238E27FC236}">
                  <a16:creationId xmlns:a16="http://schemas.microsoft.com/office/drawing/2014/main" id="{29184145-F22A-2BCC-A8B6-98E691997019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>
              <a:extLst>
                <a:ext uri="{FF2B5EF4-FFF2-40B4-BE49-F238E27FC236}">
                  <a16:creationId xmlns:a16="http://schemas.microsoft.com/office/drawing/2014/main" id="{9ACAC06A-E471-76FA-4081-D976FAEA89B6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>
              <a:extLst>
                <a:ext uri="{FF2B5EF4-FFF2-40B4-BE49-F238E27FC236}">
                  <a16:creationId xmlns:a16="http://schemas.microsoft.com/office/drawing/2014/main" id="{2AEA6369-6D8B-7392-BC07-F671B0712BEA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>
              <a:extLst>
                <a:ext uri="{FF2B5EF4-FFF2-40B4-BE49-F238E27FC236}">
                  <a16:creationId xmlns:a16="http://schemas.microsoft.com/office/drawing/2014/main" id="{448FB610-8426-42F6-E7EC-7DE027760121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>
              <a:extLst>
                <a:ext uri="{FF2B5EF4-FFF2-40B4-BE49-F238E27FC236}">
                  <a16:creationId xmlns:a16="http://schemas.microsoft.com/office/drawing/2014/main" id="{83AA3F5E-D95F-F4E0-C965-FB6729D8D5C1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>
              <a:extLst>
                <a:ext uri="{FF2B5EF4-FFF2-40B4-BE49-F238E27FC236}">
                  <a16:creationId xmlns:a16="http://schemas.microsoft.com/office/drawing/2014/main" id="{9F68D25F-D0B6-203D-11F6-8051F459A982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>
              <a:extLst>
                <a:ext uri="{FF2B5EF4-FFF2-40B4-BE49-F238E27FC236}">
                  <a16:creationId xmlns:a16="http://schemas.microsoft.com/office/drawing/2014/main" id="{7528A9D7-9BFD-9D7F-E6E9-EA855813F467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>
              <a:extLst>
                <a:ext uri="{FF2B5EF4-FFF2-40B4-BE49-F238E27FC236}">
                  <a16:creationId xmlns:a16="http://schemas.microsoft.com/office/drawing/2014/main" id="{0940F335-1098-3907-B09F-607830795631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>
              <a:extLst>
                <a:ext uri="{FF2B5EF4-FFF2-40B4-BE49-F238E27FC236}">
                  <a16:creationId xmlns:a16="http://schemas.microsoft.com/office/drawing/2014/main" id="{27521532-99FF-A680-54B2-4EA42959DF2C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>
              <a:extLst>
                <a:ext uri="{FF2B5EF4-FFF2-40B4-BE49-F238E27FC236}">
                  <a16:creationId xmlns:a16="http://schemas.microsoft.com/office/drawing/2014/main" id="{5A8063B5-2895-AF16-BC92-316DEB86AD5E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>
              <a:extLst>
                <a:ext uri="{FF2B5EF4-FFF2-40B4-BE49-F238E27FC236}">
                  <a16:creationId xmlns:a16="http://schemas.microsoft.com/office/drawing/2014/main" id="{5A6D74DD-B3C6-6FB3-A726-4547FF6B4F42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>
              <a:extLst>
                <a:ext uri="{FF2B5EF4-FFF2-40B4-BE49-F238E27FC236}">
                  <a16:creationId xmlns:a16="http://schemas.microsoft.com/office/drawing/2014/main" id="{EA07E0BD-2DB5-B43D-C52A-73255533690C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>
              <a:extLst>
                <a:ext uri="{FF2B5EF4-FFF2-40B4-BE49-F238E27FC236}">
                  <a16:creationId xmlns:a16="http://schemas.microsoft.com/office/drawing/2014/main" id="{D380DB5A-4E3B-3ABA-5493-4DC429B6ECA9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>
              <a:extLst>
                <a:ext uri="{FF2B5EF4-FFF2-40B4-BE49-F238E27FC236}">
                  <a16:creationId xmlns:a16="http://schemas.microsoft.com/office/drawing/2014/main" id="{E4E1CFAD-5535-432B-F4B6-293ADBA338E9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>
              <a:extLst>
                <a:ext uri="{FF2B5EF4-FFF2-40B4-BE49-F238E27FC236}">
                  <a16:creationId xmlns:a16="http://schemas.microsoft.com/office/drawing/2014/main" id="{E87F1C1C-9856-3D36-2E79-5C1D43FAFA03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>
            <a:extLst>
              <a:ext uri="{FF2B5EF4-FFF2-40B4-BE49-F238E27FC236}">
                <a16:creationId xmlns:a16="http://schemas.microsoft.com/office/drawing/2014/main" id="{1029468A-A371-A6AE-32CA-CFABA6E4541D}"/>
              </a:ext>
            </a:extLst>
          </p:cNvPr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>
            <a:extLst>
              <a:ext uri="{FF2B5EF4-FFF2-40B4-BE49-F238E27FC236}">
                <a16:creationId xmlns:a16="http://schemas.microsoft.com/office/drawing/2014/main" id="{8AF78869-041C-66D2-2D56-DAC33B76BA00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888BFB0-7CD8-89DA-3A31-517085C7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04" y="1433276"/>
            <a:ext cx="4890986" cy="30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445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Message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/>
              <a:t>after padding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66" name="Google Shape;666;p4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2E21407-1C1D-EB89-EDEC-254A4773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99" y="1518008"/>
            <a:ext cx="5127537" cy="30632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2ADC3A7A-9A12-EF7F-7B59-EA5B5824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>
            <a:extLst>
              <a:ext uri="{FF2B5EF4-FFF2-40B4-BE49-F238E27FC236}">
                <a16:creationId xmlns:a16="http://schemas.microsoft.com/office/drawing/2014/main" id="{F6B46430-97CB-E993-D7F3-D39E49F90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Message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/>
              <a:t>after analytic</a:t>
            </a:r>
            <a:endParaRPr dirty="0"/>
          </a:p>
        </p:txBody>
      </p:sp>
      <p:grpSp>
        <p:nvGrpSpPr>
          <p:cNvPr id="666" name="Google Shape;666;p43">
            <a:extLst>
              <a:ext uri="{FF2B5EF4-FFF2-40B4-BE49-F238E27FC236}">
                <a16:creationId xmlns:a16="http://schemas.microsoft.com/office/drawing/2014/main" id="{8F2BDF65-9218-7262-F9FA-F6D03BF06C55}"/>
              </a:ext>
            </a:extLst>
          </p:cNvPr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>
              <a:extLst>
                <a:ext uri="{FF2B5EF4-FFF2-40B4-BE49-F238E27FC236}">
                  <a16:creationId xmlns:a16="http://schemas.microsoft.com/office/drawing/2014/main" id="{92231094-CE79-747F-4536-37096A6A8E58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>
              <a:extLst>
                <a:ext uri="{FF2B5EF4-FFF2-40B4-BE49-F238E27FC236}">
                  <a16:creationId xmlns:a16="http://schemas.microsoft.com/office/drawing/2014/main" id="{0D737B80-F6CE-FDE1-5FCB-A5A022E1E45C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>
              <a:extLst>
                <a:ext uri="{FF2B5EF4-FFF2-40B4-BE49-F238E27FC236}">
                  <a16:creationId xmlns:a16="http://schemas.microsoft.com/office/drawing/2014/main" id="{8A87650F-9B58-872B-411A-DF30FBC08055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>
              <a:extLst>
                <a:ext uri="{FF2B5EF4-FFF2-40B4-BE49-F238E27FC236}">
                  <a16:creationId xmlns:a16="http://schemas.microsoft.com/office/drawing/2014/main" id="{A5DCC380-BEBB-DE80-102A-77AA40B7B04F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>
              <a:extLst>
                <a:ext uri="{FF2B5EF4-FFF2-40B4-BE49-F238E27FC236}">
                  <a16:creationId xmlns:a16="http://schemas.microsoft.com/office/drawing/2014/main" id="{E259A504-D54A-AE09-9C19-0D327F9A6FAF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>
              <a:extLst>
                <a:ext uri="{FF2B5EF4-FFF2-40B4-BE49-F238E27FC236}">
                  <a16:creationId xmlns:a16="http://schemas.microsoft.com/office/drawing/2014/main" id="{876735AF-A9B7-E616-E093-9531F73C0F3F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>
              <a:extLst>
                <a:ext uri="{FF2B5EF4-FFF2-40B4-BE49-F238E27FC236}">
                  <a16:creationId xmlns:a16="http://schemas.microsoft.com/office/drawing/2014/main" id="{71D0C3C1-EF5F-73BD-5B90-38495B11382F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>
              <a:extLst>
                <a:ext uri="{FF2B5EF4-FFF2-40B4-BE49-F238E27FC236}">
                  <a16:creationId xmlns:a16="http://schemas.microsoft.com/office/drawing/2014/main" id="{544216C2-BD1E-0884-774F-F9918E5C9468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>
              <a:extLst>
                <a:ext uri="{FF2B5EF4-FFF2-40B4-BE49-F238E27FC236}">
                  <a16:creationId xmlns:a16="http://schemas.microsoft.com/office/drawing/2014/main" id="{53F482AB-BA57-5541-1DF3-847ECD5D4E2C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>
              <a:extLst>
                <a:ext uri="{FF2B5EF4-FFF2-40B4-BE49-F238E27FC236}">
                  <a16:creationId xmlns:a16="http://schemas.microsoft.com/office/drawing/2014/main" id="{C7D82B94-CD77-08E4-F512-E01C5D428397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>
              <a:extLst>
                <a:ext uri="{FF2B5EF4-FFF2-40B4-BE49-F238E27FC236}">
                  <a16:creationId xmlns:a16="http://schemas.microsoft.com/office/drawing/2014/main" id="{02C6C17A-A964-32B7-3EC9-5788B329BA7E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>
              <a:extLst>
                <a:ext uri="{FF2B5EF4-FFF2-40B4-BE49-F238E27FC236}">
                  <a16:creationId xmlns:a16="http://schemas.microsoft.com/office/drawing/2014/main" id="{4EC125A4-CAE8-A03C-83B7-1BF1865A81C1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>
              <a:extLst>
                <a:ext uri="{FF2B5EF4-FFF2-40B4-BE49-F238E27FC236}">
                  <a16:creationId xmlns:a16="http://schemas.microsoft.com/office/drawing/2014/main" id="{6523254F-9A03-EF89-DECA-2C75DD51B918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>
              <a:extLst>
                <a:ext uri="{FF2B5EF4-FFF2-40B4-BE49-F238E27FC236}">
                  <a16:creationId xmlns:a16="http://schemas.microsoft.com/office/drawing/2014/main" id="{6B5D363F-FDB1-BAC5-8F32-D6C91DC5D1AD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>
              <a:extLst>
                <a:ext uri="{FF2B5EF4-FFF2-40B4-BE49-F238E27FC236}">
                  <a16:creationId xmlns:a16="http://schemas.microsoft.com/office/drawing/2014/main" id="{CDA21F32-DC99-442F-B7D2-9F3FDDC6E13D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>
              <a:extLst>
                <a:ext uri="{FF2B5EF4-FFF2-40B4-BE49-F238E27FC236}">
                  <a16:creationId xmlns:a16="http://schemas.microsoft.com/office/drawing/2014/main" id="{58280DE1-F736-19BC-0766-A36E9DA26E2F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>
              <a:extLst>
                <a:ext uri="{FF2B5EF4-FFF2-40B4-BE49-F238E27FC236}">
                  <a16:creationId xmlns:a16="http://schemas.microsoft.com/office/drawing/2014/main" id="{07BA4E1B-5E9B-BD08-468E-EFC7189D5D19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>
              <a:extLst>
                <a:ext uri="{FF2B5EF4-FFF2-40B4-BE49-F238E27FC236}">
                  <a16:creationId xmlns:a16="http://schemas.microsoft.com/office/drawing/2014/main" id="{CE9F3139-F06C-0904-0104-ABD74ABB3D39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>
              <a:extLst>
                <a:ext uri="{FF2B5EF4-FFF2-40B4-BE49-F238E27FC236}">
                  <a16:creationId xmlns:a16="http://schemas.microsoft.com/office/drawing/2014/main" id="{601C6AA7-A202-E9D9-0242-14CF4E4080B0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>
              <a:extLst>
                <a:ext uri="{FF2B5EF4-FFF2-40B4-BE49-F238E27FC236}">
                  <a16:creationId xmlns:a16="http://schemas.microsoft.com/office/drawing/2014/main" id="{A6B601AD-8FE0-4355-CC77-656B54D4CBA9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>
              <a:extLst>
                <a:ext uri="{FF2B5EF4-FFF2-40B4-BE49-F238E27FC236}">
                  <a16:creationId xmlns:a16="http://schemas.microsoft.com/office/drawing/2014/main" id="{FAA98E5A-F286-53C1-A29F-B10F8BAF6B94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>
              <a:extLst>
                <a:ext uri="{FF2B5EF4-FFF2-40B4-BE49-F238E27FC236}">
                  <a16:creationId xmlns:a16="http://schemas.microsoft.com/office/drawing/2014/main" id="{EFD8DD80-A05F-0A73-17FC-A103FECD85CA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>
              <a:extLst>
                <a:ext uri="{FF2B5EF4-FFF2-40B4-BE49-F238E27FC236}">
                  <a16:creationId xmlns:a16="http://schemas.microsoft.com/office/drawing/2014/main" id="{10A9A5FC-E16E-E98F-9592-3E7EABA1B2E1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>
              <a:extLst>
                <a:ext uri="{FF2B5EF4-FFF2-40B4-BE49-F238E27FC236}">
                  <a16:creationId xmlns:a16="http://schemas.microsoft.com/office/drawing/2014/main" id="{80DFE07E-43E3-3842-69BF-4202D44E8C78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>
              <a:extLst>
                <a:ext uri="{FF2B5EF4-FFF2-40B4-BE49-F238E27FC236}">
                  <a16:creationId xmlns:a16="http://schemas.microsoft.com/office/drawing/2014/main" id="{A3731CA0-0C1B-5DE8-7388-8A2B5BA46913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>
              <a:extLst>
                <a:ext uri="{FF2B5EF4-FFF2-40B4-BE49-F238E27FC236}">
                  <a16:creationId xmlns:a16="http://schemas.microsoft.com/office/drawing/2014/main" id="{D01983A8-ABD6-79A6-2169-39A64900012D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>
              <a:extLst>
                <a:ext uri="{FF2B5EF4-FFF2-40B4-BE49-F238E27FC236}">
                  <a16:creationId xmlns:a16="http://schemas.microsoft.com/office/drawing/2014/main" id="{98E33A90-E48C-BA2B-97D8-56EF9996F082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>
              <a:extLst>
                <a:ext uri="{FF2B5EF4-FFF2-40B4-BE49-F238E27FC236}">
                  <a16:creationId xmlns:a16="http://schemas.microsoft.com/office/drawing/2014/main" id="{695D127D-793D-3F09-D41D-9588F0C49DF0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>
              <a:extLst>
                <a:ext uri="{FF2B5EF4-FFF2-40B4-BE49-F238E27FC236}">
                  <a16:creationId xmlns:a16="http://schemas.microsoft.com/office/drawing/2014/main" id="{83AD2F44-D28A-7540-8030-25098C1A2149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>
              <a:extLst>
                <a:ext uri="{FF2B5EF4-FFF2-40B4-BE49-F238E27FC236}">
                  <a16:creationId xmlns:a16="http://schemas.microsoft.com/office/drawing/2014/main" id="{93625698-9BEB-9B32-25F6-3329E3AA80F0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>
              <a:extLst>
                <a:ext uri="{FF2B5EF4-FFF2-40B4-BE49-F238E27FC236}">
                  <a16:creationId xmlns:a16="http://schemas.microsoft.com/office/drawing/2014/main" id="{30BE9082-FFCB-0E79-C8EF-EFBAFFD9C85E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>
              <a:extLst>
                <a:ext uri="{FF2B5EF4-FFF2-40B4-BE49-F238E27FC236}">
                  <a16:creationId xmlns:a16="http://schemas.microsoft.com/office/drawing/2014/main" id="{1668D6DD-3FFF-F79A-5A8F-C6700CDAB8A0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>
              <a:extLst>
                <a:ext uri="{FF2B5EF4-FFF2-40B4-BE49-F238E27FC236}">
                  <a16:creationId xmlns:a16="http://schemas.microsoft.com/office/drawing/2014/main" id="{2D5D398F-5016-EAC0-302A-835D2A734301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>
              <a:extLst>
                <a:ext uri="{FF2B5EF4-FFF2-40B4-BE49-F238E27FC236}">
                  <a16:creationId xmlns:a16="http://schemas.microsoft.com/office/drawing/2014/main" id="{60864A30-2295-4B78-1C02-BFB04DB4D21E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>
              <a:extLst>
                <a:ext uri="{FF2B5EF4-FFF2-40B4-BE49-F238E27FC236}">
                  <a16:creationId xmlns:a16="http://schemas.microsoft.com/office/drawing/2014/main" id="{53A029BB-79A8-049F-F4F2-64290CC90962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>
            <a:extLst>
              <a:ext uri="{FF2B5EF4-FFF2-40B4-BE49-F238E27FC236}">
                <a16:creationId xmlns:a16="http://schemas.microsoft.com/office/drawing/2014/main" id="{F34BBFA5-0567-4DEB-6B06-7F1318F18B55}"/>
              </a:ext>
            </a:extLst>
          </p:cNvPr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>
            <a:extLst>
              <a:ext uri="{FF2B5EF4-FFF2-40B4-BE49-F238E27FC236}">
                <a16:creationId xmlns:a16="http://schemas.microsoft.com/office/drawing/2014/main" id="{B6D0945A-1B77-D971-D89C-499092C1EB1F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1A7FA08-1437-100E-AACE-0A81CC91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51" y="1419622"/>
            <a:ext cx="5198978" cy="31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84297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91F28821-44EC-F270-F2FB-95135B0E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>
            <a:extLst>
              <a:ext uri="{FF2B5EF4-FFF2-40B4-BE49-F238E27FC236}">
                <a16:creationId xmlns:a16="http://schemas.microsoft.com/office/drawing/2014/main" id="{4A15B7CF-0F35-D2DB-C608-F1EE2913D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0677" y="825451"/>
            <a:ext cx="5079932" cy="2363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III</a:t>
            </a:r>
            <a:endParaRPr dirty="0"/>
          </a:p>
        </p:txBody>
      </p:sp>
      <p:sp>
        <p:nvSpPr>
          <p:cNvPr id="353" name="Google Shape;353;p34">
            <a:extLst>
              <a:ext uri="{FF2B5EF4-FFF2-40B4-BE49-F238E27FC236}">
                <a16:creationId xmlns:a16="http://schemas.microsoft.com/office/drawing/2014/main" id="{AB16D746-725A-C591-6B94-E49DF8BDA8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6913" y="3576812"/>
            <a:ext cx="3791368" cy="110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US" dirty="0"/>
              <a:t>OUR </a:t>
            </a:r>
            <a:r>
              <a:rPr lang="en-GB" sz="1600" dirty="0"/>
              <a:t>RESULTS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6F2AAFA9-2402-468B-BAD9-732F3E8B0138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91B93541-B06C-F56D-0513-8343A85AA7BE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40F02407-504C-1645-14BD-80D79CBA1519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7C031998-090D-3DA1-796A-F4E522953B07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6C8AED5C-F855-37DF-B5C8-35670882E509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FAFBD69F-C408-55D5-E35F-42B775D5EACC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FAF0BFAF-61D5-087D-50FC-0143387BE454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5DB4925A-90EE-7D2E-89C0-DB3FE4EB5AE8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E10E99BF-26F7-9377-D4E7-CEBDAA8D193D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F1177070-259E-C5AB-9088-7BCD1E3EF932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49568BC6-28EE-A446-50FB-0D4B9134B2AA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75F100F7-BB22-BAB1-70DE-E6D0F603A6A5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660840F5-6462-3231-8A68-B1E493D13E93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0A0BA59D-7CB8-75AE-E037-AD82EFBE8B0A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A5C3E3B3-5B48-6D8E-5D81-0029A2937200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1C3817A4-0238-68CD-7435-C01CB0CE4B3B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AC0D5EE8-1594-BD5E-BD29-BA677D15BB4E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757E2585-369F-AC3B-B920-2ABBD694BEAC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9E4D24EF-BCBB-7EA4-E252-3E5859C3179D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5459B2BC-009F-BAD7-8C72-928D4358818B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A9477AE8-C996-A3DC-02D5-1687997FF82C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120BA5AC-B19B-3DDD-9FF3-2F4F7F0DF9C8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E2F625A4-A036-EB7F-EC17-8F6D5942772F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0AD94FBF-65C9-F9E6-16E0-A5687BFD5689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DD849C2F-11CA-029D-E9BF-C9D9FCB3C4FC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EF507064-EF0E-35E0-85B7-15A9AAE32AB0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3BE617F2-9DFD-3921-BB29-3266EA00A91B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B2DCC5D8-0C54-2EC7-A95A-4F43F48B6C26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938763DC-2083-2D17-9B10-1E34127E3794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2C802C5D-AE48-5951-EB15-C09134DDE515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94A93F08-835A-DB3D-29E7-7A24F472DB2F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B25A9A47-6296-B801-D911-A4BEFC373A8C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3D4E6885-B247-64D2-1B22-636E3495B28C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592A378F-C276-254C-BE2F-8B31F6BD43A8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7E814BA4-24CD-CA98-08CB-2231972F17F5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526B1595-7B66-38D6-7C37-4DA40E97F7A0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2765EB0E-EB8E-B37A-B297-5232294CE83F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EE867049-DF1D-7D44-FF37-0FD6413216ED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34B92758-01F6-1BFB-A084-5983E1C60871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A0E317A6-2CE7-E708-1C2B-5BB6BA82074A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7B1F400C-C462-2810-15D5-DD9D32AA4CEA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71D0A315-B44C-C254-4BC4-30723EA5300E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CD7E72A2-11C7-35D3-828E-B77EAE4528F9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9E0B0983-6536-290E-060C-538FEF27C27B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97A9CFAE-606B-C146-F8D0-95A53096A0D7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BCC08AA4-1AB2-7796-0323-33E0C8822549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A0CCFEAA-BD79-4824-4C92-7AD545B7D805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>
            <a:extLst>
              <a:ext uri="{FF2B5EF4-FFF2-40B4-BE49-F238E27FC236}">
                <a16:creationId xmlns:a16="http://schemas.microsoft.com/office/drawing/2014/main" id="{54D97D0B-427B-3E77-6680-A163E27BA1BD}"/>
              </a:ext>
            </a:extLst>
          </p:cNvPr>
          <p:cNvSpPr txBox="1"/>
          <p:nvPr/>
        </p:nvSpPr>
        <p:spPr>
          <a:xfrm>
            <a:off x="8755605" y="294196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22894202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FE8D1E6-E176-B344-F581-F8650F70D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B3680BF-647E-D3FC-A2BC-7E8F99BA5D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639" y="2510288"/>
            <a:ext cx="7490460" cy="113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Conclusion 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FD6B23B2-574C-7114-44AF-D56D824DDE8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0646D3FC-156D-97B7-BDD4-DBE2C758FF89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F8DE331A-13A2-EED7-08DD-75CC5BC56BFC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EB16E5BE-6FE9-AF31-0510-79C85D68C6FA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FE47DDC3-DF87-BFEF-6705-4A3895467BB2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E180A278-A14D-5708-119B-D85E3757CD8A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02061A51-36E6-C6AF-618C-F2316F2F6B32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44E23252-1DC2-59D8-52A9-A3D69BA07A9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6588400-D690-C563-EFF7-EE240256092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2EB4B1CE-84BB-392A-6750-A9EF33127985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0475085E-CB93-CD8A-BD5A-8D0EA6EC6D49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92082AFA-0B22-797F-C09A-1A08AA0F4B1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EFDDEE7F-5BD3-3AE5-6517-A9065F5C07A1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373FE4F7-404A-522C-DE2B-6D095EF9BD93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E7A34B74-0DAD-517C-2A33-EC88B667EB0B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316A098D-E4A1-C211-CB8C-4AFC61B4BBC9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B115B6A4-C5E2-F81E-E9EB-72B1E22C6F3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15DF5941-A3E0-06FD-B172-46B7B925334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49997DF4-5A02-C0E1-0BA7-5582F45AE78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045139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DEAB32E8-C21A-33BD-9105-F56F0B3F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>
            <a:extLst>
              <a:ext uri="{FF2B5EF4-FFF2-40B4-BE49-F238E27FC236}">
                <a16:creationId xmlns:a16="http://schemas.microsoft.com/office/drawing/2014/main" id="{4D6B7A25-E78F-1C9E-B577-8CE56F3B32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Conclusion</a:t>
            </a:r>
            <a:endParaRPr dirty="0"/>
          </a:p>
        </p:txBody>
      </p:sp>
      <p:grpSp>
        <p:nvGrpSpPr>
          <p:cNvPr id="550" name="Google Shape;550;p40">
            <a:extLst>
              <a:ext uri="{FF2B5EF4-FFF2-40B4-BE49-F238E27FC236}">
                <a16:creationId xmlns:a16="http://schemas.microsoft.com/office/drawing/2014/main" id="{E9F2B448-FA29-3B2A-5266-8A285F6F5633}"/>
              </a:ext>
            </a:extLst>
          </p:cNvPr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>
              <a:extLst>
                <a:ext uri="{FF2B5EF4-FFF2-40B4-BE49-F238E27FC236}">
                  <a16:creationId xmlns:a16="http://schemas.microsoft.com/office/drawing/2014/main" id="{9EB88E77-2002-3B1A-31B9-3140171ED810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>
              <a:extLst>
                <a:ext uri="{FF2B5EF4-FFF2-40B4-BE49-F238E27FC236}">
                  <a16:creationId xmlns:a16="http://schemas.microsoft.com/office/drawing/2014/main" id="{B5D59129-9B1F-3ECF-AC9C-CE90C61D5C0D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>
              <a:extLst>
                <a:ext uri="{FF2B5EF4-FFF2-40B4-BE49-F238E27FC236}">
                  <a16:creationId xmlns:a16="http://schemas.microsoft.com/office/drawing/2014/main" id="{0AB70A27-10D1-8DE1-7080-B1123FD214B1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>
              <a:extLst>
                <a:ext uri="{FF2B5EF4-FFF2-40B4-BE49-F238E27FC236}">
                  <a16:creationId xmlns:a16="http://schemas.microsoft.com/office/drawing/2014/main" id="{33D2A856-FD05-762A-50DE-877A4893F78E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>
              <a:extLst>
                <a:ext uri="{FF2B5EF4-FFF2-40B4-BE49-F238E27FC236}">
                  <a16:creationId xmlns:a16="http://schemas.microsoft.com/office/drawing/2014/main" id="{9E66924E-B0F9-E15F-BABD-B9B253BCAF51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>
              <a:extLst>
                <a:ext uri="{FF2B5EF4-FFF2-40B4-BE49-F238E27FC236}">
                  <a16:creationId xmlns:a16="http://schemas.microsoft.com/office/drawing/2014/main" id="{F89D766C-B650-D83B-E076-88C761ABFFD3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>
              <a:extLst>
                <a:ext uri="{FF2B5EF4-FFF2-40B4-BE49-F238E27FC236}">
                  <a16:creationId xmlns:a16="http://schemas.microsoft.com/office/drawing/2014/main" id="{C3319F6C-B64F-4AF2-AA28-C9B3F12B47CA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>
              <a:extLst>
                <a:ext uri="{FF2B5EF4-FFF2-40B4-BE49-F238E27FC236}">
                  <a16:creationId xmlns:a16="http://schemas.microsoft.com/office/drawing/2014/main" id="{514A5815-1DAC-8CFE-913F-A9DCFA7590AC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>
              <a:extLst>
                <a:ext uri="{FF2B5EF4-FFF2-40B4-BE49-F238E27FC236}">
                  <a16:creationId xmlns:a16="http://schemas.microsoft.com/office/drawing/2014/main" id="{6424A774-CE12-9ED3-C148-5461792EAF31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>
              <a:extLst>
                <a:ext uri="{FF2B5EF4-FFF2-40B4-BE49-F238E27FC236}">
                  <a16:creationId xmlns:a16="http://schemas.microsoft.com/office/drawing/2014/main" id="{CF089E28-D057-0ECF-BF17-6DDEC48E89CA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>
              <a:extLst>
                <a:ext uri="{FF2B5EF4-FFF2-40B4-BE49-F238E27FC236}">
                  <a16:creationId xmlns:a16="http://schemas.microsoft.com/office/drawing/2014/main" id="{73455134-5920-98A8-EB8B-B173E5F81752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>
              <a:extLst>
                <a:ext uri="{FF2B5EF4-FFF2-40B4-BE49-F238E27FC236}">
                  <a16:creationId xmlns:a16="http://schemas.microsoft.com/office/drawing/2014/main" id="{5080D8ED-6280-5EBE-4747-FF9BECBD847F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>
              <a:extLst>
                <a:ext uri="{FF2B5EF4-FFF2-40B4-BE49-F238E27FC236}">
                  <a16:creationId xmlns:a16="http://schemas.microsoft.com/office/drawing/2014/main" id="{E57C8F08-1046-D21A-A6F9-91D11228C99D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>
              <a:extLst>
                <a:ext uri="{FF2B5EF4-FFF2-40B4-BE49-F238E27FC236}">
                  <a16:creationId xmlns:a16="http://schemas.microsoft.com/office/drawing/2014/main" id="{57475638-1AE3-C0D7-FE9B-550D727899CC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>
              <a:extLst>
                <a:ext uri="{FF2B5EF4-FFF2-40B4-BE49-F238E27FC236}">
                  <a16:creationId xmlns:a16="http://schemas.microsoft.com/office/drawing/2014/main" id="{5BB5749A-605B-9C06-276A-662CC3257DAB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>
              <a:extLst>
                <a:ext uri="{FF2B5EF4-FFF2-40B4-BE49-F238E27FC236}">
                  <a16:creationId xmlns:a16="http://schemas.microsoft.com/office/drawing/2014/main" id="{7085BB48-5917-F5CC-BC52-C53A38D99997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>
              <a:extLst>
                <a:ext uri="{FF2B5EF4-FFF2-40B4-BE49-F238E27FC236}">
                  <a16:creationId xmlns:a16="http://schemas.microsoft.com/office/drawing/2014/main" id="{44602D2B-D9D9-8331-0D6D-F587D931AB03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>
              <a:extLst>
                <a:ext uri="{FF2B5EF4-FFF2-40B4-BE49-F238E27FC236}">
                  <a16:creationId xmlns:a16="http://schemas.microsoft.com/office/drawing/2014/main" id="{E44C48DA-379B-2A4E-E6A7-C3965F0E201C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>
              <a:extLst>
                <a:ext uri="{FF2B5EF4-FFF2-40B4-BE49-F238E27FC236}">
                  <a16:creationId xmlns:a16="http://schemas.microsoft.com/office/drawing/2014/main" id="{1AA480F9-48BD-4A37-1F32-252FD2ABA137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>
              <a:extLst>
                <a:ext uri="{FF2B5EF4-FFF2-40B4-BE49-F238E27FC236}">
                  <a16:creationId xmlns:a16="http://schemas.microsoft.com/office/drawing/2014/main" id="{B26C70F7-B74F-A3AC-AC2D-721F1F225182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>
              <a:extLst>
                <a:ext uri="{FF2B5EF4-FFF2-40B4-BE49-F238E27FC236}">
                  <a16:creationId xmlns:a16="http://schemas.microsoft.com/office/drawing/2014/main" id="{72C9C3AB-F1DF-EA03-3829-1EB12AA64771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>
              <a:extLst>
                <a:ext uri="{FF2B5EF4-FFF2-40B4-BE49-F238E27FC236}">
                  <a16:creationId xmlns:a16="http://schemas.microsoft.com/office/drawing/2014/main" id="{B4A95750-9A33-0210-D7C5-9AF985534B46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>
              <a:extLst>
                <a:ext uri="{FF2B5EF4-FFF2-40B4-BE49-F238E27FC236}">
                  <a16:creationId xmlns:a16="http://schemas.microsoft.com/office/drawing/2014/main" id="{E26BABC1-564D-4BED-D900-1AA5B52BD02E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>
              <a:extLst>
                <a:ext uri="{FF2B5EF4-FFF2-40B4-BE49-F238E27FC236}">
                  <a16:creationId xmlns:a16="http://schemas.microsoft.com/office/drawing/2014/main" id="{F8976FF5-011D-A5E5-6C92-018BCEA8B4C9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>
              <a:extLst>
                <a:ext uri="{FF2B5EF4-FFF2-40B4-BE49-F238E27FC236}">
                  <a16:creationId xmlns:a16="http://schemas.microsoft.com/office/drawing/2014/main" id="{6DF80420-484D-CD25-30DD-914E0C324DF2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>
              <a:extLst>
                <a:ext uri="{FF2B5EF4-FFF2-40B4-BE49-F238E27FC236}">
                  <a16:creationId xmlns:a16="http://schemas.microsoft.com/office/drawing/2014/main" id="{C836553E-5EF2-102F-B231-1ABE9F9D3A37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>
              <a:extLst>
                <a:ext uri="{FF2B5EF4-FFF2-40B4-BE49-F238E27FC236}">
                  <a16:creationId xmlns:a16="http://schemas.microsoft.com/office/drawing/2014/main" id="{D4E2C572-52E3-C5ED-4867-9A52DC731209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>
              <a:extLst>
                <a:ext uri="{FF2B5EF4-FFF2-40B4-BE49-F238E27FC236}">
                  <a16:creationId xmlns:a16="http://schemas.microsoft.com/office/drawing/2014/main" id="{F291494A-2AB0-61A3-E5B0-5947542E19B0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>
              <a:extLst>
                <a:ext uri="{FF2B5EF4-FFF2-40B4-BE49-F238E27FC236}">
                  <a16:creationId xmlns:a16="http://schemas.microsoft.com/office/drawing/2014/main" id="{DD479138-8E6E-8FB4-6E5B-BBD02FC6A6E9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>
              <a:extLst>
                <a:ext uri="{FF2B5EF4-FFF2-40B4-BE49-F238E27FC236}">
                  <a16:creationId xmlns:a16="http://schemas.microsoft.com/office/drawing/2014/main" id="{CC21EC1A-63A9-0E6A-5E95-4F2338BDEAAB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>
              <a:extLst>
                <a:ext uri="{FF2B5EF4-FFF2-40B4-BE49-F238E27FC236}">
                  <a16:creationId xmlns:a16="http://schemas.microsoft.com/office/drawing/2014/main" id="{C940CE02-8A62-0F0E-F620-1D36A5EC72B8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>
            <a:extLst>
              <a:ext uri="{FF2B5EF4-FFF2-40B4-BE49-F238E27FC236}">
                <a16:creationId xmlns:a16="http://schemas.microsoft.com/office/drawing/2014/main" id="{336F1D1A-C51A-3CE4-0AF2-437ADE238F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95492" y="1195635"/>
            <a:ext cx="6781819" cy="3143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В рамках проекта был реализован </a:t>
            </a:r>
            <a:r>
              <a:rPr lang="ru-RU" b="1" dirty="0" err="1"/>
              <a:t>микросервисное</a:t>
            </a:r>
            <a:r>
              <a:rPr lang="ru-RU" b="1" dirty="0"/>
              <a:t> приложение</a:t>
            </a:r>
            <a:r>
              <a:rPr lang="ru-RU" dirty="0"/>
              <a:t>, обрабатывающее данные о движении поездов.</a:t>
            </a:r>
          </a:p>
          <a:p>
            <a:r>
              <a:rPr lang="ru-RU" dirty="0"/>
              <a:t>Каждый модуль — в отдельном </a:t>
            </a:r>
            <a:r>
              <a:rPr lang="en-GB" dirty="0"/>
              <a:t>Docker-</a:t>
            </a:r>
            <a:r>
              <a:rPr lang="ru-RU" dirty="0"/>
              <a:t>контейнере.</a:t>
            </a:r>
          </a:p>
          <a:p>
            <a:r>
              <a:rPr lang="ru-RU" dirty="0"/>
              <a:t>Компоненты системы обмениваются сообщениями через </a:t>
            </a:r>
            <a:r>
              <a:rPr lang="en-GB" b="1" dirty="0"/>
              <a:t>Kafka</a:t>
            </a:r>
            <a:r>
              <a:rPr lang="en-GB" dirty="0"/>
              <a:t>, </a:t>
            </a:r>
            <a:r>
              <a:rPr lang="ru-RU" dirty="0"/>
              <a:t>что обеспечивает слабую связанность и масштабируемость.</a:t>
            </a:r>
          </a:p>
          <a:p>
            <a:r>
              <a:rPr lang="ru-RU" dirty="0"/>
              <a:t>Использованы разные типы баз данных под конкретные задачи:</a:t>
            </a:r>
          </a:p>
          <a:p>
            <a:r>
              <a:rPr lang="en-GB" b="1" dirty="0"/>
              <a:t>PostgreSQL</a:t>
            </a:r>
            <a:r>
              <a:rPr lang="en-GB" dirty="0"/>
              <a:t> — </a:t>
            </a:r>
            <a:r>
              <a:rPr lang="ru-RU" dirty="0"/>
              <a:t>хранение правил</a:t>
            </a:r>
          </a:p>
          <a:p>
            <a:r>
              <a:rPr lang="en-GB" b="1" dirty="0"/>
              <a:t>Redis</a:t>
            </a:r>
            <a:r>
              <a:rPr lang="en-GB" dirty="0"/>
              <a:t> — </a:t>
            </a:r>
            <a:r>
              <a:rPr lang="ru-RU" dirty="0"/>
              <a:t>временное кэширование состояния</a:t>
            </a:r>
          </a:p>
          <a:p>
            <a:r>
              <a:rPr lang="en-GB" b="1" dirty="0"/>
              <a:t>MongoDB</a:t>
            </a:r>
            <a:r>
              <a:rPr lang="en-GB" dirty="0"/>
              <a:t> — </a:t>
            </a:r>
            <a:r>
              <a:rPr lang="ru-RU" dirty="0"/>
              <a:t>хранение структурированных документов</a:t>
            </a:r>
          </a:p>
          <a:p>
            <a:r>
              <a:rPr lang="en-GB" b="1" dirty="0" err="1"/>
              <a:t>ClickHouse</a:t>
            </a:r>
            <a:r>
              <a:rPr lang="en-GB" dirty="0"/>
              <a:t> — </a:t>
            </a:r>
            <a:r>
              <a:rPr lang="ru-RU" dirty="0"/>
              <a:t>аналитика по движениям и состояниям в реальном времени</a:t>
            </a:r>
          </a:p>
        </p:txBody>
      </p:sp>
      <p:sp>
        <p:nvSpPr>
          <p:cNvPr id="583" name="Google Shape;583;p40">
            <a:extLst>
              <a:ext uri="{FF2B5EF4-FFF2-40B4-BE49-F238E27FC236}">
                <a16:creationId xmlns:a16="http://schemas.microsoft.com/office/drawing/2014/main" id="{45CBC51A-E941-D498-2E32-5E995F376BE1}"/>
              </a:ext>
            </a:extLst>
          </p:cNvPr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23218517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45A50D29-5297-53AA-FDB8-E4B19EF4B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05FB1C4-EEE8-EEE8-1C4A-366D7B247B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8514" y="2365774"/>
            <a:ext cx="7324642" cy="1357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accent4"/>
                </a:solidFill>
              </a:rPr>
              <a:t>Justification</a:t>
            </a:r>
            <a:r>
              <a:rPr lang="en-US" dirty="0"/>
              <a:t> for the choice of technologies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E3C89753-2C65-F77C-1EEC-3E66F132AC6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794ED22B-31B7-98DE-3294-D4E46FD3539E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B16ABDDF-2607-3C9B-1F48-A7402FA00816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4F12C63A-31DC-8315-2965-D8983BF2F867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461532A1-9AC4-A1B1-987B-9EFF8B021862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67C10237-DF92-CEF7-6144-9C3F945F8C1A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1C723D45-62B6-51C1-67FE-67C15827256D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3F1D6DE2-13C9-03FC-D780-805F2E73F5C1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B8E983B7-8C4F-9ED5-90BD-5763839989EA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2D1B2EE5-3E6E-0C6A-6729-E490CD302587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A7B74EFD-1980-F66D-36EF-D67D97613D4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27A4B8E5-C6D8-9F1D-45E8-8FBC83B9078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5648D761-6239-8B29-AA6E-BFD3918C272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2365177E-6AFE-9CBC-C0AB-4998B999AF0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527EA300-AB5F-5DE7-D759-A90A0377582B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61DD1604-AF87-E318-378B-265E9FAE9D66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B7D38664-D6B8-8B68-D6E1-7EAD902A77F7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2E9B7F5B-87B1-6538-6C7D-C00836290D2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2A1EC2C1-FD63-248C-B5E1-653E5F9F3FC5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70623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EEED7792-274C-C1FB-B178-622B62CC1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>
            <a:extLst>
              <a:ext uri="{FF2B5EF4-FFF2-40B4-BE49-F238E27FC236}">
                <a16:creationId xmlns:a16="http://schemas.microsoft.com/office/drawing/2014/main" id="{264A8990-42A9-3459-A9B4-61ED2F4E7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Conclusion</a:t>
            </a:r>
            <a:endParaRPr dirty="0"/>
          </a:p>
        </p:txBody>
      </p:sp>
      <p:grpSp>
        <p:nvGrpSpPr>
          <p:cNvPr id="550" name="Google Shape;550;p40">
            <a:extLst>
              <a:ext uri="{FF2B5EF4-FFF2-40B4-BE49-F238E27FC236}">
                <a16:creationId xmlns:a16="http://schemas.microsoft.com/office/drawing/2014/main" id="{68AB9DB2-5899-0A6C-5AC3-E6655DEF164F}"/>
              </a:ext>
            </a:extLst>
          </p:cNvPr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>
              <a:extLst>
                <a:ext uri="{FF2B5EF4-FFF2-40B4-BE49-F238E27FC236}">
                  <a16:creationId xmlns:a16="http://schemas.microsoft.com/office/drawing/2014/main" id="{80D553C4-8B05-3B9B-468A-5B7AC595A3E8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>
              <a:extLst>
                <a:ext uri="{FF2B5EF4-FFF2-40B4-BE49-F238E27FC236}">
                  <a16:creationId xmlns:a16="http://schemas.microsoft.com/office/drawing/2014/main" id="{AB53E4B7-8B7F-B052-2C6B-E8103FFF6593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>
              <a:extLst>
                <a:ext uri="{FF2B5EF4-FFF2-40B4-BE49-F238E27FC236}">
                  <a16:creationId xmlns:a16="http://schemas.microsoft.com/office/drawing/2014/main" id="{53680F29-4464-8A17-68B7-B1FCC24A7A0D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>
              <a:extLst>
                <a:ext uri="{FF2B5EF4-FFF2-40B4-BE49-F238E27FC236}">
                  <a16:creationId xmlns:a16="http://schemas.microsoft.com/office/drawing/2014/main" id="{47D7AC7A-CD7F-C156-8546-AA83B9D52A2C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>
              <a:extLst>
                <a:ext uri="{FF2B5EF4-FFF2-40B4-BE49-F238E27FC236}">
                  <a16:creationId xmlns:a16="http://schemas.microsoft.com/office/drawing/2014/main" id="{74B1EE1F-0E95-9894-2CD3-11BEBC2ECF60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>
              <a:extLst>
                <a:ext uri="{FF2B5EF4-FFF2-40B4-BE49-F238E27FC236}">
                  <a16:creationId xmlns:a16="http://schemas.microsoft.com/office/drawing/2014/main" id="{657FA134-6515-121B-D981-924EE7374EC6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>
              <a:extLst>
                <a:ext uri="{FF2B5EF4-FFF2-40B4-BE49-F238E27FC236}">
                  <a16:creationId xmlns:a16="http://schemas.microsoft.com/office/drawing/2014/main" id="{5E8C9C30-0D0F-A637-FF09-668793608F7B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>
              <a:extLst>
                <a:ext uri="{FF2B5EF4-FFF2-40B4-BE49-F238E27FC236}">
                  <a16:creationId xmlns:a16="http://schemas.microsoft.com/office/drawing/2014/main" id="{E2E23500-FCCD-F3A8-AA77-5B488AC8EA7E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>
              <a:extLst>
                <a:ext uri="{FF2B5EF4-FFF2-40B4-BE49-F238E27FC236}">
                  <a16:creationId xmlns:a16="http://schemas.microsoft.com/office/drawing/2014/main" id="{6024DA6D-CF7A-69F2-96AC-F8C813398437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>
              <a:extLst>
                <a:ext uri="{FF2B5EF4-FFF2-40B4-BE49-F238E27FC236}">
                  <a16:creationId xmlns:a16="http://schemas.microsoft.com/office/drawing/2014/main" id="{1F2FE3BA-4607-A315-243E-1BA5C1509BFF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>
              <a:extLst>
                <a:ext uri="{FF2B5EF4-FFF2-40B4-BE49-F238E27FC236}">
                  <a16:creationId xmlns:a16="http://schemas.microsoft.com/office/drawing/2014/main" id="{23DC876C-A25F-FCBE-EFFD-3D5750B274E2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>
              <a:extLst>
                <a:ext uri="{FF2B5EF4-FFF2-40B4-BE49-F238E27FC236}">
                  <a16:creationId xmlns:a16="http://schemas.microsoft.com/office/drawing/2014/main" id="{6F6E0E03-650F-37DA-9C01-3C1A94002212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>
              <a:extLst>
                <a:ext uri="{FF2B5EF4-FFF2-40B4-BE49-F238E27FC236}">
                  <a16:creationId xmlns:a16="http://schemas.microsoft.com/office/drawing/2014/main" id="{AB78D5E4-D3E5-5C90-A6E2-16DA1AF982CE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>
              <a:extLst>
                <a:ext uri="{FF2B5EF4-FFF2-40B4-BE49-F238E27FC236}">
                  <a16:creationId xmlns:a16="http://schemas.microsoft.com/office/drawing/2014/main" id="{95ECADC8-2841-6D64-574A-ED8C4ABAB4E1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>
              <a:extLst>
                <a:ext uri="{FF2B5EF4-FFF2-40B4-BE49-F238E27FC236}">
                  <a16:creationId xmlns:a16="http://schemas.microsoft.com/office/drawing/2014/main" id="{2DF29869-3A9E-E49C-D472-E92BC602CE81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>
              <a:extLst>
                <a:ext uri="{FF2B5EF4-FFF2-40B4-BE49-F238E27FC236}">
                  <a16:creationId xmlns:a16="http://schemas.microsoft.com/office/drawing/2014/main" id="{0395FCE3-7C6D-29FD-06A1-36B675A926D4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>
              <a:extLst>
                <a:ext uri="{FF2B5EF4-FFF2-40B4-BE49-F238E27FC236}">
                  <a16:creationId xmlns:a16="http://schemas.microsoft.com/office/drawing/2014/main" id="{B6EF38DD-CE0C-2590-5184-C61B69B60095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>
              <a:extLst>
                <a:ext uri="{FF2B5EF4-FFF2-40B4-BE49-F238E27FC236}">
                  <a16:creationId xmlns:a16="http://schemas.microsoft.com/office/drawing/2014/main" id="{1F2CEDB3-2BBA-4090-C670-69DFD7774FFB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>
              <a:extLst>
                <a:ext uri="{FF2B5EF4-FFF2-40B4-BE49-F238E27FC236}">
                  <a16:creationId xmlns:a16="http://schemas.microsoft.com/office/drawing/2014/main" id="{96CA8F6C-5F9E-9FE1-817A-FB3C5FF3FB91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>
              <a:extLst>
                <a:ext uri="{FF2B5EF4-FFF2-40B4-BE49-F238E27FC236}">
                  <a16:creationId xmlns:a16="http://schemas.microsoft.com/office/drawing/2014/main" id="{C43983A7-F505-C7B6-8F23-0DEFAA7C6F65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>
              <a:extLst>
                <a:ext uri="{FF2B5EF4-FFF2-40B4-BE49-F238E27FC236}">
                  <a16:creationId xmlns:a16="http://schemas.microsoft.com/office/drawing/2014/main" id="{52508E1A-FDCE-BCDF-8CEB-915E4613C8B6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>
              <a:extLst>
                <a:ext uri="{FF2B5EF4-FFF2-40B4-BE49-F238E27FC236}">
                  <a16:creationId xmlns:a16="http://schemas.microsoft.com/office/drawing/2014/main" id="{8F6D581C-FFB3-833F-B7DE-023FD61DC213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>
              <a:extLst>
                <a:ext uri="{FF2B5EF4-FFF2-40B4-BE49-F238E27FC236}">
                  <a16:creationId xmlns:a16="http://schemas.microsoft.com/office/drawing/2014/main" id="{61351F68-EDA8-B0F2-A824-9BE9B9548EBC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>
              <a:extLst>
                <a:ext uri="{FF2B5EF4-FFF2-40B4-BE49-F238E27FC236}">
                  <a16:creationId xmlns:a16="http://schemas.microsoft.com/office/drawing/2014/main" id="{619D5E06-0545-0D51-F715-08CD46A380E0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>
              <a:extLst>
                <a:ext uri="{FF2B5EF4-FFF2-40B4-BE49-F238E27FC236}">
                  <a16:creationId xmlns:a16="http://schemas.microsoft.com/office/drawing/2014/main" id="{21B7ECAB-FD44-F477-D9CC-D85A39E470EF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>
              <a:extLst>
                <a:ext uri="{FF2B5EF4-FFF2-40B4-BE49-F238E27FC236}">
                  <a16:creationId xmlns:a16="http://schemas.microsoft.com/office/drawing/2014/main" id="{35CC20CF-C83A-2653-EF6D-BA73E285681F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>
              <a:extLst>
                <a:ext uri="{FF2B5EF4-FFF2-40B4-BE49-F238E27FC236}">
                  <a16:creationId xmlns:a16="http://schemas.microsoft.com/office/drawing/2014/main" id="{EE0CA878-B19B-2F09-69CF-6E58C3D97FB8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>
              <a:extLst>
                <a:ext uri="{FF2B5EF4-FFF2-40B4-BE49-F238E27FC236}">
                  <a16:creationId xmlns:a16="http://schemas.microsoft.com/office/drawing/2014/main" id="{6FE05E1A-E49C-98B0-7899-68C8C1503331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>
              <a:extLst>
                <a:ext uri="{FF2B5EF4-FFF2-40B4-BE49-F238E27FC236}">
                  <a16:creationId xmlns:a16="http://schemas.microsoft.com/office/drawing/2014/main" id="{DC097FDE-F7E3-D9D5-3D76-D8EEE10ED712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>
              <a:extLst>
                <a:ext uri="{FF2B5EF4-FFF2-40B4-BE49-F238E27FC236}">
                  <a16:creationId xmlns:a16="http://schemas.microsoft.com/office/drawing/2014/main" id="{F2FE22D0-D4FE-BAAC-57BD-8712FF8AA172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>
              <a:extLst>
                <a:ext uri="{FF2B5EF4-FFF2-40B4-BE49-F238E27FC236}">
                  <a16:creationId xmlns:a16="http://schemas.microsoft.com/office/drawing/2014/main" id="{57AF09AC-0C0C-9C2F-3311-6B1810446C82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>
            <a:extLst>
              <a:ext uri="{FF2B5EF4-FFF2-40B4-BE49-F238E27FC236}">
                <a16:creationId xmlns:a16="http://schemas.microsoft.com/office/drawing/2014/main" id="{0C612EC1-D40B-9B86-2B2B-B89EEB31B7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3763" y="1195635"/>
            <a:ext cx="6195179" cy="3065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Spring Boot</a:t>
            </a:r>
            <a:r>
              <a:rPr lang="en-GB" dirty="0"/>
              <a:t> — </a:t>
            </a:r>
            <a:r>
              <a:rPr lang="ru-RU" dirty="0"/>
              <a:t>быстрое создание и тестирование </a:t>
            </a:r>
            <a:r>
              <a:rPr lang="en-GB" dirty="0"/>
              <a:t>REST API</a:t>
            </a:r>
          </a:p>
          <a:p>
            <a:r>
              <a:rPr lang="en-GB" b="1" dirty="0"/>
              <a:t>Kafka</a:t>
            </a:r>
            <a:r>
              <a:rPr lang="en-GB" dirty="0"/>
              <a:t> — </a:t>
            </a:r>
            <a:r>
              <a:rPr lang="ru-RU" dirty="0"/>
              <a:t>обработка потоков данных между сервисами</a:t>
            </a:r>
          </a:p>
          <a:p>
            <a:r>
              <a:rPr lang="en-GB" b="1" dirty="0" err="1"/>
              <a:t>ClickHouse</a:t>
            </a:r>
            <a:r>
              <a:rPr lang="en-GB" dirty="0"/>
              <a:t> — </a:t>
            </a:r>
            <a:r>
              <a:rPr lang="ru-RU" dirty="0"/>
              <a:t>высокоскоростная аналитика временных рядов (движение поездов)</a:t>
            </a:r>
          </a:p>
          <a:p>
            <a:r>
              <a:rPr lang="en-GB" b="1" dirty="0"/>
              <a:t>Redis</a:t>
            </a:r>
            <a:r>
              <a:rPr lang="en-GB" dirty="0"/>
              <a:t> — </a:t>
            </a:r>
            <a:r>
              <a:rPr lang="ru-RU" dirty="0"/>
              <a:t>кэширование промежуточных результатов, минимизация задержек</a:t>
            </a:r>
          </a:p>
          <a:p>
            <a:r>
              <a:rPr lang="en-GB" b="1" dirty="0"/>
              <a:t>PostgreSQL</a:t>
            </a:r>
            <a:r>
              <a:rPr lang="en-GB" dirty="0"/>
              <a:t> — </a:t>
            </a:r>
            <a:r>
              <a:rPr lang="ru-RU" dirty="0"/>
              <a:t>надежное хранение правил</a:t>
            </a:r>
          </a:p>
          <a:p>
            <a:r>
              <a:rPr lang="en-GB" b="1" dirty="0"/>
              <a:t>MongoDB</a:t>
            </a:r>
            <a:r>
              <a:rPr lang="en-GB" dirty="0"/>
              <a:t> — </a:t>
            </a:r>
            <a:r>
              <a:rPr lang="ru-RU" dirty="0"/>
              <a:t>удобство хранения гибких структур событий</a:t>
            </a:r>
          </a:p>
          <a:p>
            <a:r>
              <a:rPr lang="en-GB" b="1" dirty="0"/>
              <a:t>Docker</a:t>
            </a:r>
            <a:r>
              <a:rPr lang="en-GB" dirty="0"/>
              <a:t> — </a:t>
            </a:r>
            <a:r>
              <a:rPr lang="ru-RU" dirty="0"/>
              <a:t>развёртывание и масштабирование сервисов</a:t>
            </a:r>
          </a:p>
          <a:p>
            <a:r>
              <a:rPr lang="en-GB" b="1" dirty="0"/>
              <a:t>Prometheus + Grafana</a:t>
            </a:r>
            <a:r>
              <a:rPr lang="en-GB" dirty="0"/>
              <a:t> — </a:t>
            </a:r>
            <a:r>
              <a:rPr lang="ru-RU" dirty="0"/>
              <a:t>мониторинг производительности и визуализация метрик</a:t>
            </a:r>
          </a:p>
        </p:txBody>
      </p:sp>
      <p:sp>
        <p:nvSpPr>
          <p:cNvPr id="583" name="Google Shape;583;p40">
            <a:extLst>
              <a:ext uri="{FF2B5EF4-FFF2-40B4-BE49-F238E27FC236}">
                <a16:creationId xmlns:a16="http://schemas.microsoft.com/office/drawing/2014/main" id="{0B2F30AC-2C9F-562A-6CAA-F0EB6F9B826A}"/>
              </a:ext>
            </a:extLst>
          </p:cNvPr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1399284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0DF4FE9-C219-EB9D-B8B9-13B176A54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EF8A453-56FC-A423-CD1E-968359626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236" y="2731100"/>
            <a:ext cx="6729436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/>
              <a:t>Project </a:t>
            </a:r>
            <a:r>
              <a:rPr lang="en-US" dirty="0">
                <a:solidFill>
                  <a:schemeClr val="accent4"/>
                </a:solidFill>
              </a:rPr>
              <a:t>Summary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2975E4CF-0512-0D1E-4A33-2B8996269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810A1AD5-FC16-3E8C-74FC-5ADBDCABC504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B5E37E09-DC07-3E38-F5CA-435A0732B1F8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4E6218E1-B8AA-2090-8100-639AADF25977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809516E5-8EE2-B7D5-6046-E15328169B11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5F6EE79D-55C3-F7FC-66A4-7925052B69F8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AC8A2140-D38C-9684-27D3-F22186B8875B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4852C2B1-BAE3-6188-F837-BA6781A0B0B3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1FAB4DF-5CEA-08FC-D226-599F253027AA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B948B22C-8479-D768-A46F-1DE4DDD92E64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F17AEB26-1C6D-04C4-E299-DFCC15153684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380959A1-1C8F-715F-BCB7-919901AB66B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3435613D-8CA1-6BA3-0864-600FD81118C9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3A71A440-A749-B6B5-B2E5-86E968BC4C5C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8590699B-D5ED-A828-5465-23527E26C95D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BF72FBB8-E460-75A2-668E-F02671B93F0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00F63E6F-C77A-EC58-C67E-1C8A1084EE6C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CA7B8DC4-4B66-AC80-E2D5-80BDD0FF96D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126BAA66-3EB4-C87E-8FEA-E5CAF296F1EB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725018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10F49386-E57B-A72A-F40C-033031DD3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EC51F755-616C-0AA7-2822-CF6D7D20A136}"/>
              </a:ext>
            </a:extLst>
          </p:cNvPr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AADED406-8C56-F8E8-34D8-B0550AA56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</a:t>
            </a:r>
            <a:r>
              <a:rPr lang="en-GB" dirty="0">
                <a:solidFill>
                  <a:schemeClr val="accent4"/>
                </a:solidFill>
              </a:rPr>
              <a:t>conclusions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>
            <a:extLst>
              <a:ext uri="{FF2B5EF4-FFF2-40B4-BE49-F238E27FC236}">
                <a16:creationId xmlns:a16="http://schemas.microsoft.com/office/drawing/2014/main" id="{5F72BFF2-2811-E887-7885-8A26915A31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43359"/>
            <a:ext cx="7578611" cy="250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RU" dirty="0"/>
              <a:t>✅ </a:t>
            </a:r>
            <a:r>
              <a:rPr lang="ru-RU" dirty="0"/>
              <a:t>Реализованы </a:t>
            </a:r>
            <a:r>
              <a:rPr lang="en-GB" dirty="0"/>
              <a:t>REST API </a:t>
            </a:r>
            <a:r>
              <a:rPr lang="ru-RU" dirty="0"/>
              <a:t>и логика аналитики</a:t>
            </a:r>
          </a:p>
          <a:p>
            <a:r>
              <a:rPr lang="en-RU" dirty="0"/>
              <a:t>✅ </a:t>
            </a:r>
            <a:r>
              <a:rPr lang="ru-RU" dirty="0"/>
              <a:t>Вся система </a:t>
            </a:r>
            <a:r>
              <a:rPr lang="ru-RU" dirty="0" err="1"/>
              <a:t>контейнеризирована</a:t>
            </a:r>
            <a:r>
              <a:rPr lang="ru-RU" dirty="0"/>
              <a:t> через </a:t>
            </a:r>
            <a:r>
              <a:rPr lang="en-GB" b="1" dirty="0"/>
              <a:t>Docker Compose</a:t>
            </a:r>
            <a:endParaRPr lang="en-GB" dirty="0"/>
          </a:p>
          <a:p>
            <a:r>
              <a:rPr lang="en-RU" dirty="0"/>
              <a:t>✅ </a:t>
            </a:r>
            <a:r>
              <a:rPr lang="ru-RU" dirty="0"/>
              <a:t>Документация </a:t>
            </a:r>
            <a:r>
              <a:rPr lang="en-GB" dirty="0"/>
              <a:t>API </a:t>
            </a:r>
            <a:r>
              <a:rPr lang="ru-RU" dirty="0"/>
              <a:t>доступна в </a:t>
            </a:r>
            <a:r>
              <a:rPr lang="en-GB" b="1" dirty="0"/>
              <a:t>Swagger UI</a:t>
            </a:r>
            <a:endParaRPr lang="en-GB" dirty="0"/>
          </a:p>
          <a:p>
            <a:r>
              <a:rPr lang="en-RU" dirty="0"/>
              <a:t>✅ </a:t>
            </a:r>
            <a:r>
              <a:rPr lang="ru-RU" dirty="0"/>
              <a:t>Исходный код размещён на </a:t>
            </a:r>
            <a:r>
              <a:rPr lang="en-GB" b="1" dirty="0"/>
              <a:t>GitHub</a:t>
            </a:r>
            <a:endParaRPr lang="en-GB" dirty="0"/>
          </a:p>
          <a:p>
            <a:r>
              <a:rPr lang="en-RU" dirty="0"/>
              <a:t>✅ </a:t>
            </a:r>
            <a:r>
              <a:rPr lang="ru-RU" dirty="0"/>
              <a:t>Реализована визуализация состояния поездов и метрик в </a:t>
            </a:r>
            <a:r>
              <a:rPr lang="en-GB" b="1" dirty="0"/>
              <a:t>Grafana</a:t>
            </a:r>
            <a:endParaRPr lang="en-GB" dirty="0"/>
          </a:p>
          <a:p>
            <a:r>
              <a:rPr lang="en-RU" dirty="0"/>
              <a:t>🧠 </a:t>
            </a:r>
            <a:r>
              <a:rPr lang="ru-RU" dirty="0"/>
              <a:t>Архитектура построена на понимании и целесообразности использования технологий</a:t>
            </a:r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E98E2CF8-88DB-7782-7673-AAD4A2B0A0B9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58293E96-BE82-FD98-E3BA-834C9C95B3C4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>
            <a:extLst>
              <a:ext uri="{FF2B5EF4-FFF2-40B4-BE49-F238E27FC236}">
                <a16:creationId xmlns:a16="http://schemas.microsoft.com/office/drawing/2014/main" id="{69F2ABD4-2118-8CF0-4FC5-73241B08E428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84751097-E7AF-A7EE-E922-1D00E7D26D44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4ED34271-CB80-ABBB-E064-07E4A6C8EA6C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C3094CA8-DE09-139B-78F9-BDC81EDFF9EB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65746023-4A54-39FE-BE14-6F23F15A408C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0E202E9A-CD7B-327F-3FF8-205FBDDA2107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17342130-9EB3-45EF-361A-A93A2C06A2D0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33852104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66218" y="25717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purpose</a:t>
            </a:r>
            <a:r>
              <a:rPr lang="en" dirty="0"/>
              <a:t> of </a:t>
            </a:r>
            <a:r>
              <a:rPr lang="en" dirty="0">
                <a:solidFill>
                  <a:schemeClr val="accent4"/>
                </a:solidFill>
              </a:rPr>
              <a:t>our 		</a:t>
            </a:r>
            <a:r>
              <a:rPr lang="en-US" dirty="0">
                <a:solidFill>
                  <a:schemeClr val="accent4"/>
                </a:solidFill>
              </a:rPr>
              <a:t> project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7F8F68C-31FF-E07B-4B36-B6FBC11F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019514D-7D28-BA58-53FA-42D08469F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236" y="2731100"/>
            <a:ext cx="8261092" cy="853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/>
              <a:t>What's next? </a:t>
            </a:r>
            <a:r>
              <a:rPr lang="en-US" dirty="0">
                <a:solidFill>
                  <a:schemeClr val="accent4"/>
                </a:solidFill>
              </a:rPr>
              <a:t>(prospects)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78515DC-7AFE-DC04-D623-6E53909B9D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B3ACFAE8-F2E2-8179-B40D-8D0DD6DD5E90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499821DC-391C-8927-8F8C-8CA8E0644944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CB9D4DA1-B4DF-1CEF-11D5-704EA54ABF1E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BFE9F81A-6C6F-C01D-B225-E3A05706D275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A3719492-7F68-DA1F-EE22-CB31B9781022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D329A9D7-6530-EBE1-4DA7-188D1DE79F74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8433422F-AD0E-4173-1E89-916C46619E4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D4DC9E71-9444-B8D7-76C8-A56C4D89869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7943F857-82A4-9D44-165B-6A46AF027875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72F21015-9DD4-AC55-B48B-483DC70BE202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27808D8E-EACA-9AD5-0263-1C24DF170CA7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879EA6A6-053E-2AA7-4F88-5C37AB54563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A1D10720-1E6F-BEC5-D553-73F88F2C2AEB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C81F8600-1F94-0558-2284-B5185488FCAD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50F71ABA-8878-A8D2-9743-5E2965ABFF5E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1C21693F-0ACA-CE11-D78E-F946625CC156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0EDA5470-F60C-5A62-3F8B-4A72D1895856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980694B4-9C7E-7FF2-571E-5203AB40BA5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490763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7"/>
          <p:cNvSpPr txBox="1">
            <a:spLocks noGrp="1"/>
          </p:cNvSpPr>
          <p:nvPr>
            <p:ph type="body" idx="1"/>
          </p:nvPr>
        </p:nvSpPr>
        <p:spPr>
          <a:xfrm>
            <a:off x="1234150" y="1947036"/>
            <a:ext cx="7138664" cy="207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400" dirty="0"/>
              <a:t>Добавить </a:t>
            </a:r>
            <a:r>
              <a:rPr lang="en-GB" sz="1400" dirty="0"/>
              <a:t>frontend-</a:t>
            </a:r>
            <a:r>
              <a:rPr lang="ru-RU" sz="1400" dirty="0"/>
              <a:t>интерфейс для диспетчеров</a:t>
            </a:r>
          </a:p>
          <a:p>
            <a:r>
              <a:rPr lang="ru-RU" sz="1400" dirty="0"/>
              <a:t>Реализовать тревожные уведомления по метрикам</a:t>
            </a:r>
          </a:p>
          <a:p>
            <a:r>
              <a:rPr lang="ru-RU" sz="1400" dirty="0"/>
              <a:t>Интеграция с реальными источниками данных (</a:t>
            </a:r>
            <a:r>
              <a:rPr lang="en-GB" sz="1400" dirty="0"/>
              <a:t>API </a:t>
            </a:r>
            <a:r>
              <a:rPr lang="ru-RU" sz="1400" dirty="0"/>
              <a:t>РЖД и пр.)</a:t>
            </a:r>
          </a:p>
          <a:p>
            <a:r>
              <a:rPr lang="ru-RU" sz="1400" dirty="0"/>
              <a:t>Оптимизация аналитики через машинное обучение</a:t>
            </a:r>
          </a:p>
        </p:txBody>
      </p:sp>
      <p:sp>
        <p:nvSpPr>
          <p:cNvPr id="1664" name="Google Shape;1664;p67"/>
          <p:cNvSpPr txBox="1">
            <a:spLocks noGrp="1"/>
          </p:cNvSpPr>
          <p:nvPr>
            <p:ph type="title"/>
          </p:nvPr>
        </p:nvSpPr>
        <p:spPr>
          <a:xfrm>
            <a:off x="3006000" y="289749"/>
            <a:ext cx="3360294" cy="68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Prospects</a:t>
            </a:r>
            <a:endParaRPr dirty="0"/>
          </a:p>
        </p:txBody>
      </p:sp>
      <p:grpSp>
        <p:nvGrpSpPr>
          <p:cNvPr id="1665" name="Google Shape;1665;p67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666" name="Google Shape;1666;p67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7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7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7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7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7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7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7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7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7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7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7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>
          <a:extLst>
            <a:ext uri="{FF2B5EF4-FFF2-40B4-BE49-F238E27FC236}">
              <a16:creationId xmlns:a16="http://schemas.microsoft.com/office/drawing/2014/main" id="{84A03C00-E869-DC1F-B169-2FE211675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7">
            <a:extLst>
              <a:ext uri="{FF2B5EF4-FFF2-40B4-BE49-F238E27FC236}">
                <a16:creationId xmlns:a16="http://schemas.microsoft.com/office/drawing/2014/main" id="{D37FE915-D4BA-36E9-EB8E-49EAB1614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4286" y="1136487"/>
            <a:ext cx="8320483" cy="280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3"/>
              </a:rPr>
              <a:t>https://</a:t>
            </a:r>
            <a:r>
              <a:rPr lang="en-GB" sz="1400" dirty="0" err="1">
                <a:hlinkClick r:id="rId3"/>
              </a:rPr>
              <a:t>docs.spring.io</a:t>
            </a:r>
            <a:r>
              <a:rPr lang="en-GB" sz="1400" dirty="0">
                <a:hlinkClick r:id="rId3"/>
              </a:rPr>
              <a:t>/spring-boot/</a:t>
            </a:r>
            <a:r>
              <a:rPr lang="en-GB" sz="1400" dirty="0" err="1">
                <a:hlinkClick r:id="rId3"/>
              </a:rPr>
              <a:t>index.html</a:t>
            </a:r>
            <a:r>
              <a:rPr lang="en-GB" sz="1400" dirty="0">
                <a:hlinkClick r:id="rId3"/>
              </a:rPr>
              <a:t> 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4"/>
              </a:rPr>
              <a:t>https://</a:t>
            </a:r>
            <a:r>
              <a:rPr lang="en-GB" sz="1400" dirty="0" err="1">
                <a:hlinkClick r:id="rId4"/>
              </a:rPr>
              <a:t>kafka.apache.org</a:t>
            </a:r>
            <a:r>
              <a:rPr lang="en-GB" sz="1400" dirty="0">
                <a:hlinkClick r:id="rId4"/>
              </a:rPr>
              <a:t>/documentation/ 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5"/>
              </a:rPr>
              <a:t>https://</a:t>
            </a:r>
            <a:r>
              <a:rPr lang="en-GB" sz="1400" dirty="0" err="1">
                <a:hlinkClick r:id="rId5"/>
              </a:rPr>
              <a:t>www.postgresql.org</a:t>
            </a:r>
            <a:r>
              <a:rPr lang="en-GB" sz="1400" dirty="0">
                <a:hlinkClick r:id="rId5"/>
              </a:rPr>
              <a:t>/docs/ 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6"/>
              </a:rPr>
              <a:t>https://</a:t>
            </a:r>
            <a:r>
              <a:rPr lang="en-GB" sz="1400" dirty="0" err="1">
                <a:hlinkClick r:id="rId6"/>
              </a:rPr>
              <a:t>redis.io</a:t>
            </a:r>
            <a:r>
              <a:rPr lang="en-GB" sz="1400" dirty="0">
                <a:hlinkClick r:id="rId6"/>
              </a:rPr>
              <a:t>/docs/latest/ 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https://www.mongodb.com/docs/manual/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https://clickhouse.com/docs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https://grafana.com/docs/</a:t>
            </a:r>
            <a:endParaRPr lang="ru-RU" sz="1400" dirty="0"/>
          </a:p>
          <a:p>
            <a:pPr marL="698500" lvl="0" indent="-203200">
              <a:lnSpc>
                <a:spcPct val="100000"/>
              </a:lnSpc>
              <a:spcBef>
                <a:spcPts val="800"/>
              </a:spcBef>
              <a:buSzPts val="1200"/>
              <a:buFont typeface="Source Code Pro"/>
              <a:buChar char="●"/>
            </a:pPr>
            <a:r>
              <a:rPr lang="en-GB" sz="1400" dirty="0">
                <a:hlinkClick r:id="rId11"/>
              </a:rPr>
              <a:t>https://</a:t>
            </a:r>
            <a:r>
              <a:rPr lang="en-GB" sz="1400" dirty="0" err="1">
                <a:hlinkClick r:id="rId11"/>
              </a:rPr>
              <a:t>swagger.io</a:t>
            </a:r>
            <a:r>
              <a:rPr lang="en-GB" sz="1400" dirty="0">
                <a:hlinkClick r:id="rId11"/>
              </a:rPr>
              <a:t>/docs/specification/v3_0/about/</a:t>
            </a:r>
            <a:endParaRPr sz="1400" dirty="0"/>
          </a:p>
        </p:txBody>
      </p:sp>
      <p:sp>
        <p:nvSpPr>
          <p:cNvPr id="1664" name="Google Shape;1664;p67">
            <a:extLst>
              <a:ext uri="{FF2B5EF4-FFF2-40B4-BE49-F238E27FC236}">
                <a16:creationId xmlns:a16="http://schemas.microsoft.com/office/drawing/2014/main" id="{58FAF9EB-D45D-41B0-0A7E-A3B7EF432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grpSp>
        <p:nvGrpSpPr>
          <p:cNvPr id="1665" name="Google Shape;1665;p67">
            <a:extLst>
              <a:ext uri="{FF2B5EF4-FFF2-40B4-BE49-F238E27FC236}">
                <a16:creationId xmlns:a16="http://schemas.microsoft.com/office/drawing/2014/main" id="{BDC91952-B859-7C8E-C788-82DE1525F7E0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666" name="Google Shape;1666;p67">
              <a:extLst>
                <a:ext uri="{FF2B5EF4-FFF2-40B4-BE49-F238E27FC236}">
                  <a16:creationId xmlns:a16="http://schemas.microsoft.com/office/drawing/2014/main" id="{CF9DA6D7-5DA8-615E-B97A-40F7FDD8FC12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7">
              <a:extLst>
                <a:ext uri="{FF2B5EF4-FFF2-40B4-BE49-F238E27FC236}">
                  <a16:creationId xmlns:a16="http://schemas.microsoft.com/office/drawing/2014/main" id="{74D3F4D8-19DE-C453-B169-6922A67973E7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7">
              <a:extLst>
                <a:ext uri="{FF2B5EF4-FFF2-40B4-BE49-F238E27FC236}">
                  <a16:creationId xmlns:a16="http://schemas.microsoft.com/office/drawing/2014/main" id="{79D87CDE-5C01-93DF-E6F4-CD188FF3ED7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7">
              <a:extLst>
                <a:ext uri="{FF2B5EF4-FFF2-40B4-BE49-F238E27FC236}">
                  <a16:creationId xmlns:a16="http://schemas.microsoft.com/office/drawing/2014/main" id="{54AD9BB7-1051-C230-C7EF-444D183212FE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7">
              <a:extLst>
                <a:ext uri="{FF2B5EF4-FFF2-40B4-BE49-F238E27FC236}">
                  <a16:creationId xmlns:a16="http://schemas.microsoft.com/office/drawing/2014/main" id="{01B7D5E3-7058-E8E7-EE89-7C4D76AA4372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7">
              <a:extLst>
                <a:ext uri="{FF2B5EF4-FFF2-40B4-BE49-F238E27FC236}">
                  <a16:creationId xmlns:a16="http://schemas.microsoft.com/office/drawing/2014/main" id="{11362FFA-64C3-D4DD-45F6-291FF709C27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7">
              <a:extLst>
                <a:ext uri="{FF2B5EF4-FFF2-40B4-BE49-F238E27FC236}">
                  <a16:creationId xmlns:a16="http://schemas.microsoft.com/office/drawing/2014/main" id="{3E4F6C19-B655-35C5-6F27-038383EEAE2C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7">
              <a:extLst>
                <a:ext uri="{FF2B5EF4-FFF2-40B4-BE49-F238E27FC236}">
                  <a16:creationId xmlns:a16="http://schemas.microsoft.com/office/drawing/2014/main" id="{C1473AB3-ACD2-2BD1-6F78-66F91B01B687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7">
              <a:extLst>
                <a:ext uri="{FF2B5EF4-FFF2-40B4-BE49-F238E27FC236}">
                  <a16:creationId xmlns:a16="http://schemas.microsoft.com/office/drawing/2014/main" id="{0472387B-F8AE-B8F0-CB33-2C75BBF2048E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7">
              <a:extLst>
                <a:ext uri="{FF2B5EF4-FFF2-40B4-BE49-F238E27FC236}">
                  <a16:creationId xmlns:a16="http://schemas.microsoft.com/office/drawing/2014/main" id="{C733FE15-6784-6EA6-8B71-3E73328EEB9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7">
              <a:extLst>
                <a:ext uri="{FF2B5EF4-FFF2-40B4-BE49-F238E27FC236}">
                  <a16:creationId xmlns:a16="http://schemas.microsoft.com/office/drawing/2014/main" id="{29F6B37A-3238-498D-908D-41C816D8F5EC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7">
              <a:extLst>
                <a:ext uri="{FF2B5EF4-FFF2-40B4-BE49-F238E27FC236}">
                  <a16:creationId xmlns:a16="http://schemas.microsoft.com/office/drawing/2014/main" id="{F293C290-C9BF-5A08-B60D-B7E34888DBC7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7">
              <a:extLst>
                <a:ext uri="{FF2B5EF4-FFF2-40B4-BE49-F238E27FC236}">
                  <a16:creationId xmlns:a16="http://schemas.microsoft.com/office/drawing/2014/main" id="{A7E03EC0-2403-FF7B-D66B-05DE2D62C2AC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81229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E62501FD-3F2B-FBD8-DA2B-1A1B1F69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>
            <a:extLst>
              <a:ext uri="{FF2B5EF4-FFF2-40B4-BE49-F238E27FC236}">
                <a16:creationId xmlns:a16="http://schemas.microsoft.com/office/drawing/2014/main" id="{CC52A69F-BF78-E799-9BE9-D2259DF26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6838" y="2324113"/>
            <a:ext cx="5079932" cy="2363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Until next time!</a:t>
            </a:r>
            <a:endParaRPr dirty="0"/>
          </a:p>
        </p:txBody>
      </p:sp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7BB30DFE-D223-A69B-FBA4-F1D97E1FE407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CCB6EDF8-5F6D-F429-1782-4FCD8A53D226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4C1A2707-34EF-17B5-D3F7-BC510A948E0D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B802FC5C-CF39-5F22-9691-33A657FD24D6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8AB62599-DE17-5E29-AEE5-BA3971FD53E6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56A997BD-BFA9-AB22-5FEE-70DC67DE021A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BDAAFB2D-F3BA-20AC-CD83-106ACD82E5C5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18B7463D-DF78-A6D2-79FB-3E13B04AC154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A9777271-F927-806B-CF17-350FBECEF95E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FABE150C-9EAE-05B8-4E7F-2BA5025D614D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14FEDA9B-C632-BFCD-1C6B-997AD340DBF6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EA1E2A13-598E-02EA-4DC3-1FCB594CD853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090BCD84-C523-D66A-9943-46DE800357D5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C83E989C-5418-E13C-E251-EAEEB52E85D2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BFA15763-083A-5236-C607-D13D830F1CB5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2474F679-9676-A95B-88B0-58024B6E54FA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39F9CDEA-A121-2D27-4A4A-D75DC3475ACD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A77C3F5F-7883-15D0-1C2C-E6986E9BA444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2C4BABB3-0B82-9AE0-BF01-0659C5A327C1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045D8418-6979-F888-44D8-85F5B4062263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E3CF4FFE-716D-143D-9BEC-0B86CD294B48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C6B0DCC9-BD85-3B12-B99C-7DFC7A50B6C7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ED9CD795-CB37-8852-14F8-CB50D29F8BB7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4639AC1B-981C-4F0F-C96A-5D8B1263E1D2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B7E1A1B2-DAAE-A233-5465-3B36A2BE2F3F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EDB21EEE-A790-52F0-043B-F8E598416DD5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A5F1635C-6F29-A9CD-3C4B-D58BDB1F6A5D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7A51863B-5CFA-5113-615B-3C450A752118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59D8D736-F34C-2B88-C259-5727489C7514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6226C64B-A86A-BB63-496C-55A2CE0CA662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DD476157-FF01-84D6-E363-0A9F25548285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86168060-4753-AEAB-D9D2-FCFD075222DB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29B565FE-0755-801C-9CE0-63351C91AF36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9E172DDC-BDF5-B242-E07A-2545FFA902D2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3029F949-ABB6-E03C-1680-880617122DD4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C90D5CE9-EEDE-7A1B-9E40-42F161CDCC11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BB242A52-E6A4-68BE-61AF-6F72D1448DED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FDF88EAA-51A1-96D6-D8AD-B3F3E2FFFBB4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E3F327A8-ABED-81B4-EC40-045CD2A4599F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B8E66BE1-B0B1-BED3-2533-DEA2ADDF8344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5475F838-9CB8-4823-6CCE-D4E7D96E68B0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92CCACEB-E906-D267-3EA8-4A9F5EDF2A10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E21DB034-8FDA-FCB7-0E46-6979AFDB22EB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1DBA1F47-EB36-0F0A-7326-13D3CBBE163E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B4EEE024-C483-534D-C25F-0FA35EE461E1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4B374A10-AEF9-940D-260A-BFF718B7CDDC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1D46A898-5DB2-AB2C-C361-B5FCE4583311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>
            <a:extLst>
              <a:ext uri="{FF2B5EF4-FFF2-40B4-BE49-F238E27FC236}">
                <a16:creationId xmlns:a16="http://schemas.microsoft.com/office/drawing/2014/main" id="{2AB3EA9B-648E-B91D-CA80-301A4B24A86E}"/>
              </a:ext>
            </a:extLst>
          </p:cNvPr>
          <p:cNvSpPr txBox="1"/>
          <p:nvPr/>
        </p:nvSpPr>
        <p:spPr>
          <a:xfrm>
            <a:off x="8755605" y="294196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4977057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</a:t>
            </a:r>
            <a:r>
              <a:rPr lang="ru-RU" dirty="0">
                <a:solidFill>
                  <a:schemeClr val="accent4"/>
                </a:solidFill>
              </a:rPr>
              <a:t>проекта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5102169" y="1501307"/>
            <a:ext cx="3918906" cy="253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2400" dirty="0">
                <a:solidFill>
                  <a:schemeClr val="accent4"/>
                </a:solidFill>
              </a:rPr>
              <a:t>Our goal</a:t>
            </a:r>
            <a:r>
              <a:rPr lang="en-GB" sz="2400" dirty="0">
                <a:solidFill>
                  <a:schemeClr val="accent4"/>
                </a:solidFill>
              </a:rPr>
              <a:t>:</a:t>
            </a:r>
            <a:endParaRPr lang="ru-RU" sz="24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распределённый сервис, способный в реальном времени собирать, анализировать и сохранять события движения поездов.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230480" y="1232681"/>
            <a:ext cx="4201278" cy="3069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2400" dirty="0">
                <a:solidFill>
                  <a:schemeClr val="accent4"/>
                </a:solidFill>
              </a:rPr>
              <a:t>Why do you need this service?:</a:t>
            </a:r>
            <a:endParaRPr lang="ru-RU" sz="24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Мониторинг движения поездов в реальном времени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Выявление отклонений от графика, простоев, аварийных ситуаций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Централизованная аналитика и хранение истории</a:t>
            </a:r>
            <a:endParaRPr lang="en-US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155837" y="4425325"/>
            <a:ext cx="1427003" cy="546300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ECFCA66-E07C-BD34-D254-4FAB6F93D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FFCF7FA-E88C-1157-C8A5-552FF1F97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011" y="2425719"/>
            <a:ext cx="6697888" cy="153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General architecture of the </a:t>
            </a:r>
            <a:r>
              <a:rPr lang="en-US" dirty="0">
                <a:solidFill>
                  <a:schemeClr val="accent4"/>
                </a:solidFill>
              </a:rPr>
              <a:t>system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5D816BFC-A981-8327-AB00-FF2A0175C3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46645F5B-C9C3-E70A-E702-926AD1B50D53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BF49DD06-674D-CCEB-8305-04BAF3754211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CCEDFDE1-92CB-725A-9597-A0F49890CEBB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58288A46-5C88-FAA0-505B-8121D1CAD671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D04D0426-C9CB-7F2C-4793-FFBDF14C0EF9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863FE88A-860B-2A61-5FE9-A5D404006CC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813ABA31-6894-867C-2743-1E2BB412748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0808954-32D8-F54B-E6B5-9CBB485FF2BA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886AB2E6-B951-DC63-44F5-8663B2833ECA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1AF751F4-2292-A467-41E3-5DFF2A3C29EF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3A0B2457-944C-C163-AF17-25CB6F7A47C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4CF5C333-E77D-6D90-928E-198E17567C7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C710673F-1849-A95B-4A8B-E6B5DF2A483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0F774B77-65AD-05BC-EB81-81A0F4A28AF4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467EA9A0-1BA4-30D6-40C4-FB7701F49E54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0F7F38E9-75EF-86D4-CE84-1479AD47D200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A25850A1-89DF-8753-0AC8-6A724DC4339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3FB045FE-D24E-0C7C-7F35-42974D227094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72388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129540" y="294538"/>
            <a:ext cx="8301360" cy="723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Общая архитектура </a:t>
            </a:r>
            <a:r>
              <a:rPr lang="ru-RU" dirty="0">
                <a:solidFill>
                  <a:schemeClr val="accent4"/>
                </a:solidFill>
              </a:rPr>
              <a:t>системы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943176" y="1428977"/>
            <a:ext cx="5639349" cy="32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000"/>
              </a:spcBef>
              <a:buSzPts val="1400"/>
              <a:buNone/>
            </a:pPr>
            <a:r>
              <a:rPr lang="ru-RU" dirty="0"/>
              <a:t>Описание:</a:t>
            </a:r>
            <a:endParaRPr lang="ru-RU" dirty="0">
              <a:solidFill>
                <a:schemeClr val="accent2"/>
              </a:solidFill>
            </a:endParaRPr>
          </a:p>
          <a:p>
            <a:pPr lvl="0">
              <a:spcBef>
                <a:spcPts val="1000"/>
              </a:spcBef>
              <a:buSzPts val="1400"/>
            </a:pPr>
            <a:r>
              <a:rPr lang="ru-RU" dirty="0" err="1">
                <a:solidFill>
                  <a:schemeClr val="accent2"/>
                </a:solidFill>
              </a:rPr>
              <a:t>Микросервисная</a:t>
            </a:r>
            <a:r>
              <a:rPr lang="ru-RU" dirty="0">
                <a:solidFill>
                  <a:schemeClr val="accent2"/>
                </a:solidFill>
              </a:rPr>
              <a:t> архитектура</a:t>
            </a:r>
            <a:endParaRPr lang="en-GB" dirty="0">
              <a:solidFill>
                <a:schemeClr val="accent2"/>
              </a:solidFill>
            </a:endParaRPr>
          </a:p>
          <a:p>
            <a:pPr lvl="0">
              <a:buClr>
                <a:schemeClr val="dk2"/>
              </a:buClr>
              <a:buSzPts val="1400"/>
            </a:pPr>
            <a:r>
              <a:rPr lang="ru-RU" dirty="0">
                <a:solidFill>
                  <a:schemeClr val="dk2"/>
                </a:solidFill>
              </a:rPr>
              <a:t>Все модули общаются через </a:t>
            </a:r>
            <a:r>
              <a:rPr lang="en-GB" dirty="0">
                <a:solidFill>
                  <a:schemeClr val="dk2"/>
                </a:solidFill>
              </a:rPr>
              <a:t>Kafka</a:t>
            </a:r>
          </a:p>
          <a:p>
            <a:pPr lvl="0">
              <a:buClr>
                <a:schemeClr val="accent5"/>
              </a:buClr>
              <a:buSzPts val="1400"/>
            </a:pPr>
            <a:r>
              <a:rPr lang="ru-RU" dirty="0">
                <a:solidFill>
                  <a:schemeClr val="accent5"/>
                </a:solidFill>
              </a:rPr>
              <a:t>Использование нескольких баз данных для разных задач</a:t>
            </a:r>
            <a:endParaRPr dirty="0">
              <a:solidFill>
                <a:schemeClr val="accent5"/>
              </a:solidFill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ru-RU" dirty="0"/>
          </a:p>
          <a:p>
            <a:pPr marL="0" lvl="0" indent="0">
              <a:spcBef>
                <a:spcPts val="1000"/>
              </a:spcBef>
              <a:buNone/>
            </a:pPr>
            <a:r>
              <a:rPr lang="ru-RU" dirty="0"/>
              <a:t>Кроме того, каждый модуль изолирован в своём </a:t>
            </a:r>
            <a:r>
              <a:rPr lang="en-GB" dirty="0"/>
              <a:t>Docker-</a:t>
            </a:r>
            <a:r>
              <a:rPr lang="ru-RU" dirty="0"/>
              <a:t>контейнере. Также используются </a:t>
            </a:r>
            <a:r>
              <a:rPr lang="en-GB" dirty="0"/>
              <a:t>Prometheus </a:t>
            </a:r>
            <a:r>
              <a:rPr lang="ru-RU" dirty="0"/>
              <a:t>для мониторинга и </a:t>
            </a:r>
            <a:r>
              <a:rPr lang="en-GB" dirty="0"/>
              <a:t>Grafana </a:t>
            </a:r>
            <a:r>
              <a:rPr lang="ru-RU" dirty="0"/>
              <a:t>для визуализации метрик.</a:t>
            </a:r>
            <a:endParaRPr dirty="0"/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292D8356-8E8D-D5F8-1DBE-D2AB35B5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428D3B44-79A0-D11F-40D2-7C29ADA65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" y="294538"/>
            <a:ext cx="8301360" cy="723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Общая архитектура </a:t>
            </a:r>
            <a:r>
              <a:rPr lang="ru-RU" dirty="0">
                <a:solidFill>
                  <a:schemeClr val="accent4"/>
                </a:solidFill>
              </a:rPr>
              <a:t>системы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2" name="Google Shape;492;p37">
            <a:extLst>
              <a:ext uri="{FF2B5EF4-FFF2-40B4-BE49-F238E27FC236}">
                <a16:creationId xmlns:a16="http://schemas.microsoft.com/office/drawing/2014/main" id="{8D93144D-4FF3-65E3-ACF9-98C6BF1C7E6D}"/>
              </a:ext>
            </a:extLst>
          </p:cNvPr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0" name="Picture 6" descr="Kafka on AWS without breaking the bank | by Paul Carr | ii technology blog  | Medium">
            <a:extLst>
              <a:ext uri="{FF2B5EF4-FFF2-40B4-BE49-F238E27FC236}">
                <a16:creationId xmlns:a16="http://schemas.microsoft.com/office/drawing/2014/main" id="{7B2A899B-8BE8-6D2E-21B3-6A4A4F63A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0" b="25862"/>
          <a:stretch>
            <a:fillRect/>
          </a:stretch>
        </p:blipFill>
        <p:spPr bwMode="auto">
          <a:xfrm>
            <a:off x="2453138" y="1835336"/>
            <a:ext cx="4237724" cy="203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Boot - Wikipedia">
            <a:extLst>
              <a:ext uri="{FF2B5EF4-FFF2-40B4-BE49-F238E27FC236}">
                <a16:creationId xmlns:a16="http://schemas.microsoft.com/office/drawing/2014/main" id="{0E7F2BAA-98B8-DE56-D4CC-A02C71F0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6" y="1257061"/>
            <a:ext cx="1454262" cy="14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goDB#Basic Operation |">
            <a:extLst>
              <a:ext uri="{FF2B5EF4-FFF2-40B4-BE49-F238E27FC236}">
                <a16:creationId xmlns:a16="http://schemas.microsoft.com/office/drawing/2014/main" id="{628AD0B1-54B5-9B62-1A66-7AB913658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1" t="16417" r="25006" b="15604"/>
          <a:stretch>
            <a:fillRect/>
          </a:stretch>
        </p:blipFill>
        <p:spPr bwMode="auto">
          <a:xfrm>
            <a:off x="6327026" y="1207504"/>
            <a:ext cx="1454262" cy="146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reSQL - Wikipedia">
            <a:extLst>
              <a:ext uri="{FF2B5EF4-FFF2-40B4-BE49-F238E27FC236}">
                <a16:creationId xmlns:a16="http://schemas.microsoft.com/office/drawing/2014/main" id="{8BA83B6F-5C3A-23C1-C9F9-B416BCA8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43" y="2284727"/>
            <a:ext cx="1601833" cy="16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ickHouse — Википедия">
            <a:extLst>
              <a:ext uri="{FF2B5EF4-FFF2-40B4-BE49-F238E27FC236}">
                <a16:creationId xmlns:a16="http://schemas.microsoft.com/office/drawing/2014/main" id="{A6A86F3E-FCF2-3365-E85C-D61F3546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9" t="13202" r="8351" b="11324"/>
          <a:stretch>
            <a:fillRect/>
          </a:stretch>
        </p:blipFill>
        <p:spPr bwMode="auto">
          <a:xfrm>
            <a:off x="6214105" y="3465859"/>
            <a:ext cx="1624862" cy="14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ker flagged as malware in macOS over file signing snafu">
            <a:extLst>
              <a:ext uri="{FF2B5EF4-FFF2-40B4-BE49-F238E27FC236}">
                <a16:creationId xmlns:a16="http://schemas.microsoft.com/office/drawing/2014/main" id="{4E27895D-38B6-9CD5-65F2-CEC61B06E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6" r="19787"/>
          <a:stretch>
            <a:fillRect/>
          </a:stretch>
        </p:blipFill>
        <p:spPr bwMode="auto">
          <a:xfrm>
            <a:off x="1137606" y="3500244"/>
            <a:ext cx="1624862" cy="14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 - ADM Interactive">
            <a:extLst>
              <a:ext uri="{FF2B5EF4-FFF2-40B4-BE49-F238E27FC236}">
                <a16:creationId xmlns:a16="http://schemas.microsoft.com/office/drawing/2014/main" id="{83ACEBF7-2AFA-3147-4E97-BC27197DD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7" t="9835" r="31214" b="20567"/>
          <a:stretch>
            <a:fillRect/>
          </a:stretch>
        </p:blipFill>
        <p:spPr bwMode="auto">
          <a:xfrm>
            <a:off x="118867" y="2571750"/>
            <a:ext cx="1197441" cy="147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869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D3C27521-A3E2-292E-CE91-DB765AF4F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>
            <a:extLst>
              <a:ext uri="{FF2B5EF4-FFF2-40B4-BE49-F238E27FC236}">
                <a16:creationId xmlns:a16="http://schemas.microsoft.com/office/drawing/2014/main" id="{42A1E509-8B03-65EF-F0F2-A1609805B2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8575" y="1161038"/>
            <a:ext cx="4948949" cy="2001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I</a:t>
            </a:r>
            <a:endParaRPr dirty="0"/>
          </a:p>
        </p:txBody>
      </p:sp>
      <p:sp>
        <p:nvSpPr>
          <p:cNvPr id="353" name="Google Shape;353;p34">
            <a:extLst>
              <a:ext uri="{FF2B5EF4-FFF2-40B4-BE49-F238E27FC236}">
                <a16:creationId xmlns:a16="http://schemas.microsoft.com/office/drawing/2014/main" id="{E501E1F9-B345-923E-341D-FD410075B3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6913" y="3576812"/>
            <a:ext cx="3791368" cy="110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GB" sz="1600" dirty="0"/>
              <a:t>Description of the project and technical requirements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B1726C56-C926-2132-651A-661A95FE0671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310DE4B3-B9C5-E7EE-A2C7-2C728B8D1F1B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90C53885-07B0-85CA-2B46-CFE9113BA202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9B78B620-8BDF-2E47-B465-5540D7AF2833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47CF456F-B8C5-311E-1B2B-75E636C5D59C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E16D960D-E23D-2E2B-8C26-D13A282849AE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819D4BDC-BD81-CE20-271A-594C7CC2B2AD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6CBEC2B4-ACF7-D560-3059-72A9F5541EBE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C1808C2B-9E5E-04F5-B90B-59B82C332820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73B83495-F36A-D5DE-71AC-CB4BC05B5385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62F262EF-63E6-2F0C-4025-AABF5FC75497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A021CFE0-0C63-7BB7-A12A-60341B86B515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C8062A3B-0A72-2CEF-8BB1-0A370EA2D845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31E2DE7D-BA7A-D9ED-5C2E-939767E59DE9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DB64ECF2-51F7-C9F7-5DAF-87752F0042AE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A601F014-A954-9738-5C02-72B4A3102986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273FD3D5-637A-0C3E-F8B4-90A5223E1AF1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CED86382-8ECF-8D84-5110-86896DE334D8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D42F347D-99E1-1843-635F-4071F138C6E9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B2A1523B-F02C-DBFD-B333-BCBBD0A67D93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E40C767C-B3D0-231B-162D-DC3E67750D03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3C0F291A-885F-6F43-AFAD-D7CB8021AA2C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B0376290-ED54-CE21-7361-A03787C4CFB6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817B17A0-4E6D-38EF-4E63-E22C2FC9680D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DDADB2C4-CBA3-5B0B-A740-0039E617D8D8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5077E571-40DF-4E97-9559-228E4ED1D50E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10211CC2-57FC-0A89-8070-69AF7536B7D4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8B3324F7-393A-A53B-46E5-C14577DCD813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99E11868-43C2-825D-3D87-31541BFB4D0F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743EEA98-375C-9CEF-F9B1-43F23D07E072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781100F4-3FBD-0208-3FF1-087829C61661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9A7A2506-8072-4DFF-EC9B-55F5CB16F9E4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926B843F-BA35-C20D-2A00-C52316840A57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3DF26E15-238B-FD85-A1EC-DB112882A56D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A6AF8E62-3D03-E288-495F-08F9E9677462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E8FF47DB-1F35-877F-E066-B72C6FDCED81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01000B31-3251-291E-8A55-C8008E351564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1A30245F-D210-56A5-0427-760F7D6DFD69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519C8075-E82C-FC21-87B3-4AAC3DC03220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96463B4A-E3D5-8B77-7991-845A5F0DA3A5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8CEE2A35-BEE3-1838-E547-200E928D4C66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160134AF-CBE6-23C4-9360-0F5F53A3C398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F9E51222-0E5E-38C5-5D41-BAC20450F488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5834EA9C-E0D6-60F2-8B92-790F6A6BC2A4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3BDE2728-1C5C-9A9D-898C-4625DFBCDC9B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0A9FADD7-4A37-FA79-3623-9E424ECDA937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E61EE96C-0EF8-5410-AC43-146CC57565F4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>
            <a:extLst>
              <a:ext uri="{FF2B5EF4-FFF2-40B4-BE49-F238E27FC236}">
                <a16:creationId xmlns:a16="http://schemas.microsoft.com/office/drawing/2014/main" id="{09BDF763-EE0C-104F-AD63-D25BB7CC0621}"/>
              </a:ext>
            </a:extLst>
          </p:cNvPr>
          <p:cNvSpPr txBox="1"/>
          <p:nvPr/>
        </p:nvSpPr>
        <p:spPr>
          <a:xfrm>
            <a:off x="8463263" y="1909738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645282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842</Words>
  <Application>Microsoft Office PowerPoint</Application>
  <PresentationFormat>Экран (16:9)</PresentationFormat>
  <Paragraphs>244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Fira Code</vt:lpstr>
      <vt:lpstr>Source Code Pro</vt:lpstr>
      <vt:lpstr>Nunito Light</vt:lpstr>
      <vt:lpstr>Source Code Pro Medium</vt:lpstr>
      <vt:lpstr>Comfortaa</vt:lpstr>
      <vt:lpstr>Bebas Neue</vt:lpstr>
      <vt:lpstr>Arial</vt:lpstr>
      <vt:lpstr>Anaheim</vt:lpstr>
      <vt:lpstr>Introduction to Java Programming for High School by Slidesgo</vt:lpstr>
      <vt:lpstr>Analytical service of train movement for application software project</vt:lpstr>
      <vt:lpstr>Table of main abbreviations</vt:lpstr>
      <vt:lpstr>Goal!</vt:lpstr>
      <vt:lpstr>The purpose of our    project</vt:lpstr>
      <vt:lpstr>Цели проекта</vt:lpstr>
      <vt:lpstr>General architecture of the system</vt:lpstr>
      <vt:lpstr>Общая архитектура системы</vt:lpstr>
      <vt:lpstr>Общая архитектура системы</vt:lpstr>
      <vt:lpstr>Part I</vt:lpstr>
      <vt:lpstr>Technical  requirements</vt:lpstr>
      <vt:lpstr>Презентация PowerPoint</vt:lpstr>
      <vt:lpstr>Tools for service  </vt:lpstr>
      <vt:lpstr>Tools</vt:lpstr>
      <vt:lpstr>Part II</vt:lpstr>
      <vt:lpstr>Generating messages</vt:lpstr>
      <vt:lpstr>Презентация PowerPoint</vt:lpstr>
      <vt:lpstr>Filter of messages</vt:lpstr>
      <vt:lpstr>Filter of messages</vt:lpstr>
      <vt:lpstr>Deduplication messages</vt:lpstr>
      <vt:lpstr>Презентация PowerPoint</vt:lpstr>
      <vt:lpstr>Enrichment messages</vt:lpstr>
      <vt:lpstr>Презентация PowerPoint</vt:lpstr>
      <vt:lpstr>Message analytics</vt:lpstr>
      <vt:lpstr>Message analytics</vt:lpstr>
      <vt:lpstr>Service manager</vt:lpstr>
      <vt:lpstr>Service manager</vt:lpstr>
      <vt:lpstr>Monitoring metrics</vt:lpstr>
      <vt:lpstr>Monitoring metrics</vt:lpstr>
      <vt:lpstr>Message examples </vt:lpstr>
      <vt:lpstr>Message after sifter</vt:lpstr>
      <vt:lpstr>Message after padding</vt:lpstr>
      <vt:lpstr>Message after analytic</vt:lpstr>
      <vt:lpstr>Part III</vt:lpstr>
      <vt:lpstr>Conclusion </vt:lpstr>
      <vt:lpstr>Conclusion</vt:lpstr>
      <vt:lpstr>Justification for the choice of technologies</vt:lpstr>
      <vt:lpstr>Conclusion</vt:lpstr>
      <vt:lpstr>Project Summary</vt:lpstr>
      <vt:lpstr>Some conclusions</vt:lpstr>
      <vt:lpstr>What's next? (prospects)</vt:lpstr>
      <vt:lpstr>Prospects</vt:lpstr>
      <vt:lpstr>Resources</vt:lpstr>
      <vt:lpstr>Until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service of train movement for application software project</dc:title>
  <dc:creator>Александр Федорков</dc:creator>
  <cp:lastModifiedBy>Александр Федорков</cp:lastModifiedBy>
  <cp:revision>14</cp:revision>
  <dcterms:modified xsi:type="dcterms:W3CDTF">2025-05-18T10:10:10Z</dcterms:modified>
</cp:coreProperties>
</file>