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5" r:id="rId5"/>
    <p:sldId id="266" r:id="rId6"/>
    <p:sldId id="267" r:id="rId7"/>
    <p:sldId id="268" r:id="rId8"/>
    <p:sldId id="269" r:id="rId9"/>
    <p:sldId id="270" r:id="rId10"/>
    <p:sldId id="271" r:id="rId11"/>
    <p:sldId id="272" r:id="rId12"/>
    <p:sldId id="263" r:id="rId13"/>
    <p:sldId id="264"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5" d="100"/>
          <a:sy n="85" d="100"/>
        </p:scale>
        <p:origin x="3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86ADD-F1FC-4159-A66C-459D81D372EE}" type="datetimeFigureOut">
              <a:rPr lang="nl-NL" smtClean="0"/>
              <a:t>3-4-2025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DD1FF-2376-421D-AE99-E125524359FF}" type="slidenum">
              <a:rPr lang="nl-NL" smtClean="0"/>
              <a:t>‹nr.›</a:t>
            </a:fld>
            <a:endParaRPr lang="nl-NL"/>
          </a:p>
        </p:txBody>
      </p:sp>
    </p:spTree>
    <p:extLst>
      <p:ext uri="{BB962C8B-B14F-4D97-AF65-F5344CB8AC3E}">
        <p14:creationId xmlns:p14="http://schemas.microsoft.com/office/powerpoint/2010/main" val="158987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Uitbreiden paper prototype. </a:t>
            </a:r>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1</a:t>
            </a:fld>
            <a:endParaRPr lang="nl-NL"/>
          </a:p>
        </p:txBody>
      </p:sp>
    </p:spTree>
    <p:extLst>
      <p:ext uri="{BB962C8B-B14F-4D97-AF65-F5344CB8AC3E}">
        <p14:creationId xmlns:p14="http://schemas.microsoft.com/office/powerpoint/2010/main" val="4244187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9716B-38D7-48DC-71CF-EF62B1916B4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BEC8C13-8351-006B-2B31-280852047B8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8DF3970-0A91-E1A8-D599-C485B00348DF}"/>
              </a:ext>
            </a:extLst>
          </p:cNvPr>
          <p:cNvSpPr>
            <a:spLocks noGrp="1"/>
          </p:cNvSpPr>
          <p:nvPr>
            <p:ph type="body" idx="1"/>
          </p:nvPr>
        </p:nvSpPr>
        <p:spPr/>
        <p:txBody>
          <a:bodyPr/>
          <a:lstStyle/>
          <a:p>
            <a:r>
              <a:rPr lang="nl-NL" dirty="0"/>
              <a:t>Een voorbeeld van de </a:t>
            </a:r>
            <a:r>
              <a:rPr lang="nl-NL" dirty="0" err="1"/>
              <a:t>evaluater</a:t>
            </a:r>
            <a:r>
              <a:rPr lang="nl-NL" dirty="0"/>
              <a:t> agent die aan geeft dat het goed gaat. Het virtuele karakter geeft een duimpje omhoog. </a:t>
            </a:r>
          </a:p>
        </p:txBody>
      </p:sp>
      <p:sp>
        <p:nvSpPr>
          <p:cNvPr id="4" name="Tijdelijke aanduiding voor dianummer 3">
            <a:extLst>
              <a:ext uri="{FF2B5EF4-FFF2-40B4-BE49-F238E27FC236}">
                <a16:creationId xmlns:a16="http://schemas.microsoft.com/office/drawing/2014/main" id="{6AE465C0-F3F8-E8AE-EA60-A831A7375B72}"/>
              </a:ext>
            </a:extLst>
          </p:cNvPr>
          <p:cNvSpPr>
            <a:spLocks noGrp="1"/>
          </p:cNvSpPr>
          <p:nvPr>
            <p:ph type="sldNum" sz="quarter" idx="5"/>
          </p:nvPr>
        </p:nvSpPr>
        <p:spPr/>
        <p:txBody>
          <a:bodyPr/>
          <a:lstStyle/>
          <a:p>
            <a:fld id="{6EFDD1FF-2376-421D-AE99-E125524359FF}" type="slidenum">
              <a:rPr lang="nl-NL" smtClean="0"/>
              <a:t>10</a:t>
            </a:fld>
            <a:endParaRPr lang="nl-NL"/>
          </a:p>
        </p:txBody>
      </p:sp>
    </p:spTree>
    <p:extLst>
      <p:ext uri="{BB962C8B-B14F-4D97-AF65-F5344CB8AC3E}">
        <p14:creationId xmlns:p14="http://schemas.microsoft.com/office/powerpoint/2010/main" val="80971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10B98-13BC-12DE-22F9-989C350F059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C610555-C02B-F980-3FA3-D49BF7BF032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3053E26-4646-B8A9-1100-DBD1D6ADD7F7}"/>
              </a:ext>
            </a:extLst>
          </p:cNvPr>
          <p:cNvSpPr>
            <a:spLocks noGrp="1"/>
          </p:cNvSpPr>
          <p:nvPr>
            <p:ph type="body" idx="1"/>
          </p:nvPr>
        </p:nvSpPr>
        <p:spPr/>
        <p:txBody>
          <a:bodyPr/>
          <a:lstStyle/>
          <a:p>
            <a:r>
              <a:rPr lang="nl-NL" dirty="0"/>
              <a:t>Een ander voorbeeld van de </a:t>
            </a:r>
            <a:r>
              <a:rPr lang="nl-NL" dirty="0" err="1"/>
              <a:t>evaluater</a:t>
            </a:r>
            <a:r>
              <a:rPr lang="nl-NL" dirty="0"/>
              <a:t> agent die negatieve feedback geeft. Het virtuele karakter kijkt minder positief. Hierna heeft de monteur nog de mogelijkheid om vragen te stellen waar hij in moet verbeteren. </a:t>
            </a:r>
          </a:p>
        </p:txBody>
      </p:sp>
      <p:sp>
        <p:nvSpPr>
          <p:cNvPr id="4" name="Tijdelijke aanduiding voor dianummer 3">
            <a:extLst>
              <a:ext uri="{FF2B5EF4-FFF2-40B4-BE49-F238E27FC236}">
                <a16:creationId xmlns:a16="http://schemas.microsoft.com/office/drawing/2014/main" id="{93A05FA2-A93B-4152-A8CD-1F2B9033E9B8}"/>
              </a:ext>
            </a:extLst>
          </p:cNvPr>
          <p:cNvSpPr>
            <a:spLocks noGrp="1"/>
          </p:cNvSpPr>
          <p:nvPr>
            <p:ph type="sldNum" sz="quarter" idx="5"/>
          </p:nvPr>
        </p:nvSpPr>
        <p:spPr/>
        <p:txBody>
          <a:bodyPr/>
          <a:lstStyle/>
          <a:p>
            <a:fld id="{6EFDD1FF-2376-421D-AE99-E125524359FF}" type="slidenum">
              <a:rPr lang="nl-NL" smtClean="0"/>
              <a:t>11</a:t>
            </a:fld>
            <a:endParaRPr lang="nl-NL"/>
          </a:p>
        </p:txBody>
      </p:sp>
    </p:spTree>
    <p:extLst>
      <p:ext uri="{BB962C8B-B14F-4D97-AF65-F5344CB8AC3E}">
        <p14:creationId xmlns:p14="http://schemas.microsoft.com/office/powerpoint/2010/main" val="207468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Hoe zou het evt. gecombineerd kunnen worden met de inzet van (andere) AI?</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In mijn onderzoek maak ik gebruik van computer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vision</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De objecten die in de video’s voorkomen zijn namelijk erg belangrijk. Met computer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vision</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kan gedetecteerd worden welke onderlenen en gereedschap de monteur gebruikt in de video en welke handelingen hij uitvoert. Dit wordt meegegeven in de prompt als context.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Daarnaast zou mogelijk speech-</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to</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text</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gebruikt kunnen worden zodat de monteur de vragen hard op kan stellen terwijl hij bezig is met de online les. </a:t>
            </a:r>
          </a:p>
          <a:p>
            <a:endParaRPr lang="nl-NL" dirty="0"/>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12</a:t>
            </a:fld>
            <a:endParaRPr lang="nl-NL"/>
          </a:p>
        </p:txBody>
      </p:sp>
    </p:spTree>
    <p:extLst>
      <p:ext uri="{BB962C8B-B14F-4D97-AF65-F5344CB8AC3E}">
        <p14:creationId xmlns:p14="http://schemas.microsoft.com/office/powerpoint/2010/main" val="23384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Wat zouden Virtuele karakters mogelijk kunnen toevoegen in het domein van jouw project?</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In mijn afstudeerproject ben ik bezig met het verbeteren van een virtuele les assistent waar monteurs vragen aan kunnen stellen bij onlinetrainingen en instructie video’s. In plaats van alleen een Q&amp;A op basis van tekst, kan een virtueel karakter mogelijk een natuurlijkere leerervaring bieden door bijvoorbeeld gebruik te maken van lichaamstaal.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Daarnaast zou een virtueel karakter mogelijk specifieke onderdelen aan kunnen wijzen in een de video. Wat de begrijpelijk mogelijk verder verhoogt.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Ook is het gebruik van virtuele karakters laagdrempeliger dan het gebruik van VR/AR/MR, omdat hier geen speciale bril of andere appraten voor gebruikt hoeven worden. </a:t>
            </a:r>
          </a:p>
          <a:p>
            <a:endParaRPr lang="nl-NL" dirty="0"/>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2</a:t>
            </a:fld>
            <a:endParaRPr lang="nl-NL"/>
          </a:p>
        </p:txBody>
      </p:sp>
    </p:spTree>
    <p:extLst>
      <p:ext uri="{BB962C8B-B14F-4D97-AF65-F5344CB8AC3E}">
        <p14:creationId xmlns:p14="http://schemas.microsoft.com/office/powerpoint/2010/main" val="217132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Welke soorten </a:t>
            </a:r>
            <a:r>
              <a:rPr lang="nl-NL" sz="1800" b="1" kern="100" dirty="0" err="1">
                <a:effectLst/>
                <a:latin typeface="Aptos" panose="020B0004020202020204" pitchFamily="34" charset="0"/>
                <a:ea typeface="Aptos" panose="020B0004020202020204" pitchFamily="34" charset="0"/>
                <a:cs typeface="Times New Roman" panose="02020603050405020304" pitchFamily="18" charset="0"/>
              </a:rPr>
              <a:t>agents</a:t>
            </a:r>
            <a:r>
              <a:rPr lang="nl-NL"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Ik denk dat de mentor agent het beste past binnen mijn project. Deze agent beantwoord namelijk vragen over het onderwerp, past zich aan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aan</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het niveau van de student en stemt het gesprek af op de antwoorden van de student.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Eventueel zou ook de evaluator agent gebruikt kunnen worden. Deze agent geeft aan het einde gericht feedback op basis van de prestaties van de student. </a:t>
            </a:r>
          </a:p>
          <a:p>
            <a:endParaRPr lang="nl-NL" dirty="0"/>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3</a:t>
            </a:fld>
            <a:endParaRPr lang="nl-NL"/>
          </a:p>
        </p:txBody>
      </p:sp>
    </p:spTree>
    <p:extLst>
      <p:ext uri="{BB962C8B-B14F-4D97-AF65-F5344CB8AC3E}">
        <p14:creationId xmlns:p14="http://schemas.microsoft.com/office/powerpoint/2010/main" val="276823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het paper prototype voorbeeld wordt er gebruikgemaakt van de mentor agent. Hierbij vraagt de agent waarbij hij vandaag kan helpen. Het virtueel karakter lacht hierbij en zwaait. </a:t>
            </a:r>
          </a:p>
          <a:p>
            <a:r>
              <a:rPr lang="nl-NL" dirty="0"/>
              <a:t>De afbeeldingen van de virtuele karakters zijn gegenereerd met </a:t>
            </a:r>
            <a:r>
              <a:rPr lang="nl-NL" dirty="0" err="1"/>
              <a:t>ChatGPT</a:t>
            </a:r>
            <a:r>
              <a:rPr lang="nl-NL" dirty="0"/>
              <a:t> 4o. </a:t>
            </a:r>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4</a:t>
            </a:fld>
            <a:endParaRPr lang="nl-NL"/>
          </a:p>
        </p:txBody>
      </p:sp>
    </p:spTree>
    <p:extLst>
      <p:ext uri="{BB962C8B-B14F-4D97-AF65-F5344CB8AC3E}">
        <p14:creationId xmlns:p14="http://schemas.microsoft.com/office/powerpoint/2010/main" val="118513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Vervolgens stelt de monteur die de les volgt een vraag. Het virtuele karakter is aan het nadenken. </a:t>
            </a:r>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5</a:t>
            </a:fld>
            <a:endParaRPr lang="nl-NL"/>
          </a:p>
        </p:txBody>
      </p:sp>
    </p:spTree>
    <p:extLst>
      <p:ext uri="{BB962C8B-B14F-4D97-AF65-F5344CB8AC3E}">
        <p14:creationId xmlns:p14="http://schemas.microsoft.com/office/powerpoint/2010/main" val="285011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Uit de vraag blijkt dat de monteur al begrijpt waar de video over gaat en welk gereedschap gebruikt moet worden, alleen niet weet welk type schroevendraaier. Het model geeft kort en duidelijk antwoord op de vraag. Hierbij is te zien dat de mentor agent het niveau afstemt op de gebruiker. </a:t>
            </a:r>
          </a:p>
        </p:txBody>
      </p:sp>
      <p:sp>
        <p:nvSpPr>
          <p:cNvPr id="4" name="Tijdelijke aanduiding voor dianummer 3"/>
          <p:cNvSpPr>
            <a:spLocks noGrp="1"/>
          </p:cNvSpPr>
          <p:nvPr>
            <p:ph type="sldNum" sz="quarter" idx="5"/>
          </p:nvPr>
        </p:nvSpPr>
        <p:spPr/>
        <p:txBody>
          <a:bodyPr/>
          <a:lstStyle/>
          <a:p>
            <a:fld id="{6EFDD1FF-2376-421D-AE99-E125524359FF}" type="slidenum">
              <a:rPr lang="nl-NL" smtClean="0"/>
              <a:t>6</a:t>
            </a:fld>
            <a:endParaRPr lang="nl-NL"/>
          </a:p>
        </p:txBody>
      </p:sp>
    </p:spTree>
    <p:extLst>
      <p:ext uri="{BB962C8B-B14F-4D97-AF65-F5344CB8AC3E}">
        <p14:creationId xmlns:p14="http://schemas.microsoft.com/office/powerpoint/2010/main" val="94032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99EA0-09DF-BB7A-9595-B8595CE6A7B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2B1AF72-F33A-922E-9F26-F5BEE6A48FE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F72C854-8EB3-FFFA-B8CC-6802F3850601}"/>
              </a:ext>
            </a:extLst>
          </p:cNvPr>
          <p:cNvSpPr>
            <a:spLocks noGrp="1"/>
          </p:cNvSpPr>
          <p:nvPr>
            <p:ph type="body" idx="1"/>
          </p:nvPr>
        </p:nvSpPr>
        <p:spPr/>
        <p:txBody>
          <a:bodyPr/>
          <a:lstStyle/>
          <a:p>
            <a:r>
              <a:rPr lang="nl-NL" dirty="0"/>
              <a:t>Een ander voorbeeld met de mentor agent. </a:t>
            </a:r>
          </a:p>
        </p:txBody>
      </p:sp>
      <p:sp>
        <p:nvSpPr>
          <p:cNvPr id="4" name="Tijdelijke aanduiding voor dianummer 3">
            <a:extLst>
              <a:ext uri="{FF2B5EF4-FFF2-40B4-BE49-F238E27FC236}">
                <a16:creationId xmlns:a16="http://schemas.microsoft.com/office/drawing/2014/main" id="{427E006C-A0B3-01CA-3940-0549F0A449B2}"/>
              </a:ext>
            </a:extLst>
          </p:cNvPr>
          <p:cNvSpPr>
            <a:spLocks noGrp="1"/>
          </p:cNvSpPr>
          <p:nvPr>
            <p:ph type="sldNum" sz="quarter" idx="5"/>
          </p:nvPr>
        </p:nvSpPr>
        <p:spPr/>
        <p:txBody>
          <a:bodyPr/>
          <a:lstStyle/>
          <a:p>
            <a:fld id="{6EFDD1FF-2376-421D-AE99-E125524359FF}" type="slidenum">
              <a:rPr lang="nl-NL" smtClean="0"/>
              <a:t>7</a:t>
            </a:fld>
            <a:endParaRPr lang="nl-NL"/>
          </a:p>
        </p:txBody>
      </p:sp>
    </p:spTree>
    <p:extLst>
      <p:ext uri="{BB962C8B-B14F-4D97-AF65-F5344CB8AC3E}">
        <p14:creationId xmlns:p14="http://schemas.microsoft.com/office/powerpoint/2010/main" val="2535231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F19BB-B6E1-DABC-4888-C624C34845D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0D0842A-B237-FA2E-5145-575E36F26C3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1771F03-576F-D21A-20CD-7C2D27140F31}"/>
              </a:ext>
            </a:extLst>
          </p:cNvPr>
          <p:cNvSpPr>
            <a:spLocks noGrp="1"/>
          </p:cNvSpPr>
          <p:nvPr>
            <p:ph type="body" idx="1"/>
          </p:nvPr>
        </p:nvSpPr>
        <p:spPr/>
        <p:txBody>
          <a:bodyPr/>
          <a:lstStyle/>
          <a:p>
            <a:r>
              <a:rPr lang="nl-NL" dirty="0"/>
              <a:t>In dit voorbeeld stelt de monteur een vraag waar uit blijkt dat hij het onderwerp minder goed begrijpt. </a:t>
            </a:r>
          </a:p>
        </p:txBody>
      </p:sp>
      <p:sp>
        <p:nvSpPr>
          <p:cNvPr id="4" name="Tijdelijke aanduiding voor dianummer 3">
            <a:extLst>
              <a:ext uri="{FF2B5EF4-FFF2-40B4-BE49-F238E27FC236}">
                <a16:creationId xmlns:a16="http://schemas.microsoft.com/office/drawing/2014/main" id="{42B0FEA6-B053-1C63-4421-193A473A334A}"/>
              </a:ext>
            </a:extLst>
          </p:cNvPr>
          <p:cNvSpPr>
            <a:spLocks noGrp="1"/>
          </p:cNvSpPr>
          <p:nvPr>
            <p:ph type="sldNum" sz="quarter" idx="5"/>
          </p:nvPr>
        </p:nvSpPr>
        <p:spPr/>
        <p:txBody>
          <a:bodyPr/>
          <a:lstStyle/>
          <a:p>
            <a:fld id="{6EFDD1FF-2376-421D-AE99-E125524359FF}" type="slidenum">
              <a:rPr lang="nl-NL" smtClean="0"/>
              <a:t>8</a:t>
            </a:fld>
            <a:endParaRPr lang="nl-NL"/>
          </a:p>
        </p:txBody>
      </p:sp>
    </p:spTree>
    <p:extLst>
      <p:ext uri="{BB962C8B-B14F-4D97-AF65-F5344CB8AC3E}">
        <p14:creationId xmlns:p14="http://schemas.microsoft.com/office/powerpoint/2010/main" val="176207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EE451-DC1C-2893-37D3-84251CB80CD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FCD54B0-8899-0D35-690B-36F296D4252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874D586-2147-B1B8-FB33-76FE4537EE9F}"/>
              </a:ext>
            </a:extLst>
          </p:cNvPr>
          <p:cNvSpPr>
            <a:spLocks noGrp="1"/>
          </p:cNvSpPr>
          <p:nvPr>
            <p:ph type="body" idx="1"/>
          </p:nvPr>
        </p:nvSpPr>
        <p:spPr/>
        <p:txBody>
          <a:bodyPr/>
          <a:lstStyle/>
          <a:p>
            <a:r>
              <a:rPr lang="nl-NL" dirty="0"/>
              <a:t>Uit deze vraag blijkt dat de monteur de informatie uit de video minder goed begrijpt. De mentor agent pas hierop zijn antwoord. Er wordt uitgebreider uitgelegd waarvoor het gereedschap wordt gebruikt. </a:t>
            </a:r>
          </a:p>
        </p:txBody>
      </p:sp>
      <p:sp>
        <p:nvSpPr>
          <p:cNvPr id="4" name="Tijdelijke aanduiding voor dianummer 3">
            <a:extLst>
              <a:ext uri="{FF2B5EF4-FFF2-40B4-BE49-F238E27FC236}">
                <a16:creationId xmlns:a16="http://schemas.microsoft.com/office/drawing/2014/main" id="{413D7FAB-DB71-F13C-2B4C-57ADE273076A}"/>
              </a:ext>
            </a:extLst>
          </p:cNvPr>
          <p:cNvSpPr>
            <a:spLocks noGrp="1"/>
          </p:cNvSpPr>
          <p:nvPr>
            <p:ph type="sldNum" sz="quarter" idx="5"/>
          </p:nvPr>
        </p:nvSpPr>
        <p:spPr/>
        <p:txBody>
          <a:bodyPr/>
          <a:lstStyle/>
          <a:p>
            <a:fld id="{6EFDD1FF-2376-421D-AE99-E125524359FF}" type="slidenum">
              <a:rPr lang="nl-NL" smtClean="0"/>
              <a:t>9</a:t>
            </a:fld>
            <a:endParaRPr lang="nl-NL"/>
          </a:p>
        </p:txBody>
      </p:sp>
    </p:spTree>
    <p:extLst>
      <p:ext uri="{BB962C8B-B14F-4D97-AF65-F5344CB8AC3E}">
        <p14:creationId xmlns:p14="http://schemas.microsoft.com/office/powerpoint/2010/main" val="311446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779780-5163-FBB0-D071-0723F299F17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B4207FAA-AEC9-62B2-3F6C-296F1EA83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784DC28-5DC5-0408-982A-FA09911E5037}"/>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51BF59AB-64DF-4F72-B288-88FFD2F0510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CA6C096-4407-5A15-FBF6-7721B5A67841}"/>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90963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1059D-DE5E-8B8D-20E9-1C392C0B5413}"/>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B0CA5A8-E64E-284F-D9E0-66FC58AC1BC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9C0FDDB-68B8-BDA9-D863-D2EC56C3C0EC}"/>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D1AED080-4F0F-2BEE-0CF3-20DDD74CDBA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84DDA78-2791-186A-D286-14B7B16BA542}"/>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404452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BEC162E-BFA7-3CCD-95B8-92B9EEB52D8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0A6938A-A877-76FE-58D4-F2EDE9BB5D6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C08FAA1-F386-11D9-E445-5373B773ADF6}"/>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73B333F2-9A88-E207-D7CE-2FB9E57518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389A8AF-384C-46BA-6710-080170245C98}"/>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262350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FDD4A-BD31-0F03-EF83-F2C5DFC6C8A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7A7103E-1829-9FED-B7C2-F87FA9ED968C}"/>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5F5FA6E-22A9-09F2-5FFE-F1792ACE37D6}"/>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EFACBEE9-7E37-C356-ED44-E10980203C6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780F7D5-278D-CD12-6AD5-DD4974499532}"/>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139495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8594C-A409-D959-8824-2E8F89EF3094}"/>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CC2CD17-4EE8-F3FA-EE54-8EDB054AB5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BBC6B88-3366-A21C-6FC0-947303EBAAB3}"/>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F95619B1-A23A-A84E-F425-7F7F70CD9B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E2B490E-EA68-4F3E-666E-86B59B8E8D95}"/>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105464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49097-8DA1-8492-F20B-A4D76F1DFCF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FE0B007-239C-F7EE-2CE7-79A5CC33A6B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1BF95778-561C-4594-18AF-B2E7E0D54538}"/>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16C81126-80C3-E2F5-872C-9CD94841D0BA}"/>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6" name="Tijdelijke aanduiding voor voettekst 5">
            <a:extLst>
              <a:ext uri="{FF2B5EF4-FFF2-40B4-BE49-F238E27FC236}">
                <a16:creationId xmlns:a16="http://schemas.microsoft.com/office/drawing/2014/main" id="{1AA9E788-1292-7270-0B4A-4A537044A02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C1E8184-D292-8CD5-F364-7B011A81468B}"/>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302345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12830-2278-12CE-6BCF-5D50B4AE772E}"/>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818E9A8-D8A1-8D37-4A1B-F9D7A70D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F0FF03C3-67B9-3145-FBAA-E6503BD9EC95}"/>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5D6854B-805F-14F8-3A59-ED7955DF4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2DBA96F-823D-611D-E4F5-981E2E1B76D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B26726E-3C0F-D7C3-0285-B863EAF9490D}"/>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8" name="Tijdelijke aanduiding voor voettekst 7">
            <a:extLst>
              <a:ext uri="{FF2B5EF4-FFF2-40B4-BE49-F238E27FC236}">
                <a16:creationId xmlns:a16="http://schemas.microsoft.com/office/drawing/2014/main" id="{E40F8088-420C-1E21-E518-99B3C59E61EF}"/>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E064BADA-8572-CAB7-A249-21AE4B737CA8}"/>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419164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9BBC81-6782-2B99-293B-4F292DE57657}"/>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F178696-C698-FD4B-FEFB-EC282B1EB67C}"/>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4" name="Tijdelijke aanduiding voor voettekst 3">
            <a:extLst>
              <a:ext uri="{FF2B5EF4-FFF2-40B4-BE49-F238E27FC236}">
                <a16:creationId xmlns:a16="http://schemas.microsoft.com/office/drawing/2014/main" id="{F4E2DE5C-BD3A-0877-6E64-221D45E05D9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37D29D8F-5A22-49E4-044C-96C706FA314C}"/>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140120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73C993E-CE84-15A4-FF2A-4AC50FA57BD1}"/>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3" name="Tijdelijke aanduiding voor voettekst 2">
            <a:extLst>
              <a:ext uri="{FF2B5EF4-FFF2-40B4-BE49-F238E27FC236}">
                <a16:creationId xmlns:a16="http://schemas.microsoft.com/office/drawing/2014/main" id="{EEE1F676-4620-6F46-67EF-7917FC9C0E6D}"/>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F1F47C1-F8E6-E4E4-A3BF-AA1F9D5A454B}"/>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137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20DC41-598A-E88F-E6F2-A2E15F9720A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DCF6F1A-610F-9A00-6790-28EE06136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110DE9D-6AFD-ABC1-31C7-2A722E5E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37DAC80-BF2C-853C-63D5-BB4BD3544233}"/>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6" name="Tijdelijke aanduiding voor voettekst 5">
            <a:extLst>
              <a:ext uri="{FF2B5EF4-FFF2-40B4-BE49-F238E27FC236}">
                <a16:creationId xmlns:a16="http://schemas.microsoft.com/office/drawing/2014/main" id="{840CA33C-2B62-5E14-4220-14E7AD0592D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EA7D887-7302-35D2-788F-4FEA1D86CF8D}"/>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254601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4130C-2B8A-0E83-4052-9589063935E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436FFAE-4213-083D-B8B2-C6D45FFBB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F10F1FCB-5954-D6CB-73C5-C99A49133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10D7983-46A5-44E9-0C65-239BFFA1B8CD}"/>
              </a:ext>
            </a:extLst>
          </p:cNvPr>
          <p:cNvSpPr>
            <a:spLocks noGrp="1"/>
          </p:cNvSpPr>
          <p:nvPr>
            <p:ph type="dt" sz="half" idx="10"/>
          </p:nvPr>
        </p:nvSpPr>
        <p:spPr/>
        <p:txBody>
          <a:bodyPr/>
          <a:lstStyle/>
          <a:p>
            <a:fld id="{939C30D1-3BC6-42CD-AC59-55BFDA1351EF}" type="datetimeFigureOut">
              <a:rPr lang="nl-NL" smtClean="0"/>
              <a:t>3-4-2025</a:t>
            </a:fld>
            <a:endParaRPr lang="nl-NL"/>
          </a:p>
        </p:txBody>
      </p:sp>
      <p:sp>
        <p:nvSpPr>
          <p:cNvPr id="6" name="Tijdelijke aanduiding voor voettekst 5">
            <a:extLst>
              <a:ext uri="{FF2B5EF4-FFF2-40B4-BE49-F238E27FC236}">
                <a16:creationId xmlns:a16="http://schemas.microsoft.com/office/drawing/2014/main" id="{9F5E173D-9A90-068C-6846-6F263C1F227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3A80F06-F632-6B07-8213-1C0670727A01}"/>
              </a:ext>
            </a:extLst>
          </p:cNvPr>
          <p:cNvSpPr>
            <a:spLocks noGrp="1"/>
          </p:cNvSpPr>
          <p:nvPr>
            <p:ph type="sldNum" sz="quarter" idx="12"/>
          </p:nvPr>
        </p:nvSpPr>
        <p:spPr/>
        <p:txBody>
          <a:bodyPr/>
          <a:lstStyle/>
          <a:p>
            <a:fld id="{CC095E4D-CB6E-482B-A389-F713A2056EED}" type="slidenum">
              <a:rPr lang="nl-NL" smtClean="0"/>
              <a:t>‹nr.›</a:t>
            </a:fld>
            <a:endParaRPr lang="nl-NL"/>
          </a:p>
        </p:txBody>
      </p:sp>
    </p:spTree>
    <p:extLst>
      <p:ext uri="{BB962C8B-B14F-4D97-AF65-F5344CB8AC3E}">
        <p14:creationId xmlns:p14="http://schemas.microsoft.com/office/powerpoint/2010/main" val="190491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D9AF9DF-EA87-63EF-DB42-A72752E0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C71F706-4B9F-4554-5B03-D1CB201C1E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349D45F-27E9-79F6-583E-52C09AB60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9C30D1-3BC6-42CD-AC59-55BFDA1351EF}" type="datetimeFigureOut">
              <a:rPr lang="nl-NL" smtClean="0"/>
              <a:t>3-4-2025</a:t>
            </a:fld>
            <a:endParaRPr lang="nl-NL"/>
          </a:p>
        </p:txBody>
      </p:sp>
      <p:sp>
        <p:nvSpPr>
          <p:cNvPr id="5" name="Tijdelijke aanduiding voor voettekst 4">
            <a:extLst>
              <a:ext uri="{FF2B5EF4-FFF2-40B4-BE49-F238E27FC236}">
                <a16:creationId xmlns:a16="http://schemas.microsoft.com/office/drawing/2014/main" id="{886FBCB5-9D29-9C55-582E-0DA18ABB4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53B699F3-6344-743B-6AC2-14DBB6DB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95E4D-CB6E-482B-A389-F713A2056EED}" type="slidenum">
              <a:rPr lang="nl-NL" smtClean="0"/>
              <a:t>‹nr.›</a:t>
            </a:fld>
            <a:endParaRPr lang="nl-NL"/>
          </a:p>
        </p:txBody>
      </p:sp>
    </p:spTree>
    <p:extLst>
      <p:ext uri="{BB962C8B-B14F-4D97-AF65-F5344CB8AC3E}">
        <p14:creationId xmlns:p14="http://schemas.microsoft.com/office/powerpoint/2010/main" val="357444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A0B5DDC6-52F3-A5E2-3DEC-D6B80A2A0AA1}"/>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Virtuele karakters in het onderwijs</a:t>
            </a:r>
          </a:p>
        </p:txBody>
      </p:sp>
      <p:sp>
        <p:nvSpPr>
          <p:cNvPr id="3" name="Ondertitel 2">
            <a:extLst>
              <a:ext uri="{FF2B5EF4-FFF2-40B4-BE49-F238E27FC236}">
                <a16:creationId xmlns:a16="http://schemas.microsoft.com/office/drawing/2014/main" id="{33CAE81F-9783-3712-B23B-204D1737E072}"/>
              </a:ext>
            </a:extLst>
          </p:cNvPr>
          <p:cNvSpPr>
            <a:spLocks noGrp="1"/>
          </p:cNvSpPr>
          <p:nvPr>
            <p:ph type="subTitle" idx="1"/>
          </p:nvPr>
        </p:nvSpPr>
        <p:spPr>
          <a:xfrm>
            <a:off x="1350682" y="4870824"/>
            <a:ext cx="10005951" cy="1458258"/>
          </a:xfrm>
        </p:spPr>
        <p:txBody>
          <a:bodyPr anchor="ctr">
            <a:normAutofit/>
          </a:bodyPr>
          <a:lstStyle/>
          <a:p>
            <a:pPr algn="l"/>
            <a:r>
              <a:rPr lang="nl-NL" dirty="0"/>
              <a:t>Maxim van Duin (500853661)</a:t>
            </a:r>
          </a:p>
        </p:txBody>
      </p:sp>
    </p:spTree>
    <p:extLst>
      <p:ext uri="{BB962C8B-B14F-4D97-AF65-F5344CB8AC3E}">
        <p14:creationId xmlns:p14="http://schemas.microsoft.com/office/powerpoint/2010/main" val="228211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6831E6-1E7D-EE1B-A31F-3A80DC72BED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683465-1961-780B-ED2C-EA23C3B02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B519F2-77AD-70BF-CFFF-416FC21C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CED11A-FD69-BA75-6000-A84FBA7A4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AAEDEC-D6A0-5D7F-0471-6126DFE2B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3DF9E4-3305-C07B-9F89-ED1438B75AC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err="1">
                <a:solidFill>
                  <a:srgbClr val="FFFFFF"/>
                </a:solidFill>
              </a:rPr>
              <a:t>e</a:t>
            </a:r>
            <a:r>
              <a:rPr lang="en-US" sz="4000" b="0" i="0" kern="1200" dirty="0" err="1">
                <a:solidFill>
                  <a:srgbClr val="FFFFFF"/>
                </a:solidFill>
                <a:effectLst/>
                <a:latin typeface="+mj-lt"/>
                <a:ea typeface="+mj-ea"/>
                <a:cs typeface="+mj-cs"/>
              </a:rPr>
              <a:t>valuater</a:t>
            </a:r>
            <a:r>
              <a:rPr lang="en-US" sz="4000" b="0" i="0" kern="1200" dirty="0">
                <a:solidFill>
                  <a:srgbClr val="FFFFFF"/>
                </a:solidFill>
                <a:effectLst/>
                <a:latin typeface="+mj-lt"/>
                <a:ea typeface="+mj-ea"/>
                <a:cs typeface="+mj-cs"/>
              </a:rPr>
              <a:t>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4A84E657-D52B-B6DE-D55A-883F8C424F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89690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F6B43F-6F89-B261-CF2F-DB748C5F2B0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A7B80-014F-A6F7-D04C-6628580C6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95E5B1-69DC-6526-94B4-1E395258A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AF9C19-2F69-5500-9503-51A104F81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BE7352-919D-9D7C-0CE5-31EB97CB1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B8758C-DBFE-A3EC-E562-846B1426053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err="1">
                <a:solidFill>
                  <a:srgbClr val="FFFFFF"/>
                </a:solidFill>
              </a:rPr>
              <a:t>e</a:t>
            </a:r>
            <a:r>
              <a:rPr lang="en-US" sz="4000" b="0" i="0" kern="1200" dirty="0" err="1">
                <a:solidFill>
                  <a:srgbClr val="FFFFFF"/>
                </a:solidFill>
                <a:effectLst/>
                <a:latin typeface="+mj-lt"/>
                <a:ea typeface="+mj-ea"/>
                <a:cs typeface="+mj-cs"/>
              </a:rPr>
              <a:t>valuater</a:t>
            </a:r>
            <a:r>
              <a:rPr lang="en-US" sz="4000" b="0" i="0" kern="1200" dirty="0">
                <a:solidFill>
                  <a:srgbClr val="FFFFFF"/>
                </a:solidFill>
                <a:effectLst/>
                <a:latin typeface="+mj-lt"/>
                <a:ea typeface="+mj-ea"/>
                <a:cs typeface="+mj-cs"/>
              </a:rPr>
              <a:t>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8376B599-F41F-C065-F90E-CD0FB0B9DE2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131912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547588-7F1B-B449-7141-C35B01456B6C}"/>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Combinatie met andere AI</a:t>
            </a:r>
          </a:p>
        </p:txBody>
      </p:sp>
      <p:sp>
        <p:nvSpPr>
          <p:cNvPr id="3" name="Tijdelijke aanduiding voor inhoud 2">
            <a:extLst>
              <a:ext uri="{FF2B5EF4-FFF2-40B4-BE49-F238E27FC236}">
                <a16:creationId xmlns:a16="http://schemas.microsoft.com/office/drawing/2014/main" id="{441B0FE1-50B9-52FF-887A-6AE78B21CA85}"/>
              </a:ext>
            </a:extLst>
          </p:cNvPr>
          <p:cNvSpPr>
            <a:spLocks noGrp="1"/>
          </p:cNvSpPr>
          <p:nvPr>
            <p:ph idx="1"/>
          </p:nvPr>
        </p:nvSpPr>
        <p:spPr>
          <a:xfrm>
            <a:off x="1371599" y="2318197"/>
            <a:ext cx="9724031" cy="3683358"/>
          </a:xfrm>
        </p:spPr>
        <p:txBody>
          <a:bodyPr anchor="ctr">
            <a:normAutofit/>
          </a:bodyPr>
          <a:lstStyle/>
          <a:p>
            <a:r>
              <a:rPr lang="nl-NL" dirty="0"/>
              <a:t>Computer </a:t>
            </a:r>
            <a:r>
              <a:rPr lang="nl-NL" dirty="0" err="1"/>
              <a:t>vision</a:t>
            </a:r>
            <a:r>
              <a:rPr lang="nl-NL" dirty="0"/>
              <a:t> </a:t>
            </a:r>
          </a:p>
          <a:p>
            <a:r>
              <a:rPr lang="nl-NL" dirty="0"/>
              <a:t>Speech-</a:t>
            </a:r>
            <a:r>
              <a:rPr lang="nl-NL" dirty="0" err="1"/>
              <a:t>to</a:t>
            </a:r>
            <a:r>
              <a:rPr lang="nl-NL" dirty="0"/>
              <a:t>-</a:t>
            </a:r>
            <a:r>
              <a:rPr lang="nl-NL" dirty="0" err="1"/>
              <a:t>text</a:t>
            </a:r>
            <a:r>
              <a:rPr lang="nl-NL" dirty="0"/>
              <a:t> </a:t>
            </a:r>
          </a:p>
        </p:txBody>
      </p:sp>
    </p:spTree>
    <p:extLst>
      <p:ext uri="{BB962C8B-B14F-4D97-AF65-F5344CB8AC3E}">
        <p14:creationId xmlns:p14="http://schemas.microsoft.com/office/powerpoint/2010/main" val="427065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AD2BDEE4-4AB5-87AD-20D1-B16DA0BD8E8A}"/>
              </a:ext>
            </a:extLst>
          </p:cNvPr>
          <p:cNvSpPr>
            <a:spLocks noGrp="1"/>
          </p:cNvSpPr>
          <p:nvPr>
            <p:ph type="ctrTitle"/>
          </p:nvPr>
        </p:nvSpPr>
        <p:spPr>
          <a:xfrm>
            <a:off x="1314824" y="735106"/>
            <a:ext cx="10053763" cy="2928470"/>
          </a:xfrm>
        </p:spPr>
        <p:txBody>
          <a:bodyPr anchor="b">
            <a:normAutofit/>
          </a:bodyPr>
          <a:lstStyle/>
          <a:p>
            <a:pPr algn="l"/>
            <a:r>
              <a:rPr lang="nl-NL" sz="4800">
                <a:solidFill>
                  <a:srgbClr val="FFFFFF"/>
                </a:solidFill>
              </a:rPr>
              <a:t>Bedankt voor jullie aandacht!</a:t>
            </a:r>
          </a:p>
        </p:txBody>
      </p:sp>
      <p:sp>
        <p:nvSpPr>
          <p:cNvPr id="3" name="Ondertitel 2">
            <a:extLst>
              <a:ext uri="{FF2B5EF4-FFF2-40B4-BE49-F238E27FC236}">
                <a16:creationId xmlns:a16="http://schemas.microsoft.com/office/drawing/2014/main" id="{283001CB-4F1F-CEBC-4437-81676AFFE028}"/>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283992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CFCB34-A90B-1C87-74FB-B4996F7149FB}"/>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Toevoeging virtuele karakters</a:t>
            </a:r>
          </a:p>
        </p:txBody>
      </p:sp>
      <p:sp>
        <p:nvSpPr>
          <p:cNvPr id="3" name="Tijdelijke aanduiding voor inhoud 2">
            <a:extLst>
              <a:ext uri="{FF2B5EF4-FFF2-40B4-BE49-F238E27FC236}">
                <a16:creationId xmlns:a16="http://schemas.microsoft.com/office/drawing/2014/main" id="{24A4A602-06C6-78A9-5960-CA51B631697D}"/>
              </a:ext>
            </a:extLst>
          </p:cNvPr>
          <p:cNvSpPr>
            <a:spLocks noGrp="1"/>
          </p:cNvSpPr>
          <p:nvPr>
            <p:ph idx="1"/>
          </p:nvPr>
        </p:nvSpPr>
        <p:spPr>
          <a:xfrm>
            <a:off x="1371599" y="2318197"/>
            <a:ext cx="9724031" cy="3683358"/>
          </a:xfrm>
        </p:spPr>
        <p:txBody>
          <a:bodyPr anchor="ctr">
            <a:normAutofit/>
          </a:bodyPr>
          <a:lstStyle/>
          <a:p>
            <a:r>
              <a:rPr lang="nl-NL" dirty="0"/>
              <a:t>Virtuele les assistent</a:t>
            </a:r>
          </a:p>
          <a:p>
            <a:r>
              <a:rPr lang="nl-NL" dirty="0"/>
              <a:t>Natuurlijkere leerervaring </a:t>
            </a:r>
          </a:p>
          <a:p>
            <a:r>
              <a:rPr lang="nl-NL" dirty="0"/>
              <a:t>Onderdelen aanwijzen</a:t>
            </a:r>
          </a:p>
          <a:p>
            <a:r>
              <a:rPr lang="nl-NL" dirty="0"/>
              <a:t>Laagdrempelig </a:t>
            </a:r>
          </a:p>
        </p:txBody>
      </p:sp>
    </p:spTree>
    <p:extLst>
      <p:ext uri="{BB962C8B-B14F-4D97-AF65-F5344CB8AC3E}">
        <p14:creationId xmlns:p14="http://schemas.microsoft.com/office/powerpoint/2010/main" val="196853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A6C7A6E-1170-91EA-9C8D-D4B4C2EF36B1}"/>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Soorten </a:t>
            </a:r>
            <a:r>
              <a:rPr lang="nl-NL" sz="4000" dirty="0" err="1">
                <a:solidFill>
                  <a:srgbClr val="FFFFFF"/>
                </a:solidFill>
              </a:rPr>
              <a:t>agents</a:t>
            </a:r>
            <a:endParaRPr lang="nl-NL" sz="4000" dirty="0">
              <a:solidFill>
                <a:srgbClr val="FFFFFF"/>
              </a:solidFill>
            </a:endParaRPr>
          </a:p>
        </p:txBody>
      </p:sp>
      <p:sp>
        <p:nvSpPr>
          <p:cNvPr id="3" name="Tijdelijke aanduiding voor inhoud 2">
            <a:extLst>
              <a:ext uri="{FF2B5EF4-FFF2-40B4-BE49-F238E27FC236}">
                <a16:creationId xmlns:a16="http://schemas.microsoft.com/office/drawing/2014/main" id="{ABBF9AF9-7907-8CB0-8FF3-FFC41F7FDD98}"/>
              </a:ext>
            </a:extLst>
          </p:cNvPr>
          <p:cNvSpPr>
            <a:spLocks noGrp="1"/>
          </p:cNvSpPr>
          <p:nvPr>
            <p:ph idx="1"/>
          </p:nvPr>
        </p:nvSpPr>
        <p:spPr>
          <a:xfrm>
            <a:off x="1371599" y="2318197"/>
            <a:ext cx="9724031" cy="3683358"/>
          </a:xfrm>
        </p:spPr>
        <p:txBody>
          <a:bodyPr anchor="ctr">
            <a:normAutofit/>
          </a:bodyPr>
          <a:lstStyle/>
          <a:p>
            <a:r>
              <a:rPr lang="nl-NL" dirty="0"/>
              <a:t>Mentor agent</a:t>
            </a:r>
          </a:p>
          <a:p>
            <a:pPr lvl="1"/>
            <a:r>
              <a:rPr lang="nl-NL" sz="2800" dirty="0"/>
              <a:t>Vragen beantwoorden</a:t>
            </a:r>
          </a:p>
          <a:p>
            <a:pPr lvl="1"/>
            <a:r>
              <a:rPr lang="nl-NL" sz="2800" dirty="0"/>
              <a:t>Niveau van student</a:t>
            </a:r>
          </a:p>
          <a:p>
            <a:pPr lvl="1"/>
            <a:r>
              <a:rPr lang="nl-NL" sz="2800" dirty="0"/>
              <a:t>Afstemming gesprek</a:t>
            </a:r>
          </a:p>
          <a:p>
            <a:r>
              <a:rPr lang="nl-NL" dirty="0" err="1"/>
              <a:t>Evaluater</a:t>
            </a:r>
            <a:r>
              <a:rPr lang="nl-NL" dirty="0"/>
              <a:t> agent</a:t>
            </a:r>
          </a:p>
          <a:p>
            <a:pPr lvl="1"/>
            <a:r>
              <a:rPr lang="nl-NL" sz="2800" dirty="0"/>
              <a:t>Feedback </a:t>
            </a:r>
          </a:p>
        </p:txBody>
      </p:sp>
    </p:spTree>
    <p:extLst>
      <p:ext uri="{BB962C8B-B14F-4D97-AF65-F5344CB8AC3E}">
        <p14:creationId xmlns:p14="http://schemas.microsoft.com/office/powerpoint/2010/main" val="418785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BB635E-395D-4D7F-9469-96E57950FF8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E3FB5-CA2A-21A9-7B7B-36507F1AC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B1F8B6-6E61-AF09-1627-329562FC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BCF520-FA16-3187-49FA-BBC03CAFA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B7331BA-4FC8-1D6E-EBA3-4C410906C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F84FE43-CB33-90F9-E4C5-B0B91D14666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a:t>
            </a:r>
            <a:r>
              <a:rPr lang="en-US" sz="4000" dirty="0">
                <a:solidFill>
                  <a:srgbClr val="FFFFFF"/>
                </a:solidFill>
              </a:rPr>
              <a:t> mentor agent</a:t>
            </a:r>
            <a:endParaRPr lang="en-US" sz="4000" kern="1200" dirty="0">
              <a:solidFill>
                <a:srgbClr val="FFFFFF"/>
              </a:solidFill>
              <a:latin typeface="+mj-lt"/>
              <a:ea typeface="+mj-ea"/>
              <a:cs typeface="+mj-cs"/>
            </a:endParaRPr>
          </a:p>
        </p:txBody>
      </p:sp>
      <p:pic>
        <p:nvPicPr>
          <p:cNvPr id="7" name="Tijdelijke aanduiding voor inhoud 4" descr="Afbeelding met tekst, schermopname&#10;&#10;Door AI gegenereerde inhoud is mogelijk onjuist.">
            <a:extLst>
              <a:ext uri="{FF2B5EF4-FFF2-40B4-BE49-F238E27FC236}">
                <a16:creationId xmlns:a16="http://schemas.microsoft.com/office/drawing/2014/main" id="{99400445-5B7C-07A2-8C53-33C1D8DAF1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7787" y="1736435"/>
            <a:ext cx="9576426" cy="4755551"/>
          </a:xfrm>
        </p:spPr>
      </p:pic>
    </p:spTree>
    <p:extLst>
      <p:ext uri="{BB962C8B-B14F-4D97-AF65-F5344CB8AC3E}">
        <p14:creationId xmlns:p14="http://schemas.microsoft.com/office/powerpoint/2010/main" val="275843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1A7D7-C0EC-AE1D-2248-42D2E7F9AC8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59295F-CBCF-C0DD-8822-2F89E0458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C6FCAC-9BB0-0F4F-AB6E-0259B8FAF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6C513-C197-B86B-BC9C-64E5B64E5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7865B8-DE6E-948C-B96E-1DA4F2DF2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98E4A16-E715-9327-B89E-A764806A228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a:solidFill>
                  <a:srgbClr val="FFFFFF"/>
                </a:solidFill>
              </a:rPr>
              <a:t>mentor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65423B38-6A95-A291-0563-2BEE317FD91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121376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28C511-A9CC-79BC-7065-D693A7C9A48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5518-4063-0B97-14A2-68A5FF177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9F687A-004C-4DA9-A1AF-678CB7654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22509A-2F60-E6D9-1E13-2EBF362AE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730063-6B7C-8F94-2801-46A9BF1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BE7904-0332-9CFA-FAA1-9DA8D7C809A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a:solidFill>
                  <a:srgbClr val="FFFFFF"/>
                </a:solidFill>
              </a:rPr>
              <a:t>mentor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942BC3AA-713D-6471-8E78-15BEAB2398D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40899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96B648-22E9-42C0-B672-D8FA4486628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065F3A-8EBD-411F-3D82-0A8E0322D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CC4938-73F2-D2C4-D6BD-DC62CFEC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205B69-90B3-3234-27F1-EB861D3DC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DF779A-8DA0-89C5-ED29-09E5366AC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376DD21-1EFB-F73D-ADCE-F488F97DAC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a:solidFill>
                  <a:srgbClr val="FFFFFF"/>
                </a:solidFill>
              </a:rPr>
              <a:t>mentor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6C3A080B-CA18-2891-2395-8F21EA2BBEE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249712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876532-D7BC-FC16-742C-6A0FB6F023E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093331-30CA-AF24-192F-32C303D72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271577-B3DB-3CF0-D878-AB72FE2B8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03041B-8838-D92C-3B99-52566B480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BA78A0-20FE-C800-6634-4AA88AA15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539E045-1AF2-A136-AE28-9025101D040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a:solidFill>
                  <a:srgbClr val="FFFFFF"/>
                </a:solidFill>
              </a:rPr>
              <a:t>mentor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4951AB2E-FA03-EA28-93BC-47E129855FC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344263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5F0CD8-E8D3-0FCB-5E1C-52E9EBA2FE6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0AD831-4D73-F234-2AD8-DBD6841AB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61EBED-F51E-C2E4-1C90-A4AC5B36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B5464-E249-8F6B-9D95-87BFE9A4E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B678BE-F7AE-41DB-49B2-378E6999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ECD517-5A07-9D74-B24F-DCB08B0300C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t>
            </a:r>
            <a:r>
              <a:rPr lang="en-US" sz="4000" b="0" i="0" kern="1200" dirty="0">
                <a:solidFill>
                  <a:srgbClr val="FFFFFF"/>
                </a:solidFill>
                <a:effectLst/>
                <a:latin typeface="+mj-lt"/>
                <a:ea typeface="+mj-ea"/>
                <a:cs typeface="+mj-cs"/>
              </a:rPr>
              <a:t>aper prototype </a:t>
            </a:r>
            <a:r>
              <a:rPr lang="en-US" sz="4000" dirty="0">
                <a:solidFill>
                  <a:srgbClr val="FFFFFF"/>
                </a:solidFill>
              </a:rPr>
              <a:t>mentor agent</a:t>
            </a:r>
            <a:endParaRPr lang="en-US" sz="4000" kern="1200" dirty="0">
              <a:solidFill>
                <a:srgbClr val="FFFFFF"/>
              </a:solidFill>
              <a:latin typeface="+mj-lt"/>
              <a:ea typeface="+mj-ea"/>
              <a:cs typeface="+mj-cs"/>
            </a:endParaRPr>
          </a:p>
        </p:txBody>
      </p:sp>
      <p:pic>
        <p:nvPicPr>
          <p:cNvPr id="7" name="Tijdelijke aanduiding voor inhoud 4">
            <a:extLst>
              <a:ext uri="{FF2B5EF4-FFF2-40B4-BE49-F238E27FC236}">
                <a16:creationId xmlns:a16="http://schemas.microsoft.com/office/drawing/2014/main" id="{7823D9EE-38A3-B413-2B07-25558058CC2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07787" y="1736435"/>
            <a:ext cx="9576426" cy="4755551"/>
          </a:xfrm>
        </p:spPr>
      </p:pic>
    </p:spTree>
    <p:extLst>
      <p:ext uri="{BB962C8B-B14F-4D97-AF65-F5344CB8AC3E}">
        <p14:creationId xmlns:p14="http://schemas.microsoft.com/office/powerpoint/2010/main" val="202924537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Breedbeeld</PresentationFormat>
  <Paragraphs>62</Paragraphs>
  <Slides>13</Slides>
  <Notes>12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Aptos</vt:lpstr>
      <vt:lpstr>Aptos Display</vt:lpstr>
      <vt:lpstr>Arial</vt:lpstr>
      <vt:lpstr>Kantoorthema</vt:lpstr>
      <vt:lpstr>Virtuele karakters in het onderwijs</vt:lpstr>
      <vt:lpstr>Toevoeging virtuele karakters</vt:lpstr>
      <vt:lpstr>Soorten agents</vt:lpstr>
      <vt:lpstr>Paper prototype mentor agent</vt:lpstr>
      <vt:lpstr>Paper prototype mentor agent</vt:lpstr>
      <vt:lpstr>Paper prototype mentor agent</vt:lpstr>
      <vt:lpstr>Paper prototype mentor agent</vt:lpstr>
      <vt:lpstr>Paper prototype mentor agent</vt:lpstr>
      <vt:lpstr>Paper prototype mentor agent</vt:lpstr>
      <vt:lpstr>Paper prototype evaluater agent</vt:lpstr>
      <vt:lpstr>Paper prototype evaluater agent</vt:lpstr>
      <vt:lpstr>Combinatie met andere AI</vt:lpstr>
      <vt:lpstr>Bedankt voor jullie aandacht!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3</cp:revision>
  <dcterms:created xsi:type="dcterms:W3CDTF">2025-04-01T09:24:45Z</dcterms:created>
  <dcterms:modified xsi:type="dcterms:W3CDTF">2025-04-03T12:40:26Z</dcterms:modified>
</cp:coreProperties>
</file>