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65" r:id="rId1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064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5F9C5C-0FAD-4681-A219-3FB1E2EA882F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8221B8-8851-453A-BA0A-72006432D5D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613827-8113-4F21-8FF9-13376D074053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5C3934-A438-4717-9B27-CDA332506BE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AA8D4E-624D-47BB-B155-C6FFA22D6605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6A84F1-CB69-4E26-9381-4FA90D2DF42B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671C76-FB19-49DE-8284-AFD096A4F20A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349969-DFB6-487A-B926-353F98130E10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4716AA-E670-49FE-9290-F954FBDD2016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3555F8-8330-47EA-866F-718486104A13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ACCD2C-298C-48B1-B22F-E37EC5BD1873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7209C6-4FE3-48DB-9720-B166AD37F4CE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329D1A-F32E-4FFD-9DAB-56EE3555339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45DA42-9507-459F-93F2-F7E215F34DF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256596-64B5-4907-ACAE-18A45960D75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A35A83-B449-4D6F-86F9-7195C51DC99C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DC3360-532E-40BF-B372-1EC890156DE3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0D7693-68A9-40BE-B923-63A52F031635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0B5241-20A9-48C2-BEC6-67DEACE5BE1E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8C5FD3-2765-4C28-A1C5-5628150FDCD1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B184EE-072A-4AAF-B577-7DAD1D4C2357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AB55D5-D0A0-488B-841F-772CA440952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8660BA-09D7-4E75-96BD-F609CD0D24B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D4DC7E-B6FA-4F24-903E-8BE054D7C98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20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ru-RU" sz="6000" b="0" strike="noStrike" spc="-1">
                <a:solidFill>
                  <a:srgbClr val="000000"/>
                </a:solidFill>
                <a:latin typeface="Corbel"/>
              </a:rPr>
              <a:t>Образец заголовка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00"/>
                </a:solidFill>
                <a:latin typeface="Corbel"/>
              </a:rPr>
              <a:t>&lt;дата/время&gt;</a:t>
            </a:r>
            <a:endParaRPr lang="ru-RU" sz="10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sldNum" idx="3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0D35C3-52F6-43BE-8FF0-CC983CD889E9}" type="slidenum">
              <a:rPr lang="ru-RU" sz="1000" b="0" strike="noStrike" spc="-1">
                <a:solidFill>
                  <a:srgbClr val="000000"/>
                </a:solidFill>
                <a:latin typeface="Corbel"/>
              </a:rPr>
              <a:pPr algn="r">
                <a:lnSpc>
                  <a:spcPct val="100000"/>
                </a:lnSpc>
                <a:buNone/>
              </a:pPr>
              <a:t>‹#›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Corbe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orbe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Corbe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Corbe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orbe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orbe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orbe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000" b="0" strike="noStrike" spc="-1">
                <a:solidFill>
                  <a:srgbClr val="000000"/>
                </a:solidFill>
                <a:latin typeface="Corbel"/>
              </a:rPr>
              <a:t>Образец заголовка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dt" idx="4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1000" b="0" strike="noStrike" spc="-1">
                <a:solidFill>
                  <a:srgbClr val="000000"/>
                </a:solidFill>
                <a:latin typeface="Corbel"/>
              </a:rPr>
              <a:t>&lt;дата/время&gt;</a:t>
            </a:r>
            <a:endParaRPr lang="ru-RU" sz="1000" b="0" strike="noStrike" spc="-1"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ftr" idx="5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sldNum" idx="6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B66933-E8D2-4B98-A7B9-6D09BE3A1AB7}" type="slidenum">
              <a:rPr lang="ru-RU" sz="1000" b="0" strike="noStrike" spc="-1">
                <a:solidFill>
                  <a:srgbClr val="000000"/>
                </a:solidFill>
                <a:latin typeface="Corbel"/>
              </a:rPr>
              <a:pPr algn="r">
                <a:lnSpc>
                  <a:spcPct val="100000"/>
                </a:lnSpc>
                <a:buNone/>
              </a:pPr>
              <a:t>‹#›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Corbe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orbe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Corbe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Corbe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orbe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orbe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orbe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659937" y="1960811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6000" b="0" strike="noStrike" spc="-1" dirty="0">
                <a:solidFill>
                  <a:srgbClr val="000000"/>
                </a:solidFill>
                <a:latin typeface="+mn-lt"/>
              </a:rPr>
              <a:t>Voice Assistant Victoria</a:t>
            </a:r>
            <a:r>
              <a:rPr sz="6000" dirty="0"/>
              <a:t/>
            </a:r>
            <a:br>
              <a:rPr sz="6000" dirty="0"/>
            </a:br>
            <a:r>
              <a:rPr lang="ru-RU" sz="2000" b="0" strike="noStrike" spc="-1" dirty="0">
                <a:solidFill>
                  <a:srgbClr val="000000"/>
                </a:solidFill>
              </a:rPr>
              <a:t>(</a:t>
            </a:r>
            <a:r>
              <a:rPr lang="en-US" sz="2000" b="0" strike="noStrike" spc="-1" dirty="0">
                <a:solidFill>
                  <a:srgbClr val="000000"/>
                </a:solidFill>
              </a:rPr>
              <a:t>VAV)</a:t>
            </a:r>
            <a:endParaRPr lang="ru-RU" sz="2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602565" y="4910761"/>
            <a:ext cx="6987240" cy="13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100" b="0" strike="noStrike" spc="-1" dirty="0">
                <a:solidFill>
                  <a:srgbClr val="000000"/>
                </a:solidFill>
              </a:rPr>
              <a:t>Автор: </a:t>
            </a:r>
            <a:r>
              <a:rPr lang="ru-RU" sz="2100" b="0" strike="noStrike" spc="-1" dirty="0" err="1">
                <a:solidFill>
                  <a:srgbClr val="000000"/>
                </a:solidFill>
              </a:rPr>
              <a:t>Рожнев</a:t>
            </a:r>
            <a:r>
              <a:rPr lang="ru-RU" sz="2100" b="0" strike="noStrike" spc="-1" dirty="0">
                <a:solidFill>
                  <a:srgbClr val="000000"/>
                </a:solidFill>
              </a:rPr>
              <a:t> </a:t>
            </a:r>
            <a:r>
              <a:rPr lang="ru-RU" sz="2100" b="0" strike="noStrike" spc="-1" dirty="0" smtClean="0">
                <a:solidFill>
                  <a:srgbClr val="000000"/>
                </a:solidFill>
              </a:rPr>
              <a:t>Максим</a:t>
            </a: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100" spc="-1" dirty="0" smtClean="0">
                <a:solidFill>
                  <a:srgbClr val="000000"/>
                </a:solidFill>
              </a:rPr>
              <a:t>Научный руководитель: Курячий Степан Борисович, директор ЭРЦИТ ИТИ ХГУ</a:t>
            </a:r>
            <a:endParaRPr lang="ru-RU" sz="2100" b="0" strike="noStrike" spc="-1" dirty="0"/>
          </a:p>
        </p:txBody>
      </p:sp>
      <p:pic>
        <p:nvPicPr>
          <p:cNvPr id="4" name="Рисунок 2"/>
          <p:cNvPicPr/>
          <p:nvPr/>
        </p:nvPicPr>
        <p:blipFill>
          <a:blip r:embed="rId2" cstate="print"/>
          <a:stretch/>
        </p:blipFill>
        <p:spPr>
          <a:xfrm>
            <a:off x="5173080" y="217714"/>
            <a:ext cx="3201663" cy="320166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762" y="1304925"/>
            <a:ext cx="8372475" cy="4248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82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2175" y="757237"/>
            <a:ext cx="7867650" cy="5343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36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8335" y="356329"/>
            <a:ext cx="4649589" cy="61994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8026" y="232176"/>
            <a:ext cx="3467220" cy="6163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22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43520" y="2593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000" b="0" strike="noStrike" spc="-1" dirty="0" smtClean="0">
                <a:solidFill>
                  <a:srgbClr val="000000"/>
                </a:solidFill>
              </a:rPr>
              <a:t>Спасибо за внимание!</a:t>
            </a:r>
            <a:endParaRPr lang="ru-RU" sz="4000" b="0" strike="noStrike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000" b="0" strike="noStrike" spc="-1" dirty="0" smtClean="0">
                <a:solidFill>
                  <a:srgbClr val="000000"/>
                </a:solidFill>
              </a:rPr>
              <a:t>Первоначальная идея была такова…</a:t>
            </a:r>
            <a:endParaRPr lang="ru-RU" sz="4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08" name="TextBox 2"/>
          <p:cNvSpPr/>
          <p:nvPr/>
        </p:nvSpPr>
        <p:spPr>
          <a:xfrm>
            <a:off x="2464931" y="2115360"/>
            <a:ext cx="82908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+mj-lt"/>
              </a:rPr>
              <a:t>При помощи голоса управлять электрооборудованием в учебной аудитории, а именно:</a:t>
            </a:r>
            <a:endParaRPr lang="ru-RU" sz="1800" b="0" strike="noStrike" spc="-1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40000" y="2880000"/>
            <a:ext cx="9000000" cy="24757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dirty="0" smtClean="0"/>
              <a:t> Включать и выключать освещение посредством голосовых команд, например «включи свет в переднем ряду, заднем ряду, среднем ряду»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dirty="0" smtClean="0"/>
              <a:t>Включать освещение аудиторной доски например «включи свет доска»</a:t>
            </a:r>
          </a:p>
          <a:p>
            <a:pPr marL="216000" lvl="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dirty="0" smtClean="0"/>
              <a:t>Голосовыми командами управлять разным электрооборудованием, при помощи розеток умного дома — например «включи </a:t>
            </a:r>
            <a:r>
              <a:rPr lang="ru-RU" dirty="0" err="1" smtClean="0"/>
              <a:t>маршрутизатор</a:t>
            </a:r>
            <a:r>
              <a:rPr lang="ru-RU" dirty="0" smtClean="0"/>
              <a:t>» или «включи проектор»</a:t>
            </a:r>
            <a:endParaRPr lang="ru-RU" sz="1800" b="0" strike="noStrike" spc="-1" dirty="0" smtClean="0">
              <a:latin typeface="Arial"/>
            </a:endParaRPr>
          </a:p>
          <a:p>
            <a:pPr marL="216000" lvl="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dirty="0" smtClean="0"/>
              <a:t>Управлять шторами, управлять кондиционером и климатическим оборудованием.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40000" y="4312697"/>
            <a:ext cx="91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95880" y="684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000" b="0" strike="noStrike" spc="-1" dirty="0" smtClean="0">
                <a:solidFill>
                  <a:srgbClr val="000000"/>
                </a:solidFill>
              </a:rPr>
              <a:t>Существующие </a:t>
            </a:r>
            <a:r>
              <a:rPr lang="ru-RU" sz="4000" b="0" strike="noStrike" spc="-1" dirty="0">
                <a:solidFill>
                  <a:srgbClr val="000000"/>
                </a:solidFill>
              </a:rPr>
              <a:t>голосовые системы</a:t>
            </a: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910741" y="1584028"/>
            <a:ext cx="5354280" cy="5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</a:rPr>
              <a:t>Яндекс «Алиса»</a:t>
            </a: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3419" y="1556820"/>
            <a:ext cx="5354280" cy="7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</a:rPr>
              <a:t>Mail.RU «Маруся»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0000" y="2160000"/>
            <a:ext cx="11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ru-RU" sz="1800" b="0" strike="noStrike" spc="-1">
                <a:solidFill>
                  <a:srgbClr val="00A933"/>
                </a:solidFill>
                <a:latin typeface="Arial"/>
              </a:rPr>
              <a:t>ДОСТОИНСТВА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665880" y="2700000"/>
            <a:ext cx="4860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Очень качественно распознают речь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Очень качественно воспроизводят речь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Есть API для создания своих команд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0000" y="3793680"/>
            <a:ext cx="11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ru-RU" sz="1800" b="0" strike="noStrike" spc="-1" dirty="0">
                <a:solidFill>
                  <a:srgbClr val="FF0000"/>
                </a:solidFill>
                <a:latin typeface="Arial"/>
              </a:rPr>
              <a:t>НЕДОСТАТКИ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65880" y="4181760"/>
            <a:ext cx="486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Без Интернета </a:t>
            </a:r>
            <a:r>
              <a:rPr lang="ru-RU" sz="1800" b="1" strike="noStrike" spc="-1" dirty="0">
                <a:latin typeface="Arial"/>
              </a:rPr>
              <a:t>НЕ РАБОТАЮТ! Их мозг живёт в сети!</a:t>
            </a:r>
            <a:endParaRPr lang="ru-RU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err="1">
                <a:latin typeface="Arial"/>
              </a:rPr>
              <a:t>Кастомизации</a:t>
            </a:r>
            <a:r>
              <a:rPr lang="ru-RU" sz="1800" b="0" strike="noStrike" spc="-1" dirty="0">
                <a:latin typeface="Arial"/>
              </a:rPr>
              <a:t> очень ограничены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Очень трудно </a:t>
            </a:r>
            <a:r>
              <a:rPr lang="ru-RU" spc="-1" dirty="0" smtClean="0">
                <a:latin typeface="Arial"/>
              </a:rPr>
              <a:t>и</a:t>
            </a:r>
            <a:r>
              <a:rPr lang="ru-RU" sz="1800" b="0" strike="noStrike" spc="-1" dirty="0" smtClean="0">
                <a:latin typeface="Arial"/>
              </a:rPr>
              <a:t>нтегрировать </a:t>
            </a:r>
            <a:r>
              <a:rPr lang="ru-RU" sz="1800" b="0" strike="noStrike" spc="-1" dirty="0">
                <a:latin typeface="Arial"/>
              </a:rPr>
              <a:t>с устройствами умного дома и </a:t>
            </a:r>
            <a:r>
              <a:rPr lang="ru-RU" sz="1800" b="0" strike="noStrike" spc="-1" dirty="0" err="1">
                <a:latin typeface="Arial"/>
              </a:rPr>
              <a:t>Wi-Fi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10704" y="645540"/>
            <a:ext cx="10018440" cy="106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600" b="0" strike="noStrike" spc="-1" dirty="0">
                <a:solidFill>
                  <a:srgbClr val="000000"/>
                </a:solidFill>
              </a:rPr>
              <a:t>Можно ли создать такого голосового помощника, который бы:</a:t>
            </a: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495332" y="2603777"/>
            <a:ext cx="10972440" cy="451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</a:rPr>
              <a:t>Не зависел бы от Интернета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</a:rPr>
              <a:t>Качественно распознавал русскую речь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</a:rPr>
              <a:t>Качественно воспроизводил русскую речь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</a:rPr>
              <a:t>Был бы абсолютно открыт для </a:t>
            </a:r>
            <a:r>
              <a:rPr lang="ru-RU" sz="2400" b="0" strike="noStrike" spc="-1" dirty="0" err="1" smtClean="0">
                <a:solidFill>
                  <a:srgbClr val="000000"/>
                </a:solidFill>
              </a:rPr>
              <a:t>апгрейда</a:t>
            </a:r>
            <a:r>
              <a:rPr lang="ru-RU" sz="2400" b="0" strike="noStrike" spc="-1" dirty="0" smtClean="0">
                <a:solidFill>
                  <a:srgbClr val="000000"/>
                </a:solidFill>
              </a:rPr>
              <a:t>, изменений и настроек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</a:rPr>
              <a:t>Мог бы интегрироваться с системами умного дома</a:t>
            </a:r>
            <a:endParaRPr lang="ru-RU" sz="2400" b="0" strike="noStrike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842464" y="149986"/>
            <a:ext cx="1001844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600" b="0" strike="noStrike" spc="-1" dirty="0">
                <a:solidFill>
                  <a:srgbClr val="000000"/>
                </a:solidFill>
                <a:latin typeface="Corbel"/>
              </a:rPr>
              <a:t>Решение</a:t>
            </a: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2088656" y="1532802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«Сердце» -- микрокомпьютер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+mn-lt"/>
              </a:rPr>
              <a:t>Orange</a:t>
            </a: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 PI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+mn-lt"/>
              </a:rPr>
              <a:t>Lite</a:t>
            </a:r>
            <a:endParaRPr lang="ru-RU" sz="2400" b="0" strike="noStrike" spc="-1" dirty="0">
              <a:solidFill>
                <a:srgbClr val="000000"/>
              </a:solidFill>
              <a:latin typeface="+mn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Связь с устройствами умного дома — протокол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+mn-lt"/>
              </a:rPr>
              <a:t>Zigbee</a:t>
            </a: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 и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+mn-lt"/>
              </a:rPr>
              <a:t>Wi-Fi</a:t>
            </a:r>
            <a:endParaRPr lang="ru-RU" sz="2400" b="0" strike="noStrike" spc="-1" dirty="0">
              <a:solidFill>
                <a:srgbClr val="000000"/>
              </a:solidFill>
              <a:latin typeface="+mn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Воспроизведение звука — колонка USB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Запись звука — встроенный на плату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+mn-lt"/>
              </a:rPr>
              <a:t>Orange</a:t>
            </a: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+mn-lt"/>
              </a:rPr>
              <a:t>Pi</a:t>
            </a: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 микрофон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latin typeface="+mn-lt"/>
              </a:rPr>
              <a:t>Передача команд — среда MQTT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000" b="0" strike="noStrike" spc="-1" dirty="0">
                <a:solidFill>
                  <a:srgbClr val="000000"/>
                </a:solidFill>
              </a:rPr>
              <a:t>Управление </a:t>
            </a:r>
            <a:r>
              <a:rPr lang="ru-RU" sz="4000" b="0" strike="noStrike" spc="-1" dirty="0" err="1">
                <a:solidFill>
                  <a:srgbClr val="000000"/>
                </a:solidFill>
              </a:rPr>
              <a:t>электроустройствами</a:t>
            </a:r>
            <a:r>
              <a:rPr lang="ru-RU" sz="4000" b="0" strike="noStrike" spc="-1" dirty="0">
                <a:solidFill>
                  <a:srgbClr val="000000"/>
                </a:solidFill>
              </a:rPr>
              <a:t> — сеть </a:t>
            </a:r>
            <a:r>
              <a:rPr lang="ru-RU" sz="4000" b="0" strike="noStrike" spc="-1" dirty="0" err="1">
                <a:solidFill>
                  <a:srgbClr val="000000"/>
                </a:solidFill>
              </a:rPr>
              <a:t>Zigbee</a:t>
            </a:r>
            <a:endParaRPr lang="ru-RU" sz="4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80000" y="2520000"/>
            <a:ext cx="9900000" cy="316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Беспроводная сеть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Устройство работает от батарейки-таблетки годами (до 10 лет)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Стандарт умного дома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Каждое устройство ещё и ретранслятор — сеть может покрыть значительный объём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Широкий спектр устройств: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Умные лампы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Умные розетки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Управление шторами и жалюзи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Датчики температуры, давления, влажности, проникновения, движения и пр.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Камеры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Замки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И т.п.</a:t>
            </a:r>
          </a:p>
        </p:txBody>
      </p:sp>
      <p:pic>
        <p:nvPicPr>
          <p:cNvPr id="124" name="Рисунок 123"/>
          <p:cNvPicPr/>
          <p:nvPr/>
        </p:nvPicPr>
        <p:blipFill>
          <a:blip r:embed="rId2" cstate="print"/>
          <a:stretch/>
        </p:blipFill>
        <p:spPr>
          <a:xfrm>
            <a:off x="8190000" y="4944240"/>
            <a:ext cx="3690000" cy="2075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438496" y="545123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200" b="0" strike="noStrike" spc="-1" dirty="0">
                <a:solidFill>
                  <a:srgbClr val="000000"/>
                </a:solidFill>
              </a:rPr>
              <a:t>Подключение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20000" y="2520000"/>
            <a:ext cx="1026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Среда передачи — MQTT — </a:t>
            </a:r>
            <a:r>
              <a:rPr lang="ru-RU" sz="1800" b="0" strike="noStrike" spc="-1" dirty="0" err="1">
                <a:latin typeface="Arial"/>
              </a:rPr>
              <a:t>Message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Queuing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Telemetry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Transport</a:t>
            </a:r>
            <a:r>
              <a:rPr lang="ru-RU" sz="1800" b="0" strike="noStrike" spc="-1" dirty="0">
                <a:latin typeface="Arial"/>
              </a:rPr>
              <a:t> — протокол среды умного дома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Шлюз Zigbee2MQTT — подключается одной стороной к устройствам </a:t>
            </a:r>
            <a:r>
              <a:rPr lang="ru-RU" sz="1800" b="0" strike="noStrike" spc="-1" dirty="0" err="1">
                <a:latin typeface="Arial"/>
              </a:rPr>
              <a:t>Zigbee</a:t>
            </a:r>
            <a:r>
              <a:rPr lang="ru-RU" sz="1800" b="0" strike="noStrike" spc="-1" dirty="0">
                <a:latin typeface="Arial"/>
              </a:rPr>
              <a:t>, а другой в ПК и преобразует команды протокола </a:t>
            </a:r>
            <a:r>
              <a:rPr lang="ru-RU" sz="1800" b="0" strike="noStrike" spc="-1" dirty="0" err="1">
                <a:latin typeface="Arial"/>
              </a:rPr>
              <a:t>Zigbee</a:t>
            </a:r>
            <a:r>
              <a:rPr lang="ru-RU" sz="1800" b="0" strike="noStrike" spc="-1" dirty="0">
                <a:latin typeface="Arial"/>
              </a:rPr>
              <a:t> в пакеты MQTT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Голосовой помощник распознает речь, по базе данных находит соответствующую речи команду и передаёт команду в </a:t>
            </a:r>
            <a:r>
              <a:rPr lang="ru-RU" sz="1800" b="0" strike="noStrike" spc="-1" dirty="0" err="1">
                <a:latin typeface="Arial"/>
              </a:rPr>
              <a:t>потой</a:t>
            </a:r>
            <a:r>
              <a:rPr lang="ru-RU" sz="1800" b="0" strike="noStrike" spc="-1" dirty="0">
                <a:latin typeface="Arial"/>
              </a:rPr>
              <a:t> MQTT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000" b="0" strike="noStrike" spc="-1" dirty="0">
                <a:solidFill>
                  <a:srgbClr val="000000"/>
                </a:solidFill>
              </a:rPr>
              <a:t>Цель и задачи</a:t>
            </a:r>
          </a:p>
        </p:txBody>
      </p:sp>
      <p:sp>
        <p:nvSpPr>
          <p:cNvPr id="128" name="TextBox 2"/>
          <p:cNvSpPr/>
          <p:nvPr/>
        </p:nvSpPr>
        <p:spPr>
          <a:xfrm>
            <a:off x="2365200" y="2438280"/>
            <a:ext cx="8774280" cy="39226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ea typeface="Times New Roman"/>
              </a:rPr>
              <a:t>Цель</a:t>
            </a:r>
            <a:r>
              <a:rPr lang="en-US" sz="1800" b="0" strike="noStrike" spc="-1" dirty="0">
                <a:solidFill>
                  <a:srgbClr val="000000"/>
                </a:solidFill>
                <a:ea typeface="Times New Roman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ea typeface="Times New Roman"/>
              </a:rPr>
              <a:t> Голосовой помощник, не зависящий от </a:t>
            </a:r>
            <a:r>
              <a:rPr lang="ru-RU" sz="1800" b="0" strike="noStrike" spc="-1" dirty="0" smtClean="0">
                <a:solidFill>
                  <a:srgbClr val="000000"/>
                </a:solidFill>
                <a:ea typeface="Times New Roman"/>
              </a:rPr>
              <a:t>Интернета, </a:t>
            </a:r>
            <a:r>
              <a:rPr lang="ru-RU" sz="1800" b="0" strike="noStrike" spc="-1" dirty="0">
                <a:solidFill>
                  <a:srgbClr val="000000"/>
                </a:solidFill>
                <a:ea typeface="Times New Roman"/>
              </a:rPr>
              <a:t>открытый для настройки</a:t>
            </a:r>
            <a:endParaRPr lang="ru-RU" sz="1800" b="0" strike="noStrike" spc="-1" dirty="0"/>
          </a:p>
          <a:p>
            <a:pPr>
              <a:lnSpc>
                <a:spcPct val="15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ea typeface="Times New Roman"/>
              </a:rPr>
              <a:t>Задачи</a:t>
            </a:r>
            <a:r>
              <a:rPr lang="en-US" sz="1800" b="0" strike="noStrike" spc="-1" dirty="0">
                <a:solidFill>
                  <a:srgbClr val="000000"/>
                </a:solidFill>
                <a:ea typeface="Times New Roman"/>
              </a:rPr>
              <a:t>:</a:t>
            </a:r>
            <a:endParaRPr lang="ru-RU" sz="1800" b="0" strike="noStrike" spc="-1" dirty="0"/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ru-RU" sz="1800" b="0" strike="noStrike" spc="-1" dirty="0">
                <a:solidFill>
                  <a:srgbClr val="000000"/>
                </a:solidFill>
                <a:ea typeface="Times New Roman"/>
              </a:rPr>
              <a:t>Сделать программу распознающую речь и умеющую её обрабатывать</a:t>
            </a:r>
            <a:endParaRPr lang="ru-RU" sz="1800" b="0" strike="noStrike" spc="-1" dirty="0"/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ru-RU" sz="1800" b="0" strike="noStrike" spc="-1" dirty="0">
                <a:solidFill>
                  <a:srgbClr val="000000"/>
                </a:solidFill>
                <a:ea typeface="Times New Roman"/>
              </a:rPr>
              <a:t>«Научить» устройство понимать русскую речь</a:t>
            </a:r>
            <a:endParaRPr lang="ru-RU" sz="1800" b="0" strike="noStrike" spc="-1" dirty="0"/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ru-RU" sz="1800" b="0" strike="noStrike" spc="-1" dirty="0">
                <a:solidFill>
                  <a:srgbClr val="000000"/>
                </a:solidFill>
                <a:ea typeface="Times New Roman"/>
              </a:rPr>
              <a:t>«Научить» устройство воспроизводить русскую </a:t>
            </a:r>
            <a:r>
              <a:rPr lang="ru-RU" sz="1800" b="0" strike="noStrike" spc="-1" dirty="0" smtClean="0">
                <a:solidFill>
                  <a:srgbClr val="000000"/>
                </a:solidFill>
                <a:ea typeface="Times New Roman"/>
              </a:rPr>
              <a:t>речь</a:t>
            </a:r>
            <a:endParaRPr lang="ru-RU" spc="-1" dirty="0"/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ru-RU" dirty="0" smtClean="0"/>
              <a:t>Сделать простую программу, которая позволила бы редактировать</a:t>
            </a:r>
            <a:br>
              <a:rPr lang="ru-RU" dirty="0" smtClean="0"/>
            </a:br>
            <a:r>
              <a:rPr lang="ru-RU" dirty="0" smtClean="0"/>
              <a:t>пользователю голосовые команды и действия на них при помощи простой базы данных.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4307868" y="240323"/>
            <a:ext cx="4023333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spc="-1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Не всё шло гладко…</a:t>
            </a:r>
            <a:endParaRPr kumimoji="0" lang="ru-RU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983" y="2519197"/>
            <a:ext cx="10086580" cy="269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118</TotalTime>
  <Words>400</Words>
  <Application>Microsoft Office PowerPoint</Application>
  <PresentationFormat>Произвольный</PresentationFormat>
  <Paragraphs>58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Voice Assistant Victoria (VAV)</vt:lpstr>
      <vt:lpstr>Первоначальная идея была такова…</vt:lpstr>
      <vt:lpstr>Существующие голосовые системы</vt:lpstr>
      <vt:lpstr>Можно ли создать такого голосового помощника, который бы:</vt:lpstr>
      <vt:lpstr>Решение</vt:lpstr>
      <vt:lpstr>Управление электроустройствами — сеть Zigbee</vt:lpstr>
      <vt:lpstr>Подключение</vt:lpstr>
      <vt:lpstr>Цель и задачи</vt:lpstr>
      <vt:lpstr>Слайд 9</vt:lpstr>
      <vt:lpstr>Слайд 10</vt:lpstr>
      <vt:lpstr>Слайд 11</vt:lpstr>
      <vt:lpstr>Слайд 12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 Victoria</dc:title>
  <dc:subject/>
  <dc:creator>Пользователь</dc:creator>
  <dc:description/>
  <cp:lastModifiedBy>Пользователь</cp:lastModifiedBy>
  <cp:revision>18</cp:revision>
  <dcterms:created xsi:type="dcterms:W3CDTF">2022-12-27T08:16:49Z</dcterms:created>
  <dcterms:modified xsi:type="dcterms:W3CDTF">2023-04-10T03:18:05Z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9</vt:i4>
  </property>
</Properties>
</file>