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 SemiBold"/>
      <p:regular r:id="rId29"/>
      <p:bold r:id="rId30"/>
      <p:italic r:id="rId31"/>
      <p:boldItalic r:id="rId32"/>
    </p:embeddedFont>
    <p:embeddedFont>
      <p:font typeface="Montserrat"/>
      <p:regular r:id="rId33"/>
      <p:bold r:id="rId34"/>
      <p:italic r:id="rId35"/>
      <p:boldItalic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3" roundtripDataSignature="AMtx7mjrpZaOxsfTlo5KTWiZ3tx6a4Y3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slide" Target="slides/slide15.xml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SemiBold-italic.fntdata"/><Relationship Id="rId30" Type="http://schemas.openxmlformats.org/officeDocument/2006/relationships/font" Target="fonts/MontserratSemiBold-bold.fntdata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SemiBold-bold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Medium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Здравствуйте, коллеги!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Сегодня мы рассмотрим Docker и Docker Compose, а также приготовление и разворачивание SQL Server с их использованием в Windows.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bbbaa754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0bbbaa754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Я, конечно, мог дальше вставить сплошные выдержки из официальной документации Docker’а, но смысла в этом не вижу - каждый из нас умеет читать и в случае необходимости откроет приведенную ссылку сам и почерпнет информацию из указанного источника.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 подготовке этого доклада мне хотелось не пересказывать сухую документацию по Виртуализации и Контейнеризации, не делать вырезки из официального руководства по Docker, а скорее показать, в чем он может быть полезен каждому из нас во время разработки. Однако, как говорил один из полководцев Российской империи: </a:t>
            </a:r>
            <a:r>
              <a:rPr i="1" lang="ru"/>
              <a:t>“Теория без практики мертва, практика без теории слепа.”</a:t>
            </a:r>
            <a:r>
              <a:rPr lang="ru"/>
              <a:t>, поэтому при объяснении некоторых практических моментов мы будем периодически к ней обращаться.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bbbaa75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0bbbaa75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Почти 3 года назад я и моя команда занималась разработкой микросервиса для одного банка. Это был классический stateful-микросервис, т.е. он хранил некоторую информацию о предыдущем взаимодействии с клиентов в собственной базе данных. Кроме своей базы данных, он интегрировался с другими системами, используя классический REST API. Корневой адрес шины, через которую предполагалась обращаться к этим системам, был задан в файле конфигурации и для каждой Системы существовал свой узел, со ссылками на используемые в ней методы.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0bbbaa754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10bbbaa754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Далее был написан вот такой простой код.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Немного его прокомментирую: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в переменную</a:t>
            </a:r>
            <a:r>
              <a:rPr lang="ru"/>
              <a:t> settingsFromConfig где-то выше считывается значение из узла “system1.method1Url”;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далее мы пытаемся из этой переменной создать Uri с расчетом на то, что в нашей переменной находится абсолютная ссылка;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если </a:t>
            </a:r>
            <a:r>
              <a:rPr lang="ru">
                <a:solidFill>
                  <a:schemeClr val="dk1"/>
                </a:solidFill>
              </a:rPr>
              <a:t>settingsFromConfig содержал не абсолютную ссылку, то создаем Uri, используя в качестве базовой ссылки адрес до шины, т.е. значение переменной rootEsbUrl, а в относительной части - значение settingsFromConfig.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0bbbaa754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10bbbaa754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bbbaa754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10bbbaa754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Если кратко, до .NET Core 3.1 в </a:t>
            </a:r>
            <a:r>
              <a:rPr i="1" lang="ru"/>
              <a:t>Uri.TryCreate(string, UriKind, out Uri)</a:t>
            </a:r>
            <a:r>
              <a:rPr lang="ru"/>
              <a:t> был баг, из-за которого на Linux и MacOS при разборе относительной ссылки с передачей UriKind.Absolute, этот метод вместо того, чтобы возвращать false, без зазрения совести возвращал true.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Я проверил на своей локальной машине под Windows, как работает код, реализованный в рамках моей задачи - все функционирует успешно. Выполнил деплой новой версии на тестовую среду, работающую в рамках контейнеров под Linux (конкретно, CentOS), перевел задачу в тестирование и через 10 минут мне прилетает баг с формулировкой: </a:t>
            </a:r>
            <a:r>
              <a:rPr i="1" lang="ru"/>
              <a:t>“Передаю параметры x, y, z на Шаге 2, микросервис возвращает 500”</a:t>
            </a:r>
            <a:r>
              <a:rPr lang="ru"/>
              <a:t>. Я подключаюсь локально к тому же самому окружению, повторяю локально указанный тестировщиком Шаг 2 и у меня все работает. Закономерно возвращаю баг с формулировкой: </a:t>
            </a:r>
            <a:r>
              <a:rPr i="1" lang="ru"/>
              <a:t>“Не могу воспроизвести”</a:t>
            </a:r>
            <a:r>
              <a:rPr lang="ru"/>
              <a:t>. Мне его переоткрывают. Начинаю разбираться, что за черт. Созваниваюсь с тестировщиком, он мне наглядно демонстрирует, что получает 500. Открываю логи, там все более-менее гладко идет, падение происходит на строке веб-запроса. В указанное время периодически у используемой системы действительно случались деплои и она была недоступна. Жду уведомления о завершении деплоя. Повторяю кейс тестировщика на среде - воспроизводится, локально все в порядке. Про себя думаю: </a:t>
            </a:r>
            <a:r>
              <a:rPr i="1" lang="ru"/>
              <a:t>“Что за чудеса?”</a:t>
            </a:r>
            <a:r>
              <a:rPr lang="ru"/>
              <a:t>. Начинаю после каждой строчки кода вставлять логирование, деплою снова на сервер. Снова воспроизвожу баг на сервере. Начинаю смотреть километр логов и выясняется, что вместо того, чтобы стучаться по относительному адресу method1Url, расположенному на шине, мы стучимся по этому адресу на localhost!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Подключаюсь к контейнеру на сервере, проверяю, что настройки заданы корректно. Начинаю гуглить, пытаясь понять, что за черт и нахожу на GitHub’е Issue 22718 в репозитории dotnet runtime. Да, его поправили в .NET Core 3.1, но у меня .NET Core 2.2, соответственно, этот баг у меня есть!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Суммарно, на реализацию логирования каждой строчки, на чтение логов и разбор я, наверное, потратил часов 6-8, на само исправление ушло минут 20.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Теперь представим, что в том микросервисе мы бы использовали для разработки Docker и локально на машинах разработчиков он запускался бы точно так же, как на сервере, под CentOS. В этом случае, вместо того, чтобы суммарно потратить около одного рабочего дня на исправление, мы могли бы разобрать этот баг и исправить его за 30 минут, т.е. в 12-16 раз быстрее.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bbbaa75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10bbbaa75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Так, что-то я ушел слишком глубоко в детали. Давайте же наконец рассмотрим, почему контейнер не является виртуальной машиной.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a80105e4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0a80105e4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Если проводить аналогии, то Контейнер и Виртуальную машину мы можем сравнить с квартирой и домом в целом. В квартире у нас есть свет, вода и целый ряд других плюшек.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Большинство людей никогда не задумывается, по каким проводам к ним поступает электроэнергия, по трубам из каких материалов и какого диаметра к ним течет вода, они воспринимают эти ресурсы просто как данность. При необходимости осуществления ремонта в квартире, мы просто берем, покупаем новые обои, кафельную плитку, старое отдираем и на их место клеим новое - ничего сложного, мы своим ремонтом не затрагиваем своих соседей и, главное, мы можем сделать это относительно быстро…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рамках дома же у нас имеется целая куча внутренних систем, часть из которых находится в подвале, часть на чердаке и в других местах. Для нормального функционирования этого дома, застройщик был вынужден заморочиться и подключить дом к сетям централизованного водоснабжения, электроснабжения, водоотведения, поставить лифт и выполнить еще вагон и маленькую тележку других задач.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 Контейнерами и Виртуальными машинами все точно так же. В рамках контейнера нет необходимости задумываться, откуда в нем появляется сеть Интернет, откуда берется дисковое пространство и все остальное, наше Приложение в Контейнере просто использует эти ресурсы и все тут.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0a80105e4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10a80105e4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Думаю, что такое Docker, и почему контейнер - это не виртуальная машина мы с вами разобрались. Предлагаю идти дальше, чтобы разобраться с Docker Compose.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a80105e4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0a80105e4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 современном мире крайне ограниченное количество приложений может жить “в себе”, т.е. не требовать интеграции с другими сервисами, базами данных и прочим. По идеологии Docker’а в каждом контейнере должно работатать строго одно приложение, поэтому поместить в один контейнер всю инфраструктуру мы просто не можем. Именно для этого и необходим Docker Compose.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Говоря упрощенно, Docker Compose позволяет нам одновременно запускать и управлять сразу несколькими контейнерами.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f5c0c20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10f5c0c20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Послушав меня, у вас могло сформироваться мнение, что на практике при реальной разработке вам все эти Docker’ы, Docker Compose’ы и все остальное, связанное с контейнеризацией, никогда не пригодится, ведь для локальной отладки Docker не обязателен, баги, специфичные для окружения, могут искать тестировщики на тестовых средах, а вы дальше можете просто сделать поиск в интернете и найти решение, специфичное для среды.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А вот нет, ничерта подобного! Я снова приведу пример из своей практики.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Большинство из вас меня наверняка знает, но, как всякий вежливый человек, сперва представлюсь.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Максим Голев, старший программист, опыт промышленной разработки более 8 лет. На личных машинах предпочитаю использовать Linux в целом и LTS-дистрибутивы Ubuntu в частности. Не подумайте, я-не линуксоид, просто еще студентом 4 курса меня на производственной практике заставили разрабатывать приложение под Linux на Mono\Gtk#, я проникся философией Linux’а, хоть сперва и было больно и слезть уже не смог.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0f5c0c20d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10f5c0c20d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Для одного из заказчиков мы разрабатывали довольно старый продукт, представляющий собой интернет-магазин одной известной в узких кругах американской компании, в основе которого был .Net Framework, ASP.NET Classic и в качестве хранилища данных, в качестве движка коммерческих операций в нем был Microsoft Commerce Server. Произнося слова “Commerce Server” для до сей поры вздрагиваю, вспоминая, как я разворачивал на своей рабочей машине его около одного рабочего дня для разработки. Не справился с этим (какие именно проблемы у меня возникли я сейчас уже не помню), обратился к коллеге, который уже работал на этом проекте и мы наконец подняли этот продукт на моей машине за пару часов. Таким образом, на настройку окружения было суммарно потрачено около 10 часов времени. Согласитесь, немало и это мы разворачивали только один компонент.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Теперь представим, что у нас на проекте был бы настроенный Docker и Docker Compose. При их наличии, мне бы не пришлось тратить на все эти настройки ни минуты, просто открыл проект и веди разработку.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f5c0c20d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10f5c0c20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>
                <a:solidFill>
                  <a:schemeClr val="dk1"/>
                </a:solidFill>
              </a:rPr>
              <a:t>Сам не очень люблю доклады, в которых рассказывается только сухая теория, т.к. ее, если постараться, можно легко найти в интернете, но сам сейчас </a:t>
            </a:r>
            <a:r>
              <a:rPr lang="ru"/>
              <a:t>все теорию да теорию рассказываю.Предлагаю посмотреть на вопрос работы с контейнерами с практической точки зрения и там же рассмотреть на практике некоторые команды </a:t>
            </a:r>
            <a:r>
              <a:rPr lang="ru"/>
              <a:t>Docker’а и Docker Compose</a:t>
            </a:r>
            <a:r>
              <a:rPr lang="ru"/>
              <a:t>. Поэтому идем в VisualStudio.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f5c0c20d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10f5c0c20d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Предлагаю теперь сделать некоторые выводы по докладу и подвести его итоги.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Итак, для чего может быть полезен Docker и когда его следует использовать при разработке проекта? Данный подход может быть полезен при работе над Проектом outsource-разработчиков, т.е. нас с вами. Почему? Да потому, что новым разработчикам не придется тратить время на настройку окружения. При работе над Проектом со сложным окружением Docker и Docker Compose так же окажут не переоценнимую помощь. Из приведенного мной ранее примера можно сделать вывод о том, что Docker было бы неплохо использовать в тех случаях, когда разработчики используют одну операционную систему, а на production-серверах у нас используется другая. Ну и последнее, но не менее важное - это обеспечение тиражируемость, т.е. простое развертывание множества серверов в пару кликов.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0f5c0c20d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10f5c0c20d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Сегодня я постараюсь рассказать </a:t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a70d72c2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10a70d72c2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Итак, рассмотрим, что такое Виртуализация и Контейнеризация и чем они отличаются. Для чего сперва взглянем на то, что представляет собой Виртуализация, а затем Контейнеризация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a70d72c2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0a70d72c2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Виртуализация — это предоставление набора вычислительных ресурсов или их логического объединения, абстрагированное от аппаратной реализации, и обеспечивающее при этом логическую изоляцию друг от друга вычислительных процессов, выполняемых на одном физическом ресурсе.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a70d72c2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0a70d72c2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При использовании виртуализации мы имеем систему, состоящую из 4 уровней: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физическое железо, т.е. Процессор, Жесткий диск, Оперативная память, Видеокарта и все остальное;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операционная система хоста, т.е. то, что загружается у нас, когда мы нажимаем кнопку “Power” на системном блоке;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система виртуализации он же гипервизор, обеспечивающий возможность работы средств виртуализации;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ru"/>
              <a:t>ряд виртуальных машин, в рамках которых работают наши приложения.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вроде бы неплохо, зачем что-то другое?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Но если мы взглянем на кажду виртуальную машину более детально, то увидим, что на нижнем слое в ее рамках лежит Гостевая ОС, которая потребляет, по сути крадет, системные ресурсы, необходимые нашим приложениям.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a70d72c2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10a70d72c2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Контейнеризация — это подход к разработке программного обеспечения, при котором приложение или служба, их зависимости и конфигурация (абстрактные файлы манифеста развертывания) упаковываются вместе в образ контейнера.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a70d72c2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0a70d72c2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Когда мы применяем Контейнеризацию, мы имеем точно также 4 уровня абстракции и два первых из них даже точно такие же: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снова </a:t>
            </a:r>
            <a:r>
              <a:rPr lang="ru">
                <a:solidFill>
                  <a:schemeClr val="dk1"/>
                </a:solidFill>
              </a:rPr>
              <a:t>физическое железо;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по новой операционная система хоста.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 вот далее все отличается, существенно отличается. На третьем слое, вместо Системы виртуализации идет Docker. Четвертый слой меняет свое наименование с Виртуальной машины на Контейнер. Последнее происходит по той простой причине, что на этом слое больше нет Гостевой ОС и наш Контейнер, используя инфраструктуру Docker’а, начинает использовать вызовы системы хоста.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Таким образом мы получаем следующее: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нет необходимости тратить дополнительные ресурсы на обеспечение работы Гостевой ОС;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все также обеспечивается хорошая изоляция наших приложений;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ru">
                <a:solidFill>
                  <a:schemeClr val="dk1"/>
                </a:solidFill>
              </a:rPr>
              <a:t>уменьшаются объемы единиц, в которых располагаются наши приложения.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bbbaa7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10bbbaa7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/>
              <a:t>Предлагаю переходить к следующему рассматриваемому моменту, а именно “Что такое Docker и почему контейнер != VM”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pptmon.com/" TargetMode="External"/><Relationship Id="rId3" Type="http://schemas.openxmlformats.org/officeDocument/2006/relationships/image" Target="../media/image5.png"/><Relationship Id="rId4" Type="http://schemas.openxmlformats.org/officeDocument/2006/relationships/hyperlink" Target="http://www.pptmon.com/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PTMON slide">
  <p:cSld name="1_PPTMON slid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5427" y="5297943"/>
            <a:ext cx="1853804" cy="1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7"/>
          <p:cNvSpPr txBox="1"/>
          <p:nvPr/>
        </p:nvSpPr>
        <p:spPr>
          <a:xfrm>
            <a:off x="3054769" y="5297943"/>
            <a:ext cx="201797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" sz="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Presentation template by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/>
          <p:nvPr/>
        </p:nvSpPr>
        <p:spPr>
          <a:xfrm flipH="1" rot="-5400000">
            <a:off x="885476" y="1476724"/>
            <a:ext cx="2781300" cy="4552252"/>
          </a:xfrm>
          <a:custGeom>
            <a:rect b="b" l="l" r="r" t="t"/>
            <a:pathLst>
              <a:path extrusionOk="0" h="6858000" w="4190048">
                <a:moveTo>
                  <a:pt x="959251" y="0"/>
                </a:moveTo>
                <a:lnTo>
                  <a:pt x="4190048" y="0"/>
                </a:lnTo>
                <a:lnTo>
                  <a:pt x="4190048" y="942072"/>
                </a:lnTo>
                <a:cubicBezTo>
                  <a:pt x="3236870" y="942072"/>
                  <a:pt x="2464167" y="1714775"/>
                  <a:pt x="2464167" y="2667953"/>
                </a:cubicBezTo>
                <a:cubicBezTo>
                  <a:pt x="2464167" y="3621131"/>
                  <a:pt x="3236870" y="4393834"/>
                  <a:pt x="4190048" y="4393834"/>
                </a:cubicBezTo>
                <a:lnTo>
                  <a:pt x="4190048" y="6857960"/>
                </a:lnTo>
                <a:lnTo>
                  <a:pt x="4190048" y="6858000"/>
                </a:lnTo>
                <a:lnTo>
                  <a:pt x="4190008" y="6858000"/>
                </a:lnTo>
                <a:lnTo>
                  <a:pt x="3974429" y="6852549"/>
                </a:lnTo>
                <a:cubicBezTo>
                  <a:pt x="1760533" y="6740327"/>
                  <a:pt x="0" y="4909738"/>
                  <a:pt x="0" y="2667953"/>
                </a:cubicBezTo>
                <a:lnTo>
                  <a:pt x="0" y="2667951"/>
                </a:lnTo>
                <a:lnTo>
                  <a:pt x="5452" y="2452334"/>
                </a:lnTo>
                <a:cubicBezTo>
                  <a:pt x="52513" y="1523926"/>
                  <a:pt x="401764" y="675246"/>
                  <a:pt x="956803" y="2693"/>
                </a:cubicBezTo>
                <a:close/>
              </a:path>
            </a:pathLst>
          </a:custGeom>
          <a:solidFill>
            <a:srgbClr val="F36A4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4.jpg"/><Relationship Id="rId5" Type="http://schemas.openxmlformats.org/officeDocument/2006/relationships/hyperlink" Target="https://docs.docker.com/get-started/overview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Relationship Id="rId4" Type="http://schemas.openxmlformats.org/officeDocument/2006/relationships/image" Target="../media/image4.jpg"/><Relationship Id="rId5" Type="http://schemas.openxmlformats.org/officeDocument/2006/relationships/hyperlink" Target="https://github.com/dotnet/runtime/issues/22718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Relationship Id="rId4" Type="http://schemas.openxmlformats.org/officeDocument/2006/relationships/image" Target="../media/image11.png"/><Relationship Id="rId5" Type="http://schemas.openxmlformats.org/officeDocument/2006/relationships/image" Target="../media/image20.jpg"/><Relationship Id="rId6" Type="http://schemas.openxmlformats.org/officeDocument/2006/relationships/hyperlink" Target="https://www.docker.com/blog/containers-are-not-vm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Relationship Id="rId4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jpg"/><Relationship Id="rId4" Type="http://schemas.openxmlformats.org/officeDocument/2006/relationships/image" Target="../media/image17.png"/><Relationship Id="rId5" Type="http://schemas.openxmlformats.org/officeDocument/2006/relationships/image" Target="../media/image19.jpg"/><Relationship Id="rId6" Type="http://schemas.openxmlformats.org/officeDocument/2006/relationships/image" Target="../media/image2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mgolev@htc-cs.ru" TargetMode="External"/><Relationship Id="rId4" Type="http://schemas.openxmlformats.org/officeDocument/2006/relationships/hyperlink" Target="mailto:mixim33@yandex.ru" TargetMode="External"/><Relationship Id="rId5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/>
        </p:nvSpPr>
        <p:spPr>
          <a:xfrm>
            <a:off x="808275" y="1141575"/>
            <a:ext cx="5049900" cy="1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Docker и Docker Compose со строптивым SQL Server в Windows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808275" y="3361549"/>
            <a:ext cx="38058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Максим Голев</a:t>
            </a:r>
            <a:endParaRPr b="1" i="0" sz="1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10bbbaa7541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433375"/>
            <a:ext cx="7620000" cy="427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0bbbaa7541_0_9"/>
          <p:cNvSpPr/>
          <p:nvPr/>
        </p:nvSpPr>
        <p:spPr>
          <a:xfrm>
            <a:off x="969125" y="503075"/>
            <a:ext cx="3669300" cy="1635000"/>
          </a:xfrm>
          <a:prstGeom prst="cloudCallout">
            <a:avLst>
              <a:gd fmla="val 38511" name="adj1"/>
              <a:gd fmla="val 61763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Docker is an open platform for developing, shipping, and running applications.</a:t>
            </a:r>
            <a:r>
              <a:rPr lang="ru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*</a:t>
            </a:r>
            <a:endParaRPr sz="16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g10bbbaa7541_0_9"/>
          <p:cNvSpPr txBox="1"/>
          <p:nvPr/>
        </p:nvSpPr>
        <p:spPr>
          <a:xfrm>
            <a:off x="4846450" y="4743300"/>
            <a:ext cx="4261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FF0000"/>
                </a:solidFill>
              </a:rPr>
              <a:t>* </a:t>
            </a:r>
            <a:r>
              <a:rPr lang="ru">
                <a:solidFill>
                  <a:srgbClr val="FF0000"/>
                </a:solidFill>
              </a:rPr>
              <a:t>-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https://docs.docker.com/get-started/overview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0bbbaa7541_0_45"/>
          <p:cNvSpPr txBox="1"/>
          <p:nvPr/>
        </p:nvSpPr>
        <p:spPr>
          <a:xfrm>
            <a:off x="0" y="152400"/>
            <a:ext cx="91440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Микросервис. Взаимосвязи микросервиса</a:t>
            </a:r>
            <a:endParaRPr i="0" sz="31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8" name="Google Shape;188;g10bbbaa7541_0_45"/>
          <p:cNvGrpSpPr/>
          <p:nvPr/>
        </p:nvGrpSpPr>
        <p:grpSpPr>
          <a:xfrm>
            <a:off x="471000" y="2769750"/>
            <a:ext cx="1475964" cy="1260000"/>
            <a:chOff x="852000" y="3211188"/>
            <a:chExt cx="1260000" cy="1260000"/>
          </a:xfrm>
        </p:grpSpPr>
        <p:sp>
          <p:nvSpPr>
            <p:cNvPr id="189" name="Google Shape;189;g10bbbaa7541_0_45"/>
            <p:cNvSpPr/>
            <p:nvPr/>
          </p:nvSpPr>
          <p:spPr>
            <a:xfrm flipH="1">
              <a:off x="852000" y="3211188"/>
              <a:ext cx="1260000" cy="1260000"/>
            </a:xfrm>
            <a:prstGeom prst="flowChartMagneticDisk">
              <a:avLst/>
            </a:prstGeom>
            <a:solidFill>
              <a:srgbClr val="783F04"/>
            </a:solidFill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10bbbaa7541_0_45"/>
            <p:cNvSpPr txBox="1"/>
            <p:nvPr/>
          </p:nvSpPr>
          <p:spPr>
            <a:xfrm>
              <a:off x="1260000" y="3744000"/>
              <a:ext cx="54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solidFill>
                    <a:srgbClr val="00FF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БД</a:t>
              </a:r>
              <a:endParaRPr b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1" name="Google Shape;191;g10bbbaa7541_0_45"/>
          <p:cNvGrpSpPr/>
          <p:nvPr/>
        </p:nvGrpSpPr>
        <p:grpSpPr>
          <a:xfrm>
            <a:off x="3834032" y="897200"/>
            <a:ext cx="1475935" cy="1260000"/>
            <a:chOff x="4227500" y="889800"/>
            <a:chExt cx="1368000" cy="1260000"/>
          </a:xfrm>
        </p:grpSpPr>
        <p:sp>
          <p:nvSpPr>
            <p:cNvPr id="192" name="Google Shape;192;g10bbbaa7541_0_45"/>
            <p:cNvSpPr/>
            <p:nvPr/>
          </p:nvSpPr>
          <p:spPr>
            <a:xfrm>
              <a:off x="4281488" y="889800"/>
              <a:ext cx="1260000" cy="12600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99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g10bbbaa7541_0_45"/>
            <p:cNvSpPr txBox="1"/>
            <p:nvPr/>
          </p:nvSpPr>
          <p:spPr>
            <a:xfrm>
              <a:off x="4227500" y="1314000"/>
              <a:ext cx="136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 sz="1200">
                  <a:latin typeface="Montserrat"/>
                  <a:ea typeface="Montserrat"/>
                  <a:cs typeface="Montserrat"/>
                  <a:sym typeface="Montserrat"/>
                </a:rPr>
                <a:t>Микросервис</a:t>
              </a:r>
              <a:endParaRPr b="1" sz="12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94" name="Google Shape;194;g10bbbaa7541_0_45"/>
          <p:cNvGrpSpPr/>
          <p:nvPr/>
        </p:nvGrpSpPr>
        <p:grpSpPr>
          <a:xfrm>
            <a:off x="7254015" y="2769759"/>
            <a:ext cx="1475969" cy="1259982"/>
            <a:chOff x="7128000" y="3211200"/>
            <a:chExt cx="1331982" cy="1259982"/>
          </a:xfrm>
        </p:grpSpPr>
        <p:sp>
          <p:nvSpPr>
            <p:cNvPr id="195" name="Google Shape;195;g10bbbaa7541_0_45"/>
            <p:cNvSpPr/>
            <p:nvPr/>
          </p:nvSpPr>
          <p:spPr>
            <a:xfrm>
              <a:off x="7200000" y="3211200"/>
              <a:ext cx="1259982" cy="1259982"/>
            </a:xfrm>
            <a:prstGeom prst="flowChartMultidocument">
              <a:avLst/>
            </a:prstGeom>
            <a:solidFill>
              <a:srgbClr val="783F04"/>
            </a:solidFill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10bbbaa7541_0_45"/>
            <p:cNvSpPr txBox="1"/>
            <p:nvPr/>
          </p:nvSpPr>
          <p:spPr>
            <a:xfrm>
              <a:off x="7128000" y="3744000"/>
              <a:ext cx="122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solidFill>
                    <a:srgbClr val="00FF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Интеграции</a:t>
              </a:r>
              <a:endParaRPr b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97" name="Google Shape;197;g10bbbaa7541_0_45"/>
          <p:cNvCxnSpPr>
            <a:stCxn id="193" idx="1"/>
            <a:endCxn id="189" idx="1"/>
          </p:cNvCxnSpPr>
          <p:nvPr/>
        </p:nvCxnSpPr>
        <p:spPr>
          <a:xfrm flipH="1">
            <a:off x="1209032" y="1506050"/>
            <a:ext cx="2625000" cy="1263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10bbbaa7541_0_45"/>
          <p:cNvCxnSpPr>
            <a:stCxn id="193" idx="3"/>
            <a:endCxn id="195" idx="0"/>
          </p:cNvCxnSpPr>
          <p:nvPr/>
        </p:nvCxnSpPr>
        <p:spPr>
          <a:xfrm>
            <a:off x="5309968" y="1506050"/>
            <a:ext cx="2817900" cy="1263600"/>
          </a:xfrm>
          <a:prstGeom prst="straightConnector1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g10bbbaa7541_0_45"/>
          <p:cNvSpPr/>
          <p:nvPr/>
        </p:nvSpPr>
        <p:spPr>
          <a:xfrm>
            <a:off x="2648500" y="2189825"/>
            <a:ext cx="4305600" cy="260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  //корневой адрес до шины(ESB)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 "rootEsbUrl": "https://env1.esbUrl.com",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 //раздел с настройками для обращения к Системе1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 "system1": {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	//абсолютный путь до Метода1 в Системе1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	"method1Url": "https://env2.esbUrl.com/system1/method1",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	//абсолютный путь до Метода2 в Системе1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	"method2Url": "https://env2.esbUrl.com/system1/method2"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 },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 //раздел с настройками для обращения к Системе2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 "system2": {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	//относительный путь до Метода1 в Системе2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	"method1Url": "/system2/method1",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	//</a:t>
            </a: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относительный</a:t>
            </a: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путь до Метода2 в Системе2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	"method2Url": "/system2/method2"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 }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bbbaa7541_0_76"/>
          <p:cNvSpPr txBox="1"/>
          <p:nvPr/>
        </p:nvSpPr>
        <p:spPr>
          <a:xfrm>
            <a:off x="0" y="152400"/>
            <a:ext cx="91440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Обработка настроек</a:t>
            </a:r>
            <a:endParaRPr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g10bbbaa7541_0_76"/>
          <p:cNvSpPr/>
          <p:nvPr/>
        </p:nvSpPr>
        <p:spPr>
          <a:xfrm>
            <a:off x="584450" y="1299300"/>
            <a:ext cx="7989900" cy="254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Uri returnValue;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//в settingsFromConfig сейчас значение из узла “system1.method1Url”</a:t>
            </a:r>
            <a:endParaRPr i="1" sz="15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if (!Uri.TryCreate(settingsFromConfig, UriKind.Absolute, out returnValue))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i="1" lang="ru" sz="1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i="1" lang="ru" sz="15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//считаем, что в settingsFromConfig была относительная ссылка </a:t>
            </a:r>
            <a:endParaRPr i="1" sz="15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    returnValue = new Uri(rootEsbUrl, </a:t>
            </a:r>
            <a:r>
              <a:rPr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settingsFromConfig)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return returnValue;</a:t>
            </a:r>
            <a:endParaRPr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10bbbaa7541_0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7852" y="152400"/>
            <a:ext cx="478829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10bbbaa7541_0_93"/>
          <p:cNvSpPr/>
          <p:nvPr/>
        </p:nvSpPr>
        <p:spPr>
          <a:xfrm>
            <a:off x="147975" y="1302050"/>
            <a:ext cx="2863200" cy="1390800"/>
          </a:xfrm>
          <a:prstGeom prst="cloudCallout">
            <a:avLst>
              <a:gd fmla="val 81776" name="adj1"/>
              <a:gd fmla="val -86702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Все же будет хорошо, правда?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10bbbaa7541_0_102"/>
          <p:cNvPicPr preferRelativeResize="0"/>
          <p:nvPr/>
        </p:nvPicPr>
        <p:blipFill rotWithShape="1">
          <a:blip r:embed="rId4">
            <a:alphaModFix/>
          </a:blip>
          <a:srcRect b="0" l="22056" r="22062" t="0"/>
          <a:stretch/>
        </p:blipFill>
        <p:spPr>
          <a:xfrm>
            <a:off x="2177852" y="152400"/>
            <a:ext cx="478829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10bbbaa7541_0_102"/>
          <p:cNvSpPr/>
          <p:nvPr/>
        </p:nvSpPr>
        <p:spPr>
          <a:xfrm>
            <a:off x="236750" y="244125"/>
            <a:ext cx="2863200" cy="1390800"/>
          </a:xfrm>
          <a:prstGeom prst="cloudCallout">
            <a:avLst>
              <a:gd fmla="val 105030" name="adj1"/>
              <a:gd fmla="val 131388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И не надейся на это!</a:t>
            </a:r>
            <a:endParaRPr b="1" sz="15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g10bbbaa7541_0_102"/>
          <p:cNvSpPr txBox="1"/>
          <p:nvPr/>
        </p:nvSpPr>
        <p:spPr>
          <a:xfrm>
            <a:off x="4793125" y="4742150"/>
            <a:ext cx="418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u="sng">
                <a:solidFill>
                  <a:schemeClr val="hlink"/>
                </a:solidFill>
                <a:hlinkClick r:id="rId5"/>
              </a:rPr>
              <a:t>https://github.com/dotnet/runtime/issues/22718</a:t>
            </a:r>
            <a:endParaRPr i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10bbbaa7541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7681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10bbbaa7541_0_20"/>
          <p:cNvSpPr/>
          <p:nvPr/>
        </p:nvSpPr>
        <p:spPr>
          <a:xfrm>
            <a:off x="5003350" y="476500"/>
            <a:ext cx="3454800" cy="1401600"/>
          </a:xfrm>
          <a:prstGeom prst="cloudCallout">
            <a:avLst>
              <a:gd fmla="val -63089" name="adj1"/>
              <a:gd fmla="val 115489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Но ты мне так и не рассказал, почему контейнер != VM!!!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a80105e45_0_4"/>
          <p:cNvSpPr txBox="1"/>
          <p:nvPr/>
        </p:nvSpPr>
        <p:spPr>
          <a:xfrm>
            <a:off x="1316850" y="576000"/>
            <a:ext cx="122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30" name="Google Shape;230;g10a80105e45_0_4"/>
          <p:cNvGrpSpPr/>
          <p:nvPr/>
        </p:nvGrpSpPr>
        <p:grpSpPr>
          <a:xfrm>
            <a:off x="152400" y="1097950"/>
            <a:ext cx="3428425" cy="3283550"/>
            <a:chOff x="152400" y="1097950"/>
            <a:chExt cx="3428425" cy="3283550"/>
          </a:xfrm>
        </p:grpSpPr>
        <p:pic>
          <p:nvPicPr>
            <p:cNvPr id="231" name="Google Shape;231;g10a80105e45_0_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400" y="1097950"/>
              <a:ext cx="3428425" cy="32835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2" name="Google Shape;232;g10a80105e45_0_4"/>
            <p:cNvSpPr txBox="1"/>
            <p:nvPr/>
          </p:nvSpPr>
          <p:spPr>
            <a:xfrm>
              <a:off x="2032175" y="1653775"/>
              <a:ext cx="1373400" cy="651600"/>
            </a:xfrm>
            <a:prstGeom prst="rect">
              <a:avLst/>
            </a:prstGeom>
            <a:noFill/>
            <a:ln cap="flat" cmpd="sng" w="2857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162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solidFill>
                    <a:srgbClr val="00FF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Container 1</a:t>
              </a:r>
              <a:endParaRPr b="1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3" name="Google Shape;233;g10a80105e45_0_4"/>
            <p:cNvSpPr txBox="1"/>
            <p:nvPr/>
          </p:nvSpPr>
          <p:spPr>
            <a:xfrm>
              <a:off x="2032175" y="2339575"/>
              <a:ext cx="1373400" cy="651600"/>
            </a:xfrm>
            <a:prstGeom prst="rect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162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solidFill>
                    <a:srgbClr val="0000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Container 2</a:t>
              </a:r>
              <a:endParaRPr b="1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g10a80105e45_0_4"/>
            <p:cNvSpPr txBox="1"/>
            <p:nvPr/>
          </p:nvSpPr>
          <p:spPr>
            <a:xfrm>
              <a:off x="2032175" y="3025375"/>
              <a:ext cx="1373400" cy="651600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162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solidFill>
                    <a:srgbClr val="CC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Container 3</a:t>
              </a:r>
              <a:endParaRPr b="1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5" name="Google Shape;235;g10a80105e45_0_4"/>
            <p:cNvSpPr txBox="1"/>
            <p:nvPr/>
          </p:nvSpPr>
          <p:spPr>
            <a:xfrm>
              <a:off x="2032175" y="3711175"/>
              <a:ext cx="1373400" cy="651600"/>
            </a:xfrm>
            <a:prstGeom prst="rect">
              <a:avLst/>
            </a:prstGeom>
            <a:noFill/>
            <a:ln cap="flat" cmpd="sng" w="2857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1620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solidFill>
                    <a:srgbClr val="9900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Container 4</a:t>
              </a:r>
              <a:endParaRPr b="1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236" name="Google Shape;236;g10a80105e45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2025" y="1098000"/>
            <a:ext cx="3427200" cy="32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0a80105e45_0_4"/>
          <p:cNvSpPr txBox="1"/>
          <p:nvPr/>
        </p:nvSpPr>
        <p:spPr>
          <a:xfrm>
            <a:off x="6212900" y="576000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Виртуальная машина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g10a80105e45_0_4"/>
          <p:cNvSpPr txBox="1"/>
          <p:nvPr/>
        </p:nvSpPr>
        <p:spPr>
          <a:xfrm>
            <a:off x="1442625" y="4786550"/>
            <a:ext cx="754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Идея для этого о</a:t>
            </a:r>
            <a:r>
              <a:rPr i="1"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бъяснения позаимствовано отсюда:</a:t>
            </a:r>
            <a:r>
              <a:rPr lang="ru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https://www.docker.com/blog/containers-are-not-vms/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10a80105e45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312" y="1543675"/>
            <a:ext cx="3207376" cy="3496149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10a80105e45_0_22"/>
          <p:cNvSpPr txBox="1"/>
          <p:nvPr/>
        </p:nvSpPr>
        <p:spPr>
          <a:xfrm>
            <a:off x="0" y="181925"/>
            <a:ext cx="91440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Использование Docker Compose для разворачивания необходимой инфраструктуры</a:t>
            </a:r>
            <a:endParaRPr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0a80105e45_0_29"/>
          <p:cNvSpPr txBox="1"/>
          <p:nvPr/>
        </p:nvSpPr>
        <p:spPr>
          <a:xfrm>
            <a:off x="0" y="181925"/>
            <a:ext cx="91440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Что такое Docker Compose?</a:t>
            </a:r>
            <a:r>
              <a:rPr lang="ru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0" name="Google Shape;250;g10a80105e4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4046" y="877325"/>
            <a:ext cx="5855908" cy="4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10f5c0c20d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52224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10f5c0c20d0_0_0"/>
          <p:cNvSpPr/>
          <p:nvPr/>
        </p:nvSpPr>
        <p:spPr>
          <a:xfrm>
            <a:off x="5823225" y="152400"/>
            <a:ext cx="3111300" cy="1969200"/>
          </a:xfrm>
          <a:prstGeom prst="cloudCallout">
            <a:avLst>
              <a:gd fmla="val -97073" name="adj1"/>
              <a:gd fmla="val 44036" name="adj2"/>
            </a:avLst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принципе, стало понятно, но мне это никогда не пригодится, ведь так?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900" y="1041310"/>
            <a:ext cx="3975150" cy="33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4">
            <a:alphaModFix/>
          </a:blip>
          <a:srcRect b="0" l="4889" r="4898" t="0"/>
          <a:stretch/>
        </p:blipFill>
        <p:spPr>
          <a:xfrm>
            <a:off x="939900" y="1180350"/>
            <a:ext cx="2819675" cy="27828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4726075" y="1305175"/>
            <a:ext cx="35979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" sz="2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Максим Голев</a:t>
            </a:r>
            <a:endParaRPr b="1" i="0" sz="24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старший программист</a:t>
            </a:r>
            <a:endParaRPr b="1" i="0" sz="1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2"/>
          <p:cNvSpPr txBox="1"/>
          <p:nvPr/>
        </p:nvSpPr>
        <p:spPr>
          <a:xfrm>
            <a:off x="4726075" y="2408325"/>
            <a:ext cx="35979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ru" sz="1600" u="none" cap="none" strike="noStrike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Образование</a:t>
            </a:r>
            <a:br>
              <a:rPr b="1" i="0" lang="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6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ЗабГУ, инженер-программист</a:t>
            </a:r>
            <a:endParaRPr b="0" i="0" sz="16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Стаж</a:t>
            </a:r>
            <a:br>
              <a:rPr b="1" i="0" lang="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6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r>
              <a:rPr b="0" i="0" lang="ru" sz="16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 года</a:t>
            </a:r>
            <a:endParaRPr b="0" i="0" sz="16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" sz="1600" u="none" cap="none" strike="noStrike">
                <a:solidFill>
                  <a:srgbClr val="0066B2"/>
                </a:solidFill>
                <a:latin typeface="Montserrat"/>
                <a:ea typeface="Montserrat"/>
                <a:cs typeface="Montserrat"/>
                <a:sym typeface="Montserrat"/>
              </a:rPr>
              <a:t>Хобби</a:t>
            </a:r>
            <a:br>
              <a:rPr b="1" i="0" lang="ru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0" i="0" lang="ru" sz="1600" u="none" cap="none" strike="noStrik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Linux и разная мелочь</a:t>
            </a:r>
            <a:endParaRPr b="0" i="0" sz="16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g10f5c0c20d0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0175" y="3819300"/>
            <a:ext cx="63436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g10f5c0c20d0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850" y="171675"/>
            <a:ext cx="621030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10f5c0c20d0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1474" y="1552300"/>
            <a:ext cx="3461051" cy="20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f5c0c20d0_0_17"/>
          <p:cNvSpPr txBox="1"/>
          <p:nvPr/>
        </p:nvSpPr>
        <p:spPr>
          <a:xfrm>
            <a:off x="0" y="181925"/>
            <a:ext cx="91440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Немного практики</a:t>
            </a:r>
            <a:endParaRPr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g10f5c0c20d0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2945" y="694712"/>
            <a:ext cx="4158111" cy="375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f5c0c20d0_0_23"/>
          <p:cNvSpPr txBox="1"/>
          <p:nvPr/>
        </p:nvSpPr>
        <p:spPr>
          <a:xfrm>
            <a:off x="0" y="181925"/>
            <a:ext cx="91440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Некоторые выводы</a:t>
            </a:r>
            <a:endParaRPr i="0" sz="28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g10f5c0c20d0_0_23"/>
          <p:cNvSpPr txBox="1"/>
          <p:nvPr/>
        </p:nvSpPr>
        <p:spPr>
          <a:xfrm>
            <a:off x="1477800" y="1294200"/>
            <a:ext cx="618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 работе над Проектом outsource-разработчиков.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 сложном окружении Проекта.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Когда на production-серверах у нас используется Linux, а разработчики применяют Windows.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Обеспечение тиражируемости серверов.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f5c0c20d0_0_30"/>
          <p:cNvSpPr txBox="1"/>
          <p:nvPr/>
        </p:nvSpPr>
        <p:spPr>
          <a:xfrm>
            <a:off x="808275" y="1141575"/>
            <a:ext cx="49734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Спасибо</a:t>
            </a:r>
            <a:br>
              <a:rPr b="0" i="0" lang="ru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</a:br>
            <a:r>
              <a:rPr b="0" i="0" lang="ru" sz="36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за внимание!</a:t>
            </a:r>
            <a:endParaRPr b="0" i="0" sz="3600" u="none" cap="none" strike="noStrik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" sz="3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Вопросы?</a:t>
            </a:r>
            <a:endParaRPr b="0"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1" name="Google Shape;281;g10f5c0c20d0_0_30"/>
          <p:cNvSpPr txBox="1"/>
          <p:nvPr/>
        </p:nvSpPr>
        <p:spPr>
          <a:xfrm>
            <a:off x="808275" y="2767450"/>
            <a:ext cx="4578000" cy="11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mgolev@htc-cs.ru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mixim33@yandex.ru</a:t>
            </a:r>
            <a:endParaRPr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Telegram: </a:t>
            </a:r>
            <a:r>
              <a:rPr b="1" lang="ru" sz="18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Mixim33</a:t>
            </a:r>
            <a:endParaRPr b="1" sz="18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2" name="Google Shape;282;g10f5c0c20d0_0_30"/>
          <p:cNvSpPr txBox="1"/>
          <p:nvPr/>
        </p:nvSpPr>
        <p:spPr>
          <a:xfrm>
            <a:off x="808275" y="4062850"/>
            <a:ext cx="3000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E63338"/>
                </a:solidFill>
                <a:latin typeface="Montserrat"/>
                <a:ea typeface="Montserrat"/>
                <a:cs typeface="Montserrat"/>
                <a:sym typeface="Montserrat"/>
              </a:rPr>
              <a:t>#силацвт</a:t>
            </a:r>
            <a:endParaRPr b="0" i="0" sz="1800" u="none" cap="none" strike="noStrike">
              <a:solidFill>
                <a:srgbClr val="E6333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3" name="Google Shape;283;g10f5c0c20d0_0_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80000" y="1566000"/>
            <a:ext cx="5219998" cy="28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3"/>
          <p:cNvPicPr preferRelativeResize="0"/>
          <p:nvPr/>
        </p:nvPicPr>
        <p:blipFill rotWithShape="1">
          <a:blip r:embed="rId3">
            <a:alphaModFix/>
          </a:blip>
          <a:srcRect b="0" l="14595" r="0" t="14521"/>
          <a:stretch/>
        </p:blipFill>
        <p:spPr>
          <a:xfrm>
            <a:off x="0" y="-3400"/>
            <a:ext cx="3395001" cy="2831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/>
          <p:cNvSpPr txBox="1"/>
          <p:nvPr/>
        </p:nvSpPr>
        <p:spPr>
          <a:xfrm>
            <a:off x="820050" y="672025"/>
            <a:ext cx="4352400" cy="2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О чем я расскажу </a:t>
            </a:r>
            <a:endParaRPr b="0" i="0" sz="2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4730325" y="1490050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01.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5370875" y="1519653"/>
            <a:ext cx="29532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Немного о виртуализации и контейнеризации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6" name="Google Shape;76;p3"/>
          <p:cNvSpPr/>
          <p:nvPr/>
        </p:nvSpPr>
        <p:spPr>
          <a:xfrm>
            <a:off x="4730325" y="2143711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02.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3"/>
          <p:cNvSpPr/>
          <p:nvPr/>
        </p:nvSpPr>
        <p:spPr>
          <a:xfrm>
            <a:off x="5370875" y="2162113"/>
            <a:ext cx="29532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Что такое Docker и почему контейнер != VM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4730325" y="2797373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03.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5370875" y="2838178"/>
            <a:ext cx="2953200" cy="1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Использование Docker Compose для разворачивания необходимой инфраструктуры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4730325" y="4136834"/>
            <a:ext cx="9975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ru" sz="21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04.</a:t>
            </a:r>
            <a:endParaRPr b="1" i="0" sz="21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5370875" y="4166432"/>
            <a:ext cx="29532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Что предоставляет Visual Studio для работы с Docker</a:t>
            </a:r>
            <a:endParaRPr b="0" i="0" sz="14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725" y="1352450"/>
            <a:ext cx="3862324" cy="30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a70d72c26_0_2"/>
          <p:cNvSpPr txBox="1"/>
          <p:nvPr/>
        </p:nvSpPr>
        <p:spPr>
          <a:xfrm>
            <a:off x="0" y="2268175"/>
            <a:ext cx="91440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Виртуализация vs Контейнеризация</a:t>
            </a:r>
            <a:endParaRPr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a70d72c26_0_55"/>
          <p:cNvSpPr txBox="1"/>
          <p:nvPr/>
        </p:nvSpPr>
        <p:spPr>
          <a:xfrm>
            <a:off x="0" y="2268175"/>
            <a:ext cx="91440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Виртуализация</a:t>
            </a:r>
            <a:endParaRPr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a70d72c26_0_61"/>
          <p:cNvSpPr txBox="1"/>
          <p:nvPr/>
        </p:nvSpPr>
        <p:spPr>
          <a:xfrm>
            <a:off x="0" y="69700"/>
            <a:ext cx="91440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Виртуализация</a:t>
            </a:r>
            <a:endParaRPr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g10a70d72c26_0_61"/>
          <p:cNvSpPr/>
          <p:nvPr/>
        </p:nvSpPr>
        <p:spPr>
          <a:xfrm>
            <a:off x="216000" y="4492600"/>
            <a:ext cx="8712000" cy="432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Hardware\Железо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10a70d72c26_0_61"/>
          <p:cNvSpPr/>
          <p:nvPr/>
        </p:nvSpPr>
        <p:spPr>
          <a:xfrm>
            <a:off x="216000" y="3952600"/>
            <a:ext cx="8712000" cy="432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Операционная система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" name="Google Shape;100;g10a70d72c26_0_61"/>
          <p:cNvGrpSpPr/>
          <p:nvPr/>
        </p:nvGrpSpPr>
        <p:grpSpPr>
          <a:xfrm>
            <a:off x="216000" y="820600"/>
            <a:ext cx="1692000" cy="2484000"/>
            <a:chOff x="216000" y="828000"/>
            <a:chExt cx="1692000" cy="2484000"/>
          </a:xfrm>
        </p:grpSpPr>
        <p:sp>
          <p:nvSpPr>
            <p:cNvPr id="101" name="Google Shape;101;g10a70d72c26_0_61"/>
            <p:cNvSpPr/>
            <p:nvPr/>
          </p:nvSpPr>
          <p:spPr>
            <a:xfrm>
              <a:off x="216000" y="828000"/>
              <a:ext cx="1692000" cy="2484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Montserrat"/>
                  <a:ea typeface="Montserrat"/>
                  <a:cs typeface="Montserrat"/>
                  <a:sym typeface="Montserrat"/>
                </a:rPr>
                <a:t>Виртуальная машина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" name="Google Shape;102;g10a70d72c26_0_61"/>
            <p:cNvSpPr/>
            <p:nvPr/>
          </p:nvSpPr>
          <p:spPr>
            <a:xfrm>
              <a:off x="360000" y="2700000"/>
              <a:ext cx="1404000" cy="540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Гостевая ОС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" name="Google Shape;103;g10a70d72c26_0_61"/>
            <p:cNvSpPr/>
            <p:nvPr/>
          </p:nvSpPr>
          <p:spPr>
            <a:xfrm>
              <a:off x="360000" y="216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300">
                  <a:latin typeface="Montserrat"/>
                  <a:ea typeface="Montserrat"/>
                  <a:cs typeface="Montserrat"/>
                  <a:sym typeface="Montserrat"/>
                </a:rPr>
                <a:t>Библиотеки и зависимости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" name="Google Shape;104;g10a70d72c26_0_61"/>
            <p:cNvSpPr/>
            <p:nvPr/>
          </p:nvSpPr>
          <p:spPr>
            <a:xfrm>
              <a:off x="360000" y="162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Приложение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5" name="Google Shape;105;g10a70d72c26_0_61"/>
          <p:cNvSpPr/>
          <p:nvPr/>
        </p:nvSpPr>
        <p:spPr>
          <a:xfrm>
            <a:off x="216000" y="3412600"/>
            <a:ext cx="8712000" cy="432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Система виртуализации он же гипервизор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6" name="Google Shape;106;g10a70d72c26_0_61"/>
          <p:cNvGrpSpPr/>
          <p:nvPr/>
        </p:nvGrpSpPr>
        <p:grpSpPr>
          <a:xfrm>
            <a:off x="2612975" y="820600"/>
            <a:ext cx="1692000" cy="2484000"/>
            <a:chOff x="216000" y="828000"/>
            <a:chExt cx="1692000" cy="2484000"/>
          </a:xfrm>
        </p:grpSpPr>
        <p:sp>
          <p:nvSpPr>
            <p:cNvPr id="107" name="Google Shape;107;g10a70d72c26_0_61"/>
            <p:cNvSpPr/>
            <p:nvPr/>
          </p:nvSpPr>
          <p:spPr>
            <a:xfrm>
              <a:off x="216000" y="828000"/>
              <a:ext cx="1692000" cy="2484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Montserrat"/>
                  <a:ea typeface="Montserrat"/>
                  <a:cs typeface="Montserrat"/>
                  <a:sym typeface="Montserrat"/>
                </a:rPr>
                <a:t>Виртуальная машина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g10a70d72c26_0_61"/>
            <p:cNvSpPr/>
            <p:nvPr/>
          </p:nvSpPr>
          <p:spPr>
            <a:xfrm>
              <a:off x="360000" y="2700000"/>
              <a:ext cx="1404000" cy="540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Гостевая ОС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" name="Google Shape;109;g10a70d72c26_0_61"/>
            <p:cNvSpPr/>
            <p:nvPr/>
          </p:nvSpPr>
          <p:spPr>
            <a:xfrm>
              <a:off x="360000" y="216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300">
                  <a:latin typeface="Montserrat"/>
                  <a:ea typeface="Montserrat"/>
                  <a:cs typeface="Montserrat"/>
                  <a:sym typeface="Montserrat"/>
                </a:rPr>
                <a:t>Библиотеки и зависимости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" name="Google Shape;110;g10a70d72c26_0_61"/>
            <p:cNvSpPr/>
            <p:nvPr/>
          </p:nvSpPr>
          <p:spPr>
            <a:xfrm>
              <a:off x="360000" y="162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Приложение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1" name="Google Shape;111;g10a70d72c26_0_61"/>
          <p:cNvGrpSpPr/>
          <p:nvPr/>
        </p:nvGrpSpPr>
        <p:grpSpPr>
          <a:xfrm>
            <a:off x="4968000" y="820600"/>
            <a:ext cx="1692000" cy="2484000"/>
            <a:chOff x="216000" y="828000"/>
            <a:chExt cx="1692000" cy="2484000"/>
          </a:xfrm>
        </p:grpSpPr>
        <p:sp>
          <p:nvSpPr>
            <p:cNvPr id="112" name="Google Shape;112;g10a70d72c26_0_61"/>
            <p:cNvSpPr/>
            <p:nvPr/>
          </p:nvSpPr>
          <p:spPr>
            <a:xfrm>
              <a:off x="216000" y="828000"/>
              <a:ext cx="1692000" cy="2484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Montserrat"/>
                  <a:ea typeface="Montserrat"/>
                  <a:cs typeface="Montserrat"/>
                  <a:sym typeface="Montserrat"/>
                </a:rPr>
                <a:t>Виртуальная машина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" name="Google Shape;113;g10a70d72c26_0_61"/>
            <p:cNvSpPr/>
            <p:nvPr/>
          </p:nvSpPr>
          <p:spPr>
            <a:xfrm>
              <a:off x="360000" y="2700000"/>
              <a:ext cx="1404000" cy="540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Гостевая ОС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" name="Google Shape;114;g10a70d72c26_0_61"/>
            <p:cNvSpPr/>
            <p:nvPr/>
          </p:nvSpPr>
          <p:spPr>
            <a:xfrm>
              <a:off x="360000" y="216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300">
                  <a:latin typeface="Montserrat"/>
                  <a:ea typeface="Montserrat"/>
                  <a:cs typeface="Montserrat"/>
                  <a:sym typeface="Montserrat"/>
                </a:rPr>
                <a:t>Библиотеки и зависимости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" name="Google Shape;115;g10a70d72c26_0_61"/>
            <p:cNvSpPr/>
            <p:nvPr/>
          </p:nvSpPr>
          <p:spPr>
            <a:xfrm>
              <a:off x="360000" y="162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Приложение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16" name="Google Shape;116;g10a70d72c26_0_61"/>
          <p:cNvGrpSpPr/>
          <p:nvPr/>
        </p:nvGrpSpPr>
        <p:grpSpPr>
          <a:xfrm>
            <a:off x="7236000" y="820600"/>
            <a:ext cx="1692000" cy="2484000"/>
            <a:chOff x="216000" y="828000"/>
            <a:chExt cx="1692000" cy="2484000"/>
          </a:xfrm>
        </p:grpSpPr>
        <p:sp>
          <p:nvSpPr>
            <p:cNvPr id="117" name="Google Shape;117;g10a70d72c26_0_61"/>
            <p:cNvSpPr/>
            <p:nvPr/>
          </p:nvSpPr>
          <p:spPr>
            <a:xfrm>
              <a:off x="216000" y="828000"/>
              <a:ext cx="1692000" cy="2484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Montserrat"/>
                  <a:ea typeface="Montserrat"/>
                  <a:cs typeface="Montserrat"/>
                  <a:sym typeface="Montserrat"/>
                </a:rPr>
                <a:t>Виртуальная машина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" name="Google Shape;118;g10a70d72c26_0_61"/>
            <p:cNvSpPr/>
            <p:nvPr/>
          </p:nvSpPr>
          <p:spPr>
            <a:xfrm>
              <a:off x="360000" y="2700000"/>
              <a:ext cx="1404000" cy="540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Гостевая ОС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" name="Google Shape;119;g10a70d72c26_0_61"/>
            <p:cNvSpPr/>
            <p:nvPr/>
          </p:nvSpPr>
          <p:spPr>
            <a:xfrm>
              <a:off x="360000" y="216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300">
                  <a:latin typeface="Montserrat"/>
                  <a:ea typeface="Montserrat"/>
                  <a:cs typeface="Montserrat"/>
                  <a:sym typeface="Montserrat"/>
                </a:rPr>
                <a:t>Библиотеки и зависимости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" name="Google Shape;120;g10a70d72c26_0_61"/>
            <p:cNvSpPr/>
            <p:nvPr/>
          </p:nvSpPr>
          <p:spPr>
            <a:xfrm>
              <a:off x="360000" y="162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Приложение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a70d72c26_0_122"/>
          <p:cNvSpPr txBox="1"/>
          <p:nvPr/>
        </p:nvSpPr>
        <p:spPr>
          <a:xfrm>
            <a:off x="0" y="2268175"/>
            <a:ext cx="91440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Контейнеризация</a:t>
            </a:r>
            <a:endParaRPr i="0" sz="36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a70d72c26_0_127"/>
          <p:cNvSpPr txBox="1"/>
          <p:nvPr/>
        </p:nvSpPr>
        <p:spPr>
          <a:xfrm>
            <a:off x="0" y="77100"/>
            <a:ext cx="91440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000" strike="sng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Виртуализация</a:t>
            </a:r>
            <a:endParaRPr sz="3000" strike="sng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ru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Контейнеризация</a:t>
            </a:r>
            <a:endParaRPr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10a70d72c26_0_127"/>
          <p:cNvSpPr/>
          <p:nvPr/>
        </p:nvSpPr>
        <p:spPr>
          <a:xfrm>
            <a:off x="216000" y="4680000"/>
            <a:ext cx="8712000" cy="4320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Hardware\Железо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10a70d72c26_0_127"/>
          <p:cNvSpPr/>
          <p:nvPr/>
        </p:nvSpPr>
        <p:spPr>
          <a:xfrm>
            <a:off x="216000" y="4140000"/>
            <a:ext cx="8712000" cy="4320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Операционная система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10a70d72c26_0_127"/>
          <p:cNvSpPr/>
          <p:nvPr/>
        </p:nvSpPr>
        <p:spPr>
          <a:xfrm>
            <a:off x="216000" y="3600000"/>
            <a:ext cx="8712000" cy="432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trike="sngStrike">
                <a:latin typeface="Montserrat"/>
                <a:ea typeface="Montserrat"/>
                <a:cs typeface="Montserrat"/>
                <a:sym typeface="Montserrat"/>
              </a:rPr>
              <a:t>Система виртуализации он же гипервизор</a:t>
            </a: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ru" u="sng">
                <a:latin typeface="Montserrat"/>
                <a:ea typeface="Montserrat"/>
                <a:cs typeface="Montserrat"/>
                <a:sym typeface="Montserrat"/>
              </a:rPr>
              <a:t>Docker</a:t>
            </a:r>
            <a:endParaRPr b="1" u="sng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34" name="Google Shape;134;g10a70d72c26_0_127"/>
          <p:cNvGrpSpPr/>
          <p:nvPr/>
        </p:nvGrpSpPr>
        <p:grpSpPr>
          <a:xfrm>
            <a:off x="216000" y="1008000"/>
            <a:ext cx="1692000" cy="2484000"/>
            <a:chOff x="216000" y="1008000"/>
            <a:chExt cx="1692000" cy="2484000"/>
          </a:xfrm>
        </p:grpSpPr>
        <p:sp>
          <p:nvSpPr>
            <p:cNvPr id="135" name="Google Shape;135;g10a70d72c26_0_127"/>
            <p:cNvSpPr/>
            <p:nvPr/>
          </p:nvSpPr>
          <p:spPr>
            <a:xfrm>
              <a:off x="216000" y="1008000"/>
              <a:ext cx="1692000" cy="2484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trike="sngStrike">
                  <a:latin typeface="Montserrat"/>
                  <a:ea typeface="Montserrat"/>
                  <a:cs typeface="Montserrat"/>
                  <a:sym typeface="Montserrat"/>
                </a:rPr>
                <a:t>Виртуальная машина</a:t>
              </a:r>
              <a:endParaRPr strike="sng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Montserrat"/>
                  <a:ea typeface="Montserrat"/>
                  <a:cs typeface="Montserrat"/>
                  <a:sym typeface="Montserrat"/>
                </a:rPr>
                <a:t>Контейнер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" name="Google Shape;136;g10a70d72c26_0_127"/>
            <p:cNvSpPr/>
            <p:nvPr/>
          </p:nvSpPr>
          <p:spPr>
            <a:xfrm>
              <a:off x="360000" y="234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300">
                  <a:latin typeface="Montserrat"/>
                  <a:ea typeface="Montserrat"/>
                  <a:cs typeface="Montserrat"/>
                  <a:sym typeface="Montserrat"/>
                </a:rPr>
                <a:t>Библиотеки и зависимости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" name="Google Shape;137;g10a70d72c26_0_127"/>
            <p:cNvSpPr/>
            <p:nvPr/>
          </p:nvSpPr>
          <p:spPr>
            <a:xfrm>
              <a:off x="360000" y="18021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Приложение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38" name="Google Shape;138;g10a70d72c26_0_127"/>
            <p:cNvGrpSpPr/>
            <p:nvPr/>
          </p:nvGrpSpPr>
          <p:grpSpPr>
            <a:xfrm>
              <a:off x="360000" y="2877900"/>
              <a:ext cx="1406100" cy="542100"/>
              <a:chOff x="360000" y="2877900"/>
              <a:chExt cx="1406100" cy="542100"/>
            </a:xfrm>
          </p:grpSpPr>
          <p:sp>
            <p:nvSpPr>
              <p:cNvPr id="139" name="Google Shape;139;g10a70d72c26_0_127"/>
              <p:cNvSpPr/>
              <p:nvPr/>
            </p:nvSpPr>
            <p:spPr>
              <a:xfrm>
                <a:off x="360000" y="2880000"/>
                <a:ext cx="1404000" cy="540000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Montserrat"/>
                    <a:ea typeface="Montserrat"/>
                    <a:cs typeface="Montserrat"/>
                    <a:sym typeface="Montserrat"/>
                  </a:rPr>
                  <a:t>Гостевая ОС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40" name="Google Shape;140;g10a70d72c26_0_127"/>
              <p:cNvGrpSpPr/>
              <p:nvPr/>
            </p:nvGrpSpPr>
            <p:grpSpPr>
              <a:xfrm>
                <a:off x="369900" y="2877900"/>
                <a:ext cx="1396200" cy="527700"/>
                <a:chOff x="369900" y="2877900"/>
                <a:chExt cx="1396200" cy="527700"/>
              </a:xfrm>
            </p:grpSpPr>
            <p:cxnSp>
              <p:nvCxnSpPr>
                <p:cNvPr id="141" name="Google Shape;141;g10a70d72c26_0_127"/>
                <p:cNvCxnSpPr/>
                <p:nvPr/>
              </p:nvCxnSpPr>
              <p:spPr>
                <a:xfrm>
                  <a:off x="369900" y="2877900"/>
                  <a:ext cx="1394100" cy="5256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42" name="Google Shape;142;g10a70d72c26_0_127"/>
                <p:cNvCxnSpPr/>
                <p:nvPr/>
              </p:nvCxnSpPr>
              <p:spPr>
                <a:xfrm flipH="1">
                  <a:off x="372900" y="2880000"/>
                  <a:ext cx="1393200" cy="5256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143" name="Google Shape;143;g10a70d72c26_0_127"/>
          <p:cNvGrpSpPr/>
          <p:nvPr/>
        </p:nvGrpSpPr>
        <p:grpSpPr>
          <a:xfrm>
            <a:off x="2613600" y="1008000"/>
            <a:ext cx="1692000" cy="2484000"/>
            <a:chOff x="216000" y="1008000"/>
            <a:chExt cx="1692000" cy="2484000"/>
          </a:xfrm>
        </p:grpSpPr>
        <p:sp>
          <p:nvSpPr>
            <p:cNvPr id="144" name="Google Shape;144;g10a70d72c26_0_127"/>
            <p:cNvSpPr/>
            <p:nvPr/>
          </p:nvSpPr>
          <p:spPr>
            <a:xfrm>
              <a:off x="216000" y="1008000"/>
              <a:ext cx="1692000" cy="2484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trike="sngStrike">
                  <a:latin typeface="Montserrat"/>
                  <a:ea typeface="Montserrat"/>
                  <a:cs typeface="Montserrat"/>
                  <a:sym typeface="Montserrat"/>
                </a:rPr>
                <a:t>Виртуальная машина</a:t>
              </a:r>
              <a:endParaRPr strike="sng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Montserrat"/>
                  <a:ea typeface="Montserrat"/>
                  <a:cs typeface="Montserrat"/>
                  <a:sym typeface="Montserrat"/>
                </a:rPr>
                <a:t>Контейнер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" name="Google Shape;145;g10a70d72c26_0_127"/>
            <p:cNvSpPr/>
            <p:nvPr/>
          </p:nvSpPr>
          <p:spPr>
            <a:xfrm>
              <a:off x="360000" y="234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300">
                  <a:latin typeface="Montserrat"/>
                  <a:ea typeface="Montserrat"/>
                  <a:cs typeface="Montserrat"/>
                  <a:sym typeface="Montserrat"/>
                </a:rPr>
                <a:t>Библиотеки и зависимости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6" name="Google Shape;146;g10a70d72c26_0_127"/>
            <p:cNvSpPr/>
            <p:nvPr/>
          </p:nvSpPr>
          <p:spPr>
            <a:xfrm>
              <a:off x="360000" y="180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Приложение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47" name="Google Shape;147;g10a70d72c26_0_127"/>
            <p:cNvGrpSpPr/>
            <p:nvPr/>
          </p:nvGrpSpPr>
          <p:grpSpPr>
            <a:xfrm>
              <a:off x="360000" y="2877900"/>
              <a:ext cx="1406100" cy="542100"/>
              <a:chOff x="360000" y="2877900"/>
              <a:chExt cx="1406100" cy="542100"/>
            </a:xfrm>
          </p:grpSpPr>
          <p:sp>
            <p:nvSpPr>
              <p:cNvPr id="148" name="Google Shape;148;g10a70d72c26_0_127"/>
              <p:cNvSpPr/>
              <p:nvPr/>
            </p:nvSpPr>
            <p:spPr>
              <a:xfrm>
                <a:off x="360000" y="2880000"/>
                <a:ext cx="1404000" cy="540000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Montserrat"/>
                    <a:ea typeface="Montserrat"/>
                    <a:cs typeface="Montserrat"/>
                    <a:sym typeface="Montserrat"/>
                  </a:rPr>
                  <a:t>Гостевая ОС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49" name="Google Shape;149;g10a70d72c26_0_127"/>
              <p:cNvGrpSpPr/>
              <p:nvPr/>
            </p:nvGrpSpPr>
            <p:grpSpPr>
              <a:xfrm>
                <a:off x="369900" y="2877900"/>
                <a:ext cx="1396200" cy="527700"/>
                <a:chOff x="369900" y="2877900"/>
                <a:chExt cx="1396200" cy="527700"/>
              </a:xfrm>
            </p:grpSpPr>
            <p:cxnSp>
              <p:nvCxnSpPr>
                <p:cNvPr id="150" name="Google Shape;150;g10a70d72c26_0_127"/>
                <p:cNvCxnSpPr/>
                <p:nvPr/>
              </p:nvCxnSpPr>
              <p:spPr>
                <a:xfrm>
                  <a:off x="369900" y="2877900"/>
                  <a:ext cx="1394100" cy="5256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g10a70d72c26_0_127"/>
                <p:cNvCxnSpPr/>
                <p:nvPr/>
              </p:nvCxnSpPr>
              <p:spPr>
                <a:xfrm flipH="1">
                  <a:off x="372900" y="2880000"/>
                  <a:ext cx="1393200" cy="5256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152" name="Google Shape;152;g10a70d72c26_0_127"/>
          <p:cNvGrpSpPr/>
          <p:nvPr/>
        </p:nvGrpSpPr>
        <p:grpSpPr>
          <a:xfrm>
            <a:off x="4968000" y="1008000"/>
            <a:ext cx="1692000" cy="2484000"/>
            <a:chOff x="216000" y="1008000"/>
            <a:chExt cx="1692000" cy="2484000"/>
          </a:xfrm>
        </p:grpSpPr>
        <p:sp>
          <p:nvSpPr>
            <p:cNvPr id="153" name="Google Shape;153;g10a70d72c26_0_127"/>
            <p:cNvSpPr/>
            <p:nvPr/>
          </p:nvSpPr>
          <p:spPr>
            <a:xfrm>
              <a:off x="216000" y="1008000"/>
              <a:ext cx="1692000" cy="2484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trike="sngStrike">
                  <a:latin typeface="Montserrat"/>
                  <a:ea typeface="Montserrat"/>
                  <a:cs typeface="Montserrat"/>
                  <a:sym typeface="Montserrat"/>
                </a:rPr>
                <a:t>Виртуальная машина</a:t>
              </a:r>
              <a:endParaRPr strike="sng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Montserrat"/>
                  <a:ea typeface="Montserrat"/>
                  <a:cs typeface="Montserrat"/>
                  <a:sym typeface="Montserrat"/>
                </a:rPr>
                <a:t>Контейнер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g10a70d72c26_0_127"/>
            <p:cNvSpPr/>
            <p:nvPr/>
          </p:nvSpPr>
          <p:spPr>
            <a:xfrm>
              <a:off x="360000" y="234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300">
                  <a:latin typeface="Montserrat"/>
                  <a:ea typeface="Montserrat"/>
                  <a:cs typeface="Montserrat"/>
                  <a:sym typeface="Montserrat"/>
                </a:rPr>
                <a:t>Библиотеки и зависимости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5" name="Google Shape;155;g10a70d72c26_0_127"/>
            <p:cNvSpPr/>
            <p:nvPr/>
          </p:nvSpPr>
          <p:spPr>
            <a:xfrm>
              <a:off x="360000" y="180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Приложение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56" name="Google Shape;156;g10a70d72c26_0_127"/>
            <p:cNvGrpSpPr/>
            <p:nvPr/>
          </p:nvGrpSpPr>
          <p:grpSpPr>
            <a:xfrm>
              <a:off x="360000" y="2877900"/>
              <a:ext cx="1406100" cy="542100"/>
              <a:chOff x="360000" y="2877900"/>
              <a:chExt cx="1406100" cy="542100"/>
            </a:xfrm>
          </p:grpSpPr>
          <p:sp>
            <p:nvSpPr>
              <p:cNvPr id="157" name="Google Shape;157;g10a70d72c26_0_127"/>
              <p:cNvSpPr/>
              <p:nvPr/>
            </p:nvSpPr>
            <p:spPr>
              <a:xfrm>
                <a:off x="360000" y="2880000"/>
                <a:ext cx="1404000" cy="540000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Montserrat"/>
                    <a:ea typeface="Montserrat"/>
                    <a:cs typeface="Montserrat"/>
                    <a:sym typeface="Montserrat"/>
                  </a:rPr>
                  <a:t>Гостевая ОС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58" name="Google Shape;158;g10a70d72c26_0_127"/>
              <p:cNvGrpSpPr/>
              <p:nvPr/>
            </p:nvGrpSpPr>
            <p:grpSpPr>
              <a:xfrm>
                <a:off x="369900" y="2877900"/>
                <a:ext cx="1396200" cy="527700"/>
                <a:chOff x="369900" y="2877900"/>
                <a:chExt cx="1396200" cy="527700"/>
              </a:xfrm>
            </p:grpSpPr>
            <p:cxnSp>
              <p:nvCxnSpPr>
                <p:cNvPr id="159" name="Google Shape;159;g10a70d72c26_0_127"/>
                <p:cNvCxnSpPr/>
                <p:nvPr/>
              </p:nvCxnSpPr>
              <p:spPr>
                <a:xfrm>
                  <a:off x="369900" y="2877900"/>
                  <a:ext cx="1394100" cy="5256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0" name="Google Shape;160;g10a70d72c26_0_127"/>
                <p:cNvCxnSpPr/>
                <p:nvPr/>
              </p:nvCxnSpPr>
              <p:spPr>
                <a:xfrm flipH="1">
                  <a:off x="372900" y="2880000"/>
                  <a:ext cx="1393200" cy="5256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  <p:grpSp>
        <p:nvGrpSpPr>
          <p:cNvPr id="161" name="Google Shape;161;g10a70d72c26_0_127"/>
          <p:cNvGrpSpPr/>
          <p:nvPr/>
        </p:nvGrpSpPr>
        <p:grpSpPr>
          <a:xfrm>
            <a:off x="7236000" y="1008000"/>
            <a:ext cx="1692000" cy="2484000"/>
            <a:chOff x="216000" y="1008000"/>
            <a:chExt cx="1692000" cy="2484000"/>
          </a:xfrm>
        </p:grpSpPr>
        <p:sp>
          <p:nvSpPr>
            <p:cNvPr id="162" name="Google Shape;162;g10a70d72c26_0_127"/>
            <p:cNvSpPr/>
            <p:nvPr/>
          </p:nvSpPr>
          <p:spPr>
            <a:xfrm>
              <a:off x="216000" y="1008000"/>
              <a:ext cx="1692000" cy="2484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trike="sngStrike">
                  <a:latin typeface="Montserrat"/>
                  <a:ea typeface="Montserrat"/>
                  <a:cs typeface="Montserrat"/>
                  <a:sym typeface="Montserrat"/>
                </a:rPr>
                <a:t>Виртуальная машина</a:t>
              </a:r>
              <a:endParaRPr strike="sngStrike">
                <a:latin typeface="Montserrat"/>
                <a:ea typeface="Montserrat"/>
                <a:cs typeface="Montserrat"/>
                <a:sym typeface="Montserrat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ru">
                  <a:latin typeface="Montserrat"/>
                  <a:ea typeface="Montserrat"/>
                  <a:cs typeface="Montserrat"/>
                  <a:sym typeface="Montserrat"/>
                </a:rPr>
                <a:t>Контейнер</a:t>
              </a: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" name="Google Shape;163;g10a70d72c26_0_127"/>
            <p:cNvSpPr/>
            <p:nvPr/>
          </p:nvSpPr>
          <p:spPr>
            <a:xfrm>
              <a:off x="360000" y="234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300">
                  <a:latin typeface="Montserrat"/>
                  <a:ea typeface="Montserrat"/>
                  <a:cs typeface="Montserrat"/>
                  <a:sym typeface="Montserrat"/>
                </a:rPr>
                <a:t>Библиотеки и зависимости</a:t>
              </a:r>
              <a:endParaRPr sz="13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4" name="Google Shape;164;g10a70d72c26_0_127"/>
            <p:cNvSpPr/>
            <p:nvPr/>
          </p:nvSpPr>
          <p:spPr>
            <a:xfrm>
              <a:off x="360000" y="1800000"/>
              <a:ext cx="1404000" cy="4680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>
                  <a:latin typeface="Montserrat"/>
                  <a:ea typeface="Montserrat"/>
                  <a:cs typeface="Montserrat"/>
                  <a:sym typeface="Montserrat"/>
                </a:rPr>
                <a:t>Приложение</a:t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165" name="Google Shape;165;g10a70d72c26_0_127"/>
            <p:cNvGrpSpPr/>
            <p:nvPr/>
          </p:nvGrpSpPr>
          <p:grpSpPr>
            <a:xfrm>
              <a:off x="360000" y="2877900"/>
              <a:ext cx="1406100" cy="542100"/>
              <a:chOff x="360000" y="2877900"/>
              <a:chExt cx="1406100" cy="542100"/>
            </a:xfrm>
          </p:grpSpPr>
          <p:sp>
            <p:nvSpPr>
              <p:cNvPr id="166" name="Google Shape;166;g10a70d72c26_0_127"/>
              <p:cNvSpPr/>
              <p:nvPr/>
            </p:nvSpPr>
            <p:spPr>
              <a:xfrm>
                <a:off x="360000" y="2880000"/>
                <a:ext cx="1404000" cy="540000"/>
              </a:xfrm>
              <a:prstGeom prst="rect">
                <a:avLst/>
              </a:prstGeom>
              <a:solidFill>
                <a:srgbClr val="FF0000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latin typeface="Montserrat"/>
                    <a:ea typeface="Montserrat"/>
                    <a:cs typeface="Montserrat"/>
                    <a:sym typeface="Montserrat"/>
                  </a:rPr>
                  <a:t>Гостевая ОС</a:t>
                </a:r>
                <a:endParaRPr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grpSp>
            <p:nvGrpSpPr>
              <p:cNvPr id="167" name="Google Shape;167;g10a70d72c26_0_127"/>
              <p:cNvGrpSpPr/>
              <p:nvPr/>
            </p:nvGrpSpPr>
            <p:grpSpPr>
              <a:xfrm>
                <a:off x="369900" y="2877900"/>
                <a:ext cx="1396200" cy="527700"/>
                <a:chOff x="369900" y="2877900"/>
                <a:chExt cx="1396200" cy="527700"/>
              </a:xfrm>
            </p:grpSpPr>
            <p:cxnSp>
              <p:nvCxnSpPr>
                <p:cNvPr id="168" name="Google Shape;168;g10a70d72c26_0_127"/>
                <p:cNvCxnSpPr/>
                <p:nvPr/>
              </p:nvCxnSpPr>
              <p:spPr>
                <a:xfrm>
                  <a:off x="369900" y="2877900"/>
                  <a:ext cx="1394100" cy="5256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9" name="Google Shape;169;g10a70d72c26_0_127"/>
                <p:cNvCxnSpPr/>
                <p:nvPr/>
              </p:nvCxnSpPr>
              <p:spPr>
                <a:xfrm flipH="1">
                  <a:off x="372900" y="2880000"/>
                  <a:ext cx="1393200" cy="5256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rgbClr val="FFFF00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10bbbaa754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170250"/>
            <a:ext cx="8536900" cy="48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10bbbaa7541_0_0"/>
          <p:cNvSpPr/>
          <p:nvPr/>
        </p:nvSpPr>
        <p:spPr>
          <a:xfrm>
            <a:off x="5098300" y="296375"/>
            <a:ext cx="3743400" cy="1413000"/>
          </a:xfrm>
          <a:prstGeom prst="cloudCallout">
            <a:avLst>
              <a:gd fmla="val -47669" name="adj1"/>
              <a:gd fmla="val 130373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Неужели?</a:t>
            </a: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А можешь рассказать мне, что такое Docker и почему контейнер != VM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