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4E6029A-B31B-42AE-8416-4C3C91939A7A}">
          <p14:sldIdLst>
            <p14:sldId id="256"/>
            <p14:sldId id="257"/>
            <p14:sldId id="258"/>
            <p14:sldId id="262"/>
            <p14:sldId id="260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A10"/>
    <a:srgbClr val="000C17"/>
    <a:srgbClr val="DFD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8158-450F-48A8-8F74-824DA0F18858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F0FE1-2729-4C7E-9974-6DE94D407B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屏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609600" y="1128681"/>
            <a:ext cx="10972800" cy="4964144"/>
          </a:xfrm>
          <a:prstGeom prst="rect">
            <a:avLst/>
          </a:prstGeom>
          <a:noFill/>
        </p:spPr>
        <p:txBody>
          <a:bodyPr vert="horz" wrap="square" lIns="54000" tIns="72000" rIns="54000" bIns="45720" rtlCol="0">
            <a:noAutofit/>
          </a:bodyPr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</a:lstStyle>
          <a:p>
            <a:pPr lvl="0">
              <a:buClr>
                <a:srgbClr val="C20000"/>
              </a:buClr>
            </a:pPr>
            <a:r>
              <a:rPr lang="zh-CN" altLang="en-US" smtClean="0"/>
              <a:t>编辑母版文本样式</a:t>
            </a:r>
          </a:p>
          <a:p>
            <a:pPr lvl="1">
              <a:buClr>
                <a:srgbClr val="C20000"/>
              </a:buClr>
            </a:pPr>
            <a:r>
              <a:rPr lang="zh-CN" altLang="en-US" smtClean="0"/>
              <a:t>第二级</a:t>
            </a:r>
          </a:p>
          <a:p>
            <a:pPr lvl="2">
              <a:buClr>
                <a:srgbClr val="C20000"/>
              </a:buClr>
            </a:pPr>
            <a:r>
              <a:rPr lang="zh-CN" altLang="en-US" smtClean="0"/>
              <a:t>第三级</a:t>
            </a:r>
          </a:p>
        </p:txBody>
      </p:sp>
      <p:sp>
        <p:nvSpPr>
          <p:cNvPr id="6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058584" y="6105601"/>
            <a:ext cx="7532308" cy="242887"/>
          </a:xfrm>
          <a:noFill/>
        </p:spPr>
        <p:txBody>
          <a:bodyPr vert="horz" wrap="square" lIns="90000" tIns="0" rIns="90000" bIns="0" rtlCol="0" anchor="ctr" anchorCtr="0">
            <a:noAutofit/>
          </a:bodyPr>
          <a:lstStyle>
            <a:lvl1pPr algn="r">
              <a:defRPr lang="zh-CN" altLang="en-US" sz="800" dirty="0"/>
            </a:lvl1pPr>
          </a:lstStyle>
          <a:p>
            <a:pPr marL="0" lvl="0" indent="0">
              <a:buFontTx/>
              <a:buNone/>
            </a:pPr>
            <a:r>
              <a:rPr lang="zh-CN" altLang="en-US" dirty="0"/>
              <a:t>资料来源：</a:t>
            </a:r>
          </a:p>
        </p:txBody>
      </p:sp>
    </p:spTree>
    <p:extLst>
      <p:ext uri="{BB962C8B-B14F-4D97-AF65-F5344CB8AC3E}">
        <p14:creationId xmlns:p14="http://schemas.microsoft.com/office/powerpoint/2010/main" val="162717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页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4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ics 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1391478" y="3212977"/>
            <a:ext cx="4416491" cy="2160017"/>
          </a:xfrm>
        </p:spPr>
        <p:txBody>
          <a:bodyPr>
            <a:normAutofit/>
          </a:bodyPr>
          <a:lstStyle>
            <a:lvl1pPr>
              <a:buNone/>
              <a:defRPr sz="1800" b="0">
                <a:solidFill>
                  <a:srgbClr val="000000"/>
                </a:solidFill>
                <a:latin typeface="Arial" pitchFamily="34" charset="0"/>
                <a:ea typeface="楷体_GB2312" pitchFamily="49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联系方式等内容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073" y="1676370"/>
            <a:ext cx="2896321" cy="350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A-04-0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68074" y="1538903"/>
            <a:ext cx="3902695" cy="102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8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7F12BCE-3D01-43A4-999F-F3DD0B640851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869105B-54E1-4378-BF42-4E143318B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6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1846" y="274638"/>
            <a:ext cx="9747692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846" y="1128682"/>
            <a:ext cx="10988308" cy="4964615"/>
          </a:xfrm>
          <a:prstGeom prst="rect">
            <a:avLst/>
          </a:prstGeom>
          <a:noFill/>
        </p:spPr>
        <p:txBody>
          <a:bodyPr vert="horz" wrap="square" lIns="90000" tIns="72000" rIns="9000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01846" y="887932"/>
            <a:ext cx="10988308" cy="36000"/>
          </a:xfrm>
          <a:prstGeom prst="rect">
            <a:avLst/>
          </a:prstGeom>
          <a:solidFill>
            <a:srgbClr val="C2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0" dirty="0">
              <a:solidFill>
                <a:schemeClr val="bg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47629" y="6402713"/>
            <a:ext cx="6154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9EE300C-711E-4804-8849-822FE7D55971}" type="slidenum">
              <a:rPr lang="zh-CN" altLang="en-US" sz="1200" b="1" smtClean="0">
                <a:solidFill>
                  <a:schemeClr val="tx1"/>
                </a:solidFill>
                <a:latin typeface="Arial" pitchFamily="34" charset="0"/>
                <a:ea typeface="楷体_GB2312" pitchFamily="49" charset="-122"/>
                <a:cs typeface="Arial" pitchFamily="34" charset="0"/>
              </a:rPr>
              <a:pPr algn="r"/>
              <a:t>‹#›</a:t>
            </a:fld>
            <a:endParaRPr lang="zh-CN" altLang="en-US" sz="1200" b="1" dirty="0">
              <a:solidFill>
                <a:schemeClr val="tx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2374154" y="6330444"/>
            <a:ext cx="9216000" cy="18000"/>
          </a:xfrm>
          <a:prstGeom prst="rect">
            <a:avLst/>
          </a:prstGeom>
          <a:solidFill>
            <a:srgbClr val="C20000"/>
          </a:solidFill>
          <a:ln w="9525">
            <a:solidFill>
              <a:srgbClr val="C2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600" b="0" dirty="0">
              <a:solidFill>
                <a:schemeClr val="bg1"/>
              </a:solidFill>
              <a:latin typeface="Arial" pitchFamily="34" charset="0"/>
              <a:ea typeface="楷体_GB2312" pitchFamily="49" charset="-122"/>
              <a:cs typeface="Arial" pitchFamily="34" charset="0"/>
            </a:endParaRPr>
          </a:p>
        </p:txBody>
      </p:sp>
      <p:pic>
        <p:nvPicPr>
          <p:cNvPr id="8" name="图片 7" descr="A-04-0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3336" y="6146801"/>
            <a:ext cx="1789678" cy="4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90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</p:titleStyle>
    <p:bodyStyle>
      <a:lvl1pPr marL="180975" indent="-180975" algn="l" defTabSz="914400" rtl="0" eaLnBrk="1" latinLnBrk="0" hangingPunct="1">
        <a:spcBef>
          <a:spcPts val="300"/>
        </a:spcBef>
        <a:buClr>
          <a:srgbClr val="C00000"/>
        </a:buClr>
        <a:buSzPct val="80000"/>
        <a:buFont typeface="Wingdings" pitchFamily="2" charset="2"/>
        <a:buChar char="n"/>
        <a:defRPr lang="zh-CN" altLang="en-US" sz="1200" kern="1200" dirty="0" smtClean="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1pPr>
      <a:lvl2pPr marL="447675" indent="-180975" algn="l" defTabSz="914400" rtl="0" eaLnBrk="1" latinLnBrk="0" hangingPunct="1">
        <a:spcBef>
          <a:spcPts val="300"/>
        </a:spcBef>
        <a:buClr>
          <a:srgbClr val="C00000"/>
        </a:buClr>
        <a:buFont typeface="Wingdings" pitchFamily="2" charset="2"/>
        <a:buChar char="Ø"/>
        <a:defRPr lang="zh-CN" altLang="en-US" sz="1200" kern="1200" dirty="0" smtClean="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2pPr>
      <a:lvl3pPr marL="809625" indent="-180975" algn="l" defTabSz="914400" rtl="0" eaLnBrk="1" latinLnBrk="0" hangingPunct="1">
        <a:spcBef>
          <a:spcPts val="300"/>
        </a:spcBef>
        <a:buClr>
          <a:srgbClr val="0E345B"/>
        </a:buClr>
        <a:buSzPct val="80000"/>
        <a:buFont typeface="Wingdings" pitchFamily="2" charset="2"/>
        <a:buChar char="l"/>
        <a:defRPr lang="zh-CN" altLang="en-US" sz="1200" kern="1200" dirty="0" smtClean="0">
          <a:solidFill>
            <a:srgbClr val="000000"/>
          </a:solidFill>
          <a:latin typeface="Arial" pitchFamily="34" charset="0"/>
          <a:ea typeface="楷体_GB2312" pitchFamily="49" charset="-122"/>
          <a:cs typeface="Arial" pitchFamily="34" charset="0"/>
        </a:defRPr>
      </a:lvl3pPr>
      <a:lvl4pPr marL="1076325" indent="-180975" algn="l" defTabSz="914400" rtl="0" eaLnBrk="1" latinLnBrk="0" hangingPunct="1">
        <a:spcBef>
          <a:spcPts val="300"/>
        </a:spcBef>
        <a:buFont typeface="Wingdings" pitchFamily="2" charset="2"/>
        <a:buChar char="–"/>
        <a:defRPr lang="zh-CN" altLang="en-US" sz="1200" kern="1200" dirty="0" smtClean="0">
          <a:solidFill>
            <a:srgbClr val="000000"/>
          </a:solidFill>
          <a:latin typeface="+mn-lt"/>
          <a:ea typeface="+mn-ea"/>
          <a:cs typeface="+mn-cs"/>
        </a:defRPr>
      </a:lvl4pPr>
      <a:lvl5pPr marL="1343025" indent="-180975" algn="l" defTabSz="914400" rtl="0" eaLnBrk="1" latinLnBrk="0" hangingPunct="1">
        <a:spcBef>
          <a:spcPts val="300"/>
        </a:spcBef>
        <a:buFont typeface="Wingdings" pitchFamily="2" charset="2"/>
        <a:buChar char="»"/>
        <a:defRPr lang="zh-CN" altLang="en-US" sz="1200" kern="1200" dirty="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308">
          <p15:clr>
            <a:srgbClr val="F26B43"/>
          </p15:clr>
        </p15:guide>
        <p15:guide id="3" pos="5932">
          <p15:clr>
            <a:srgbClr val="F26B43"/>
          </p15:clr>
        </p15:guide>
        <p15:guide id="4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qd.cs.ecitic.com/eq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-04-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545" y="232833"/>
            <a:ext cx="27416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 smtClean="0">
                <a:solidFill>
                  <a:schemeClr val="tx1"/>
                </a:solidFill>
              </a:rPr>
              <a:t>网厅约券使用说明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2020.07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21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519068" y="1137137"/>
            <a:ext cx="4954893" cy="37953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初次登陆请修改密码：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顶部菜单拉到最右侧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修改密码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当前密码为初始密码，新密码为</a:t>
            </a:r>
            <a:r>
              <a:rPr lang="en-US" altLang="zh-CN" sz="1200" dirty="0" smtClean="0">
                <a:solidFill>
                  <a:srgbClr val="000000"/>
                </a:solidFill>
              </a:rPr>
              <a:t>6-16</a:t>
            </a:r>
            <a:r>
              <a:rPr lang="zh-CN" altLang="en-US" sz="1200" dirty="0" smtClean="0">
                <a:solidFill>
                  <a:srgbClr val="000000"/>
                </a:solidFill>
              </a:rPr>
              <a:t>位数字字母组合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网厅登录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601846" y="1137136"/>
            <a:ext cx="5589364" cy="4358055"/>
            <a:chOff x="601846" y="1137136"/>
            <a:chExt cx="4954893" cy="3863355"/>
          </a:xfrm>
        </p:grpSpPr>
        <p:sp>
          <p:nvSpPr>
            <p:cNvPr id="5" name="矩形 4"/>
            <p:cNvSpPr/>
            <p:nvPr/>
          </p:nvSpPr>
          <p:spPr>
            <a:xfrm>
              <a:off x="601846" y="1137136"/>
              <a:ext cx="4954893" cy="386335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点开链接：</a:t>
              </a:r>
              <a:r>
                <a:rPr lang="zh-CN" altLang="en-US" sz="1200" dirty="0" smtClean="0">
                  <a:solidFill>
                    <a:srgbClr val="000000"/>
                  </a:solidFill>
                  <a:hlinkClick r:id="rId2"/>
                </a:rPr>
                <a:t>中信证券场外衍生品交易平台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备用链接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：</a:t>
              </a:r>
              <a:r>
                <a:rPr lang="en-US" altLang="zh-CN" sz="1200" dirty="0">
                  <a:solidFill>
                    <a:srgbClr val="000000"/>
                  </a:solidFill>
                </a:rPr>
                <a:t>https://eqd.cs.ecitic.com/eqd/index.jsp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登录：</a:t>
              </a:r>
              <a:endParaRPr lang="en-US" altLang="zh-CN" sz="1200" dirty="0" smtClean="0">
                <a:solidFill>
                  <a:srgbClr val="000000"/>
                </a:solidFill>
              </a:endParaRPr>
            </a:p>
            <a:p>
              <a:pPr marL="685800" lvl="1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客户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号：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EQSWAP&lt;4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位客户编号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&gt;</a:t>
              </a:r>
              <a:endParaRPr lang="en-US" altLang="zh-CN" sz="1200" dirty="0">
                <a:solidFill>
                  <a:srgbClr val="000000"/>
                </a:solidFill>
              </a:endParaRPr>
            </a:p>
            <a:p>
              <a:pPr marL="685800" lvl="1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zh-CN" altLang="en-US" sz="1200" dirty="0" smtClean="0">
                  <a:solidFill>
                    <a:srgbClr val="000000"/>
                  </a:solidFill>
                </a:rPr>
                <a:t>密码：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&lt;</a:t>
              </a:r>
              <a:r>
                <a:rPr lang="zh-CN" altLang="en-US" sz="1200" dirty="0" smtClean="0">
                  <a:solidFill>
                    <a:srgbClr val="000000"/>
                  </a:solidFill>
                </a:rPr>
                <a:t>中信证券提供的初始密码</a:t>
              </a:r>
              <a:r>
                <a:rPr lang="en-US" altLang="zh-CN" sz="1200" dirty="0" smtClean="0">
                  <a:solidFill>
                    <a:srgbClr val="000000"/>
                  </a:solidFill>
                </a:rPr>
                <a:t>&gt;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b="20835"/>
            <a:stretch/>
          </p:blipFill>
          <p:spPr>
            <a:xfrm>
              <a:off x="714230" y="2236177"/>
              <a:ext cx="4761463" cy="214943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" name="组合 13"/>
          <p:cNvGrpSpPr/>
          <p:nvPr/>
        </p:nvGrpSpPr>
        <p:grpSpPr>
          <a:xfrm>
            <a:off x="6787679" y="2293911"/>
            <a:ext cx="4417671" cy="2507660"/>
            <a:chOff x="6787679" y="2293911"/>
            <a:chExt cx="4417671" cy="250766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/>
            <a:srcRect l="40967"/>
            <a:stretch/>
          </p:blipFill>
          <p:spPr>
            <a:xfrm>
              <a:off x="6787679" y="2376908"/>
              <a:ext cx="4417671" cy="2424663"/>
            </a:xfrm>
            <a:prstGeom prst="rect">
              <a:avLst/>
            </a:prstGeom>
            <a:ln>
              <a:noFill/>
            </a:ln>
          </p:spPr>
        </p:pic>
        <p:sp>
          <p:nvSpPr>
            <p:cNvPr id="12" name="椭圆 11"/>
            <p:cNvSpPr/>
            <p:nvPr/>
          </p:nvSpPr>
          <p:spPr>
            <a:xfrm>
              <a:off x="10882452" y="2293911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0492635" y="2293911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0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1846" y="1137137"/>
            <a:ext cx="5589364" cy="37953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券池查询流程：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顶部菜单拉到</a:t>
            </a:r>
            <a:r>
              <a:rPr lang="zh-CN" altLang="en-US" sz="1200" dirty="0" smtClean="0">
                <a:solidFill>
                  <a:srgbClr val="000000"/>
                </a:solidFill>
              </a:rPr>
              <a:t>最</a:t>
            </a:r>
            <a:r>
              <a:rPr lang="zh-CN" altLang="en-US" sz="1200" dirty="0">
                <a:solidFill>
                  <a:srgbClr val="000000"/>
                </a:solidFill>
              </a:rPr>
              <a:t>左</a:t>
            </a:r>
            <a:r>
              <a:rPr lang="zh-CN" altLang="en-US" sz="1200" dirty="0" smtClean="0">
                <a:solidFill>
                  <a:srgbClr val="000000"/>
                </a:solidFill>
              </a:rPr>
              <a:t>侧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>
                <a:solidFill>
                  <a:srgbClr val="000000"/>
                </a:solidFill>
              </a:rPr>
              <a:t>约</a:t>
            </a:r>
            <a:r>
              <a:rPr lang="zh-CN" altLang="en-US" sz="1200" dirty="0" smtClean="0">
                <a:solidFill>
                  <a:srgbClr val="000000"/>
                </a:solidFill>
              </a:rPr>
              <a:t>券申请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>
                <a:solidFill>
                  <a:srgbClr val="000000"/>
                </a:solidFill>
              </a:rPr>
              <a:t>券</a:t>
            </a:r>
            <a:r>
              <a:rPr lang="zh-CN" altLang="en-US" sz="1200" dirty="0" smtClean="0">
                <a:solidFill>
                  <a:srgbClr val="000000"/>
                </a:solidFill>
              </a:rPr>
              <a:t>池查询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导出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</a:rPr>
              <a:t>并进行本地搜索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00791" y="1137137"/>
            <a:ext cx="5589364" cy="150399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券池查询说明：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网厅券池查询仅包含中信证券自营券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券</a:t>
            </a:r>
            <a:r>
              <a:rPr lang="zh-CN" altLang="en-US" sz="1200" dirty="0" smtClean="0">
                <a:solidFill>
                  <a:srgbClr val="000000"/>
                </a:solidFill>
              </a:rPr>
              <a:t>池每天下午</a:t>
            </a:r>
            <a:r>
              <a:rPr lang="en-US" altLang="zh-CN" sz="1200" dirty="0" smtClean="0">
                <a:solidFill>
                  <a:srgbClr val="000000"/>
                </a:solidFill>
              </a:rPr>
              <a:t>16:00</a:t>
            </a:r>
            <a:r>
              <a:rPr lang="zh-CN" altLang="en-US" sz="1200" dirty="0" smtClean="0">
                <a:solidFill>
                  <a:srgbClr val="000000"/>
                </a:solidFill>
              </a:rPr>
              <a:t>更新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券池查询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79" y="3227288"/>
            <a:ext cx="9437843" cy="273631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1465785" y="3115406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65732" y="3137457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2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494148" y="4147037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3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0237656" y="3672252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4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约券申请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846" y="2288931"/>
            <a:ext cx="5589364" cy="37953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单只股票约券申请：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顶部菜单拉到</a:t>
            </a:r>
            <a:r>
              <a:rPr lang="zh-CN" altLang="en-US" sz="1200" dirty="0" smtClean="0">
                <a:solidFill>
                  <a:srgbClr val="000000"/>
                </a:solidFill>
              </a:rPr>
              <a:t>最</a:t>
            </a:r>
            <a:r>
              <a:rPr lang="zh-CN" altLang="en-US" sz="1200" dirty="0">
                <a:solidFill>
                  <a:srgbClr val="000000"/>
                </a:solidFill>
              </a:rPr>
              <a:t>左</a:t>
            </a:r>
            <a:r>
              <a:rPr lang="zh-CN" altLang="en-US" sz="1200" dirty="0" smtClean="0">
                <a:solidFill>
                  <a:srgbClr val="000000"/>
                </a:solidFill>
              </a:rPr>
              <a:t>侧</a:t>
            </a:r>
            <a:endParaRPr lang="en-US" altLang="zh-CN" sz="1200" dirty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交易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输入标的代码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选择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约券申请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输入委托数量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预约</a:t>
            </a:r>
            <a:r>
              <a:rPr lang="en-US" altLang="zh-CN" sz="1200" dirty="0">
                <a:solidFill>
                  <a:srgbClr val="000000"/>
                </a:solidFill>
              </a:rPr>
              <a:t>&gt;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608" y="2373946"/>
            <a:ext cx="3151602" cy="3800674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039608" y="2288931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3760581" y="2288931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2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606962" y="4107916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4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20959" y="3484688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3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320959" y="5137194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5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894784" y="5769658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6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9068" y="2288931"/>
            <a:ext cx="4954893" cy="379534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多只股票约券申请：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顶部菜单拉到最左侧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约券申请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批量约券申请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>
                <a:solidFill>
                  <a:srgbClr val="000000"/>
                </a:solidFill>
              </a:rPr>
              <a:t>网厅批量约券申请模板</a:t>
            </a:r>
            <a:r>
              <a:rPr lang="en-US" altLang="zh-CN" sz="1200" dirty="0">
                <a:solidFill>
                  <a:srgbClr val="000000"/>
                </a:solidFill>
              </a:rPr>
              <a:t>.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xlsx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</a:rPr>
              <a:t>下载模板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填写网厅批量约券申请</a:t>
            </a:r>
            <a:r>
              <a:rPr lang="zh-CN" altLang="en-US" sz="1200" dirty="0" smtClean="0">
                <a:solidFill>
                  <a:srgbClr val="000000"/>
                </a:solidFill>
              </a:rPr>
              <a:t>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上传文件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确认约券申请内容后，点击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提交申请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594" y="2288931"/>
            <a:ext cx="2778368" cy="904721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8695593" y="2150183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0456989" y="2150183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2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0097526" y="2547861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3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718136" y="4375315"/>
            <a:ext cx="4556752" cy="1082020"/>
            <a:chOff x="6718138" y="3444390"/>
            <a:chExt cx="4556752" cy="1082020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8138" y="3444390"/>
              <a:ext cx="4556752" cy="1082020"/>
            </a:xfrm>
            <a:prstGeom prst="rect">
              <a:avLst/>
            </a:prstGeom>
          </p:spPr>
        </p:pic>
        <p:sp>
          <p:nvSpPr>
            <p:cNvPr id="24" name="椭圆 23"/>
            <p:cNvSpPr/>
            <p:nvPr/>
          </p:nvSpPr>
          <p:spPr>
            <a:xfrm>
              <a:off x="8807474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4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680752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6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519065" y="5507394"/>
            <a:ext cx="4954893" cy="514080"/>
            <a:chOff x="6519067" y="4932485"/>
            <a:chExt cx="4954893" cy="514080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067" y="5124016"/>
              <a:ext cx="4954893" cy="322549"/>
            </a:xfrm>
            <a:prstGeom prst="rect">
              <a:avLst/>
            </a:prstGeom>
          </p:spPr>
        </p:pic>
        <p:sp>
          <p:nvSpPr>
            <p:cNvPr id="29" name="椭圆 28"/>
            <p:cNvSpPr/>
            <p:nvPr/>
          </p:nvSpPr>
          <p:spPr>
            <a:xfrm>
              <a:off x="8884631" y="4932485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5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601846" y="993690"/>
            <a:ext cx="10872112" cy="8565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约券申请说明：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>
                <a:solidFill>
                  <a:srgbClr val="000000"/>
                </a:solidFill>
              </a:rPr>
              <a:t>约</a:t>
            </a:r>
            <a:r>
              <a:rPr lang="zh-CN" altLang="en-US" sz="1200" dirty="0" smtClean="0">
                <a:solidFill>
                  <a:srgbClr val="000000"/>
                </a:solidFill>
              </a:rPr>
              <a:t>券申请后，可在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约券申请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- &lt;</a:t>
            </a:r>
            <a:r>
              <a:rPr lang="zh-CN" altLang="en-US" sz="1200" dirty="0" smtClean="0">
                <a:solidFill>
                  <a:srgbClr val="000000"/>
                </a:solidFill>
              </a:rPr>
              <a:t>约券申请查询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</a:t>
            </a:r>
            <a:r>
              <a:rPr lang="zh-CN" altLang="en-US" sz="1200" dirty="0" smtClean="0">
                <a:solidFill>
                  <a:srgbClr val="000000"/>
                </a:solidFill>
              </a:rPr>
              <a:t>中查看约券是否成功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约券申请后，需与中信证券联系并确认后，方可进行借还券操作</a:t>
            </a:r>
            <a:endParaRPr lang="en-US" altLang="zh-CN" sz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948245" y="2529793"/>
            <a:ext cx="3525715" cy="21365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多只股票卖空：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顶部菜单拉到最左侧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指令导入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>
                <a:solidFill>
                  <a:srgbClr val="000000"/>
                </a:solidFill>
              </a:rPr>
              <a:t>网</a:t>
            </a:r>
            <a:r>
              <a:rPr lang="zh-CN" altLang="en-US" sz="1200" dirty="0" smtClean="0">
                <a:solidFill>
                  <a:srgbClr val="000000"/>
                </a:solidFill>
              </a:rPr>
              <a:t>厅指令导入模板</a:t>
            </a:r>
            <a:r>
              <a:rPr lang="en-US" altLang="zh-CN" sz="1200" dirty="0">
                <a:solidFill>
                  <a:srgbClr val="000000"/>
                </a:solidFill>
              </a:rPr>
              <a:t>.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xlsx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</a:rPr>
              <a:t>下载模板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填写</a:t>
            </a:r>
            <a:r>
              <a:rPr lang="zh-CN" altLang="en-US" sz="1200" dirty="0">
                <a:solidFill>
                  <a:srgbClr val="000000"/>
                </a:solidFill>
              </a:rPr>
              <a:t>网厅指令导入</a:t>
            </a:r>
            <a:r>
              <a:rPr lang="zh-CN" altLang="en-US" sz="1200" dirty="0" smtClean="0">
                <a:solidFill>
                  <a:srgbClr val="000000"/>
                </a:solidFill>
              </a:rPr>
              <a:t>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卖</a:t>
            </a:r>
            <a:r>
              <a:rPr lang="zh-CN" altLang="en-US" sz="1200" dirty="0" smtClean="0">
                <a:solidFill>
                  <a:srgbClr val="000000"/>
                </a:solidFill>
              </a:rPr>
              <a:t>空交易方向为：</a:t>
            </a:r>
            <a:r>
              <a:rPr lang="en-US" altLang="zh-CN" sz="1200" dirty="0" smtClean="0">
                <a:solidFill>
                  <a:srgbClr val="000000"/>
                </a:solidFill>
              </a:rPr>
              <a:t>30-</a:t>
            </a:r>
            <a:r>
              <a:rPr lang="zh-CN" altLang="en-US" sz="1200" dirty="0" smtClean="0">
                <a:solidFill>
                  <a:srgbClr val="000000"/>
                </a:solidFill>
              </a:rPr>
              <a:t>卖空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上传文件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确认</a:t>
            </a:r>
            <a:r>
              <a:rPr lang="zh-CN" altLang="en-US" sz="1200" dirty="0">
                <a:solidFill>
                  <a:srgbClr val="000000"/>
                </a:solidFill>
              </a:rPr>
              <a:t>卖空</a:t>
            </a:r>
            <a:r>
              <a:rPr lang="zh-CN" altLang="en-US" sz="1200" dirty="0" smtClean="0">
                <a:solidFill>
                  <a:srgbClr val="000000"/>
                </a:solidFill>
              </a:rPr>
              <a:t>内容后，点击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提交申请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601845" y="2558561"/>
            <a:ext cx="1971311" cy="36400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单只股票卖空：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>
                <a:solidFill>
                  <a:srgbClr val="000000"/>
                </a:solidFill>
              </a:rPr>
              <a:t>顶部菜单拉到</a:t>
            </a:r>
            <a:r>
              <a:rPr lang="zh-CN" altLang="en-US" sz="1100" dirty="0" smtClean="0">
                <a:solidFill>
                  <a:srgbClr val="000000"/>
                </a:solidFill>
              </a:rPr>
              <a:t>最</a:t>
            </a:r>
            <a:r>
              <a:rPr lang="zh-CN" altLang="en-US" sz="1100" dirty="0">
                <a:solidFill>
                  <a:srgbClr val="000000"/>
                </a:solidFill>
              </a:rPr>
              <a:t>左</a:t>
            </a:r>
            <a:r>
              <a:rPr lang="zh-CN" altLang="en-US" sz="1100" dirty="0" smtClean="0">
                <a:solidFill>
                  <a:srgbClr val="000000"/>
                </a:solidFill>
              </a:rPr>
              <a:t>侧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 smtClean="0">
                <a:solidFill>
                  <a:srgbClr val="000000"/>
                </a:solidFill>
              </a:rPr>
              <a:t>交易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输入标的代码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选择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 smtClean="0">
                <a:solidFill>
                  <a:srgbClr val="000000"/>
                </a:solidFill>
              </a:rPr>
              <a:t>卖空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输入委托价格，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输入卖空数量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输入指令备注，及其选项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 smtClean="0">
                <a:solidFill>
                  <a:srgbClr val="000000"/>
                </a:solidFill>
              </a:rPr>
              <a:t>预约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卖空交易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83211" y="4904116"/>
            <a:ext cx="2778369" cy="417173"/>
            <a:chOff x="8695593" y="998389"/>
            <a:chExt cx="2778369" cy="41717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/>
            <a:srcRect b="69225"/>
            <a:stretch/>
          </p:blipFill>
          <p:spPr>
            <a:xfrm>
              <a:off x="8695594" y="1137137"/>
              <a:ext cx="2778368" cy="278425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8695593" y="998389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028492" y="998389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48244" y="5565145"/>
            <a:ext cx="3525715" cy="534199"/>
            <a:chOff x="7706276" y="3818489"/>
            <a:chExt cx="3883182" cy="58836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6276" y="3818489"/>
              <a:ext cx="3883182" cy="588361"/>
            </a:xfrm>
            <a:prstGeom prst="rect">
              <a:avLst/>
            </a:prstGeom>
          </p:spPr>
        </p:pic>
        <p:sp>
          <p:nvSpPr>
            <p:cNvPr id="24" name="椭圆 23"/>
            <p:cNvSpPr/>
            <p:nvPr/>
          </p:nvSpPr>
          <p:spPr>
            <a:xfrm>
              <a:off x="8807474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3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680752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5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79976" y="2340188"/>
            <a:ext cx="2205915" cy="3829620"/>
            <a:chOff x="4759734" y="2373917"/>
            <a:chExt cx="2205915" cy="382962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71384" y="2558562"/>
              <a:ext cx="2194265" cy="3644975"/>
            </a:xfrm>
            <a:prstGeom prst="rect">
              <a:avLst/>
            </a:prstGeom>
          </p:spPr>
        </p:pic>
        <p:sp>
          <p:nvSpPr>
            <p:cNvPr id="6" name="椭圆 5"/>
            <p:cNvSpPr/>
            <p:nvPr/>
          </p:nvSpPr>
          <p:spPr>
            <a:xfrm>
              <a:off x="4759734" y="2373917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234528" y="2373917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876364" y="3700538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4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4909208" y="327953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3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4909208" y="407919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5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909208" y="4922669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7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5800160" y="5708110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8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4909208" y="4653038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6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573156" y="2529793"/>
            <a:ext cx="2198227" cy="36400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000000"/>
                </a:solidFill>
              </a:rPr>
              <a:t>指令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备注说明</a:t>
            </a:r>
            <a:r>
              <a:rPr lang="zh-CN" altLang="en-US" sz="1100" dirty="0" smtClean="0">
                <a:solidFill>
                  <a:srgbClr val="000000"/>
                </a:solidFill>
              </a:rPr>
              <a:t>：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算法</a:t>
            </a:r>
            <a:r>
              <a:rPr lang="zh-CN" altLang="en-US" sz="1100" dirty="0">
                <a:solidFill>
                  <a:srgbClr val="000000"/>
                </a:solidFill>
              </a:rPr>
              <a:t>单：</a:t>
            </a:r>
            <a:r>
              <a:rPr lang="en-US" altLang="zh-CN" sz="1100" dirty="0">
                <a:solidFill>
                  <a:srgbClr val="000000"/>
                </a:solidFill>
              </a:rPr>
              <a:t>TWAP</a:t>
            </a:r>
            <a:r>
              <a:rPr lang="zh-CN" altLang="en-US" sz="1100" dirty="0">
                <a:solidFill>
                  <a:srgbClr val="000000"/>
                </a:solidFill>
              </a:rPr>
              <a:t>，</a:t>
            </a:r>
            <a:r>
              <a:rPr lang="en-US" altLang="zh-CN" sz="1100" dirty="0" smtClean="0">
                <a:solidFill>
                  <a:srgbClr val="000000"/>
                </a:solidFill>
              </a:rPr>
              <a:t>VWAP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0000"/>
                </a:solidFill>
              </a:rPr>
              <a:t>市价单：</a:t>
            </a:r>
            <a:r>
              <a:rPr lang="en-US" altLang="zh-CN" sz="1100" dirty="0" smtClean="0">
                <a:solidFill>
                  <a:srgbClr val="000000"/>
                </a:solidFill>
              </a:rPr>
              <a:t>DMA</a:t>
            </a: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 smtClean="0">
                <a:solidFill>
                  <a:srgbClr val="000000"/>
                </a:solidFill>
              </a:rPr>
              <a:t>常见选项：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委托价格</a:t>
            </a:r>
            <a:r>
              <a:rPr lang="en-US" altLang="zh-CN" sz="1100" dirty="0" smtClean="0">
                <a:solidFill>
                  <a:srgbClr val="000000"/>
                </a:solidFill>
              </a:rPr>
              <a:t>=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跌停价</a:t>
            </a:r>
            <a:endParaRPr lang="en-US" altLang="zh-CN" sz="1100" b="1" dirty="0" smtClean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0000"/>
                </a:solidFill>
              </a:rPr>
              <a:t>指令</a:t>
            </a:r>
            <a:r>
              <a:rPr lang="zh-CN" altLang="en-US" sz="1100" dirty="0" smtClean="0">
                <a:solidFill>
                  <a:srgbClr val="000000"/>
                </a:solidFill>
              </a:rPr>
              <a:t>备注</a:t>
            </a:r>
            <a:r>
              <a:rPr lang="en-US" altLang="zh-CN" sz="1100" dirty="0" smtClean="0">
                <a:solidFill>
                  <a:srgbClr val="000000"/>
                </a:solidFill>
              </a:rPr>
              <a:t>=TWAP/VWAP</a:t>
            </a: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成交价格为一段时间内的市价均价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</a:rPr>
              <a:t>DMA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下单要求：</a:t>
            </a:r>
            <a:endParaRPr lang="en-US" altLang="zh-CN" sz="1100" b="1" dirty="0" smtClean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30</a:t>
            </a:r>
            <a:r>
              <a:rPr lang="zh-CN" altLang="en-US" sz="1100" dirty="0" smtClean="0">
                <a:solidFill>
                  <a:srgbClr val="000000"/>
                </a:solidFill>
              </a:rPr>
              <a:t>万股，</a:t>
            </a:r>
            <a:r>
              <a:rPr lang="en-US" altLang="zh-CN" sz="1100" dirty="0" smtClean="0">
                <a:solidFill>
                  <a:srgbClr val="000000"/>
                </a:solidFill>
              </a:rPr>
              <a:t>100</a:t>
            </a:r>
            <a:r>
              <a:rPr lang="zh-CN" altLang="en-US" sz="1100" dirty="0" smtClean="0">
                <a:solidFill>
                  <a:srgbClr val="000000"/>
                </a:solidFill>
              </a:rPr>
              <a:t>万元以下，价格偏离度</a:t>
            </a:r>
            <a:r>
              <a:rPr lang="en-US" altLang="zh-CN" sz="1100" dirty="0" smtClean="0">
                <a:solidFill>
                  <a:srgbClr val="000000"/>
                </a:solidFill>
              </a:rPr>
              <a:t>1.5%</a:t>
            </a: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用于算法单有部分未成交</a:t>
            </a:r>
            <a:endParaRPr lang="en-US" altLang="zh-CN" sz="1100" dirty="0" smtClean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846" y="993690"/>
            <a:ext cx="10872112" cy="11950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卖</a:t>
            </a:r>
            <a:r>
              <a:rPr lang="zh-CN" altLang="en-US" sz="1200" dirty="0" smtClean="0">
                <a:solidFill>
                  <a:srgbClr val="000000"/>
                </a:solidFill>
              </a:rPr>
              <a:t>空交易说明：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卖空交易后，可在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当日查询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- &lt;</a:t>
            </a:r>
            <a:r>
              <a:rPr lang="zh-CN" altLang="en-US" sz="1200" dirty="0" smtClean="0">
                <a:solidFill>
                  <a:srgbClr val="000000"/>
                </a:solidFill>
              </a:rPr>
              <a:t>当日委托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</a:t>
            </a:r>
            <a:r>
              <a:rPr lang="zh-CN" altLang="en-US" sz="1200" dirty="0" smtClean="0">
                <a:solidFill>
                  <a:srgbClr val="000000"/>
                </a:solidFill>
              </a:rPr>
              <a:t>中查看卖空状态；订单状态为“已报”说明单子发送成功；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如出现以下情况，请联系我们：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1000" dirty="0">
                <a:solidFill>
                  <a:srgbClr val="000000"/>
                </a:solidFill>
              </a:rPr>
              <a:t>卖</a:t>
            </a:r>
            <a:r>
              <a:rPr lang="zh-CN" altLang="en-US" sz="1000" dirty="0" smtClean="0">
                <a:solidFill>
                  <a:srgbClr val="000000"/>
                </a:solidFill>
              </a:rPr>
              <a:t>空交易指令发出</a:t>
            </a:r>
            <a:r>
              <a:rPr lang="zh-CN" altLang="en-US" sz="1000" dirty="0">
                <a:solidFill>
                  <a:srgbClr val="000000"/>
                </a:solidFill>
              </a:rPr>
              <a:t>后，订单状态</a:t>
            </a:r>
            <a:r>
              <a:rPr lang="zh-CN" altLang="en-US" sz="1000" dirty="0" smtClean="0">
                <a:solidFill>
                  <a:srgbClr val="000000"/>
                </a:solidFill>
              </a:rPr>
              <a:t>为 “待报”等状态。</a:t>
            </a:r>
            <a:endParaRPr lang="en-US" altLang="zh-CN" sz="10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+mj-ea"/>
              <a:buAutoNum type="circleNumDbPlain"/>
            </a:pPr>
            <a:r>
              <a:rPr lang="en-US" altLang="zh-CN" sz="1000" dirty="0" smtClean="0">
                <a:solidFill>
                  <a:srgbClr val="000000"/>
                </a:solidFill>
              </a:rPr>
              <a:t>TWAP / VWAP</a:t>
            </a:r>
            <a:r>
              <a:rPr lang="zh-CN" altLang="en-US" sz="1000" dirty="0" smtClean="0">
                <a:solidFill>
                  <a:srgbClr val="000000"/>
                </a:solidFill>
              </a:rPr>
              <a:t>期间，累计成交停止，且成交数量未达到委托数量。</a:t>
            </a:r>
            <a:endParaRPr lang="en-US" altLang="zh-CN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8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76" y="2478614"/>
            <a:ext cx="2205915" cy="369119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948245" y="2529793"/>
            <a:ext cx="3525715" cy="213653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多只股票平空：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顶部菜单拉到最左侧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指令导入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>
                <a:solidFill>
                  <a:srgbClr val="000000"/>
                </a:solidFill>
              </a:rPr>
              <a:t>网</a:t>
            </a:r>
            <a:r>
              <a:rPr lang="zh-CN" altLang="en-US" sz="1200" dirty="0" smtClean="0">
                <a:solidFill>
                  <a:srgbClr val="000000"/>
                </a:solidFill>
              </a:rPr>
              <a:t>厅指令导入模板</a:t>
            </a:r>
            <a:r>
              <a:rPr lang="en-US" altLang="zh-CN" sz="1200" dirty="0">
                <a:solidFill>
                  <a:srgbClr val="000000"/>
                </a:solidFill>
              </a:rPr>
              <a:t>.</a:t>
            </a:r>
            <a:r>
              <a:rPr lang="en-US" altLang="zh-CN" sz="1200" dirty="0" err="1" smtClean="0">
                <a:solidFill>
                  <a:srgbClr val="000000"/>
                </a:solidFill>
              </a:rPr>
              <a:t>xlsx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  <a:r>
              <a:rPr lang="zh-CN" altLang="en-US" sz="1200" dirty="0" smtClean="0">
                <a:solidFill>
                  <a:srgbClr val="000000"/>
                </a:solidFill>
              </a:rPr>
              <a:t>下载模板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填写</a:t>
            </a:r>
            <a:r>
              <a:rPr lang="zh-CN" altLang="en-US" sz="1200" dirty="0">
                <a:solidFill>
                  <a:srgbClr val="000000"/>
                </a:solidFill>
              </a:rPr>
              <a:t>网厅指令导入</a:t>
            </a:r>
            <a:r>
              <a:rPr lang="zh-CN" altLang="en-US" sz="1200" dirty="0" smtClean="0">
                <a:solidFill>
                  <a:srgbClr val="000000"/>
                </a:solidFill>
              </a:rPr>
              <a:t>模板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</a:rPr>
              <a:t>平</a:t>
            </a:r>
            <a:r>
              <a:rPr lang="zh-CN" altLang="en-US" sz="1200" dirty="0" smtClean="0">
                <a:solidFill>
                  <a:srgbClr val="000000"/>
                </a:solidFill>
              </a:rPr>
              <a:t>空交易方向为：</a:t>
            </a:r>
            <a:r>
              <a:rPr lang="en-US" altLang="zh-CN" sz="1200" dirty="0" smtClean="0">
                <a:solidFill>
                  <a:srgbClr val="000000"/>
                </a:solidFill>
              </a:rPr>
              <a:t>40-</a:t>
            </a:r>
            <a:r>
              <a:rPr lang="zh-CN" altLang="en-US" sz="1200" dirty="0">
                <a:solidFill>
                  <a:srgbClr val="000000"/>
                </a:solidFill>
              </a:rPr>
              <a:t>平</a:t>
            </a:r>
            <a:r>
              <a:rPr lang="zh-CN" altLang="en-US" sz="1200" dirty="0" smtClean="0">
                <a:solidFill>
                  <a:srgbClr val="000000"/>
                </a:solidFill>
              </a:rPr>
              <a:t>空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上传文件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确认</a:t>
            </a:r>
            <a:r>
              <a:rPr lang="zh-CN" altLang="en-US" sz="1200" dirty="0">
                <a:solidFill>
                  <a:srgbClr val="000000"/>
                </a:solidFill>
              </a:rPr>
              <a:t>平</a:t>
            </a:r>
            <a:r>
              <a:rPr lang="zh-CN" altLang="en-US" sz="1200" dirty="0" smtClean="0">
                <a:solidFill>
                  <a:srgbClr val="000000"/>
                </a:solidFill>
              </a:rPr>
              <a:t>空内容后，点击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提交申请</a:t>
            </a:r>
            <a:r>
              <a:rPr lang="en-US" altLang="zh-CN" sz="12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4" name="矩形 3"/>
          <p:cNvSpPr/>
          <p:nvPr/>
        </p:nvSpPr>
        <p:spPr>
          <a:xfrm>
            <a:off x="601845" y="2558561"/>
            <a:ext cx="1971311" cy="36400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单只股票平空：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>
                <a:solidFill>
                  <a:srgbClr val="000000"/>
                </a:solidFill>
              </a:rPr>
              <a:t>顶部菜单拉到</a:t>
            </a:r>
            <a:r>
              <a:rPr lang="zh-CN" altLang="en-US" sz="1100" dirty="0" smtClean="0">
                <a:solidFill>
                  <a:srgbClr val="000000"/>
                </a:solidFill>
              </a:rPr>
              <a:t>最</a:t>
            </a:r>
            <a:r>
              <a:rPr lang="zh-CN" altLang="en-US" sz="1100" dirty="0">
                <a:solidFill>
                  <a:srgbClr val="000000"/>
                </a:solidFill>
              </a:rPr>
              <a:t>左</a:t>
            </a:r>
            <a:r>
              <a:rPr lang="zh-CN" altLang="en-US" sz="1100" dirty="0" smtClean="0">
                <a:solidFill>
                  <a:srgbClr val="000000"/>
                </a:solidFill>
              </a:rPr>
              <a:t>侧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 smtClean="0">
                <a:solidFill>
                  <a:srgbClr val="000000"/>
                </a:solidFill>
              </a:rPr>
              <a:t>交易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输入标的代码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选择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>
                <a:solidFill>
                  <a:srgbClr val="000000"/>
                </a:solidFill>
              </a:rPr>
              <a:t>平</a:t>
            </a:r>
            <a:r>
              <a:rPr lang="zh-CN" altLang="en-US" sz="1100" dirty="0" smtClean="0">
                <a:solidFill>
                  <a:srgbClr val="000000"/>
                </a:solidFill>
              </a:rPr>
              <a:t>空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输入委托价格，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</a:t>
            </a:r>
            <a:r>
              <a:rPr lang="zh-CN" altLang="en-US" sz="1100" dirty="0">
                <a:solidFill>
                  <a:srgbClr val="000000"/>
                </a:solidFill>
              </a:rPr>
              <a:t>平</a:t>
            </a:r>
            <a:r>
              <a:rPr lang="zh-CN" altLang="en-US" sz="1100" dirty="0" smtClean="0">
                <a:solidFill>
                  <a:srgbClr val="000000"/>
                </a:solidFill>
              </a:rPr>
              <a:t>空数量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输入指令备注，及其选项</a:t>
            </a:r>
            <a:endParaRPr lang="en-US" altLang="zh-CN" sz="900" dirty="0" smtClean="0">
              <a:solidFill>
                <a:srgbClr val="000000"/>
              </a:solidFill>
            </a:endParaRPr>
          </a:p>
          <a:p>
            <a:pPr marL="5400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100" dirty="0" smtClean="0">
                <a:solidFill>
                  <a:srgbClr val="000000"/>
                </a:solidFill>
              </a:rPr>
              <a:t>点击</a:t>
            </a:r>
            <a:r>
              <a:rPr lang="en-US" altLang="zh-CN" sz="1100" dirty="0" smtClean="0">
                <a:solidFill>
                  <a:srgbClr val="000000"/>
                </a:solidFill>
              </a:rPr>
              <a:t>&lt;</a:t>
            </a:r>
            <a:r>
              <a:rPr lang="zh-CN" altLang="en-US" sz="1100" dirty="0" smtClean="0">
                <a:solidFill>
                  <a:srgbClr val="000000"/>
                </a:solidFill>
              </a:rPr>
              <a:t>预约</a:t>
            </a:r>
            <a:r>
              <a:rPr lang="en-US" altLang="zh-CN" sz="1100" dirty="0" smtClean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</a:t>
            </a:r>
            <a:r>
              <a:rPr lang="zh-CN" altLang="en-US" dirty="0" smtClean="0"/>
              <a:t>空交易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83211" y="4904116"/>
            <a:ext cx="2778369" cy="417173"/>
            <a:chOff x="8695593" y="998389"/>
            <a:chExt cx="2778369" cy="41717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/>
            <a:srcRect b="69225"/>
            <a:stretch/>
          </p:blipFill>
          <p:spPr>
            <a:xfrm>
              <a:off x="8695594" y="1137137"/>
              <a:ext cx="2778368" cy="278425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8695593" y="998389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1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028492" y="998389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 smtClean="0">
                  <a:solidFill>
                    <a:schemeClr val="bg1"/>
                  </a:solidFill>
                </a:rPr>
                <a:t>2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948244" y="5565145"/>
            <a:ext cx="3525715" cy="534199"/>
            <a:chOff x="7706276" y="3818489"/>
            <a:chExt cx="3883182" cy="588361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06276" y="3818489"/>
              <a:ext cx="3883182" cy="588361"/>
            </a:xfrm>
            <a:prstGeom prst="rect">
              <a:avLst/>
            </a:prstGeom>
          </p:spPr>
        </p:pic>
        <p:sp>
          <p:nvSpPr>
            <p:cNvPr id="24" name="椭圆 23"/>
            <p:cNvSpPr/>
            <p:nvPr/>
          </p:nvSpPr>
          <p:spPr>
            <a:xfrm>
              <a:off x="8807474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3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0680752" y="3868024"/>
              <a:ext cx="223763" cy="223763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b="1" dirty="0">
                  <a:solidFill>
                    <a:schemeClr val="bg1"/>
                  </a:solidFill>
                </a:rPr>
                <a:t>5</a:t>
              </a:r>
              <a:endParaRPr lang="zh-CN" altLang="en-US" sz="12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4936016" y="2296228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1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5445978" y="2296228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2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6360372" y="3701977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4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041528" y="3263389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3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041528" y="4098217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5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41528" y="4801019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7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5950063" y="5665589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8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041528" y="4531388"/>
            <a:ext cx="223763" cy="223763"/>
          </a:xfrm>
          <a:prstGeom prst="ellipse">
            <a:avLst/>
          </a:prstGeom>
          <a:solidFill>
            <a:srgbClr val="C0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b="1" dirty="0" smtClean="0">
                <a:solidFill>
                  <a:schemeClr val="bg1"/>
                </a:solidFill>
              </a:rPr>
              <a:t>6</a:t>
            </a:r>
            <a:endParaRPr lang="zh-CN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73156" y="2529793"/>
            <a:ext cx="2198227" cy="36400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>
                <a:solidFill>
                  <a:srgbClr val="000000"/>
                </a:solidFill>
              </a:rPr>
              <a:t>指令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备注说明</a:t>
            </a:r>
            <a:r>
              <a:rPr lang="zh-CN" altLang="en-US" sz="1100" dirty="0" smtClean="0">
                <a:solidFill>
                  <a:srgbClr val="000000"/>
                </a:solidFill>
              </a:rPr>
              <a:t>：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算法</a:t>
            </a:r>
            <a:r>
              <a:rPr lang="zh-CN" altLang="en-US" sz="1100" dirty="0">
                <a:solidFill>
                  <a:srgbClr val="000000"/>
                </a:solidFill>
              </a:rPr>
              <a:t>单：</a:t>
            </a:r>
            <a:r>
              <a:rPr lang="en-US" altLang="zh-CN" sz="1100" dirty="0">
                <a:solidFill>
                  <a:srgbClr val="000000"/>
                </a:solidFill>
              </a:rPr>
              <a:t>TWAP</a:t>
            </a:r>
            <a:r>
              <a:rPr lang="zh-CN" altLang="en-US" sz="1100" dirty="0">
                <a:solidFill>
                  <a:srgbClr val="000000"/>
                </a:solidFill>
              </a:rPr>
              <a:t>，</a:t>
            </a:r>
            <a:r>
              <a:rPr lang="en-US" altLang="zh-CN" sz="1100" dirty="0" smtClean="0">
                <a:solidFill>
                  <a:srgbClr val="000000"/>
                </a:solidFill>
              </a:rPr>
              <a:t>VWAP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>
                <a:solidFill>
                  <a:srgbClr val="000000"/>
                </a:solidFill>
              </a:rPr>
              <a:t>市价单：</a:t>
            </a:r>
            <a:r>
              <a:rPr lang="en-US" altLang="zh-CN" sz="1100" dirty="0" smtClean="0">
                <a:solidFill>
                  <a:srgbClr val="000000"/>
                </a:solidFill>
              </a:rPr>
              <a:t>DMA</a:t>
            </a: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b="1" dirty="0" smtClean="0">
                <a:solidFill>
                  <a:srgbClr val="000000"/>
                </a:solidFill>
              </a:rPr>
              <a:t>常见选项：</a:t>
            </a:r>
            <a:endParaRPr lang="en-US" altLang="zh-CN" sz="1100" dirty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委托价格</a:t>
            </a:r>
            <a:r>
              <a:rPr lang="en-US" altLang="zh-CN" sz="1100" dirty="0" smtClean="0">
                <a:solidFill>
                  <a:srgbClr val="000000"/>
                </a:solidFill>
              </a:rPr>
              <a:t>=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涨停价</a:t>
            </a:r>
            <a:endParaRPr lang="en-US" altLang="zh-CN" sz="1100" b="1" dirty="0" smtClean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指令备注</a:t>
            </a:r>
            <a:r>
              <a:rPr lang="en-US" altLang="zh-CN" sz="1100" dirty="0" smtClean="0">
                <a:solidFill>
                  <a:srgbClr val="000000"/>
                </a:solidFill>
              </a:rPr>
              <a:t>=TWAP/VWAP</a:t>
            </a: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成交价格为一段时间内的市价均价</a:t>
            </a:r>
            <a:endParaRPr lang="en-US" altLang="zh-CN" sz="1100" dirty="0" smtClean="0">
              <a:solidFill>
                <a:srgbClr val="000000"/>
              </a:solidFill>
            </a:endParaRPr>
          </a:p>
          <a:p>
            <a:pPr marL="46800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000000"/>
                </a:solidFill>
              </a:rPr>
              <a:t>DMA</a:t>
            </a:r>
            <a:r>
              <a:rPr lang="zh-CN" altLang="en-US" sz="1100" b="1" dirty="0" smtClean="0">
                <a:solidFill>
                  <a:srgbClr val="000000"/>
                </a:solidFill>
              </a:rPr>
              <a:t>下单要求：</a:t>
            </a:r>
            <a:endParaRPr lang="en-US" altLang="zh-CN" sz="1100" b="1" dirty="0" smtClean="0">
              <a:solidFill>
                <a:srgbClr val="000000"/>
              </a:solidFill>
            </a:endParaRP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rgbClr val="000000"/>
                </a:solidFill>
              </a:rPr>
              <a:t>30</a:t>
            </a:r>
            <a:r>
              <a:rPr lang="zh-CN" altLang="en-US" sz="1100" dirty="0" smtClean="0">
                <a:solidFill>
                  <a:srgbClr val="000000"/>
                </a:solidFill>
              </a:rPr>
              <a:t>万股，</a:t>
            </a:r>
            <a:r>
              <a:rPr lang="en-US" altLang="zh-CN" sz="1100" dirty="0" smtClean="0">
                <a:solidFill>
                  <a:srgbClr val="000000"/>
                </a:solidFill>
              </a:rPr>
              <a:t>100</a:t>
            </a:r>
            <a:r>
              <a:rPr lang="zh-CN" altLang="en-US" sz="1100" dirty="0" smtClean="0">
                <a:solidFill>
                  <a:srgbClr val="000000"/>
                </a:solidFill>
              </a:rPr>
              <a:t>万元以下，价格偏离度</a:t>
            </a:r>
            <a:r>
              <a:rPr lang="en-US" altLang="zh-CN" sz="1100" dirty="0" smtClean="0">
                <a:solidFill>
                  <a:srgbClr val="000000"/>
                </a:solidFill>
              </a:rPr>
              <a:t>1.5%</a:t>
            </a:r>
          </a:p>
          <a:p>
            <a:pPr marL="576000" lvl="2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rgbClr val="000000"/>
                </a:solidFill>
              </a:rPr>
              <a:t>用于算法单有部分未成交</a:t>
            </a:r>
            <a:endParaRPr lang="en-US" altLang="zh-CN" sz="1100" dirty="0" smtClean="0">
              <a:solidFill>
                <a:srgbClr val="0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1846" y="993690"/>
            <a:ext cx="10872112" cy="119501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" tIns="10800" rIns="18000" bIns="108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rgbClr val="000000"/>
                </a:solidFill>
              </a:rPr>
              <a:t>平空交易说明：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平空交易后，可在</a:t>
            </a:r>
            <a:r>
              <a:rPr lang="en-US" altLang="zh-CN" sz="1200" dirty="0" smtClean="0">
                <a:solidFill>
                  <a:srgbClr val="000000"/>
                </a:solidFill>
              </a:rPr>
              <a:t>&lt;</a:t>
            </a:r>
            <a:r>
              <a:rPr lang="zh-CN" altLang="en-US" sz="1200" dirty="0" smtClean="0">
                <a:solidFill>
                  <a:srgbClr val="000000"/>
                </a:solidFill>
              </a:rPr>
              <a:t>当日查询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- &lt;</a:t>
            </a:r>
            <a:r>
              <a:rPr lang="zh-CN" altLang="en-US" sz="1200" dirty="0" smtClean="0">
                <a:solidFill>
                  <a:srgbClr val="000000"/>
                </a:solidFill>
              </a:rPr>
              <a:t>当日委托</a:t>
            </a:r>
            <a:r>
              <a:rPr lang="en-US" altLang="zh-CN" sz="1200" dirty="0" smtClean="0">
                <a:solidFill>
                  <a:srgbClr val="000000"/>
                </a:solidFill>
              </a:rPr>
              <a:t>&gt; </a:t>
            </a:r>
            <a:r>
              <a:rPr lang="zh-CN" altLang="en-US" sz="1200" dirty="0" smtClean="0">
                <a:solidFill>
                  <a:srgbClr val="000000"/>
                </a:solidFill>
              </a:rPr>
              <a:t>中查看平空状态；订单状态为“已报”说明单子发送成功；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685800" lvl="1" indent="-228600">
              <a:spcAft>
                <a:spcPts val="600"/>
              </a:spcAft>
              <a:buFont typeface="+mj-lt"/>
              <a:buAutoNum type="arabicPeriod"/>
            </a:pPr>
            <a:r>
              <a:rPr lang="zh-CN" altLang="en-US" sz="1200" dirty="0" smtClean="0">
                <a:solidFill>
                  <a:srgbClr val="000000"/>
                </a:solidFill>
              </a:rPr>
              <a:t>如出现以下情况，请联系我们：</a:t>
            </a:r>
            <a:endParaRPr lang="en-US" altLang="zh-CN" sz="12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1000" dirty="0" smtClean="0">
                <a:solidFill>
                  <a:srgbClr val="000000"/>
                </a:solidFill>
              </a:rPr>
              <a:t>平空交易指令发出</a:t>
            </a:r>
            <a:r>
              <a:rPr lang="zh-CN" altLang="en-US" sz="1000" dirty="0">
                <a:solidFill>
                  <a:srgbClr val="000000"/>
                </a:solidFill>
              </a:rPr>
              <a:t>后，订单状态</a:t>
            </a:r>
            <a:r>
              <a:rPr lang="zh-CN" altLang="en-US" sz="1000" dirty="0" smtClean="0">
                <a:solidFill>
                  <a:srgbClr val="000000"/>
                </a:solidFill>
              </a:rPr>
              <a:t>为 “待报”等状态。</a:t>
            </a:r>
            <a:endParaRPr lang="en-US" altLang="zh-CN" sz="1000" dirty="0" smtClean="0">
              <a:solidFill>
                <a:srgbClr val="000000"/>
              </a:solidFill>
            </a:endParaRPr>
          </a:p>
          <a:p>
            <a:pPr marL="1143000" lvl="2" indent="-228600">
              <a:spcAft>
                <a:spcPts val="600"/>
              </a:spcAft>
              <a:buFont typeface="+mj-ea"/>
              <a:buAutoNum type="circleNumDbPlain"/>
            </a:pPr>
            <a:r>
              <a:rPr lang="en-US" altLang="zh-CN" sz="1000" dirty="0" smtClean="0">
                <a:solidFill>
                  <a:srgbClr val="000000"/>
                </a:solidFill>
              </a:rPr>
              <a:t>TWAP / VWAP</a:t>
            </a:r>
            <a:r>
              <a:rPr lang="zh-CN" altLang="en-US" sz="1000" dirty="0" smtClean="0">
                <a:solidFill>
                  <a:srgbClr val="000000"/>
                </a:solidFill>
              </a:rPr>
              <a:t>期间，累计成交停止，且成交数量未达到委托数量。</a:t>
            </a:r>
            <a:endParaRPr lang="en-US" altLang="zh-CN" sz="1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tics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rgbClr val="000000"/>
          </a:solidFill>
        </a:ln>
      </a:spPr>
      <a:bodyPr rot="0" spcFirstLastPara="0" vertOverflow="overflow" horzOverflow="overflow" vert="horz" wrap="square" lIns="18000" tIns="10800" rIns="18000" bIns="108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0000" rIns="90000" rtlCol="0">
        <a:noAutofit/>
      </a:bodyPr>
      <a:lstStyle>
        <a:defPPr marL="0" indent="0">
          <a:spcBef>
            <a:spcPts val="300"/>
          </a:spcBef>
          <a:buSzPct val="80000"/>
          <a:buFontTx/>
          <a:buNone/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52688184-028E-4E8C-8DF6-07EE1E334E7C}" vid="{DE51DADA-020C-441D-B61D-3CC353A021C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4331</TotalTime>
  <Words>814</Words>
  <Application>Microsoft Office PowerPoint</Application>
  <PresentationFormat>宽屏</PresentationFormat>
  <Paragraphs>148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楷体_GB2312</vt:lpstr>
      <vt:lpstr>Arial</vt:lpstr>
      <vt:lpstr>Wingdings</vt:lpstr>
      <vt:lpstr>主题1</vt:lpstr>
      <vt:lpstr>网厅约券使用说明</vt:lpstr>
      <vt:lpstr>网厅登录</vt:lpstr>
      <vt:lpstr>券池查询</vt:lpstr>
      <vt:lpstr>约券申请</vt:lpstr>
      <vt:lpstr>卖空交易</vt:lpstr>
      <vt:lpstr>平空交易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于丹002063</dc:creator>
  <cp:lastModifiedBy>邵天一031598</cp:lastModifiedBy>
  <cp:revision>81</cp:revision>
  <dcterms:created xsi:type="dcterms:W3CDTF">2019-11-29T02:10:57Z</dcterms:created>
  <dcterms:modified xsi:type="dcterms:W3CDTF">2020-07-30T09:51:01Z</dcterms:modified>
</cp:coreProperties>
</file>