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60" r:id="rId3"/>
    <p:sldId id="259" r:id="rId4"/>
    <p:sldId id="277" r:id="rId5"/>
    <p:sldId id="261" r:id="rId6"/>
    <p:sldId id="262" r:id="rId7"/>
    <p:sldId id="263" r:id="rId8"/>
    <p:sldId id="272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8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62" autoAdjust="0"/>
  </p:normalViewPr>
  <p:slideViewPr>
    <p:cSldViewPr snapToGrid="0" snapToObjects="1">
      <p:cViewPr>
        <p:scale>
          <a:sx n="85" d="100"/>
          <a:sy n="85" d="100"/>
        </p:scale>
        <p:origin x="-1016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bb417789c253612/Documents/Chem440/PROJECT/Gamess/States%20Summar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bb417789c253612/Documents/Chem440/PROJECT/Gamess/States%20Summar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bb417789c253612/Documents/Chem440/PROJECT/Gamess/States%20Summar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bb417789c253612/Documents/Chem440/PROJECT/Gamess/States%20Summary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bb417789c253612/Documents/Chem440/PROJECT/Gamess/States%20Summary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bb417789c253612/Documents/Chem440/PROJECT/Gamess/States%20Summary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bb417789c253612/Documents/Chem440/PROJECT/Gamess/States%20Summary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bb417789c253612/Documents/Chem440/PROJECT/Gamess/States%20Summa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Comparison</a:t>
            </a:r>
            <a:r>
              <a:rPr lang="en-US" sz="2000" b="1" i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i="1" baseline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of </a:t>
            </a:r>
            <a:r>
              <a:rPr lang="en-US" sz="2000" b="1" i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Various</a:t>
            </a:r>
            <a:r>
              <a:rPr lang="zh-CN" altLang="en-US" sz="2000" b="1" i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i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Methods</a:t>
            </a:r>
            <a:r>
              <a:rPr lang="zh-CN" altLang="en-US" sz="2000" b="1" i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i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</a:t>
            </a:r>
            <a:r>
              <a:rPr lang="en-US" sz="2000" b="1" i="1" baseline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Ni(CO)4</a:t>
            </a:r>
            <a:endParaRPr lang="en-US" sz="20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'[States Summary.xlsx]Summary'!$C$1</c:f>
              <c:strCache>
                <c:ptCount val="1"/>
                <c:pt idx="0">
                  <c:v>EOM-CCSD(no rel.) (ACESII)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'[States Summary.xlsx]Summary'!$B$2:$B$5</c:f>
              <c:strCache>
                <c:ptCount val="4"/>
                <c:pt idx="0">
                  <c:v>1T1</c:v>
                </c:pt>
                <c:pt idx="1">
                  <c:v>1E</c:v>
                </c:pt>
                <c:pt idx="2">
                  <c:v>1T2</c:v>
                </c:pt>
                <c:pt idx="3">
                  <c:v>1T1</c:v>
                </c:pt>
              </c:strCache>
            </c:strRef>
          </c:cat>
          <c:val>
            <c:numRef>
              <c:f>'[States Summary.xlsx]Summary'!$C$2:$C$5</c:f>
              <c:numCache>
                <c:formatCode>General</c:formatCode>
                <c:ptCount val="4"/>
                <c:pt idx="0">
                  <c:v>4.819999999999998</c:v>
                </c:pt>
                <c:pt idx="1">
                  <c:v>4.85</c:v>
                </c:pt>
                <c:pt idx="2">
                  <c:v>5.159999999999997</c:v>
                </c:pt>
                <c:pt idx="3">
                  <c:v>5.53</c:v>
                </c:pt>
              </c:numCache>
            </c:numRef>
          </c:val>
        </c:ser>
        <c:ser>
          <c:idx val="1"/>
          <c:order val="1"/>
          <c:tx>
            <c:strRef>
              <c:f>'[States Summary.xlsx]Summary'!$D$1</c:f>
              <c:strCache>
                <c:ptCount val="1"/>
                <c:pt idx="0">
                  <c:v>Brueckner EOM-CCSD(T)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'[States Summary.xlsx]Summary'!$B$2:$B$5</c:f>
              <c:strCache>
                <c:ptCount val="4"/>
                <c:pt idx="0">
                  <c:v>1T1</c:v>
                </c:pt>
                <c:pt idx="1">
                  <c:v>1E</c:v>
                </c:pt>
                <c:pt idx="2">
                  <c:v>1T2</c:v>
                </c:pt>
                <c:pt idx="3">
                  <c:v>1T1</c:v>
                </c:pt>
              </c:strCache>
            </c:strRef>
          </c:cat>
          <c:val>
            <c:numRef>
              <c:f>'[States Summary.xlsx]Summary'!$D$2:$D$5</c:f>
              <c:numCache>
                <c:formatCode>General</c:formatCode>
                <c:ptCount val="4"/>
                <c:pt idx="0">
                  <c:v>4.73</c:v>
                </c:pt>
                <c:pt idx="1">
                  <c:v>4.7</c:v>
                </c:pt>
                <c:pt idx="2">
                  <c:v>5.01</c:v>
                </c:pt>
                <c:pt idx="3">
                  <c:v>5.3</c:v>
                </c:pt>
              </c:numCache>
            </c:numRef>
          </c:val>
        </c:ser>
        <c:ser>
          <c:idx val="2"/>
          <c:order val="2"/>
          <c:tx>
            <c:strRef>
              <c:f>'[States Summary.xlsx]Summary'!$E$1</c:f>
              <c:strCache>
                <c:ptCount val="1"/>
                <c:pt idx="0">
                  <c:v>MREOM T|SXD (ACESSII)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'[States Summary.xlsx]Summary'!$B$2:$B$5</c:f>
              <c:strCache>
                <c:ptCount val="4"/>
                <c:pt idx="0">
                  <c:v>1T1</c:v>
                </c:pt>
                <c:pt idx="1">
                  <c:v>1E</c:v>
                </c:pt>
                <c:pt idx="2">
                  <c:v>1T2</c:v>
                </c:pt>
                <c:pt idx="3">
                  <c:v>1T1</c:v>
                </c:pt>
              </c:strCache>
            </c:strRef>
          </c:cat>
          <c:val>
            <c:numRef>
              <c:f>'[States Summary.xlsx]Summary'!$E$2:$E$5</c:f>
              <c:numCache>
                <c:formatCode>General</c:formatCode>
                <c:ptCount val="4"/>
                <c:pt idx="0">
                  <c:v>4.97</c:v>
                </c:pt>
                <c:pt idx="1">
                  <c:v>5.05</c:v>
                </c:pt>
                <c:pt idx="2">
                  <c:v>0.0</c:v>
                </c:pt>
                <c:pt idx="3">
                  <c:v>5.71</c:v>
                </c:pt>
              </c:numCache>
            </c:numRef>
          </c:val>
        </c:ser>
        <c:ser>
          <c:idx val="3"/>
          <c:order val="3"/>
          <c:tx>
            <c:strRef>
              <c:f>'[States Summary.xlsx]Summary'!$F$1</c:f>
              <c:strCache>
                <c:ptCount val="1"/>
                <c:pt idx="0">
                  <c:v>MREOM TT†|SXD-h-v (ORCA)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'[States Summary.xlsx]Summary'!$B$2:$B$5</c:f>
              <c:strCache>
                <c:ptCount val="4"/>
                <c:pt idx="0">
                  <c:v>1T1</c:v>
                </c:pt>
                <c:pt idx="1">
                  <c:v>1E</c:v>
                </c:pt>
                <c:pt idx="2">
                  <c:v>1T2</c:v>
                </c:pt>
                <c:pt idx="3">
                  <c:v>1T1</c:v>
                </c:pt>
              </c:strCache>
            </c:strRef>
          </c:cat>
          <c:val>
            <c:numRef>
              <c:f>'[States Summary.xlsx]Summary'!$F$2:$F$5</c:f>
              <c:numCache>
                <c:formatCode>General</c:formatCode>
                <c:ptCount val="4"/>
                <c:pt idx="0">
                  <c:v>4.88</c:v>
                </c:pt>
                <c:pt idx="1">
                  <c:v>4.95</c:v>
                </c:pt>
                <c:pt idx="2">
                  <c:v>0.0</c:v>
                </c:pt>
                <c:pt idx="3">
                  <c:v>5.73</c:v>
                </c:pt>
              </c:numCache>
            </c:numRef>
          </c:val>
        </c:ser>
        <c:ser>
          <c:idx val="4"/>
          <c:order val="4"/>
          <c:tx>
            <c:strRef>
              <c:f>'[States Summary.xlsx]Summary'!$G$1</c:f>
              <c:strCache>
                <c:ptCount val="1"/>
                <c:pt idx="0">
                  <c:v>EOM-CCSD (GAMESS-US)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'[States Summary.xlsx]Summary'!$B$2:$B$5</c:f>
              <c:strCache>
                <c:ptCount val="4"/>
                <c:pt idx="0">
                  <c:v>1T1</c:v>
                </c:pt>
                <c:pt idx="1">
                  <c:v>1E</c:v>
                </c:pt>
                <c:pt idx="2">
                  <c:v>1T2</c:v>
                </c:pt>
                <c:pt idx="3">
                  <c:v>1T1</c:v>
                </c:pt>
              </c:strCache>
            </c:strRef>
          </c:cat>
          <c:val>
            <c:numRef>
              <c:f>'[States Summary.xlsx]Summary'!$G$2:$G$5</c:f>
              <c:numCache>
                <c:formatCode>General</c:formatCode>
                <c:ptCount val="4"/>
                <c:pt idx="0">
                  <c:v>4.820999999999994</c:v>
                </c:pt>
                <c:pt idx="1">
                  <c:v>4.851999999999998</c:v>
                </c:pt>
                <c:pt idx="2">
                  <c:v>5.160999999999994</c:v>
                </c:pt>
                <c:pt idx="3">
                  <c:v>5.528999999999995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0254568"/>
        <c:axId val="2039925992"/>
      </c:barChart>
      <c:catAx>
        <c:axId val="2040254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925992"/>
        <c:crosses val="autoZero"/>
        <c:auto val="1"/>
        <c:lblAlgn val="ctr"/>
        <c:lblOffset val="100"/>
        <c:noMultiLvlLbl val="0"/>
      </c:catAx>
      <c:valAx>
        <c:axId val="203992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254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4207956729378"/>
          <c:y val="0.892456306811414"/>
          <c:w val="0.907920332921555"/>
          <c:h val="0.09158141617274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Comparison of Various</a:t>
            </a:r>
            <a:r>
              <a:rPr lang="zh-CN" altLang="en-US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altLang="zh-CN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Methods</a:t>
            </a:r>
            <a:r>
              <a:rPr lang="zh-CN" altLang="en-US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for </a:t>
            </a:r>
            <a:r>
              <a:rPr lang="en-US" sz="2000" b="1" i="1" u="none" strike="noStrike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Fe(CO)5</a:t>
            </a:r>
            <a:endParaRPr lang="en-CA" sz="20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'[States Summary.xlsx]Summary'!$C$7</c:f>
              <c:strCache>
                <c:ptCount val="1"/>
                <c:pt idx="0">
                  <c:v>EOM-CCSD(no rel.) (ACESII)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'[States Summary.xlsx]Summary'!$B$8:$B$12</c:f>
              <c:strCache>
                <c:ptCount val="5"/>
                <c:pt idx="0">
                  <c:v>1A1"</c:v>
                </c:pt>
                <c:pt idx="1">
                  <c:v>1E"</c:v>
                </c:pt>
                <c:pt idx="2">
                  <c:v>1A2"</c:v>
                </c:pt>
                <c:pt idx="3">
                  <c:v>1A'</c:v>
                </c:pt>
                <c:pt idx="4">
                  <c:v>1E'</c:v>
                </c:pt>
              </c:strCache>
            </c:strRef>
          </c:cat>
          <c:val>
            <c:numRef>
              <c:f>'[States Summary.xlsx]Summary'!$C$8:$C$12</c:f>
              <c:numCache>
                <c:formatCode>General</c:formatCode>
                <c:ptCount val="5"/>
                <c:pt idx="0">
                  <c:v>4.6</c:v>
                </c:pt>
                <c:pt idx="1">
                  <c:v>4.78</c:v>
                </c:pt>
                <c:pt idx="2">
                  <c:v>5.18</c:v>
                </c:pt>
                <c:pt idx="3">
                  <c:v>6.03</c:v>
                </c:pt>
                <c:pt idx="4">
                  <c:v>6.43</c:v>
                </c:pt>
              </c:numCache>
            </c:numRef>
          </c:val>
        </c:ser>
        <c:ser>
          <c:idx val="1"/>
          <c:order val="1"/>
          <c:tx>
            <c:strRef>
              <c:f>'[States Summary.xlsx]Summary'!$D$7</c:f>
              <c:strCache>
                <c:ptCount val="1"/>
                <c:pt idx="0">
                  <c:v>Brueckner EOM-CCSD(T)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'[States Summary.xlsx]Summary'!$B$8:$B$12</c:f>
              <c:strCache>
                <c:ptCount val="5"/>
                <c:pt idx="0">
                  <c:v>1A1"</c:v>
                </c:pt>
                <c:pt idx="1">
                  <c:v>1E"</c:v>
                </c:pt>
                <c:pt idx="2">
                  <c:v>1A2"</c:v>
                </c:pt>
                <c:pt idx="3">
                  <c:v>1A'</c:v>
                </c:pt>
                <c:pt idx="4">
                  <c:v>1E'</c:v>
                </c:pt>
              </c:strCache>
            </c:strRef>
          </c:cat>
          <c:val>
            <c:numRef>
              <c:f>'[States Summary.xlsx]Summary'!$D$8:$D$12</c:f>
              <c:numCache>
                <c:formatCode>General</c:formatCode>
                <c:ptCount val="5"/>
                <c:pt idx="0">
                  <c:v>4.73</c:v>
                </c:pt>
                <c:pt idx="1">
                  <c:v>4.91</c:v>
                </c:pt>
                <c:pt idx="2">
                  <c:v>5.17</c:v>
                </c:pt>
                <c:pt idx="3">
                  <c:v>0.0</c:v>
                </c:pt>
                <c:pt idx="4">
                  <c:v>6.47</c:v>
                </c:pt>
              </c:numCache>
            </c:numRef>
          </c:val>
        </c:ser>
        <c:ser>
          <c:idx val="2"/>
          <c:order val="2"/>
          <c:tx>
            <c:strRef>
              <c:f>'[States Summary.xlsx]Summary'!$E$7</c:f>
              <c:strCache>
                <c:ptCount val="1"/>
                <c:pt idx="0">
                  <c:v>MREOM T|SXD (ACESSII)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'[States Summary.xlsx]Summary'!$B$8:$B$12</c:f>
              <c:strCache>
                <c:ptCount val="5"/>
                <c:pt idx="0">
                  <c:v>1A1"</c:v>
                </c:pt>
                <c:pt idx="1">
                  <c:v>1E"</c:v>
                </c:pt>
                <c:pt idx="2">
                  <c:v>1A2"</c:v>
                </c:pt>
                <c:pt idx="3">
                  <c:v>1A'</c:v>
                </c:pt>
                <c:pt idx="4">
                  <c:v>1E'</c:v>
                </c:pt>
              </c:strCache>
            </c:strRef>
          </c:cat>
          <c:val>
            <c:numRef>
              <c:f>'[States Summary.xlsx]Summary'!$E$8:$E$12</c:f>
              <c:numCache>
                <c:formatCode>General</c:formatCode>
                <c:ptCount val="5"/>
                <c:pt idx="0">
                  <c:v>4.74</c:v>
                </c:pt>
                <c:pt idx="1">
                  <c:v>5.04</c:v>
                </c:pt>
                <c:pt idx="2">
                  <c:v>5.14</c:v>
                </c:pt>
                <c:pt idx="3">
                  <c:v>0.0</c:v>
                </c:pt>
                <c:pt idx="4">
                  <c:v>6.119999999999997</c:v>
                </c:pt>
              </c:numCache>
            </c:numRef>
          </c:val>
        </c:ser>
        <c:ser>
          <c:idx val="3"/>
          <c:order val="3"/>
          <c:tx>
            <c:strRef>
              <c:f>'[States Summary.xlsx]Summary'!$F$7</c:f>
              <c:strCache>
                <c:ptCount val="1"/>
                <c:pt idx="0">
                  <c:v>MREOM TT†|SXD-h-v (ORCA)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'[States Summary.xlsx]Summary'!$B$8:$B$12</c:f>
              <c:strCache>
                <c:ptCount val="5"/>
                <c:pt idx="0">
                  <c:v>1A1"</c:v>
                </c:pt>
                <c:pt idx="1">
                  <c:v>1E"</c:v>
                </c:pt>
                <c:pt idx="2">
                  <c:v>1A2"</c:v>
                </c:pt>
                <c:pt idx="3">
                  <c:v>1A'</c:v>
                </c:pt>
                <c:pt idx="4">
                  <c:v>1E'</c:v>
                </c:pt>
              </c:strCache>
            </c:strRef>
          </c:cat>
          <c:val>
            <c:numRef>
              <c:f>'[States Summary.xlsx]Summary'!$F$8:$F$12</c:f>
              <c:numCache>
                <c:formatCode>General</c:formatCode>
                <c:ptCount val="5"/>
                <c:pt idx="0">
                  <c:v>4.609999999999998</c:v>
                </c:pt>
                <c:pt idx="1">
                  <c:v>4.9</c:v>
                </c:pt>
                <c:pt idx="2">
                  <c:v>4.96</c:v>
                </c:pt>
                <c:pt idx="4">
                  <c:v>5.88</c:v>
                </c:pt>
              </c:numCache>
            </c:numRef>
          </c:val>
        </c:ser>
        <c:ser>
          <c:idx val="4"/>
          <c:order val="4"/>
          <c:tx>
            <c:strRef>
              <c:f>'[States Summary.xlsx]Summary'!$G$7</c:f>
              <c:strCache>
                <c:ptCount val="1"/>
                <c:pt idx="0">
                  <c:v>EOM-CCSD (GAMESS-US)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'[States Summary.xlsx]Summary'!$B$8:$B$12</c:f>
              <c:strCache>
                <c:ptCount val="5"/>
                <c:pt idx="0">
                  <c:v>1A1"</c:v>
                </c:pt>
                <c:pt idx="1">
                  <c:v>1E"</c:v>
                </c:pt>
                <c:pt idx="2">
                  <c:v>1A2"</c:v>
                </c:pt>
                <c:pt idx="3">
                  <c:v>1A'</c:v>
                </c:pt>
                <c:pt idx="4">
                  <c:v>1E'</c:v>
                </c:pt>
              </c:strCache>
            </c:strRef>
          </c:cat>
          <c:val>
            <c:numRef>
              <c:f>'[States Summary.xlsx]Summary'!$G$8:$G$12</c:f>
              <c:numCache>
                <c:formatCode>General</c:formatCode>
                <c:ptCount val="5"/>
                <c:pt idx="0">
                  <c:v>4.602999999999994</c:v>
                </c:pt>
                <c:pt idx="1">
                  <c:v>4.781</c:v>
                </c:pt>
                <c:pt idx="2">
                  <c:v>5.181</c:v>
                </c:pt>
                <c:pt idx="3">
                  <c:v>6.288</c:v>
                </c:pt>
                <c:pt idx="4">
                  <c:v>6.429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2080776"/>
        <c:axId val="-2101186056"/>
      </c:barChart>
      <c:catAx>
        <c:axId val="2122080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186056"/>
        <c:crosses val="autoZero"/>
        <c:auto val="1"/>
        <c:lblAlgn val="ctr"/>
        <c:lblOffset val="100"/>
        <c:noMultiLvlLbl val="0"/>
      </c:catAx>
      <c:valAx>
        <c:axId val="-210118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080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Comparison </a:t>
            </a:r>
            <a:r>
              <a:rPr lang="en-US" sz="2000" b="1" i="1" u="none" strike="noStrike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of </a:t>
            </a:r>
            <a:r>
              <a:rPr lang="en-US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Various</a:t>
            </a:r>
            <a:r>
              <a:rPr lang="zh-CN" altLang="en-US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altLang="zh-CN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Methods</a:t>
            </a:r>
            <a:r>
              <a:rPr lang="zh-CN" altLang="en-US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for </a:t>
            </a:r>
            <a:r>
              <a:rPr lang="en-US" sz="2000" b="1" i="1" u="none" strike="noStrike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Cr(CO)</a:t>
            </a:r>
            <a:r>
              <a:rPr lang="en-US" sz="1400" b="1" i="1" u="none" strike="noStrike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6</a:t>
            </a:r>
            <a:endParaRPr lang="en-CA" sz="14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c:rich>
      </c:tx>
      <c:layout>
        <c:manualLayout>
          <c:xMode val="edge"/>
          <c:yMode val="edge"/>
          <c:x val="0.227088336213676"/>
          <c:y val="0.03398407030153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54899969674054"/>
          <c:y val="0.0697942858757073"/>
          <c:w val="0.932560683166339"/>
          <c:h val="0.813961314104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'[States Summary.xlsx]Summary'!$C$14</c:f>
              <c:strCache>
                <c:ptCount val="1"/>
                <c:pt idx="0">
                  <c:v>EOM-CCSD(no rel.) (ACESII)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'[States Summary.xlsx]Summary'!$B$15:$B$18</c:f>
              <c:strCache>
                <c:ptCount val="4"/>
                <c:pt idx="0">
                  <c:v>1A2u</c:v>
                </c:pt>
                <c:pt idx="1">
                  <c:v>1Eu</c:v>
                </c:pt>
                <c:pt idx="2">
                  <c:v>1T2u</c:v>
                </c:pt>
                <c:pt idx="3">
                  <c:v>1T1u</c:v>
                </c:pt>
              </c:strCache>
            </c:strRef>
          </c:cat>
          <c:val>
            <c:numRef>
              <c:f>'[States Summary.xlsx]Summary'!$C$15:$C$18</c:f>
              <c:numCache>
                <c:formatCode>General</c:formatCode>
                <c:ptCount val="4"/>
                <c:pt idx="0">
                  <c:v>4.52</c:v>
                </c:pt>
                <c:pt idx="1">
                  <c:v>4.5</c:v>
                </c:pt>
                <c:pt idx="2">
                  <c:v>4.55</c:v>
                </c:pt>
                <c:pt idx="3">
                  <c:v>5.109999999999999</c:v>
                </c:pt>
              </c:numCache>
            </c:numRef>
          </c:val>
        </c:ser>
        <c:ser>
          <c:idx val="1"/>
          <c:order val="1"/>
          <c:tx>
            <c:strRef>
              <c:f>'[States Summary.xlsx]Summary'!$D$14</c:f>
              <c:strCache>
                <c:ptCount val="1"/>
                <c:pt idx="0">
                  <c:v>Brueckner EOM-CCSD(T)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'[States Summary.xlsx]Summary'!$B$15:$B$18</c:f>
              <c:strCache>
                <c:ptCount val="4"/>
                <c:pt idx="0">
                  <c:v>1A2u</c:v>
                </c:pt>
                <c:pt idx="1">
                  <c:v>1Eu</c:v>
                </c:pt>
                <c:pt idx="2">
                  <c:v>1T2u</c:v>
                </c:pt>
                <c:pt idx="3">
                  <c:v>1T1u</c:v>
                </c:pt>
              </c:strCache>
            </c:strRef>
          </c:cat>
          <c:val>
            <c:numRef>
              <c:f>'[States Summary.xlsx]Summary'!$D$15:$D$18</c:f>
              <c:numCache>
                <c:formatCode>General</c:formatCode>
                <c:ptCount val="4"/>
                <c:pt idx="0">
                  <c:v>0.0</c:v>
                </c:pt>
                <c:pt idx="1">
                  <c:v>4.359999999999998</c:v>
                </c:pt>
                <c:pt idx="2">
                  <c:v>4.39</c:v>
                </c:pt>
                <c:pt idx="3">
                  <c:v>4.95</c:v>
                </c:pt>
              </c:numCache>
            </c:numRef>
          </c:val>
        </c:ser>
        <c:ser>
          <c:idx val="2"/>
          <c:order val="2"/>
          <c:tx>
            <c:strRef>
              <c:f>'[States Summary.xlsx]Summary'!$E$14</c:f>
              <c:strCache>
                <c:ptCount val="1"/>
                <c:pt idx="0">
                  <c:v>MREOM T|SXD (ACESSII)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'[States Summary.xlsx]Summary'!$B$15:$B$18</c:f>
              <c:strCache>
                <c:ptCount val="4"/>
                <c:pt idx="0">
                  <c:v>1A2u</c:v>
                </c:pt>
                <c:pt idx="1">
                  <c:v>1Eu</c:v>
                </c:pt>
                <c:pt idx="2">
                  <c:v>1T2u</c:v>
                </c:pt>
                <c:pt idx="3">
                  <c:v>1T1u</c:v>
                </c:pt>
              </c:strCache>
            </c:strRef>
          </c:cat>
          <c:val>
            <c:numRef>
              <c:f>'[States Summary.xlsx]Summary'!$E$15:$E$18</c:f>
              <c:numCache>
                <c:formatCode>General</c:formatCode>
                <c:ptCount val="4"/>
                <c:pt idx="0">
                  <c:v>0.0</c:v>
                </c:pt>
                <c:pt idx="1">
                  <c:v>5.22</c:v>
                </c:pt>
                <c:pt idx="2">
                  <c:v>5.27</c:v>
                </c:pt>
                <c:pt idx="3">
                  <c:v>5.94</c:v>
                </c:pt>
              </c:numCache>
            </c:numRef>
          </c:val>
        </c:ser>
        <c:ser>
          <c:idx val="3"/>
          <c:order val="3"/>
          <c:tx>
            <c:strRef>
              <c:f>'[States Summary.xlsx]Summary'!$F$14</c:f>
              <c:strCache>
                <c:ptCount val="1"/>
                <c:pt idx="0">
                  <c:v>MREOM TT†|SXD-h-v (ORCA)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'[States Summary.xlsx]Summary'!$B$15:$B$18</c:f>
              <c:strCache>
                <c:ptCount val="4"/>
                <c:pt idx="0">
                  <c:v>1A2u</c:v>
                </c:pt>
                <c:pt idx="1">
                  <c:v>1Eu</c:v>
                </c:pt>
                <c:pt idx="2">
                  <c:v>1T2u</c:v>
                </c:pt>
                <c:pt idx="3">
                  <c:v>1T1u</c:v>
                </c:pt>
              </c:strCache>
            </c:strRef>
          </c:cat>
          <c:val>
            <c:numRef>
              <c:f>'[States Summary.xlsx]Summary'!$F$15:$F$18</c:f>
              <c:numCache>
                <c:formatCode>General</c:formatCode>
                <c:ptCount val="4"/>
                <c:pt idx="0">
                  <c:v>0.0</c:v>
                </c:pt>
                <c:pt idx="1">
                  <c:v>4.33</c:v>
                </c:pt>
                <c:pt idx="2">
                  <c:v>4.37</c:v>
                </c:pt>
                <c:pt idx="3">
                  <c:v>4.96</c:v>
                </c:pt>
              </c:numCache>
            </c:numRef>
          </c:val>
        </c:ser>
        <c:ser>
          <c:idx val="4"/>
          <c:order val="4"/>
          <c:tx>
            <c:strRef>
              <c:f>'[States Summary.xlsx]Summary'!$G$14</c:f>
              <c:strCache>
                <c:ptCount val="1"/>
                <c:pt idx="0">
                  <c:v>EOM-CCSD (GAMESS-US)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'[States Summary.xlsx]Summary'!$B$15:$B$18</c:f>
              <c:strCache>
                <c:ptCount val="4"/>
                <c:pt idx="0">
                  <c:v>1A2u</c:v>
                </c:pt>
                <c:pt idx="1">
                  <c:v>1Eu</c:v>
                </c:pt>
                <c:pt idx="2">
                  <c:v>1T2u</c:v>
                </c:pt>
                <c:pt idx="3">
                  <c:v>1T1u</c:v>
                </c:pt>
              </c:strCache>
            </c:strRef>
          </c:cat>
          <c:val>
            <c:numRef>
              <c:f>'[States Summary.xlsx]Summary'!$G$15:$G$18</c:f>
              <c:numCache>
                <c:formatCode>General</c:formatCode>
                <c:ptCount val="4"/>
                <c:pt idx="0">
                  <c:v>4.52</c:v>
                </c:pt>
                <c:pt idx="1">
                  <c:v>4.5</c:v>
                </c:pt>
                <c:pt idx="2">
                  <c:v>4.547</c:v>
                </c:pt>
                <c:pt idx="3">
                  <c:v>5.113999999999995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5883448"/>
        <c:axId val="2134251176"/>
      </c:barChart>
      <c:catAx>
        <c:axId val="-2085883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251176"/>
        <c:crosses val="autoZero"/>
        <c:auto val="1"/>
        <c:lblAlgn val="ctr"/>
        <c:lblOffset val="100"/>
        <c:noMultiLvlLbl val="0"/>
      </c:catAx>
      <c:valAx>
        <c:axId val="2134251176"/>
        <c:scaling>
          <c:orientation val="minMax"/>
          <c:max val="6.5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883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11618643722655"/>
          <c:y val="0.935656597288805"/>
          <c:w val="0.866546642641731"/>
          <c:h val="0.0643306783830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Comparison </a:t>
            </a:r>
            <a:r>
              <a:rPr lang="en-US" sz="2000" b="1" i="1" u="none" strike="noStrike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of </a:t>
            </a:r>
            <a:r>
              <a:rPr lang="en-US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Various</a:t>
            </a:r>
            <a:r>
              <a:rPr lang="zh-CN" altLang="en-US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altLang="zh-CN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Methods</a:t>
            </a:r>
            <a:r>
              <a:rPr lang="zh-CN" altLang="en-US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000" b="1" i="1" u="none" strike="noStrike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for </a:t>
            </a:r>
            <a:r>
              <a:rPr lang="en-US" sz="2000" b="1" i="1" baseline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CpNiNO</a:t>
            </a:r>
            <a:endParaRPr lang="en-CA" sz="2000" b="1" i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28812563216095"/>
          <c:y val="0.0966036605626091"/>
          <c:w val="0.93142985510804"/>
          <c:h val="0.7291984856071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'[States Summary.xlsx]Summary'!$C$20</c:f>
              <c:strCache>
                <c:ptCount val="1"/>
                <c:pt idx="0">
                  <c:v>EOM-CCSD(no rel.) (ACESII)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'[States Summary.xlsx]Summary'!$B$21:$B$25</c:f>
              <c:strCache>
                <c:ptCount val="5"/>
                <c:pt idx="0">
                  <c:v>1E1</c:v>
                </c:pt>
                <c:pt idx="1">
                  <c:v>1E2</c:v>
                </c:pt>
                <c:pt idx="2">
                  <c:v>1A2</c:v>
                </c:pt>
                <c:pt idx="3">
                  <c:v>1E1</c:v>
                </c:pt>
                <c:pt idx="4">
                  <c:v>1E2</c:v>
                </c:pt>
              </c:strCache>
            </c:strRef>
          </c:cat>
          <c:val>
            <c:numRef>
              <c:f>'[States Summary.xlsx]Summary'!$C$21:$C$25</c:f>
              <c:numCache>
                <c:formatCode>General</c:formatCode>
                <c:ptCount val="5"/>
                <c:pt idx="0">
                  <c:v>3.17</c:v>
                </c:pt>
                <c:pt idx="1">
                  <c:v>3.35</c:v>
                </c:pt>
                <c:pt idx="2">
                  <c:v>3.09</c:v>
                </c:pt>
                <c:pt idx="3">
                  <c:v>3.31</c:v>
                </c:pt>
                <c:pt idx="4">
                  <c:v>4.03</c:v>
                </c:pt>
              </c:numCache>
            </c:numRef>
          </c:val>
        </c:ser>
        <c:ser>
          <c:idx val="1"/>
          <c:order val="1"/>
          <c:tx>
            <c:strRef>
              <c:f>'[States Summary.xlsx]Summary'!$D$20</c:f>
              <c:strCache>
                <c:ptCount val="1"/>
                <c:pt idx="0">
                  <c:v>Brueckner EOM-CCSD(T)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'[States Summary.xlsx]Summary'!$B$21:$B$25</c:f>
              <c:strCache>
                <c:ptCount val="5"/>
                <c:pt idx="0">
                  <c:v>1E1</c:v>
                </c:pt>
                <c:pt idx="1">
                  <c:v>1E2</c:v>
                </c:pt>
                <c:pt idx="2">
                  <c:v>1A2</c:v>
                </c:pt>
                <c:pt idx="3">
                  <c:v>1E1</c:v>
                </c:pt>
                <c:pt idx="4">
                  <c:v>1E2</c:v>
                </c:pt>
              </c:strCache>
            </c:strRef>
          </c:cat>
          <c:val>
            <c:numRef>
              <c:f>'[States Summary.xlsx]Summary'!$D$21:$D$25</c:f>
              <c:numCache>
                <c:formatCode>General</c:formatCode>
                <c:ptCount val="5"/>
                <c:pt idx="0">
                  <c:v>2.93</c:v>
                </c:pt>
                <c:pt idx="1">
                  <c:v>3.0</c:v>
                </c:pt>
                <c:pt idx="2">
                  <c:v>3.06</c:v>
                </c:pt>
                <c:pt idx="3">
                  <c:v>3.17</c:v>
                </c:pt>
                <c:pt idx="4">
                  <c:v>3.63</c:v>
                </c:pt>
              </c:numCache>
            </c:numRef>
          </c:val>
        </c:ser>
        <c:ser>
          <c:idx val="2"/>
          <c:order val="2"/>
          <c:tx>
            <c:strRef>
              <c:f>'[States Summary.xlsx]Summary'!$E$20</c:f>
              <c:strCache>
                <c:ptCount val="1"/>
                <c:pt idx="0">
                  <c:v>MREOM T|SXD (ACESSII)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'[States Summary.xlsx]Summary'!$B$21:$B$25</c:f>
              <c:strCache>
                <c:ptCount val="5"/>
                <c:pt idx="0">
                  <c:v>1E1</c:v>
                </c:pt>
                <c:pt idx="1">
                  <c:v>1E2</c:v>
                </c:pt>
                <c:pt idx="2">
                  <c:v>1A2</c:v>
                </c:pt>
                <c:pt idx="3">
                  <c:v>1E1</c:v>
                </c:pt>
                <c:pt idx="4">
                  <c:v>1E2</c:v>
                </c:pt>
              </c:strCache>
            </c:strRef>
          </c:cat>
          <c:val>
            <c:numRef>
              <c:f>'[States Summary.xlsx]Summary'!$E$21:$E$25</c:f>
              <c:numCache>
                <c:formatCode>General</c:formatCode>
                <c:ptCount val="5"/>
                <c:pt idx="0">
                  <c:v>2.79</c:v>
                </c:pt>
                <c:pt idx="1">
                  <c:v>2.87</c:v>
                </c:pt>
                <c:pt idx="2">
                  <c:v>3.28</c:v>
                </c:pt>
                <c:pt idx="3">
                  <c:v>3.48</c:v>
                </c:pt>
                <c:pt idx="4">
                  <c:v>3.49</c:v>
                </c:pt>
              </c:numCache>
            </c:numRef>
          </c:val>
        </c:ser>
        <c:ser>
          <c:idx val="3"/>
          <c:order val="3"/>
          <c:tx>
            <c:strRef>
              <c:f>'[States Summary.xlsx]Summary'!$F$20</c:f>
              <c:strCache>
                <c:ptCount val="1"/>
                <c:pt idx="0">
                  <c:v>MREOM TT†|SXD-h-v (ORCA)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'[States Summary.xlsx]Summary'!$B$21:$B$25</c:f>
              <c:strCache>
                <c:ptCount val="5"/>
                <c:pt idx="0">
                  <c:v>1E1</c:v>
                </c:pt>
                <c:pt idx="1">
                  <c:v>1E2</c:v>
                </c:pt>
                <c:pt idx="2">
                  <c:v>1A2</c:v>
                </c:pt>
                <c:pt idx="3">
                  <c:v>1E1</c:v>
                </c:pt>
                <c:pt idx="4">
                  <c:v>1E2</c:v>
                </c:pt>
              </c:strCache>
            </c:strRef>
          </c:cat>
          <c:val>
            <c:numRef>
              <c:f>'[States Summary.xlsx]Summary'!$F$21:$F$25</c:f>
              <c:numCache>
                <c:formatCode>General</c:formatCode>
                <c:ptCount val="5"/>
                <c:pt idx="0">
                  <c:v>2.94</c:v>
                </c:pt>
                <c:pt idx="1">
                  <c:v>3.04</c:v>
                </c:pt>
                <c:pt idx="2">
                  <c:v>3.39</c:v>
                </c:pt>
                <c:pt idx="3">
                  <c:v>3.6</c:v>
                </c:pt>
                <c:pt idx="4">
                  <c:v>3.7</c:v>
                </c:pt>
              </c:numCache>
            </c:numRef>
          </c:val>
        </c:ser>
        <c:ser>
          <c:idx val="4"/>
          <c:order val="4"/>
          <c:tx>
            <c:strRef>
              <c:f>'[States Summary.xlsx]Summary'!$G$20</c:f>
              <c:strCache>
                <c:ptCount val="1"/>
                <c:pt idx="0">
                  <c:v>EOM-CCSD (GAMESS-US)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'[States Summary.xlsx]Summary'!$B$21:$B$25</c:f>
              <c:strCache>
                <c:ptCount val="5"/>
                <c:pt idx="0">
                  <c:v>1E1</c:v>
                </c:pt>
                <c:pt idx="1">
                  <c:v>1E2</c:v>
                </c:pt>
                <c:pt idx="2">
                  <c:v>1A2</c:v>
                </c:pt>
                <c:pt idx="3">
                  <c:v>1E1</c:v>
                </c:pt>
                <c:pt idx="4">
                  <c:v>1E2</c:v>
                </c:pt>
              </c:strCache>
            </c:strRef>
          </c:cat>
          <c:val>
            <c:numRef>
              <c:f>'[States Summary.xlsx]Summary'!$G$21:$G$25</c:f>
              <c:numCache>
                <c:formatCode>General</c:formatCode>
                <c:ptCount val="5"/>
                <c:pt idx="0">
                  <c:v>3.171</c:v>
                </c:pt>
                <c:pt idx="1">
                  <c:v>3.345</c:v>
                </c:pt>
                <c:pt idx="2">
                  <c:v>3.087</c:v>
                </c:pt>
                <c:pt idx="3">
                  <c:v>3.309</c:v>
                </c:pt>
                <c:pt idx="4">
                  <c:v>4.028999999999995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051800"/>
        <c:axId val="2120490968"/>
      </c:barChart>
      <c:catAx>
        <c:axId val="2117051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490968"/>
        <c:crosses val="autoZero"/>
        <c:auto val="1"/>
        <c:lblAlgn val="ctr"/>
        <c:lblOffset val="100"/>
        <c:noMultiLvlLbl val="0"/>
      </c:catAx>
      <c:valAx>
        <c:axId val="2120490968"/>
        <c:scaling>
          <c:orientation val="minMax"/>
          <c:max val="4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051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 u="none" strike="noStrike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Comparison of Various Methods in GAMESS(US) for Ni(CO)</a:t>
            </a:r>
            <a:r>
              <a:rPr lang="en-US" sz="1600" b="1" i="1" u="none" strike="noStrike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4</a:t>
            </a:r>
            <a:endParaRPr lang="en-US" sz="1600" b="1" i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c:rich>
      </c:tx>
      <c:layout>
        <c:manualLayout>
          <c:xMode val="edge"/>
          <c:yMode val="edge"/>
          <c:x val="0.115052719298158"/>
          <c:y val="0.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NiCO4!$D$27</c:f>
              <c:strCache>
                <c:ptCount val="1"/>
                <c:pt idx="0">
                  <c:v>Brueckner EOM-CCSD(T)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NiCO4!$C$28:$C$31</c:f>
              <c:strCache>
                <c:ptCount val="4"/>
                <c:pt idx="0">
                  <c:v>1T1</c:v>
                </c:pt>
                <c:pt idx="1">
                  <c:v>1E</c:v>
                </c:pt>
                <c:pt idx="2">
                  <c:v>1T2</c:v>
                </c:pt>
                <c:pt idx="3">
                  <c:v>1T1</c:v>
                </c:pt>
              </c:strCache>
            </c:strRef>
          </c:cat>
          <c:val>
            <c:numRef>
              <c:f>NiCO4!$D$28:$D$31</c:f>
              <c:numCache>
                <c:formatCode>General</c:formatCode>
                <c:ptCount val="4"/>
                <c:pt idx="0">
                  <c:v>4.73</c:v>
                </c:pt>
                <c:pt idx="1">
                  <c:v>4.7</c:v>
                </c:pt>
                <c:pt idx="2">
                  <c:v>5.01</c:v>
                </c:pt>
                <c:pt idx="3">
                  <c:v>5.3</c:v>
                </c:pt>
              </c:numCache>
            </c:numRef>
          </c:val>
        </c:ser>
        <c:ser>
          <c:idx val="1"/>
          <c:order val="1"/>
          <c:tx>
            <c:strRef>
              <c:f>NiCO4!$E$27</c:f>
              <c:strCache>
                <c:ptCount val="1"/>
                <c:pt idx="0">
                  <c:v>EOMCCSD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NiCO4!$C$28:$C$31</c:f>
              <c:strCache>
                <c:ptCount val="4"/>
                <c:pt idx="0">
                  <c:v>1T1</c:v>
                </c:pt>
                <c:pt idx="1">
                  <c:v>1E</c:v>
                </c:pt>
                <c:pt idx="2">
                  <c:v>1T2</c:v>
                </c:pt>
                <c:pt idx="3">
                  <c:v>1T1</c:v>
                </c:pt>
              </c:strCache>
            </c:strRef>
          </c:cat>
          <c:val>
            <c:numRef>
              <c:f>NiCO4!$E$28:$E$31</c:f>
              <c:numCache>
                <c:formatCode>General</c:formatCode>
                <c:ptCount val="4"/>
                <c:pt idx="0">
                  <c:v>4.820999999999998</c:v>
                </c:pt>
                <c:pt idx="1">
                  <c:v>4.851999999999998</c:v>
                </c:pt>
                <c:pt idx="2">
                  <c:v>5.160999999999998</c:v>
                </c:pt>
                <c:pt idx="3">
                  <c:v>5.528999999999998</c:v>
                </c:pt>
              </c:numCache>
            </c:numRef>
          </c:val>
        </c:ser>
        <c:ser>
          <c:idx val="2"/>
          <c:order val="2"/>
          <c:tx>
            <c:strRef>
              <c:f>NiCO4!$F$27</c:f>
              <c:strCache>
                <c:ptCount val="1"/>
                <c:pt idx="0">
                  <c:v>CR-EOMCCSD(T)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NiCO4!$C$28:$C$31</c:f>
              <c:strCache>
                <c:ptCount val="4"/>
                <c:pt idx="0">
                  <c:v>1T1</c:v>
                </c:pt>
                <c:pt idx="1">
                  <c:v>1E</c:v>
                </c:pt>
                <c:pt idx="2">
                  <c:v>1T2</c:v>
                </c:pt>
                <c:pt idx="3">
                  <c:v>1T1</c:v>
                </c:pt>
              </c:strCache>
            </c:strRef>
          </c:cat>
          <c:val>
            <c:numRef>
              <c:f>NiCO4!$F$28:$F$31</c:f>
              <c:numCache>
                <c:formatCode>General</c:formatCode>
                <c:ptCount val="4"/>
                <c:pt idx="0">
                  <c:v>6.020999999999998</c:v>
                </c:pt>
                <c:pt idx="1">
                  <c:v>6.061999999999998</c:v>
                </c:pt>
                <c:pt idx="2">
                  <c:v>6.356999999999998</c:v>
                </c:pt>
                <c:pt idx="3">
                  <c:v>6.891999999999999</c:v>
                </c:pt>
              </c:numCache>
            </c:numRef>
          </c:val>
        </c:ser>
        <c:ser>
          <c:idx val="3"/>
          <c:order val="3"/>
          <c:tx>
            <c:strRef>
              <c:f>NiCO4!$G$27</c:f>
              <c:strCache>
                <c:ptCount val="1"/>
                <c:pt idx="0">
                  <c:v>Δ-CR-EOMCCSD(T)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NiCO4!$C$28:$C$31</c:f>
              <c:strCache>
                <c:ptCount val="4"/>
                <c:pt idx="0">
                  <c:v>1T1</c:v>
                </c:pt>
                <c:pt idx="1">
                  <c:v>1E</c:v>
                </c:pt>
                <c:pt idx="2">
                  <c:v>1T2</c:v>
                </c:pt>
                <c:pt idx="3">
                  <c:v>1T1</c:v>
                </c:pt>
              </c:strCache>
            </c:strRef>
          </c:cat>
          <c:val>
            <c:numRef>
              <c:f>NiCO4!$G$28:$G$31</c:f>
              <c:numCache>
                <c:formatCode>General</c:formatCode>
                <c:ptCount val="4"/>
                <c:pt idx="0">
                  <c:v>4.712</c:v>
                </c:pt>
                <c:pt idx="1">
                  <c:v>4.753</c:v>
                </c:pt>
                <c:pt idx="2">
                  <c:v>5.048</c:v>
                </c:pt>
                <c:pt idx="3">
                  <c:v>5.583</c:v>
                </c:pt>
              </c:numCache>
            </c:numRef>
          </c:val>
        </c:ser>
        <c:ser>
          <c:idx val="4"/>
          <c:order val="4"/>
          <c:tx>
            <c:strRef>
              <c:f>NiCO4!$H$27</c:f>
              <c:strCache>
                <c:ptCount val="1"/>
                <c:pt idx="0">
                  <c:v>CR-EOMCC(2,3)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NiCO4!$C$28:$C$31</c:f>
              <c:strCache>
                <c:ptCount val="4"/>
                <c:pt idx="0">
                  <c:v>1T1</c:v>
                </c:pt>
                <c:pt idx="1">
                  <c:v>1E</c:v>
                </c:pt>
                <c:pt idx="2">
                  <c:v>1T2</c:v>
                </c:pt>
                <c:pt idx="3">
                  <c:v>1T1</c:v>
                </c:pt>
              </c:strCache>
            </c:strRef>
          </c:cat>
          <c:val>
            <c:numRef>
              <c:f>NiCO4!$H$28:$H$31</c:f>
              <c:numCache>
                <c:formatCode>General</c:formatCode>
                <c:ptCount val="4"/>
                <c:pt idx="0">
                  <c:v>7.216</c:v>
                </c:pt>
                <c:pt idx="1">
                  <c:v>7.238</c:v>
                </c:pt>
                <c:pt idx="2">
                  <c:v>7.504</c:v>
                </c:pt>
                <c:pt idx="3">
                  <c:v>7.922</c:v>
                </c:pt>
              </c:numCache>
            </c:numRef>
          </c:val>
        </c:ser>
        <c:ser>
          <c:idx val="5"/>
          <c:order val="5"/>
          <c:tx>
            <c:strRef>
              <c:f>NiCO4!$I$27</c:f>
              <c:strCache>
                <c:ptCount val="1"/>
                <c:pt idx="0">
                  <c:v>Δ-CR-EOMCC(2,3)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NiCO4!$C$28:$C$31</c:f>
              <c:strCache>
                <c:ptCount val="4"/>
                <c:pt idx="0">
                  <c:v>1T1</c:v>
                </c:pt>
                <c:pt idx="1">
                  <c:v>1E</c:v>
                </c:pt>
                <c:pt idx="2">
                  <c:v>1T2</c:v>
                </c:pt>
                <c:pt idx="3">
                  <c:v>1T1</c:v>
                </c:pt>
              </c:strCache>
            </c:strRef>
          </c:cat>
          <c:val>
            <c:numRef>
              <c:f>NiCO4!$I$28:$I$31</c:f>
              <c:numCache>
                <c:formatCode>General</c:formatCode>
                <c:ptCount val="4"/>
                <c:pt idx="0">
                  <c:v>3.992</c:v>
                </c:pt>
                <c:pt idx="1">
                  <c:v>4.013999999999998</c:v>
                </c:pt>
                <c:pt idx="2">
                  <c:v>4.279</c:v>
                </c:pt>
                <c:pt idx="3">
                  <c:v>4.696999999999998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3240264"/>
        <c:axId val="2122031208"/>
      </c:barChart>
      <c:catAx>
        <c:axId val="2133240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031208"/>
        <c:crosses val="autoZero"/>
        <c:auto val="1"/>
        <c:lblAlgn val="ctr"/>
        <c:lblOffset val="100"/>
        <c:noMultiLvlLbl val="0"/>
      </c:catAx>
      <c:valAx>
        <c:axId val="2122031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240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695851416414847"/>
          <c:y val="0.892536263619594"/>
          <c:w val="0.895433923844227"/>
          <c:h val="0.106290689653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 u="none" strike="noStrike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Comparison of Various Methods in GAMESS(US) for </a:t>
            </a:r>
            <a:r>
              <a:rPr lang="en-US" sz="2000" b="1" i="1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Fe(CO)</a:t>
            </a:r>
            <a:r>
              <a:rPr lang="en-US" sz="1600" b="1" i="1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5</a:t>
            </a:r>
            <a:endParaRPr lang="en-US" sz="1600" b="1" i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'[States Summary.xlsx]FeCO5'!$F$31</c:f>
              <c:strCache>
                <c:ptCount val="1"/>
                <c:pt idx="0">
                  <c:v>Brueckner EOM-CCSD(T)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'[States Summary.xlsx]FeCO5'!$E$32:$E$36</c:f>
              <c:strCache>
                <c:ptCount val="5"/>
                <c:pt idx="0">
                  <c:v>1A1"</c:v>
                </c:pt>
                <c:pt idx="1">
                  <c:v>1E"</c:v>
                </c:pt>
                <c:pt idx="2">
                  <c:v>1A2"</c:v>
                </c:pt>
                <c:pt idx="3">
                  <c:v>1A'</c:v>
                </c:pt>
                <c:pt idx="4">
                  <c:v>1E'</c:v>
                </c:pt>
              </c:strCache>
            </c:strRef>
          </c:cat>
          <c:val>
            <c:numRef>
              <c:f>'[States Summary.xlsx]FeCO5'!$F$32:$F$36</c:f>
              <c:numCache>
                <c:formatCode>General</c:formatCode>
                <c:ptCount val="5"/>
                <c:pt idx="0">
                  <c:v>4.73</c:v>
                </c:pt>
                <c:pt idx="1">
                  <c:v>4.91</c:v>
                </c:pt>
                <c:pt idx="2">
                  <c:v>5.17</c:v>
                </c:pt>
                <c:pt idx="3">
                  <c:v>0.0</c:v>
                </c:pt>
                <c:pt idx="4">
                  <c:v>6.47</c:v>
                </c:pt>
              </c:numCache>
            </c:numRef>
          </c:val>
        </c:ser>
        <c:ser>
          <c:idx val="1"/>
          <c:order val="1"/>
          <c:tx>
            <c:strRef>
              <c:f>'[States Summary.xlsx]FeCO5'!$G$31</c:f>
              <c:strCache>
                <c:ptCount val="1"/>
                <c:pt idx="0">
                  <c:v>EOMCCSD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'[States Summary.xlsx]FeCO5'!$E$32:$E$36</c:f>
              <c:strCache>
                <c:ptCount val="5"/>
                <c:pt idx="0">
                  <c:v>1A1"</c:v>
                </c:pt>
                <c:pt idx="1">
                  <c:v>1E"</c:v>
                </c:pt>
                <c:pt idx="2">
                  <c:v>1A2"</c:v>
                </c:pt>
                <c:pt idx="3">
                  <c:v>1A'</c:v>
                </c:pt>
                <c:pt idx="4">
                  <c:v>1E'</c:v>
                </c:pt>
              </c:strCache>
            </c:strRef>
          </c:cat>
          <c:val>
            <c:numRef>
              <c:f>'[States Summary.xlsx]FeCO5'!$G$32:$G$36</c:f>
              <c:numCache>
                <c:formatCode>General</c:formatCode>
                <c:ptCount val="5"/>
                <c:pt idx="0">
                  <c:v>4.602999999999994</c:v>
                </c:pt>
                <c:pt idx="1">
                  <c:v>4.781</c:v>
                </c:pt>
                <c:pt idx="2">
                  <c:v>5.181</c:v>
                </c:pt>
                <c:pt idx="3">
                  <c:v>6.288</c:v>
                </c:pt>
                <c:pt idx="4">
                  <c:v>6.429</c:v>
                </c:pt>
              </c:numCache>
            </c:numRef>
          </c:val>
        </c:ser>
        <c:ser>
          <c:idx val="2"/>
          <c:order val="2"/>
          <c:tx>
            <c:strRef>
              <c:f>'[States Summary.xlsx]FeCO5'!$H$31</c:f>
              <c:strCache>
                <c:ptCount val="1"/>
                <c:pt idx="0">
                  <c:v>CR-EOMCCSD(T)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'[States Summary.xlsx]FeCO5'!$E$32:$E$36</c:f>
              <c:strCache>
                <c:ptCount val="5"/>
                <c:pt idx="0">
                  <c:v>1A1"</c:v>
                </c:pt>
                <c:pt idx="1">
                  <c:v>1E"</c:v>
                </c:pt>
                <c:pt idx="2">
                  <c:v>1A2"</c:v>
                </c:pt>
                <c:pt idx="3">
                  <c:v>1A'</c:v>
                </c:pt>
                <c:pt idx="4">
                  <c:v>1E'</c:v>
                </c:pt>
              </c:strCache>
            </c:strRef>
          </c:cat>
          <c:val>
            <c:numRef>
              <c:f>'[States Summary.xlsx]FeCO5'!$H$32:$H$36</c:f>
              <c:numCache>
                <c:formatCode>General</c:formatCode>
                <c:ptCount val="5"/>
                <c:pt idx="0">
                  <c:v>5.435</c:v>
                </c:pt>
                <c:pt idx="1">
                  <c:v>5.682999999999994</c:v>
                </c:pt>
                <c:pt idx="2">
                  <c:v>5.905</c:v>
                </c:pt>
                <c:pt idx="3">
                  <c:v>7.214999999999995</c:v>
                </c:pt>
                <c:pt idx="4">
                  <c:v>7.224999999999994</c:v>
                </c:pt>
              </c:numCache>
            </c:numRef>
          </c:val>
        </c:ser>
        <c:ser>
          <c:idx val="3"/>
          <c:order val="3"/>
          <c:tx>
            <c:strRef>
              <c:f>'[States Summary.xlsx]FeCO5'!$I$31</c:f>
              <c:strCache>
                <c:ptCount val="1"/>
                <c:pt idx="0">
                  <c:v>Δ-CR-EOMCCSD(T)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'[States Summary.xlsx]FeCO5'!$E$32:$E$36</c:f>
              <c:strCache>
                <c:ptCount val="5"/>
                <c:pt idx="0">
                  <c:v>1A1"</c:v>
                </c:pt>
                <c:pt idx="1">
                  <c:v>1E"</c:v>
                </c:pt>
                <c:pt idx="2">
                  <c:v>1A2"</c:v>
                </c:pt>
                <c:pt idx="3">
                  <c:v>1A'</c:v>
                </c:pt>
                <c:pt idx="4">
                  <c:v>1E'</c:v>
                </c:pt>
              </c:strCache>
            </c:strRef>
          </c:cat>
          <c:val>
            <c:numRef>
              <c:f>'[States Summary.xlsx]FeCO5'!$I$32:$I$36</c:f>
              <c:numCache>
                <c:formatCode>General</c:formatCode>
                <c:ptCount val="5"/>
                <c:pt idx="0">
                  <c:v>4.149999999999999</c:v>
                </c:pt>
                <c:pt idx="1">
                  <c:v>4.397999999999994</c:v>
                </c:pt>
                <c:pt idx="2">
                  <c:v>4.620999999999994</c:v>
                </c:pt>
                <c:pt idx="3">
                  <c:v>5.93</c:v>
                </c:pt>
                <c:pt idx="4">
                  <c:v>5.94</c:v>
                </c:pt>
              </c:numCache>
            </c:numRef>
          </c:val>
        </c:ser>
        <c:ser>
          <c:idx val="4"/>
          <c:order val="4"/>
          <c:tx>
            <c:strRef>
              <c:f>'[States Summary.xlsx]FeCO5'!$J$31</c:f>
              <c:strCache>
                <c:ptCount val="1"/>
                <c:pt idx="0">
                  <c:v>CR-EOMCC(2,3)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'[States Summary.xlsx]FeCO5'!$E$32:$E$36</c:f>
              <c:strCache>
                <c:ptCount val="5"/>
                <c:pt idx="0">
                  <c:v>1A1"</c:v>
                </c:pt>
                <c:pt idx="1">
                  <c:v>1E"</c:v>
                </c:pt>
                <c:pt idx="2">
                  <c:v>1A2"</c:v>
                </c:pt>
                <c:pt idx="3">
                  <c:v>1A'</c:v>
                </c:pt>
                <c:pt idx="4">
                  <c:v>1E'</c:v>
                </c:pt>
              </c:strCache>
            </c:strRef>
          </c:cat>
          <c:val>
            <c:numRef>
              <c:f>'[States Summary.xlsx]FeCO5'!$J$32:$J$36</c:f>
              <c:numCache>
                <c:formatCode>General</c:formatCode>
                <c:ptCount val="5"/>
                <c:pt idx="0">
                  <c:v>6.907</c:v>
                </c:pt>
                <c:pt idx="1">
                  <c:v>7.165999999999994</c:v>
                </c:pt>
                <c:pt idx="2">
                  <c:v>7.266999999999999</c:v>
                </c:pt>
                <c:pt idx="3">
                  <c:v>8.630000000000001</c:v>
                </c:pt>
                <c:pt idx="4">
                  <c:v>8.613000000000001</c:v>
                </c:pt>
              </c:numCache>
            </c:numRef>
          </c:val>
        </c:ser>
        <c:ser>
          <c:idx val="5"/>
          <c:order val="5"/>
          <c:tx>
            <c:strRef>
              <c:f>'[States Summary.xlsx]FeCO5'!$K$31</c:f>
              <c:strCache>
                <c:ptCount val="1"/>
                <c:pt idx="0">
                  <c:v>Δ-CR-EOMCC(2,3)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'[States Summary.xlsx]FeCO5'!$E$32:$E$36</c:f>
              <c:strCache>
                <c:ptCount val="5"/>
                <c:pt idx="0">
                  <c:v>1A1"</c:v>
                </c:pt>
                <c:pt idx="1">
                  <c:v>1E"</c:v>
                </c:pt>
                <c:pt idx="2">
                  <c:v>1A2"</c:v>
                </c:pt>
                <c:pt idx="3">
                  <c:v>1A'</c:v>
                </c:pt>
                <c:pt idx="4">
                  <c:v>1E'</c:v>
                </c:pt>
              </c:strCache>
            </c:strRef>
          </c:cat>
          <c:val>
            <c:numRef>
              <c:f>'[States Summary.xlsx]FeCO5'!$K$32:$K$36</c:f>
              <c:numCache>
                <c:formatCode>General</c:formatCode>
                <c:ptCount val="5"/>
                <c:pt idx="0">
                  <c:v>3.545</c:v>
                </c:pt>
                <c:pt idx="1">
                  <c:v>3.804</c:v>
                </c:pt>
                <c:pt idx="2">
                  <c:v>3.905</c:v>
                </c:pt>
                <c:pt idx="3">
                  <c:v>5.267999999999994</c:v>
                </c:pt>
                <c:pt idx="4">
                  <c:v>5.251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7887256"/>
        <c:axId val="-2100613016"/>
      </c:barChart>
      <c:catAx>
        <c:axId val="203788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613016"/>
        <c:crosses val="autoZero"/>
        <c:auto val="1"/>
        <c:lblAlgn val="ctr"/>
        <c:lblOffset val="100"/>
        <c:noMultiLvlLbl val="0"/>
      </c:catAx>
      <c:valAx>
        <c:axId val="-2100613016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887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 u="none" strike="noStrike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Comparison of Various Methods in GAMESS(US)  for </a:t>
            </a:r>
            <a:r>
              <a:rPr lang="en-US" sz="2000" b="1" i="1" baseline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Cr(CO)</a:t>
            </a:r>
            <a:r>
              <a:rPr lang="en-US" sz="1600" b="1" i="1" baseline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endParaRPr lang="en-US" sz="16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c:rich>
      </c:tx>
      <c:layout>
        <c:manualLayout>
          <c:xMode val="edge"/>
          <c:yMode val="edge"/>
          <c:x val="0.104326946876734"/>
          <c:y val="0.021177535928093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'[States Summary.xlsx]CrCO6'!$D$45</c:f>
              <c:strCache>
                <c:ptCount val="1"/>
                <c:pt idx="0">
                  <c:v>Brueckner EOM-CCSD(T)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'[States Summary.xlsx]CrCO6'!$C$46:$C$49</c:f>
              <c:strCache>
                <c:ptCount val="4"/>
                <c:pt idx="0">
                  <c:v>1A2u</c:v>
                </c:pt>
                <c:pt idx="1">
                  <c:v>1Eu</c:v>
                </c:pt>
                <c:pt idx="2">
                  <c:v>1T2u</c:v>
                </c:pt>
                <c:pt idx="3">
                  <c:v>1T1u</c:v>
                </c:pt>
              </c:strCache>
            </c:strRef>
          </c:cat>
          <c:val>
            <c:numRef>
              <c:f>'[States Summary.xlsx]CrCO6'!$D$46:$D$49</c:f>
              <c:numCache>
                <c:formatCode>General</c:formatCode>
                <c:ptCount val="4"/>
                <c:pt idx="0">
                  <c:v>0.0</c:v>
                </c:pt>
                <c:pt idx="1">
                  <c:v>4.359999999999998</c:v>
                </c:pt>
                <c:pt idx="2">
                  <c:v>4.39</c:v>
                </c:pt>
                <c:pt idx="3">
                  <c:v>4.95</c:v>
                </c:pt>
              </c:numCache>
            </c:numRef>
          </c:val>
        </c:ser>
        <c:ser>
          <c:idx val="1"/>
          <c:order val="1"/>
          <c:tx>
            <c:strRef>
              <c:f>'[States Summary.xlsx]CrCO6'!$E$45</c:f>
              <c:strCache>
                <c:ptCount val="1"/>
                <c:pt idx="0">
                  <c:v>EOMCCSD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'[States Summary.xlsx]CrCO6'!$C$46:$C$49</c:f>
              <c:strCache>
                <c:ptCount val="4"/>
                <c:pt idx="0">
                  <c:v>1A2u</c:v>
                </c:pt>
                <c:pt idx="1">
                  <c:v>1Eu</c:v>
                </c:pt>
                <c:pt idx="2">
                  <c:v>1T2u</c:v>
                </c:pt>
                <c:pt idx="3">
                  <c:v>1T1u</c:v>
                </c:pt>
              </c:strCache>
            </c:strRef>
          </c:cat>
          <c:val>
            <c:numRef>
              <c:f>'[States Summary.xlsx]CrCO6'!$E$46:$E$49</c:f>
              <c:numCache>
                <c:formatCode>General</c:formatCode>
                <c:ptCount val="4"/>
                <c:pt idx="0">
                  <c:v>4.523999999999996</c:v>
                </c:pt>
                <c:pt idx="1">
                  <c:v>4.5</c:v>
                </c:pt>
                <c:pt idx="2">
                  <c:v>4.547</c:v>
                </c:pt>
                <c:pt idx="3">
                  <c:v>5.113999999999995</c:v>
                </c:pt>
              </c:numCache>
            </c:numRef>
          </c:val>
        </c:ser>
        <c:ser>
          <c:idx val="2"/>
          <c:order val="2"/>
          <c:tx>
            <c:strRef>
              <c:f>'[States Summary.xlsx]CrCO6'!$F$45</c:f>
              <c:strCache>
                <c:ptCount val="1"/>
                <c:pt idx="0">
                  <c:v>CR-EOMCCSD(T)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'[States Summary.xlsx]CrCO6'!$C$46:$C$49</c:f>
              <c:strCache>
                <c:ptCount val="4"/>
                <c:pt idx="0">
                  <c:v>1A2u</c:v>
                </c:pt>
                <c:pt idx="1">
                  <c:v>1Eu</c:v>
                </c:pt>
                <c:pt idx="2">
                  <c:v>1T2u</c:v>
                </c:pt>
                <c:pt idx="3">
                  <c:v>1T1u</c:v>
                </c:pt>
              </c:strCache>
            </c:strRef>
          </c:cat>
          <c:val>
            <c:numRef>
              <c:f>'[States Summary.xlsx]CrCO6'!$F$46:$F$49</c:f>
              <c:numCache>
                <c:formatCode>General</c:formatCode>
                <c:ptCount val="4"/>
                <c:pt idx="0">
                  <c:v>5.426</c:v>
                </c:pt>
                <c:pt idx="1">
                  <c:v>5.404</c:v>
                </c:pt>
                <c:pt idx="2">
                  <c:v>5.449</c:v>
                </c:pt>
                <c:pt idx="3">
                  <c:v>5.99</c:v>
                </c:pt>
              </c:numCache>
            </c:numRef>
          </c:val>
        </c:ser>
        <c:ser>
          <c:idx val="3"/>
          <c:order val="3"/>
          <c:tx>
            <c:strRef>
              <c:f>'[States Summary.xlsx]CrCO6'!$G$45</c:f>
              <c:strCache>
                <c:ptCount val="1"/>
                <c:pt idx="0">
                  <c:v>Δ-CR-EOMCCSD(T)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'[States Summary.xlsx]CrCO6'!$C$46:$C$49</c:f>
              <c:strCache>
                <c:ptCount val="4"/>
                <c:pt idx="0">
                  <c:v>1A2u</c:v>
                </c:pt>
                <c:pt idx="1">
                  <c:v>1Eu</c:v>
                </c:pt>
                <c:pt idx="2">
                  <c:v>1T2u</c:v>
                </c:pt>
                <c:pt idx="3">
                  <c:v>1T1u</c:v>
                </c:pt>
              </c:strCache>
            </c:strRef>
          </c:cat>
          <c:val>
            <c:numRef>
              <c:f>'[States Summary.xlsx]CrCO6'!$G$46:$G$49</c:f>
              <c:numCache>
                <c:formatCode>General</c:formatCode>
                <c:ptCount val="4"/>
                <c:pt idx="0">
                  <c:v>3.992999999999999</c:v>
                </c:pt>
                <c:pt idx="1">
                  <c:v>3.972</c:v>
                </c:pt>
                <c:pt idx="2">
                  <c:v>4.016999999999999</c:v>
                </c:pt>
                <c:pt idx="3">
                  <c:v>4.557999999999994</c:v>
                </c:pt>
              </c:numCache>
            </c:numRef>
          </c:val>
        </c:ser>
        <c:ser>
          <c:idx val="4"/>
          <c:order val="4"/>
          <c:tx>
            <c:strRef>
              <c:f>'[States Summary.xlsx]CrCO6'!$H$45</c:f>
              <c:strCache>
                <c:ptCount val="1"/>
                <c:pt idx="0">
                  <c:v>CR-EOMCC(2,3)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'[States Summary.xlsx]CrCO6'!$C$46:$C$49</c:f>
              <c:strCache>
                <c:ptCount val="4"/>
                <c:pt idx="0">
                  <c:v>1A2u</c:v>
                </c:pt>
                <c:pt idx="1">
                  <c:v>1Eu</c:v>
                </c:pt>
                <c:pt idx="2">
                  <c:v>1T2u</c:v>
                </c:pt>
                <c:pt idx="3">
                  <c:v>1T1u</c:v>
                </c:pt>
              </c:strCache>
            </c:strRef>
          </c:cat>
          <c:val>
            <c:numRef>
              <c:f>'[States Summary.xlsx]CrCO6'!$H$46:$H$49</c:f>
              <c:numCache>
                <c:formatCode>General</c:formatCode>
                <c:ptCount val="4"/>
                <c:pt idx="0">
                  <c:v>7.117999999999994</c:v>
                </c:pt>
                <c:pt idx="1">
                  <c:v>7.099</c:v>
                </c:pt>
                <c:pt idx="2">
                  <c:v>7.137999999999995</c:v>
                </c:pt>
                <c:pt idx="3">
                  <c:v>7.642999999999994</c:v>
                </c:pt>
              </c:numCache>
            </c:numRef>
          </c:val>
        </c:ser>
        <c:ser>
          <c:idx val="5"/>
          <c:order val="5"/>
          <c:tx>
            <c:strRef>
              <c:f>'[States Summary.xlsx]CrCO6'!$I$45</c:f>
              <c:strCache>
                <c:ptCount val="1"/>
                <c:pt idx="0">
                  <c:v>Δ-CR-EOMCCSD(2,3)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'[States Summary.xlsx]CrCO6'!$C$46:$C$49</c:f>
              <c:strCache>
                <c:ptCount val="4"/>
                <c:pt idx="0">
                  <c:v>1A2u</c:v>
                </c:pt>
                <c:pt idx="1">
                  <c:v>1Eu</c:v>
                </c:pt>
                <c:pt idx="2">
                  <c:v>1T2u</c:v>
                </c:pt>
                <c:pt idx="3">
                  <c:v>1T1u</c:v>
                </c:pt>
              </c:strCache>
            </c:strRef>
          </c:cat>
          <c:val>
            <c:numRef>
              <c:f>'[States Summary.xlsx]CrCO6'!$I$46:$I$49</c:f>
              <c:numCache>
                <c:formatCode>General</c:formatCode>
                <c:ptCount val="4"/>
                <c:pt idx="0">
                  <c:v>3.405</c:v>
                </c:pt>
                <c:pt idx="1">
                  <c:v>3.386</c:v>
                </c:pt>
                <c:pt idx="2">
                  <c:v>3.425</c:v>
                </c:pt>
                <c:pt idx="3">
                  <c:v>3.93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4317208"/>
        <c:axId val="2133862664"/>
      </c:barChart>
      <c:catAx>
        <c:axId val="2134317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862664"/>
        <c:crosses val="autoZero"/>
        <c:auto val="1"/>
        <c:lblAlgn val="ctr"/>
        <c:lblOffset val="100"/>
        <c:noMultiLvlLbl val="0"/>
      </c:catAx>
      <c:valAx>
        <c:axId val="2133862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317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 u="none" strike="noStrike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Comparison of Various Methods in GAMESS(US)  for </a:t>
            </a:r>
            <a:r>
              <a:rPr lang="en-US" sz="2000" b="1" i="1" baseline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CpNiNO</a:t>
            </a:r>
            <a:endParaRPr lang="en-US" sz="2000" b="1" i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c:rich>
      </c:tx>
      <c:layout>
        <c:manualLayout>
          <c:xMode val="edge"/>
          <c:yMode val="edge"/>
          <c:x val="0.12353916357608"/>
          <c:y val="0.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254462587456804"/>
          <c:y val="0.0832547552065263"/>
          <c:w val="0.948332830077656"/>
          <c:h val="0.7459857108290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'[States Summary.xlsx]CpNiNO'!$N$29</c:f>
              <c:strCache>
                <c:ptCount val="1"/>
                <c:pt idx="0">
                  <c:v>Brueckner EOM-CCSD(T)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'[States Summary.xlsx]CpNiNO'!$M$30:$M$34</c:f>
              <c:strCache>
                <c:ptCount val="5"/>
                <c:pt idx="0">
                  <c:v>1E1</c:v>
                </c:pt>
                <c:pt idx="1">
                  <c:v>1E2</c:v>
                </c:pt>
                <c:pt idx="2">
                  <c:v>1A2</c:v>
                </c:pt>
                <c:pt idx="3">
                  <c:v>1E1</c:v>
                </c:pt>
                <c:pt idx="4">
                  <c:v>1E2</c:v>
                </c:pt>
              </c:strCache>
            </c:strRef>
          </c:cat>
          <c:val>
            <c:numRef>
              <c:f>'[States Summary.xlsx]CpNiNO'!$N$30:$N$34</c:f>
              <c:numCache>
                <c:formatCode>General</c:formatCode>
                <c:ptCount val="5"/>
                <c:pt idx="0">
                  <c:v>2.93</c:v>
                </c:pt>
                <c:pt idx="1">
                  <c:v>3.0</c:v>
                </c:pt>
                <c:pt idx="2">
                  <c:v>3.06</c:v>
                </c:pt>
                <c:pt idx="3">
                  <c:v>3.17</c:v>
                </c:pt>
                <c:pt idx="4">
                  <c:v>3.63</c:v>
                </c:pt>
              </c:numCache>
            </c:numRef>
          </c:val>
        </c:ser>
        <c:ser>
          <c:idx val="1"/>
          <c:order val="1"/>
          <c:tx>
            <c:strRef>
              <c:f>'[States Summary.xlsx]CpNiNO'!$O$29</c:f>
              <c:strCache>
                <c:ptCount val="1"/>
                <c:pt idx="0">
                  <c:v>EOMCCSD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'[States Summary.xlsx]CpNiNO'!$M$30:$M$34</c:f>
              <c:strCache>
                <c:ptCount val="5"/>
                <c:pt idx="0">
                  <c:v>1E1</c:v>
                </c:pt>
                <c:pt idx="1">
                  <c:v>1E2</c:v>
                </c:pt>
                <c:pt idx="2">
                  <c:v>1A2</c:v>
                </c:pt>
                <c:pt idx="3">
                  <c:v>1E1</c:v>
                </c:pt>
                <c:pt idx="4">
                  <c:v>1E2</c:v>
                </c:pt>
              </c:strCache>
            </c:strRef>
          </c:cat>
          <c:val>
            <c:numRef>
              <c:f>'[States Summary.xlsx]CpNiNO'!$O$30:$O$34</c:f>
              <c:numCache>
                <c:formatCode>General</c:formatCode>
                <c:ptCount val="5"/>
                <c:pt idx="0">
                  <c:v>3.171</c:v>
                </c:pt>
                <c:pt idx="1">
                  <c:v>3.345</c:v>
                </c:pt>
                <c:pt idx="2">
                  <c:v>3.087</c:v>
                </c:pt>
                <c:pt idx="3">
                  <c:v>3.309</c:v>
                </c:pt>
                <c:pt idx="4">
                  <c:v>4.028999999999995</c:v>
                </c:pt>
              </c:numCache>
            </c:numRef>
          </c:val>
        </c:ser>
        <c:ser>
          <c:idx val="2"/>
          <c:order val="2"/>
          <c:tx>
            <c:strRef>
              <c:f>'[States Summary.xlsx]CpNiNO'!$P$29</c:f>
              <c:strCache>
                <c:ptCount val="1"/>
                <c:pt idx="0">
                  <c:v>CR-EOMCCSD(T)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'[States Summary.xlsx]CpNiNO'!$M$30:$M$34</c:f>
              <c:strCache>
                <c:ptCount val="5"/>
                <c:pt idx="0">
                  <c:v>1E1</c:v>
                </c:pt>
                <c:pt idx="1">
                  <c:v>1E2</c:v>
                </c:pt>
                <c:pt idx="2">
                  <c:v>1A2</c:v>
                </c:pt>
                <c:pt idx="3">
                  <c:v>1E1</c:v>
                </c:pt>
                <c:pt idx="4">
                  <c:v>1E2</c:v>
                </c:pt>
              </c:strCache>
            </c:strRef>
          </c:cat>
          <c:val>
            <c:numRef>
              <c:f>'[States Summary.xlsx]CpNiNO'!$P$30:$P$34</c:f>
              <c:numCache>
                <c:formatCode>General</c:formatCode>
                <c:ptCount val="5"/>
                <c:pt idx="0">
                  <c:v>4.133</c:v>
                </c:pt>
                <c:pt idx="1">
                  <c:v>4.317999999999994</c:v>
                </c:pt>
                <c:pt idx="2">
                  <c:v>3.676</c:v>
                </c:pt>
                <c:pt idx="3">
                  <c:v>3.89</c:v>
                </c:pt>
                <c:pt idx="4">
                  <c:v>4.974</c:v>
                </c:pt>
              </c:numCache>
            </c:numRef>
          </c:val>
        </c:ser>
        <c:ser>
          <c:idx val="3"/>
          <c:order val="3"/>
          <c:tx>
            <c:strRef>
              <c:f>'[States Summary.xlsx]CpNiNO'!$Q$29</c:f>
              <c:strCache>
                <c:ptCount val="1"/>
                <c:pt idx="0">
                  <c:v>Δ-CR-EOMCCSD(T)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'[States Summary.xlsx]CpNiNO'!$M$30:$M$34</c:f>
              <c:strCache>
                <c:ptCount val="5"/>
                <c:pt idx="0">
                  <c:v>1E1</c:v>
                </c:pt>
                <c:pt idx="1">
                  <c:v>1E2</c:v>
                </c:pt>
                <c:pt idx="2">
                  <c:v>1A2</c:v>
                </c:pt>
                <c:pt idx="3">
                  <c:v>1E1</c:v>
                </c:pt>
                <c:pt idx="4">
                  <c:v>1E2</c:v>
                </c:pt>
              </c:strCache>
            </c:strRef>
          </c:cat>
          <c:val>
            <c:numRef>
              <c:f>'[States Summary.xlsx]CpNiNO'!$Q$30:$Q$34</c:f>
              <c:numCache>
                <c:formatCode>General</c:formatCode>
                <c:ptCount val="5"/>
                <c:pt idx="0">
                  <c:v>2.76</c:v>
                </c:pt>
                <c:pt idx="1">
                  <c:v>2.945</c:v>
                </c:pt>
                <c:pt idx="2">
                  <c:v>2.302999999999999</c:v>
                </c:pt>
                <c:pt idx="3">
                  <c:v>2.511</c:v>
                </c:pt>
                <c:pt idx="4">
                  <c:v>3.601</c:v>
                </c:pt>
              </c:numCache>
            </c:numRef>
          </c:val>
        </c:ser>
        <c:ser>
          <c:idx val="4"/>
          <c:order val="4"/>
          <c:tx>
            <c:strRef>
              <c:f>'[States Summary.xlsx]CpNiNO'!$R$29</c:f>
              <c:strCache>
                <c:ptCount val="1"/>
                <c:pt idx="0">
                  <c:v>CR-EOMCC(2,3)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'[States Summary.xlsx]CpNiNO'!$M$30:$M$34</c:f>
              <c:strCache>
                <c:ptCount val="5"/>
                <c:pt idx="0">
                  <c:v>1E1</c:v>
                </c:pt>
                <c:pt idx="1">
                  <c:v>1E2</c:v>
                </c:pt>
                <c:pt idx="2">
                  <c:v>1A2</c:v>
                </c:pt>
                <c:pt idx="3">
                  <c:v>1E1</c:v>
                </c:pt>
                <c:pt idx="4">
                  <c:v>1E2</c:v>
                </c:pt>
              </c:strCache>
            </c:strRef>
          </c:cat>
          <c:val>
            <c:numRef>
              <c:f>'[States Summary.xlsx]CpNiNO'!$R$30:$R$34</c:f>
              <c:numCache>
                <c:formatCode>General</c:formatCode>
                <c:ptCount val="5"/>
                <c:pt idx="0">
                  <c:v>5.214999999999995</c:v>
                </c:pt>
                <c:pt idx="1">
                  <c:v>5.349</c:v>
                </c:pt>
                <c:pt idx="2">
                  <c:v>4.763999999999997</c:v>
                </c:pt>
                <c:pt idx="3">
                  <c:v>4.939</c:v>
                </c:pt>
                <c:pt idx="4">
                  <c:v>5.943</c:v>
                </c:pt>
              </c:numCache>
            </c:numRef>
          </c:val>
        </c:ser>
        <c:ser>
          <c:idx val="5"/>
          <c:order val="5"/>
          <c:tx>
            <c:strRef>
              <c:f>'[States Summary.xlsx]CpNiNO'!$S$29</c:f>
              <c:strCache>
                <c:ptCount val="1"/>
                <c:pt idx="0">
                  <c:v>Δ-CR-EOMCC(2,3)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'[States Summary.xlsx]CpNiNO'!$M$30:$M$34</c:f>
              <c:strCache>
                <c:ptCount val="5"/>
                <c:pt idx="0">
                  <c:v>1E1</c:v>
                </c:pt>
                <c:pt idx="1">
                  <c:v>1E2</c:v>
                </c:pt>
                <c:pt idx="2">
                  <c:v>1A2</c:v>
                </c:pt>
                <c:pt idx="3">
                  <c:v>1E1</c:v>
                </c:pt>
                <c:pt idx="4">
                  <c:v>1E2</c:v>
                </c:pt>
              </c:strCache>
            </c:strRef>
          </c:cat>
          <c:val>
            <c:numRef>
              <c:f>'[States Summary.xlsx]CpNiNO'!$S$30:$S$34</c:f>
              <c:numCache>
                <c:formatCode>General</c:formatCode>
                <c:ptCount val="5"/>
                <c:pt idx="0">
                  <c:v>2.112</c:v>
                </c:pt>
                <c:pt idx="1">
                  <c:v>2.247</c:v>
                </c:pt>
                <c:pt idx="2">
                  <c:v>1.661</c:v>
                </c:pt>
                <c:pt idx="3">
                  <c:v>1.859</c:v>
                </c:pt>
                <c:pt idx="4">
                  <c:v>2.841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5241080"/>
        <c:axId val="-2086600504"/>
      </c:barChart>
      <c:catAx>
        <c:axId val="2045241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600504"/>
        <c:crosses val="autoZero"/>
        <c:auto val="1"/>
        <c:lblAlgn val="ctr"/>
        <c:lblOffset val="100"/>
        <c:noMultiLvlLbl val="0"/>
      </c:catAx>
      <c:valAx>
        <c:axId val="-2086600504"/>
        <c:scaling>
          <c:orientation val="minMax"/>
          <c:max val="7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241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3582008310033"/>
          <c:y val="0.88804689271598"/>
          <c:w val="0.856279697454486"/>
          <c:h val="0.09624042768181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DC4E9-647A-5140-9385-C05F47743DA6}" type="datetimeFigureOut">
              <a:rPr lang="en-US" smtClean="0"/>
              <a:t>15-12-07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53BD1-2312-9141-A5B1-E5BFC268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0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68E2D-A5CD-1745-AE30-773E43C635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47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3BD1-2312-9141-A5B1-E5BFC268F6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69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this is where things get a little wonky</a:t>
            </a:r>
          </a:p>
          <a:p>
            <a:endParaRPr lang="en-US" dirty="0" smtClean="0"/>
          </a:p>
          <a:p>
            <a:r>
              <a:rPr lang="en-US" dirty="0" smtClean="0"/>
              <a:t>What we</a:t>
            </a:r>
            <a:r>
              <a:rPr lang="en-US" baseline="0" dirty="0" smtClean="0"/>
              <a:t> have here is the main bulk of our project;  different correction methods to EOMCCSD.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value is the </a:t>
            </a:r>
            <a:r>
              <a:rPr lang="en-US" baseline="0" dirty="0" err="1" smtClean="0"/>
              <a:t>Brueckner</a:t>
            </a:r>
            <a:r>
              <a:rPr lang="en-US" baseline="0" dirty="0" smtClean="0"/>
              <a:t> value, and to the right is EOMCCSD and the 4 correction methods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will notice that the correction methods produce energy values which differ significantly from the </a:t>
            </a:r>
            <a:r>
              <a:rPr lang="en-US" baseline="0" dirty="0" err="1" smtClean="0"/>
              <a:t>Brueckner</a:t>
            </a:r>
            <a:r>
              <a:rPr lang="en-US" baseline="0" dirty="0" smtClean="0"/>
              <a:t> and the EOMCCSD values.  Our correction values are less accurate the those without any corrections.  GREAT NEWS!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you will notice that even within the inaccuracies of the corrections, you can still notice trends in the correction methods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CR-EOMCCSD is always higher in energy than </a:t>
            </a:r>
            <a:r>
              <a:rPr lang="en-US" baseline="0" dirty="0" err="1" smtClean="0"/>
              <a:t>Brueckner</a:t>
            </a:r>
            <a:r>
              <a:rPr lang="en-US" baseline="0" dirty="0" smtClean="0"/>
              <a:t>, and the least accurate is CREOMCC(2,3).</a:t>
            </a:r>
          </a:p>
          <a:p>
            <a:r>
              <a:rPr lang="en-US" baseline="0" dirty="0" smtClean="0"/>
              <a:t>Delta-CREOMCCSD(2,3) is always quite lower in energy, and the most accurate method out of all the corrections is delta-CR-EOMCCSD</a:t>
            </a:r>
          </a:p>
          <a:p>
            <a:r>
              <a:rPr lang="en-US" baseline="0" dirty="0" smtClean="0"/>
              <a:t>These trends are observed in all 4 of the molecules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3BD1-2312-9141-A5B1-E5BFC268F6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1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3BD1-2312-9141-A5B1-E5BFC268F6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3BD1-2312-9141-A5B1-E5BFC268F6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3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GAMESS(US) is VERY strict about specifying the symmetry of the molecule, compared to other programs</a:t>
            </a:r>
            <a:r>
              <a:rPr lang="en-US" baseline="0" dirty="0" smtClean="0"/>
              <a:t> such as ORCA which doesn’t require symmetry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leaves the question….which atoms are unique?</a:t>
            </a:r>
          </a:p>
          <a:p>
            <a:r>
              <a:rPr lang="en-US" dirty="0" smtClean="0"/>
              <a:t>Clearly O,N,</a:t>
            </a:r>
            <a:r>
              <a:rPr lang="en-US" baseline="0" dirty="0" smtClean="0"/>
              <a:t> Ni, because there are only one of each.  Now which CH in the </a:t>
            </a:r>
            <a:r>
              <a:rPr lang="en-US" baseline="0" dirty="0" err="1" smtClean="0"/>
              <a:t>Cp</a:t>
            </a:r>
            <a:r>
              <a:rPr lang="en-US" baseline="0" dirty="0" smtClean="0"/>
              <a:t> ligand are unique?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-&gt; Cs point group so only 3 CH are specified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Cs point group rules contradict general rules  Sigma V axis lies upon XY plane!!!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Why not use C5v and only specify the CH which lies upon the Sigma V plane?  That was tried, and it didn’t work.  We got like 5 Nickels and 20 Carbons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3BD1-2312-9141-A5B1-E5BFC268F6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9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r>
              <a:rPr lang="en-US" baseline="0" dirty="0" smtClean="0"/>
              <a:t> for Ethylene showing the results of one method (CR-EOMCC(2,3)</a:t>
            </a:r>
          </a:p>
          <a:p>
            <a:r>
              <a:rPr lang="en-US" baseline="0" dirty="0" smtClean="0"/>
              <a:t>Various corrections to corrections, however we only chose (2,3)D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you should take note of is that Regardless of correction all the numbers are very similar to one another and don’t usually differ by more than 0.1eV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3BD1-2312-9141-A5B1-E5BFC268F6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however, is a sample output for Ni(CO)4.</a:t>
            </a:r>
            <a:r>
              <a:rPr lang="en-US" baseline="0" dirty="0" smtClean="0"/>
              <a:t>  Here we see great differences between correction methods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than one eV!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3BD1-2312-9141-A5B1-E5BFC268F6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show the results of our EOMCCSD calculations</a:t>
            </a:r>
            <a:r>
              <a:rPr lang="en-US" baseline="0" dirty="0" smtClean="0"/>
              <a:t> done in GAMESS(US) compared to benchmark values provided by Marcel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division of values on the X axis corresponds to an excited state (1T1, 1E)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which note the degeneracy of the state</a:t>
            </a:r>
          </a:p>
          <a:p>
            <a:r>
              <a:rPr lang="en-US" baseline="0" dirty="0" smtClean="0"/>
              <a:t>The first 4 values in the graphs correspond to various methods done in other programs such as ORCA or ACES II</a:t>
            </a:r>
          </a:p>
          <a:p>
            <a:r>
              <a:rPr lang="en-US" dirty="0" smtClean="0"/>
              <a:t>Please take note of the red</a:t>
            </a:r>
            <a:r>
              <a:rPr lang="en-US" baseline="0" dirty="0" smtClean="0"/>
              <a:t> value (Bruckner) as it is what we believe to be the most accurate value</a:t>
            </a:r>
          </a:p>
          <a:p>
            <a:r>
              <a:rPr lang="en-US" baseline="0" dirty="0" smtClean="0"/>
              <a:t>There are some values missing, but we can still come to conclusions without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3BD1-2312-9141-A5B1-E5BFC268F6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8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3BD1-2312-9141-A5B1-E5BFC268F6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23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you should take note of is that the difference in energies doesn’t</a:t>
            </a:r>
            <a:r>
              <a:rPr lang="en-US" baseline="0" dirty="0" smtClean="0"/>
              <a:t> differ by more than 1 eV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trend is observed for the EOMCCSD calculations for each molecule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3BD1-2312-9141-A5B1-E5BFC268F6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9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5CC7-F4A7-ED48-8033-0C420BEF0150}" type="datetimeFigureOut">
              <a:rPr lang="en-US" smtClean="0"/>
              <a:t>15-12-07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021-743A-1E47-978B-4A6A768C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5CC7-F4A7-ED48-8033-0C420BEF0150}" type="datetimeFigureOut">
              <a:rPr lang="en-US" smtClean="0"/>
              <a:t>15-12-07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021-743A-1E47-978B-4A6A768C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6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5CC7-F4A7-ED48-8033-0C420BEF0150}" type="datetimeFigureOut">
              <a:rPr lang="en-US" smtClean="0"/>
              <a:t>15-12-07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021-743A-1E47-978B-4A6A768C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5CC7-F4A7-ED48-8033-0C420BEF0150}" type="datetimeFigureOut">
              <a:rPr lang="en-US" smtClean="0"/>
              <a:t>15-12-07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021-743A-1E47-978B-4A6A768C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8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5CC7-F4A7-ED48-8033-0C420BEF0150}" type="datetimeFigureOut">
              <a:rPr lang="en-US" smtClean="0"/>
              <a:t>15-12-07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021-743A-1E47-978B-4A6A768C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3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5CC7-F4A7-ED48-8033-0C420BEF0150}" type="datetimeFigureOut">
              <a:rPr lang="en-US" smtClean="0"/>
              <a:t>15-12-07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021-743A-1E47-978B-4A6A768C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5CC7-F4A7-ED48-8033-0C420BEF0150}" type="datetimeFigureOut">
              <a:rPr lang="en-US" smtClean="0"/>
              <a:t>15-12-07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021-743A-1E47-978B-4A6A768C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6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5CC7-F4A7-ED48-8033-0C420BEF0150}" type="datetimeFigureOut">
              <a:rPr lang="en-US" smtClean="0"/>
              <a:t>15-12-07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021-743A-1E47-978B-4A6A768C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5CC7-F4A7-ED48-8033-0C420BEF0150}" type="datetimeFigureOut">
              <a:rPr lang="en-US" smtClean="0"/>
              <a:t>15-12-07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021-743A-1E47-978B-4A6A768C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5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5CC7-F4A7-ED48-8033-0C420BEF0150}" type="datetimeFigureOut">
              <a:rPr lang="en-US" smtClean="0"/>
              <a:t>15-12-07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021-743A-1E47-978B-4A6A768C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5CC7-F4A7-ED48-8033-0C420BEF0150}" type="datetimeFigureOut">
              <a:rPr lang="en-US" smtClean="0"/>
              <a:t>15-12-07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021-743A-1E47-978B-4A6A768C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15CC7-F4A7-ED48-8033-0C420BEF0150}" type="datetimeFigureOut">
              <a:rPr lang="en-US" smtClean="0"/>
              <a:t>15-12-07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0A021-743A-1E47-978B-4A6A768C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60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295" y="1917700"/>
            <a:ext cx="8200505" cy="1447800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Renormalized Triple </a:t>
            </a:r>
            <a:r>
              <a:rPr lang="en-US" sz="2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28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orrection for Equation of Motion Coupled Cluster for Selected Transition Metal Compounds</a:t>
            </a:r>
            <a:endParaRPr lang="en-US" sz="28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6363-DC53-994D-AF65-7FB9607081D7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7901" y="4335858"/>
            <a:ext cx="4165600" cy="1200324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r" defTabSz="431778">
              <a:spcBef>
                <a:spcPct val="0"/>
              </a:spcBef>
            </a:pPr>
            <a:r>
              <a:rPr lang="en-US" sz="2400" b="1" i="1" dirty="0" smtClean="0"/>
              <a:t>Ryan Garner  Siyuan Wu </a:t>
            </a:r>
            <a:endParaRPr lang="en-US" sz="2400" b="1" i="1" dirty="0"/>
          </a:p>
          <a:p>
            <a:pPr algn="r" defTabSz="431778">
              <a:spcBef>
                <a:spcPct val="0"/>
              </a:spcBef>
            </a:pPr>
            <a:r>
              <a:rPr lang="en-US" sz="2400" b="1" i="1" dirty="0" smtClean="0"/>
              <a:t>Faculty of Science</a:t>
            </a:r>
          </a:p>
          <a:p>
            <a:pPr algn="r" defTabSz="431778">
              <a:spcBef>
                <a:spcPct val="0"/>
              </a:spcBef>
            </a:pPr>
            <a:r>
              <a:rPr lang="en-US" sz="2400" b="1" i="1" dirty="0" smtClean="0"/>
              <a:t>Department of Chemistry</a:t>
            </a:r>
          </a:p>
        </p:txBody>
      </p:sp>
      <p:pic>
        <p:nvPicPr>
          <p:cNvPr id="5" name="Picture 3" descr="Waterloo_SCI_Chemistry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-171448"/>
            <a:ext cx="53848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77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360398"/>
              </p:ext>
            </p:extLst>
          </p:nvPr>
        </p:nvGraphicFramePr>
        <p:xfrm>
          <a:off x="1082279" y="442913"/>
          <a:ext cx="7308056" cy="6086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810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890466"/>
              </p:ext>
            </p:extLst>
          </p:nvPr>
        </p:nvGraphicFramePr>
        <p:xfrm>
          <a:off x="1221582" y="542925"/>
          <a:ext cx="6975872" cy="5957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52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945837"/>
              </p:ext>
            </p:extLst>
          </p:nvPr>
        </p:nvGraphicFramePr>
        <p:xfrm>
          <a:off x="486008" y="0"/>
          <a:ext cx="8152387" cy="6726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189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346047"/>
              </p:ext>
            </p:extLst>
          </p:nvPr>
        </p:nvGraphicFramePr>
        <p:xfrm>
          <a:off x="656822" y="437883"/>
          <a:ext cx="8023153" cy="623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5659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899202"/>
              </p:ext>
            </p:extLst>
          </p:nvPr>
        </p:nvGraphicFramePr>
        <p:xfrm>
          <a:off x="829246" y="372143"/>
          <a:ext cx="7987208" cy="6178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033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368056"/>
              </p:ext>
            </p:extLst>
          </p:nvPr>
        </p:nvGraphicFramePr>
        <p:xfrm>
          <a:off x="368491" y="161275"/>
          <a:ext cx="8297838" cy="6376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646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58675"/>
              </p:ext>
            </p:extLst>
          </p:nvPr>
        </p:nvGraphicFramePr>
        <p:xfrm>
          <a:off x="409433" y="245662"/>
          <a:ext cx="8140821" cy="596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80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404838"/>
              </p:ext>
            </p:extLst>
          </p:nvPr>
        </p:nvGraphicFramePr>
        <p:xfrm>
          <a:off x="543027" y="150125"/>
          <a:ext cx="819154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070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Concluding Remarks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1310186"/>
            <a:ext cx="8441140" cy="4815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GAMESS(US) is suitable only for calculations on small molecules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Significant errors result when large molecules are tested 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Delta</a:t>
            </a:r>
            <a:r>
              <a:rPr lang="en-US" sz="2400" dirty="0" smtClean="0"/>
              <a:t>-CR-EOMCCSD(T) is the most accurate method in GAMESS(US) compared to EOMCCSD and Bruckner EOMCCSD(T)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GAMESS(US) produces EOMCCSD values which are comparable to those done in ORCA and ACESII</a:t>
            </a:r>
          </a:p>
        </p:txBody>
      </p:sp>
    </p:spTree>
    <p:extLst>
      <p:ext uri="{BB962C8B-B14F-4D97-AF65-F5344CB8AC3E}">
        <p14:creationId xmlns:p14="http://schemas.microsoft.com/office/powerpoint/2010/main" val="356112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558ED5"/>
                </a:solidFill>
              </a:rPr>
              <a:t>Future</a:t>
            </a:r>
            <a:r>
              <a:rPr lang="zh-CN" altLang="en-US" b="1" i="1" dirty="0">
                <a:solidFill>
                  <a:srgbClr val="558ED5"/>
                </a:solidFill>
              </a:rPr>
              <a:t> </a:t>
            </a:r>
            <a:r>
              <a:rPr lang="en-US" altLang="zh-CN" b="1" i="1" dirty="0">
                <a:solidFill>
                  <a:srgbClr val="558ED5"/>
                </a:solidFill>
              </a:rPr>
              <a:t>work</a:t>
            </a:r>
            <a:endParaRPr lang="en-US" b="1" i="1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384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558ED5"/>
                </a:solidFill>
              </a:rPr>
              <a:t>Historical review</a:t>
            </a:r>
            <a:endParaRPr lang="en-US" b="1" i="1" dirty="0">
              <a:solidFill>
                <a:srgbClr val="558ED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87" y="1644890"/>
            <a:ext cx="8392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MR-EOMCC theory to transition metal complexes (Huntington, </a:t>
            </a:r>
            <a:r>
              <a:rPr lang="en-US" sz="2000" dirty="0" err="1" smtClean="0"/>
              <a:t>Nooijen</a:t>
            </a:r>
            <a:r>
              <a:rPr lang="en-US" sz="2000" dirty="0" smtClean="0"/>
              <a:t>, 2015)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1060" y="2282447"/>
            <a:ext cx="7508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Benchmark Applications of variations of MR-EOMCC theory</a:t>
            </a:r>
          </a:p>
          <a:p>
            <a:r>
              <a:rPr lang="en-US" sz="2000" dirty="0" smtClean="0"/>
              <a:t> (Huntington, </a:t>
            </a:r>
            <a:r>
              <a:rPr lang="en-US" sz="2000" dirty="0" err="1" smtClean="0"/>
              <a:t>Nooijen</a:t>
            </a:r>
            <a:r>
              <a:rPr lang="en-US" sz="2000" dirty="0" smtClean="0"/>
              <a:t>, to be published)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61241" y="3355159"/>
            <a:ext cx="7598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Our effort: explore the selected four transition metal compounds Fe(CO)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, Cr(CO)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, </a:t>
            </a:r>
            <a:r>
              <a:rPr lang="en-US" sz="2000" dirty="0" err="1" smtClean="0"/>
              <a:t>CpNiNO</a:t>
            </a:r>
            <a:r>
              <a:rPr lang="en-US" sz="2000" dirty="0" smtClean="0"/>
              <a:t>, Ni(CO)</a:t>
            </a:r>
            <a:r>
              <a:rPr lang="en-US" sz="2000" baseline="-25000" dirty="0" smtClean="0"/>
              <a:t>4 </a:t>
            </a:r>
            <a:r>
              <a:rPr lang="en-US" sz="2000" dirty="0" smtClean="0"/>
              <a:t> by using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GAMESS(US)</a:t>
            </a:r>
            <a:endParaRPr lang="en-US" sz="20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1088" y="56918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297848"/>
              </p:ext>
            </p:extLst>
          </p:nvPr>
        </p:nvGraphicFramePr>
        <p:xfrm>
          <a:off x="6680098" y="4851029"/>
          <a:ext cx="143986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CS ChemDraw Drawing" r:id="rId4" imgW="1439708" imgH="1342352" progId="ChemDraw.Document.6.0">
                  <p:embed/>
                </p:oleObj>
              </mc:Choice>
              <mc:Fallback>
                <p:oleObj name="CS ChemDraw Drawing" r:id="rId4" imgW="1439708" imgH="134235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0098" y="4851029"/>
                        <a:ext cx="1439863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270926"/>
              </p:ext>
            </p:extLst>
          </p:nvPr>
        </p:nvGraphicFramePr>
        <p:xfrm>
          <a:off x="670354" y="4790704"/>
          <a:ext cx="15652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CS ChemDraw Drawing" r:id="rId6" imgW="1564783" imgH="1403524" progId="ChemDraw.Document.6.0">
                  <p:embed/>
                </p:oleObj>
              </mc:Choice>
              <mc:Fallback>
                <p:oleObj name="CS ChemDraw Drawing" r:id="rId6" imgW="1564783" imgH="140352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354" y="4790704"/>
                        <a:ext cx="1565275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581391"/>
              </p:ext>
            </p:extLst>
          </p:nvPr>
        </p:nvGraphicFramePr>
        <p:xfrm>
          <a:off x="4995538" y="4790704"/>
          <a:ext cx="1179513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CS ChemDraw Drawing" r:id="rId8" imgW="1179229" imgH="1773617" progId="ChemDraw.Document.6.0">
                  <p:embed/>
                </p:oleObj>
              </mc:Choice>
              <mc:Fallback>
                <p:oleObj name="CS ChemDraw Drawing" r:id="rId8" imgW="1179229" imgH="177361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5538" y="4790704"/>
                        <a:ext cx="1179513" cy="177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220475"/>
              </p:ext>
            </p:extLst>
          </p:nvPr>
        </p:nvGraphicFramePr>
        <p:xfrm>
          <a:off x="2723576" y="4854997"/>
          <a:ext cx="1462087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CS ChemDraw Drawing" r:id="rId10" imgW="1462620" imgH="1334550" progId="ChemDraw.Document.6.0">
                  <p:embed/>
                </p:oleObj>
              </mc:Choice>
              <mc:Fallback>
                <p:oleObj name="CS ChemDraw Drawing" r:id="rId10" imgW="1462620" imgH="133455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23576" y="4854997"/>
                        <a:ext cx="1462087" cy="133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89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Acknowledgements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600200"/>
            <a:ext cx="8802806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We would like to express our deepest appreciation to: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Marcel </a:t>
            </a:r>
            <a:r>
              <a:rPr lang="en-US" sz="2800" i="1" dirty="0" err="1" smtClean="0">
                <a:solidFill>
                  <a:schemeClr val="accent6">
                    <a:lumMod val="75000"/>
                  </a:schemeClr>
                </a:solidFill>
              </a:rPr>
              <a:t>Nooijen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for helping us complete this project, and many thanks to 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Tao (Toby) Zeng </a:t>
            </a:r>
            <a:r>
              <a:rPr lang="en-US" sz="2800" dirty="0" smtClean="0"/>
              <a:t>for his help regarding GAMESS(US) input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4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6363-DC53-994D-AF65-7FB9607081D7}" type="slidenum">
              <a:rPr lang="en-US" smtClean="0"/>
              <a:t>21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2959100" y="2496234"/>
            <a:ext cx="325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i="1" dirty="0" smtClean="0">
                <a:solidFill>
                  <a:srgbClr val="558ED5"/>
                </a:solidFill>
              </a:rPr>
              <a:t>Thank</a:t>
            </a:r>
            <a:r>
              <a:rPr kumimoji="1" lang="zh-CN" altLang="en-US" sz="4400" b="1" i="1" dirty="0" smtClean="0">
                <a:solidFill>
                  <a:srgbClr val="558ED5"/>
                </a:solidFill>
              </a:rPr>
              <a:t> </a:t>
            </a:r>
            <a:r>
              <a:rPr kumimoji="1" lang="en-US" altLang="zh-CN" sz="4400" b="1" i="1" dirty="0">
                <a:solidFill>
                  <a:srgbClr val="558ED5"/>
                </a:solidFill>
              </a:rPr>
              <a:t>y</a:t>
            </a:r>
            <a:r>
              <a:rPr kumimoji="1" lang="en-US" altLang="zh-CN" sz="4400" b="1" i="1" dirty="0" smtClean="0">
                <a:solidFill>
                  <a:srgbClr val="558ED5"/>
                </a:solidFill>
              </a:rPr>
              <a:t>ou!</a:t>
            </a:r>
            <a:endParaRPr kumimoji="1" lang="zh-CN" altLang="en-US" sz="4400" b="1" i="1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0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558ED5"/>
                </a:solidFill>
              </a:rPr>
              <a:t>Computational Strategy</a:t>
            </a:r>
            <a:endParaRPr lang="en-US" b="1" i="1" dirty="0">
              <a:solidFill>
                <a:srgbClr val="558ED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1636" y="1634562"/>
            <a:ext cx="2644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Program</a:t>
            </a:r>
            <a:r>
              <a:rPr lang="en-US" sz="2000" dirty="0" smtClean="0"/>
              <a:t>:  GAMESS (US)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468890" y="2602351"/>
            <a:ext cx="1308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Basis sets</a:t>
            </a:r>
            <a:r>
              <a:rPr lang="en-US" sz="2000" dirty="0" smtClean="0"/>
              <a:t>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8683" y="3258610"/>
            <a:ext cx="323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Metal (Cr, Fe, Ni) : </a:t>
            </a:r>
            <a:r>
              <a:rPr lang="en-US" dirty="0" err="1" smtClean="0"/>
              <a:t>Wachters</a:t>
            </a:r>
            <a:r>
              <a:rPr lang="en-US" dirty="0" smtClean="0"/>
              <a:t> + F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8683" y="3677298"/>
            <a:ext cx="5931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C, O, N, H:  CC-PVDZ</a:t>
            </a:r>
          </a:p>
          <a:p>
            <a:endParaRPr lang="en-US" dirty="0"/>
          </a:p>
          <a:p>
            <a:r>
              <a:rPr lang="en-US" dirty="0" smtClean="0"/>
              <a:t>Note: </a:t>
            </a:r>
            <a:r>
              <a:rPr lang="en-US" dirty="0"/>
              <a:t>b</a:t>
            </a:r>
            <a:r>
              <a:rPr lang="en-US" dirty="0" smtClean="0"/>
              <a:t>asis sets must be individually specified for each atom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68890" y="4911304"/>
            <a:ext cx="1000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Method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11636" y="5519299"/>
            <a:ext cx="7004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the CCSD and EOM-CCSD energy</a:t>
            </a:r>
          </a:p>
          <a:p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oniterative</a:t>
            </a:r>
            <a:r>
              <a:rPr lang="en-US" dirty="0" smtClean="0"/>
              <a:t> triple corrections to ground state and excited-state energies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3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Background theory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5054" y="1688353"/>
            <a:ext cx="298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Perturbative</a:t>
            </a:r>
            <a:r>
              <a:rPr lang="en-US" dirty="0" smtClean="0"/>
              <a:t> triple correction: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9176" y="3541058"/>
            <a:ext cx="1314824" cy="627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1176" y="26296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9765" y="30629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997397"/>
              </p:ext>
            </p:extLst>
          </p:nvPr>
        </p:nvGraphicFramePr>
        <p:xfrm>
          <a:off x="1120588" y="2461096"/>
          <a:ext cx="7593632" cy="597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4" imgW="5486400" imgH="431800" progId="Word.Document.12">
                  <p:embed/>
                </p:oleObj>
              </mc:Choice>
              <mc:Fallback>
                <p:oleObj name="Document" r:id="rId4" imgW="5486400" imgH="43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0588" y="2461096"/>
                        <a:ext cx="7593632" cy="597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55054" y="3590079"/>
            <a:ext cx="347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Left-side and Right-side </a:t>
            </a:r>
            <a:r>
              <a:rPr lang="en-US" dirty="0" err="1" smtClean="0"/>
              <a:t>eigenstate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>
                <a:solidFill>
                  <a:srgbClr val="558ED5"/>
                </a:solidFill>
              </a:rPr>
              <a:t>Four approaches to be considered</a:t>
            </a:r>
            <a:endParaRPr lang="en-US" sz="4000" b="1" i="1" dirty="0">
              <a:solidFill>
                <a:srgbClr val="558ED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4721" y="1677750"/>
            <a:ext cx="177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CR-EOMCCSD(T)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4721" y="296350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Calibri" panose="020F0502020204030204" pitchFamily="34" charset="0"/>
              </a:rPr>
              <a:t>Delta</a:t>
            </a:r>
            <a:r>
              <a:rPr lang="en-US" u="sng" dirty="0" smtClean="0"/>
              <a:t>-CR-EOMCCSD(T)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404721" y="4280614"/>
            <a:ext cx="5183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CR-EOMCC(2,3) / CR-EOMCCSD(T)L</a:t>
            </a:r>
          </a:p>
          <a:p>
            <a:endParaRPr lang="en-US" dirty="0"/>
          </a:p>
          <a:p>
            <a:r>
              <a:rPr lang="en-US" dirty="0" smtClean="0"/>
              <a:t>Similar to CR-EOMCCSD(T) but considers the left-side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4721" y="5393889"/>
            <a:ext cx="5696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Calibri" panose="020F0502020204030204" pitchFamily="34" charset="0"/>
              </a:rPr>
              <a:t>Delta</a:t>
            </a:r>
            <a:r>
              <a:rPr lang="en-US" u="sng" dirty="0" smtClean="0"/>
              <a:t>-CR-EOMCC(2,3)/ Delta-CR-EOMCCSD(T)L</a:t>
            </a:r>
          </a:p>
          <a:p>
            <a:endParaRPr lang="en-US" dirty="0"/>
          </a:p>
          <a:p>
            <a:r>
              <a:rPr lang="en-US" dirty="0" smtClean="0"/>
              <a:t>Similar to Delta-CR-EOMCCSD(T) but considers the left side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0117" y="2129755"/>
            <a:ext cx="741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Adds the state-selective non iterative corrections due to triples to the ground</a:t>
            </a:r>
          </a:p>
          <a:p>
            <a:r>
              <a:rPr lang="en-US" dirty="0"/>
              <a:t>a</a:t>
            </a:r>
            <a:r>
              <a:rPr lang="en-US" dirty="0" smtClean="0"/>
              <a:t>nd excited states CCSD/EOMCCSD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984" y="3478692"/>
            <a:ext cx="694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Verticle</a:t>
            </a:r>
            <a:r>
              <a:rPr lang="en-US" dirty="0" smtClean="0"/>
              <a:t> excitation energies obtained directly correcting EOMCCSD excitation energies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964" y="491319"/>
            <a:ext cx="672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of GAMESS(US) Input File</a:t>
            </a:r>
            <a:endParaRPr lang="en-US" sz="36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1902" y="1122897"/>
            <a:ext cx="6989601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Test </a:t>
            </a:r>
            <a:r>
              <a:rPr lang="en-US" dirty="0" err="1"/>
              <a:t>CpNiNO</a:t>
            </a:r>
            <a:endParaRPr lang="en-US" dirty="0"/>
          </a:p>
          <a:p>
            <a:r>
              <a:rPr lang="en-US" dirty="0"/>
              <a:t> $CONTRL SCFTYP=RHF RUNTYP=ENERGY ISPHER=1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CCTYP=CR-EOML </a:t>
            </a:r>
            <a:r>
              <a:rPr lang="en-US" dirty="0"/>
              <a:t>COORD=UNIQUE $END</a:t>
            </a:r>
          </a:p>
          <a:p>
            <a:r>
              <a:rPr lang="en-US" dirty="0"/>
              <a:t> $SYSTEM TIMLIM=6000 </a:t>
            </a:r>
            <a:r>
              <a:rPr lang="en-US" dirty="0">
                <a:solidFill>
                  <a:srgbClr val="F79646"/>
                </a:solidFill>
              </a:rPr>
              <a:t>MWORDS=3200 </a:t>
            </a:r>
            <a:r>
              <a:rPr lang="en-US" dirty="0"/>
              <a:t>$end</a:t>
            </a:r>
          </a:p>
          <a:p>
            <a:r>
              <a:rPr lang="en-US" dirty="0"/>
              <a:t> $</a:t>
            </a:r>
            <a:r>
              <a:rPr lang="en-US" dirty="0" err="1"/>
              <a:t>scf</a:t>
            </a:r>
            <a:r>
              <a:rPr lang="en-US" dirty="0"/>
              <a:t> </a:t>
            </a:r>
            <a:r>
              <a:rPr lang="en-US" dirty="0" err="1"/>
              <a:t>dirscf</a:t>
            </a:r>
            <a:r>
              <a:rPr lang="en-US" dirty="0"/>
              <a:t>=.t. </a:t>
            </a:r>
            <a:r>
              <a:rPr lang="en-US" dirty="0" err="1"/>
              <a:t>diis</a:t>
            </a:r>
            <a:r>
              <a:rPr lang="en-US" dirty="0"/>
              <a:t>=.t. damp=.t. $end</a:t>
            </a:r>
          </a:p>
          <a:p>
            <a:r>
              <a:rPr lang="en-US" dirty="0"/>
              <a:t> $GUESS GUESS=HUCKEL $END</a:t>
            </a:r>
          </a:p>
          <a:p>
            <a:r>
              <a:rPr lang="en-US" dirty="0"/>
              <a:t> $CCINP </a:t>
            </a:r>
            <a:r>
              <a:rPr lang="en-US" dirty="0" err="1">
                <a:solidFill>
                  <a:srgbClr val="F79646"/>
                </a:solidFill>
              </a:rPr>
              <a:t>ncore</a:t>
            </a:r>
            <a:r>
              <a:rPr lang="en-US" dirty="0">
                <a:solidFill>
                  <a:srgbClr val="F79646"/>
                </a:solidFill>
              </a:rPr>
              <a:t>=12 </a:t>
            </a:r>
            <a:r>
              <a:rPr lang="en-US" dirty="0" err="1"/>
              <a:t>maxcc</a:t>
            </a:r>
            <a:r>
              <a:rPr lang="en-US" dirty="0"/>
              <a:t>=60 $end</a:t>
            </a:r>
          </a:p>
          <a:p>
            <a:r>
              <a:rPr lang="nl-NL" dirty="0"/>
              <a:t> $EOMINP </a:t>
            </a:r>
            <a:r>
              <a:rPr lang="nl-NL" dirty="0" err="1"/>
              <a:t>nstate</a:t>
            </a:r>
            <a:r>
              <a:rPr lang="nl-NL" dirty="0"/>
              <a:t>(1)=5,0 </a:t>
            </a:r>
            <a:r>
              <a:rPr lang="nl-NL" dirty="0" err="1"/>
              <a:t>iroot</a:t>
            </a:r>
            <a:r>
              <a:rPr lang="nl-NL" dirty="0"/>
              <a:t>(1)=1,1 $end</a:t>
            </a:r>
          </a:p>
          <a:p>
            <a:r>
              <a:rPr lang="nl-NL" dirty="0"/>
              <a:t> $data</a:t>
            </a:r>
          </a:p>
          <a:p>
            <a:r>
              <a:rPr lang="nl-NL" dirty="0"/>
              <a:t>Test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CpNiNO</a:t>
            </a:r>
            <a:endParaRPr lang="nl-NL" dirty="0"/>
          </a:p>
          <a:p>
            <a:r>
              <a:rPr lang="nl-NL" dirty="0">
                <a:solidFill>
                  <a:srgbClr val="F79646"/>
                </a:solidFill>
              </a:rPr>
              <a:t>Cs</a:t>
            </a:r>
          </a:p>
          <a:p>
            <a:endParaRPr lang="nl-NL" dirty="0"/>
          </a:p>
          <a:p>
            <a:r>
              <a:rPr lang="nl-NL" dirty="0"/>
              <a:t>N  7.0  -0.00000000000000     -1.84344416752115      0.00000000000000</a:t>
            </a:r>
          </a:p>
          <a:p>
            <a:r>
              <a:rPr lang="nl-NL" dirty="0"/>
              <a:t>S   8</a:t>
            </a:r>
          </a:p>
          <a:p>
            <a:r>
              <a:rPr lang="nl-NL" dirty="0"/>
              <a:t>  1   9046.0000000              0.0007000</a:t>
            </a:r>
          </a:p>
          <a:p>
            <a:r>
              <a:rPr lang="nl-NL" dirty="0"/>
              <a:t>  2   1357.0000000              0.0053890</a:t>
            </a:r>
          </a:p>
          <a:p>
            <a:r>
              <a:rPr lang="nl-NL" dirty="0"/>
              <a:t>  3    309.3000000              0.0274060</a:t>
            </a:r>
          </a:p>
          <a:p>
            <a:r>
              <a:rPr lang="nl-NL" dirty="0"/>
              <a:t>  4     87.7300000              0.1032070</a:t>
            </a:r>
          </a:p>
          <a:p>
            <a:r>
              <a:rPr lang="nl-NL" dirty="0"/>
              <a:t>  5     28.5600000              0.2787230</a:t>
            </a:r>
          </a:p>
          <a:p>
            <a:r>
              <a:rPr lang="nl-NL" dirty="0"/>
              <a:t>  6     10.2100000              0.4485400</a:t>
            </a:r>
          </a:p>
          <a:p>
            <a:r>
              <a:rPr lang="nl-NL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3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416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Specifying Symmetry in GAMESS(US)</a:t>
            </a:r>
            <a:endParaRPr lang="en-US" sz="36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04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principal rotation axis must lie along the z-axi</a:t>
            </a:r>
            <a:r>
              <a:rPr lang="en-US" altLang="zh-CN" sz="2000" dirty="0" smtClean="0"/>
              <a:t>s</a:t>
            </a:r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2179507"/>
                <a:ext cx="5870307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The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 smtClean="0"/>
                  <a:t> axis must lie along the </a:t>
                </a:r>
                <a:r>
                  <a:rPr lang="en-US" sz="2000" dirty="0" err="1" smtClean="0"/>
                  <a:t>xz</a:t>
                </a:r>
                <a:r>
                  <a:rPr lang="en-US" sz="2000" dirty="0" smtClean="0"/>
                  <a:t> axis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r>
                  <a:rPr lang="en-US" sz="2000" dirty="0" smtClean="0"/>
                  <a:t>The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 smtClean="0"/>
                  <a:t> axis must lie along the </a:t>
                </a:r>
                <a:r>
                  <a:rPr lang="en-US" sz="2000" dirty="0" err="1" smtClean="0"/>
                  <a:t>xy</a:t>
                </a:r>
                <a:r>
                  <a:rPr lang="en-US" sz="2000" dirty="0" smtClean="0"/>
                  <a:t> axis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r>
                  <a:rPr lang="en-US" sz="2000" dirty="0" smtClean="0"/>
                  <a:t>Only </a:t>
                </a:r>
                <a:r>
                  <a:rPr lang="en-US" sz="2000" dirty="0" smtClean="0">
                    <a:solidFill>
                      <a:schemeClr val="accent6"/>
                    </a:solidFill>
                  </a:rPr>
                  <a:t>unique</a:t>
                </a:r>
                <a:r>
                  <a:rPr lang="en-US" sz="2000" dirty="0" smtClean="0"/>
                  <a:t> atoms are specified in the input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79507"/>
                <a:ext cx="5870307" cy="1631216"/>
              </a:xfrm>
              <a:prstGeom prst="rect">
                <a:avLst/>
              </a:prstGeom>
              <a:blipFill rotWithShape="0">
                <a:blip r:embed="rId4"/>
                <a:stretch>
                  <a:fillRect l="-1038" t="-22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533137"/>
              </p:ext>
            </p:extLst>
          </p:nvPr>
        </p:nvGraphicFramePr>
        <p:xfrm>
          <a:off x="3982243" y="4192848"/>
          <a:ext cx="1626987" cy="2445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CS ChemDraw Drawing" r:id="rId5" imgW="1179229" imgH="1773617" progId="ChemDraw.Document.6.0">
                  <p:embed/>
                </p:oleObj>
              </mc:Choice>
              <mc:Fallback>
                <p:oleObj name="CS ChemDraw Drawing" r:id="rId5" imgW="1179229" imgH="177361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2243" y="4192848"/>
                        <a:ext cx="1626987" cy="2445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19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97" y="352460"/>
            <a:ext cx="7587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Sample Calculation Output for Small Molecules (Ethylene)</a:t>
            </a:r>
            <a:endParaRPr lang="en-US" sz="32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2241176"/>
            <a:ext cx="57971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SUMMARY OF CR-EOMCC(2,3) RESULTS FOR ALL STATES</a:t>
            </a:r>
          </a:p>
          <a:p>
            <a:r>
              <a:rPr lang="en-US" dirty="0"/>
              <a:t>       EXCITATION ENERGIES IN EV, 1 H = 27.211396 EV</a:t>
            </a:r>
          </a:p>
          <a:p>
            <a:endParaRPr lang="en-US" dirty="0"/>
          </a:p>
          <a:p>
            <a:r>
              <a:rPr lang="en-US" dirty="0"/>
              <a:t> STATE  EOMCCSD   (2,3),D    (2,3),A   </a:t>
            </a:r>
            <a:r>
              <a:rPr lang="en-US" dirty="0" smtClean="0"/>
              <a:t>  </a:t>
            </a:r>
            <a:r>
              <a:rPr lang="en-US" dirty="0"/>
              <a:t>(2,3),B </a:t>
            </a:r>
            <a:r>
              <a:rPr lang="en-US" dirty="0" smtClean="0"/>
              <a:t>    </a:t>
            </a:r>
            <a:r>
              <a:rPr lang="en-US" dirty="0"/>
              <a:t>(2,3),C</a:t>
            </a:r>
          </a:p>
          <a:p>
            <a:r>
              <a:rPr lang="hr-HR" dirty="0"/>
              <a:t>   B3U  </a:t>
            </a:r>
            <a:r>
              <a:rPr lang="hr-HR" dirty="0" smtClean="0"/>
              <a:t>   </a:t>
            </a:r>
            <a:r>
              <a:rPr lang="hr-HR" dirty="0"/>
              <a:t>7.646      </a:t>
            </a:r>
            <a:r>
              <a:rPr lang="hr-HR" dirty="0" smtClean="0"/>
              <a:t>   7.541       </a:t>
            </a:r>
            <a:r>
              <a:rPr lang="hr-HR" dirty="0"/>
              <a:t>7.602    </a:t>
            </a:r>
            <a:r>
              <a:rPr lang="hr-HR" dirty="0" smtClean="0"/>
              <a:t>   </a:t>
            </a:r>
            <a:r>
              <a:rPr lang="hr-HR" dirty="0"/>
              <a:t>7.622     </a:t>
            </a:r>
            <a:r>
              <a:rPr lang="hr-HR" dirty="0" smtClean="0"/>
              <a:t>  </a:t>
            </a:r>
            <a:r>
              <a:rPr lang="hr-HR" dirty="0"/>
              <a:t>7.518</a:t>
            </a:r>
          </a:p>
          <a:p>
            <a:r>
              <a:rPr lang="hr-HR" dirty="0"/>
              <a:t>   B1U  </a:t>
            </a:r>
            <a:r>
              <a:rPr lang="hr-HR" dirty="0" smtClean="0"/>
              <a:t>   8.846         8.903       8.904       8.906       </a:t>
            </a:r>
            <a:r>
              <a:rPr lang="hr-HR" dirty="0"/>
              <a:t>8.902</a:t>
            </a:r>
          </a:p>
          <a:p>
            <a:r>
              <a:rPr lang="hr-HR" dirty="0"/>
              <a:t>   B2G   </a:t>
            </a:r>
            <a:r>
              <a:rPr lang="hr-HR" dirty="0" smtClean="0"/>
              <a:t>  8.919         </a:t>
            </a:r>
            <a:r>
              <a:rPr lang="hr-HR" dirty="0"/>
              <a:t>8.969     </a:t>
            </a:r>
            <a:r>
              <a:rPr lang="hr-HR" dirty="0" smtClean="0"/>
              <a:t>  </a:t>
            </a:r>
            <a:r>
              <a:rPr lang="hr-HR" dirty="0"/>
              <a:t>8.977    </a:t>
            </a:r>
            <a:r>
              <a:rPr lang="hr-HR" dirty="0" smtClean="0"/>
              <a:t>   </a:t>
            </a:r>
            <a:r>
              <a:rPr lang="hr-HR" dirty="0"/>
              <a:t>8.978    </a:t>
            </a:r>
            <a:r>
              <a:rPr lang="hr-HR" dirty="0" smtClean="0"/>
              <a:t>   </a:t>
            </a:r>
            <a:r>
              <a:rPr lang="hr-HR" dirty="0"/>
              <a:t>8.967</a:t>
            </a:r>
          </a:p>
          <a:p>
            <a:r>
              <a:rPr lang="hr-HR" dirty="0"/>
              <a:t>   B3G   </a:t>
            </a:r>
            <a:r>
              <a:rPr lang="hr-HR" dirty="0" smtClean="0"/>
              <a:t>  9.154         </a:t>
            </a:r>
            <a:r>
              <a:rPr lang="hr-HR" dirty="0"/>
              <a:t>9.227     </a:t>
            </a:r>
            <a:r>
              <a:rPr lang="hr-HR" dirty="0" smtClean="0"/>
              <a:t>  </a:t>
            </a:r>
            <a:r>
              <a:rPr lang="hr-HR" dirty="0"/>
              <a:t>9.223    </a:t>
            </a:r>
            <a:r>
              <a:rPr lang="hr-HR" dirty="0" smtClean="0"/>
              <a:t>   9.221       9.228</a:t>
            </a:r>
            <a:endParaRPr lang="hr-HR" dirty="0"/>
          </a:p>
          <a:p>
            <a:r>
              <a:rPr lang="hr-HR" dirty="0"/>
              <a:t>   B2G   </a:t>
            </a:r>
            <a:r>
              <a:rPr lang="hr-HR" dirty="0" smtClean="0"/>
              <a:t>  9.901         </a:t>
            </a:r>
            <a:r>
              <a:rPr lang="hr-HR" dirty="0"/>
              <a:t>9.933     </a:t>
            </a:r>
            <a:r>
              <a:rPr lang="hr-HR" dirty="0" smtClean="0"/>
              <a:t>  </a:t>
            </a:r>
            <a:r>
              <a:rPr lang="hr-HR" dirty="0"/>
              <a:t>9.939     </a:t>
            </a:r>
            <a:r>
              <a:rPr lang="hr-HR" dirty="0" smtClean="0"/>
              <a:t>  </a:t>
            </a:r>
            <a:r>
              <a:rPr lang="hr-HR" dirty="0"/>
              <a:t>9.942     </a:t>
            </a:r>
            <a:r>
              <a:rPr lang="hr-HR" dirty="0" smtClean="0"/>
              <a:t>  </a:t>
            </a:r>
            <a:r>
              <a:rPr lang="hr-HR" dirty="0"/>
              <a:t>9.932</a:t>
            </a:r>
          </a:p>
          <a:p>
            <a:r>
              <a:rPr lang="hr-HR" dirty="0"/>
              <a:t>   AU  </a:t>
            </a:r>
            <a:r>
              <a:rPr lang="hr-HR" dirty="0" smtClean="0"/>
              <a:t>   </a:t>
            </a:r>
            <a:r>
              <a:rPr lang="hr-HR" dirty="0"/>
              <a:t>11.165     </a:t>
            </a:r>
            <a:r>
              <a:rPr lang="hr-HR" dirty="0" smtClean="0"/>
              <a:t>   11.065     </a:t>
            </a:r>
            <a:r>
              <a:rPr lang="hr-HR" dirty="0"/>
              <a:t>11.106     11.114     11.064</a:t>
            </a:r>
          </a:p>
          <a:p>
            <a:r>
              <a:rPr lang="hr-HR" dirty="0"/>
              <a:t>   AU   </a:t>
            </a:r>
            <a:r>
              <a:rPr lang="hr-HR" dirty="0" smtClean="0"/>
              <a:t>  11.700        </a:t>
            </a:r>
            <a:r>
              <a:rPr lang="hr-HR" dirty="0"/>
              <a:t>11.730     11.738     11.741     11.729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Sample Calculation Output for </a:t>
            </a:r>
            <a:r>
              <a:rPr lang="en-US" sz="32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Large Molecules Ni(CO)</a:t>
            </a:r>
            <a:r>
              <a:rPr lang="en-US" sz="3200" b="1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1176" y="24802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4352" y="1942355"/>
            <a:ext cx="6618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SUMMARY OF CR-EOMCC(2,3) RESULTS FOR ALL STATES</a:t>
            </a:r>
          </a:p>
          <a:p>
            <a:r>
              <a:rPr lang="en-US" dirty="0"/>
              <a:t>       EXCITATION ENERGIES IN EV, 1 H = 27.211396 EV</a:t>
            </a:r>
          </a:p>
          <a:p>
            <a:endParaRPr lang="en-US" dirty="0"/>
          </a:p>
          <a:p>
            <a:r>
              <a:rPr lang="en-US" dirty="0"/>
              <a:t> STATE  EOMCCSD   (2,3),D   </a:t>
            </a:r>
            <a:r>
              <a:rPr lang="en-US" dirty="0" smtClean="0"/>
              <a:t>  </a:t>
            </a:r>
            <a:r>
              <a:rPr lang="en-US" dirty="0"/>
              <a:t>(2,3),A   </a:t>
            </a:r>
            <a:r>
              <a:rPr lang="en-US" dirty="0" smtClean="0"/>
              <a:t>  </a:t>
            </a:r>
            <a:r>
              <a:rPr lang="en-US" dirty="0"/>
              <a:t>(2,3),B    </a:t>
            </a:r>
            <a:r>
              <a:rPr lang="en-US" dirty="0" smtClean="0"/>
              <a:t> (</a:t>
            </a:r>
            <a:r>
              <a:rPr lang="en-US" dirty="0"/>
              <a:t>2,3),C</a:t>
            </a:r>
          </a:p>
          <a:p>
            <a:r>
              <a:rPr lang="en-US" dirty="0"/>
              <a:t>   A2   </a:t>
            </a:r>
            <a:r>
              <a:rPr lang="en-US" dirty="0" smtClean="0"/>
              <a:t>   </a:t>
            </a:r>
            <a:r>
              <a:rPr lang="en-US" dirty="0"/>
              <a:t>4.821     </a:t>
            </a:r>
            <a:r>
              <a:rPr lang="en-US" dirty="0" smtClean="0"/>
              <a:t>      </a:t>
            </a:r>
            <a:r>
              <a:rPr lang="en-US" dirty="0"/>
              <a:t>7.216      </a:t>
            </a:r>
            <a:r>
              <a:rPr lang="en-US" dirty="0" smtClean="0"/>
              <a:t>  7.341       6.939      </a:t>
            </a:r>
            <a:r>
              <a:rPr lang="en-US" dirty="0"/>
              <a:t>7.225</a:t>
            </a:r>
          </a:p>
          <a:p>
            <a:r>
              <a:rPr lang="en-US" dirty="0"/>
              <a:t>   A1   </a:t>
            </a:r>
            <a:r>
              <a:rPr lang="en-US" dirty="0" smtClean="0"/>
              <a:t>   </a:t>
            </a:r>
            <a:r>
              <a:rPr lang="en-US" dirty="0"/>
              <a:t>4.852    </a:t>
            </a:r>
            <a:r>
              <a:rPr lang="en-US" dirty="0" smtClean="0"/>
              <a:t>       </a:t>
            </a:r>
            <a:r>
              <a:rPr lang="en-US" dirty="0"/>
              <a:t>7.238      </a:t>
            </a:r>
            <a:r>
              <a:rPr lang="en-US" dirty="0" smtClean="0"/>
              <a:t>  7.367       </a:t>
            </a:r>
            <a:r>
              <a:rPr lang="en-US" dirty="0"/>
              <a:t>6.967      7.247</a:t>
            </a:r>
          </a:p>
          <a:p>
            <a:r>
              <a:rPr lang="en-US" dirty="0"/>
              <a:t>   A1   </a:t>
            </a:r>
            <a:r>
              <a:rPr lang="en-US" dirty="0" smtClean="0"/>
              <a:t>   </a:t>
            </a:r>
            <a:r>
              <a:rPr lang="en-US" dirty="0"/>
              <a:t>5.161      </a:t>
            </a:r>
            <a:r>
              <a:rPr lang="en-US" dirty="0" smtClean="0"/>
              <a:t>     7.504        7.633       </a:t>
            </a:r>
            <a:r>
              <a:rPr lang="en-US" dirty="0"/>
              <a:t>7.240      7.513</a:t>
            </a:r>
          </a:p>
          <a:p>
            <a:r>
              <a:rPr lang="en-US" dirty="0"/>
              <a:t>   A2   </a:t>
            </a:r>
            <a:r>
              <a:rPr lang="en-US" dirty="0" smtClean="0"/>
              <a:t>   </a:t>
            </a:r>
            <a:r>
              <a:rPr lang="en-US" dirty="0"/>
              <a:t>5.202      </a:t>
            </a:r>
            <a:r>
              <a:rPr lang="en-US" dirty="0" smtClean="0"/>
              <a:t>     7.574        7.712       </a:t>
            </a:r>
            <a:r>
              <a:rPr lang="en-US" dirty="0"/>
              <a:t>7.312      7.583</a:t>
            </a:r>
          </a:p>
          <a:p>
            <a:r>
              <a:rPr lang="en-US" dirty="0"/>
              <a:t>   A2   </a:t>
            </a:r>
            <a:r>
              <a:rPr lang="en-US" dirty="0" smtClean="0"/>
              <a:t>   </a:t>
            </a:r>
            <a:r>
              <a:rPr lang="en-US" dirty="0"/>
              <a:t>5.529      </a:t>
            </a:r>
            <a:r>
              <a:rPr lang="en-US" dirty="0" smtClean="0"/>
              <a:t>     7.922        8.063       </a:t>
            </a:r>
            <a:r>
              <a:rPr lang="en-US" dirty="0"/>
              <a:t>7.658      7.930</a:t>
            </a:r>
          </a:p>
          <a:p>
            <a:r>
              <a:rPr lang="en-US" dirty="0"/>
              <a:t>   A1 </a:t>
            </a:r>
            <a:r>
              <a:rPr lang="en-US" dirty="0" smtClean="0"/>
              <a:t>     </a:t>
            </a:r>
            <a:r>
              <a:rPr lang="en-US" dirty="0"/>
              <a:t>5.654      </a:t>
            </a:r>
            <a:r>
              <a:rPr lang="en-US" dirty="0" smtClean="0"/>
              <a:t>     7.930        8.060       </a:t>
            </a:r>
            <a:r>
              <a:rPr lang="en-US" dirty="0"/>
              <a:t>7.681      7.938</a:t>
            </a:r>
          </a:p>
          <a:p>
            <a:r>
              <a:rPr lang="en-US" dirty="0"/>
              <a:t>   A1   </a:t>
            </a:r>
            <a:r>
              <a:rPr lang="en-US" dirty="0" smtClean="0"/>
              <a:t>   </a:t>
            </a:r>
            <a:r>
              <a:rPr lang="en-US" dirty="0"/>
              <a:t>5.740     </a:t>
            </a:r>
            <a:r>
              <a:rPr lang="en-US" dirty="0" smtClean="0"/>
              <a:t>      </a:t>
            </a:r>
            <a:r>
              <a:rPr lang="en-US" dirty="0"/>
              <a:t>8.010     </a:t>
            </a:r>
            <a:r>
              <a:rPr lang="en-US" dirty="0" smtClean="0"/>
              <a:t>   8.131       7.758      </a:t>
            </a:r>
            <a:r>
              <a:rPr lang="en-US" dirty="0"/>
              <a:t>8.019</a:t>
            </a:r>
          </a:p>
        </p:txBody>
      </p:sp>
    </p:spTree>
    <p:extLst>
      <p:ext uri="{BB962C8B-B14F-4D97-AF65-F5344CB8AC3E}">
        <p14:creationId xmlns:p14="http://schemas.microsoft.com/office/powerpoint/2010/main" val="69376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1418</Words>
  <Application>Microsoft Macintosh PowerPoint</Application>
  <PresentationFormat>On-screen Show (4:3)</PresentationFormat>
  <Paragraphs>163</Paragraphs>
  <Slides>21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CS ChemDraw Drawing</vt:lpstr>
      <vt:lpstr>Document</vt:lpstr>
      <vt:lpstr>Renormalized Triple Correction for Equation of Motion Coupled Cluster for Selected Transition Metal Compounds</vt:lpstr>
      <vt:lpstr>Historical review</vt:lpstr>
      <vt:lpstr>Computational Strategy</vt:lpstr>
      <vt:lpstr>Background theory</vt:lpstr>
      <vt:lpstr>Four approaches to be considered</vt:lpstr>
      <vt:lpstr>PowerPoint Presentation</vt:lpstr>
      <vt:lpstr>Specifying Symmetry in GAMESS(US)</vt:lpstr>
      <vt:lpstr>PowerPoint Presentation</vt:lpstr>
      <vt:lpstr>Sample Calculation Output for Large Molecules Ni(CO)4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Concluding Remarks</vt:lpstr>
      <vt:lpstr>Future work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Renormalized Triple Correction for E</dc:title>
  <dc:creator>Siyuan</dc:creator>
  <cp:lastModifiedBy>Siyuan</cp:lastModifiedBy>
  <cp:revision>44</cp:revision>
  <dcterms:created xsi:type="dcterms:W3CDTF">2015-12-04T16:59:22Z</dcterms:created>
  <dcterms:modified xsi:type="dcterms:W3CDTF">2015-12-07T15:50:28Z</dcterms:modified>
</cp:coreProperties>
</file>