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sldIdLst>
    <p:sldId id="256" r:id="rId5"/>
    <p:sldId id="266" r:id="rId6"/>
    <p:sldId id="267" r:id="rId7"/>
    <p:sldId id="288" r:id="rId8"/>
    <p:sldId id="257" r:id="rId9"/>
    <p:sldId id="262" r:id="rId10"/>
    <p:sldId id="258" r:id="rId11"/>
    <p:sldId id="268" r:id="rId12"/>
    <p:sldId id="269" r:id="rId13"/>
    <p:sldId id="270" r:id="rId14"/>
    <p:sldId id="259" r:id="rId15"/>
    <p:sldId id="264" r:id="rId16"/>
    <p:sldId id="271" r:id="rId17"/>
    <p:sldId id="272" r:id="rId18"/>
    <p:sldId id="273" r:id="rId19"/>
    <p:sldId id="274" r:id="rId20"/>
    <p:sldId id="260" r:id="rId21"/>
    <p:sldId id="275" r:id="rId22"/>
    <p:sldId id="276" r:id="rId23"/>
    <p:sldId id="277" r:id="rId24"/>
    <p:sldId id="278" r:id="rId25"/>
    <p:sldId id="261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FF211-0E51-4B0E-9F3D-1B4B8535C3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03EB62-5E37-4C77-926E-D929616D4E67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b="1" i="0" dirty="0"/>
            <a:t>Difficultés rencontrées:</a:t>
          </a:r>
          <a:r>
            <a:rPr lang="fr-CA" b="0" i="0" dirty="0"/>
            <a:t> </a:t>
          </a:r>
          <a:endParaRPr lang="en-US" dirty="0"/>
        </a:p>
      </dgm:t>
    </dgm:pt>
    <dgm:pt modelId="{0F6D12F9-C801-4E36-92F9-762E87566178}" type="parTrans" cxnId="{18793F68-2A91-43B5-A6B9-A78DB8B8EBC1}">
      <dgm:prSet/>
      <dgm:spPr/>
      <dgm:t>
        <a:bodyPr/>
        <a:lstStyle/>
        <a:p>
          <a:endParaRPr lang="en-US"/>
        </a:p>
      </dgm:t>
    </dgm:pt>
    <dgm:pt modelId="{9F5D5734-83B2-4583-A807-45FDDF797308}" type="sibTrans" cxnId="{18793F68-2A91-43B5-A6B9-A78DB8B8EBC1}">
      <dgm:prSet/>
      <dgm:spPr/>
      <dgm:t>
        <a:bodyPr/>
        <a:lstStyle/>
        <a:p>
          <a:endParaRPr lang="en-US"/>
        </a:p>
      </dgm:t>
    </dgm:pt>
    <dgm:pt modelId="{4969B9E5-D73E-4785-8E61-8C09ED07B086}">
      <dgm:prSet custT="1"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Ø"/>
          </a:pPr>
          <a:r>
            <a:rPr lang="fr-CA" sz="1600" i="0" dirty="0"/>
            <a:t>Large </a:t>
          </a:r>
          <a:r>
            <a:rPr lang="fr-CA" sz="1600" i="0" dirty="0" err="1"/>
            <a:t>dataset</a:t>
          </a:r>
          <a:r>
            <a:rPr lang="fr-CA" sz="1600" i="0" dirty="0"/>
            <a:t> (116 Go).  </a:t>
          </a:r>
          <a:endParaRPr lang="en-US" sz="1600" dirty="0"/>
        </a:p>
      </dgm:t>
    </dgm:pt>
    <dgm:pt modelId="{17A2CDB5-B7BA-438A-8932-E00E75F8FF5C}" type="parTrans" cxnId="{C57EC0E7-B403-4EA0-8774-1119B4DC2265}">
      <dgm:prSet/>
      <dgm:spPr/>
      <dgm:t>
        <a:bodyPr/>
        <a:lstStyle/>
        <a:p>
          <a:endParaRPr lang="en-US"/>
        </a:p>
      </dgm:t>
    </dgm:pt>
    <dgm:pt modelId="{FE2F4AE7-1DDD-421A-A776-BFE1E41FB61A}" type="sibTrans" cxnId="{C57EC0E7-B403-4EA0-8774-1119B4DC2265}">
      <dgm:prSet/>
      <dgm:spPr/>
      <dgm:t>
        <a:bodyPr/>
        <a:lstStyle/>
        <a:p>
          <a:endParaRPr lang="en-US"/>
        </a:p>
      </dgm:t>
    </dgm:pt>
    <dgm:pt modelId="{E5916937-9C92-45CE-9FD1-E900550BA785}">
      <dgm:prSet custT="1"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Ø"/>
          </a:pPr>
          <a:r>
            <a:rPr lang="fr-CA" sz="1600" i="0" dirty="0"/>
            <a:t>Stockage insuffisant </a:t>
          </a:r>
          <a:endParaRPr lang="en-US" sz="1600" dirty="0"/>
        </a:p>
      </dgm:t>
    </dgm:pt>
    <dgm:pt modelId="{3D008E94-6C00-48CE-B45E-16D0870A8C6A}" type="parTrans" cxnId="{B817A849-6F3D-4775-88DA-E7266A538214}">
      <dgm:prSet/>
      <dgm:spPr/>
      <dgm:t>
        <a:bodyPr/>
        <a:lstStyle/>
        <a:p>
          <a:endParaRPr lang="en-US"/>
        </a:p>
      </dgm:t>
    </dgm:pt>
    <dgm:pt modelId="{10837755-8996-47CA-8BEB-760009AA4FB1}" type="sibTrans" cxnId="{B817A849-6F3D-4775-88DA-E7266A538214}">
      <dgm:prSet/>
      <dgm:spPr/>
      <dgm:t>
        <a:bodyPr/>
        <a:lstStyle/>
        <a:p>
          <a:endParaRPr lang="en-US"/>
        </a:p>
      </dgm:t>
    </dgm:pt>
    <dgm:pt modelId="{ADCC09CC-A0B6-49B4-A7D1-5470607FCCB4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b="1" i="1"/>
            <a:t>Pour avancer :</a:t>
          </a:r>
          <a:r>
            <a:rPr lang="fr-CA" b="0" i="0"/>
            <a:t> </a:t>
          </a:r>
          <a:endParaRPr lang="en-US"/>
        </a:p>
      </dgm:t>
    </dgm:pt>
    <dgm:pt modelId="{56D15275-A986-411D-8538-534883377E60}" type="parTrans" cxnId="{D9DF8CB2-0424-49A9-9459-5AD5A0029777}">
      <dgm:prSet/>
      <dgm:spPr/>
      <dgm:t>
        <a:bodyPr/>
        <a:lstStyle/>
        <a:p>
          <a:endParaRPr lang="en-US"/>
        </a:p>
      </dgm:t>
    </dgm:pt>
    <dgm:pt modelId="{5184D27A-E78D-4285-A189-375C85E7A14E}" type="sibTrans" cxnId="{D9DF8CB2-0424-49A9-9459-5AD5A0029777}">
      <dgm:prSet/>
      <dgm:spPr/>
      <dgm:t>
        <a:bodyPr/>
        <a:lstStyle/>
        <a:p>
          <a:endParaRPr lang="en-US"/>
        </a:p>
      </dgm:t>
    </dgm:pt>
    <dgm:pt modelId="{F5F673B8-2FFE-4FB5-99AE-3A7B74507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1400" i="1" dirty="0"/>
            <a:t>Recherche de solutions</a:t>
          </a:r>
          <a:r>
            <a:rPr lang="fr-CA" sz="1400" i="0" dirty="0"/>
            <a:t> </a:t>
          </a:r>
          <a:endParaRPr lang="en-US" sz="1400" dirty="0"/>
        </a:p>
      </dgm:t>
    </dgm:pt>
    <dgm:pt modelId="{120C8CFD-2C49-4FB0-833E-1F5E3B92112B}" type="parTrans" cxnId="{17855A12-9CB0-4ADF-A3CB-2DF185609FC9}">
      <dgm:prSet/>
      <dgm:spPr/>
      <dgm:t>
        <a:bodyPr/>
        <a:lstStyle/>
        <a:p>
          <a:endParaRPr lang="en-US"/>
        </a:p>
      </dgm:t>
    </dgm:pt>
    <dgm:pt modelId="{5494BCAC-06A6-4C36-A9D5-30DAC0053D5B}" type="sibTrans" cxnId="{17855A12-9CB0-4ADF-A3CB-2DF185609FC9}">
      <dgm:prSet/>
      <dgm:spPr/>
      <dgm:t>
        <a:bodyPr/>
        <a:lstStyle/>
        <a:p>
          <a:endParaRPr lang="en-US"/>
        </a:p>
      </dgm:t>
    </dgm:pt>
    <dgm:pt modelId="{E992A94E-E41A-4AE8-9163-A47CC4E470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1400" dirty="0"/>
            <a:t>E</a:t>
          </a:r>
          <a:r>
            <a:rPr lang="fr-CA" sz="1400" i="0" dirty="0"/>
            <a:t>xtraire les caractéristiques ABCDE du mélanome sur quelques images</a:t>
          </a:r>
          <a:endParaRPr lang="en-US" sz="1400" dirty="0"/>
        </a:p>
      </dgm:t>
    </dgm:pt>
    <dgm:pt modelId="{0F599290-F3F1-48FA-9674-0C0E5468C83A}" type="parTrans" cxnId="{B7B4D0BF-929B-4F93-BB59-F8D11685AEC4}">
      <dgm:prSet/>
      <dgm:spPr/>
      <dgm:t>
        <a:bodyPr/>
        <a:lstStyle/>
        <a:p>
          <a:endParaRPr lang="en-US"/>
        </a:p>
      </dgm:t>
    </dgm:pt>
    <dgm:pt modelId="{13EF39F2-A58C-452C-AC03-42ED5CD3F707}" type="sibTrans" cxnId="{B7B4D0BF-929B-4F93-BB59-F8D11685AEC4}">
      <dgm:prSet/>
      <dgm:spPr/>
      <dgm:t>
        <a:bodyPr/>
        <a:lstStyle/>
        <a:p>
          <a:endParaRPr lang="en-US"/>
        </a:p>
      </dgm:t>
    </dgm:pt>
    <dgm:pt modelId="{4D658718-DE21-4743-B885-55069B08022F}" type="pres">
      <dgm:prSet presAssocID="{646FF211-0E51-4B0E-9F3D-1B4B8535C343}" presName="root" presStyleCnt="0">
        <dgm:presLayoutVars>
          <dgm:dir/>
          <dgm:resizeHandles val="exact"/>
        </dgm:presLayoutVars>
      </dgm:prSet>
      <dgm:spPr/>
    </dgm:pt>
    <dgm:pt modelId="{BECFB4F9-916B-4010-9F13-4AD6255F84F7}" type="pres">
      <dgm:prSet presAssocID="{0903EB62-5E37-4C77-926E-D929616D4E67}" presName="compNode" presStyleCnt="0"/>
      <dgm:spPr/>
    </dgm:pt>
    <dgm:pt modelId="{62B7C0F8-B398-4225-BB4F-15B0095D79AC}" type="pres">
      <dgm:prSet presAssocID="{0903EB62-5E37-4C77-926E-D929616D4E67}" presName="bgRect" presStyleLbl="bgShp" presStyleIdx="0" presStyleCnt="2" custLinFactNeighborX="2015" custLinFactNeighborY="28617"/>
      <dgm:spPr/>
    </dgm:pt>
    <dgm:pt modelId="{8ACA42C0-AE8F-434C-8F42-4B6DF13503E9}" type="pres">
      <dgm:prSet presAssocID="{0903EB62-5E37-4C77-926E-D929616D4E67}" presName="iconRect" presStyleLbl="node1" presStyleIdx="0" presStyleCnt="2" custLinFactNeighborX="4608" custLinFactNeighborY="138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8330636-F3BC-46DB-90F0-C2AF31E21189}" type="pres">
      <dgm:prSet presAssocID="{0903EB62-5E37-4C77-926E-D929616D4E67}" presName="spaceRect" presStyleCnt="0"/>
      <dgm:spPr/>
    </dgm:pt>
    <dgm:pt modelId="{42039B28-FB25-413B-900B-DF7724AFB089}" type="pres">
      <dgm:prSet presAssocID="{0903EB62-5E37-4C77-926E-D929616D4E67}" presName="parTx" presStyleLbl="revTx" presStyleIdx="0" presStyleCnt="4" custLinFactNeighborX="35" custLinFactNeighborY="21007">
        <dgm:presLayoutVars>
          <dgm:chMax val="0"/>
          <dgm:chPref val="0"/>
        </dgm:presLayoutVars>
      </dgm:prSet>
      <dgm:spPr/>
    </dgm:pt>
    <dgm:pt modelId="{A9EECF81-E86B-4051-85A9-3DDF1E7B23F1}" type="pres">
      <dgm:prSet presAssocID="{0903EB62-5E37-4C77-926E-D929616D4E67}" presName="desTx" presStyleLbl="revTx" presStyleIdx="1" presStyleCnt="4" custScaleX="156134" custLinFactNeighborX="-337" custLinFactNeighborY="8911">
        <dgm:presLayoutVars/>
      </dgm:prSet>
      <dgm:spPr/>
    </dgm:pt>
    <dgm:pt modelId="{E783A5C8-1C82-40E2-8442-17031F43BDC7}" type="pres">
      <dgm:prSet presAssocID="{9F5D5734-83B2-4583-A807-45FDDF797308}" presName="sibTrans" presStyleCnt="0"/>
      <dgm:spPr/>
    </dgm:pt>
    <dgm:pt modelId="{C2E196EB-3783-4E2B-BF9E-64EC1787F138}" type="pres">
      <dgm:prSet presAssocID="{ADCC09CC-A0B6-49B4-A7D1-5470607FCCB4}" presName="compNode" presStyleCnt="0"/>
      <dgm:spPr/>
    </dgm:pt>
    <dgm:pt modelId="{5ECD68F2-7703-4C1A-A0DC-D128783B03F6}" type="pres">
      <dgm:prSet presAssocID="{ADCC09CC-A0B6-49B4-A7D1-5470607FCCB4}" presName="bgRect" presStyleLbl="bgShp" presStyleIdx="1" presStyleCnt="2"/>
      <dgm:spPr/>
    </dgm:pt>
    <dgm:pt modelId="{33AF533D-ECB6-4770-94A4-215AA9BC8732}" type="pres">
      <dgm:prSet presAssocID="{ADCC09CC-A0B6-49B4-A7D1-5470607FCC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AFFFC8E-30E0-43E9-B0E8-83CF842E6A01}" type="pres">
      <dgm:prSet presAssocID="{ADCC09CC-A0B6-49B4-A7D1-5470607FCCB4}" presName="spaceRect" presStyleCnt="0"/>
      <dgm:spPr/>
    </dgm:pt>
    <dgm:pt modelId="{6821ADD1-A24C-4672-81C8-C691C077E81C}" type="pres">
      <dgm:prSet presAssocID="{ADCC09CC-A0B6-49B4-A7D1-5470607FCCB4}" presName="parTx" presStyleLbl="revTx" presStyleIdx="2" presStyleCnt="4">
        <dgm:presLayoutVars>
          <dgm:chMax val="0"/>
          <dgm:chPref val="0"/>
        </dgm:presLayoutVars>
      </dgm:prSet>
      <dgm:spPr/>
    </dgm:pt>
    <dgm:pt modelId="{5AADA59A-29C0-4A0C-B700-A3321ACDFFEE}" type="pres">
      <dgm:prSet presAssocID="{ADCC09CC-A0B6-49B4-A7D1-5470607FCCB4}" presName="desTx" presStyleLbl="revTx" presStyleIdx="3" presStyleCnt="4" custScaleX="114375">
        <dgm:presLayoutVars/>
      </dgm:prSet>
      <dgm:spPr/>
    </dgm:pt>
  </dgm:ptLst>
  <dgm:cxnLst>
    <dgm:cxn modelId="{04BF7E0C-9467-5D49-A8B0-EEBA6A65E78B}" type="presOf" srcId="{4969B9E5-D73E-4785-8E61-8C09ED07B086}" destId="{A9EECF81-E86B-4051-85A9-3DDF1E7B23F1}" srcOrd="0" destOrd="0" presId="urn:microsoft.com/office/officeart/2018/2/layout/IconVerticalSolidList"/>
    <dgm:cxn modelId="{F4C4A00D-D628-E94A-A613-054DD5D28DE2}" type="presOf" srcId="{E992A94E-E41A-4AE8-9163-A47CC4E47089}" destId="{5AADA59A-29C0-4A0C-B700-A3321ACDFFEE}" srcOrd="0" destOrd="1" presId="urn:microsoft.com/office/officeart/2018/2/layout/IconVerticalSolidList"/>
    <dgm:cxn modelId="{17855A12-9CB0-4ADF-A3CB-2DF185609FC9}" srcId="{ADCC09CC-A0B6-49B4-A7D1-5470607FCCB4}" destId="{F5F673B8-2FFE-4FB5-99AE-3A7B7450724A}" srcOrd="0" destOrd="0" parTransId="{120C8CFD-2C49-4FB0-833E-1F5E3B92112B}" sibTransId="{5494BCAC-06A6-4C36-A9D5-30DAC0053D5B}"/>
    <dgm:cxn modelId="{9E7DC820-33D5-F644-841D-62D0D133D157}" type="presOf" srcId="{646FF211-0E51-4B0E-9F3D-1B4B8535C343}" destId="{4D658718-DE21-4743-B885-55069B08022F}" srcOrd="0" destOrd="0" presId="urn:microsoft.com/office/officeart/2018/2/layout/IconVerticalSolidList"/>
    <dgm:cxn modelId="{9059D766-01C0-ED47-8CEB-E3242C40C6CE}" type="presOf" srcId="{0903EB62-5E37-4C77-926E-D929616D4E67}" destId="{42039B28-FB25-413B-900B-DF7724AFB089}" srcOrd="0" destOrd="0" presId="urn:microsoft.com/office/officeart/2018/2/layout/IconVerticalSolidList"/>
    <dgm:cxn modelId="{18793F68-2A91-43B5-A6B9-A78DB8B8EBC1}" srcId="{646FF211-0E51-4B0E-9F3D-1B4B8535C343}" destId="{0903EB62-5E37-4C77-926E-D929616D4E67}" srcOrd="0" destOrd="0" parTransId="{0F6D12F9-C801-4E36-92F9-762E87566178}" sibTransId="{9F5D5734-83B2-4583-A807-45FDDF797308}"/>
    <dgm:cxn modelId="{B817A849-6F3D-4775-88DA-E7266A538214}" srcId="{0903EB62-5E37-4C77-926E-D929616D4E67}" destId="{E5916937-9C92-45CE-9FD1-E900550BA785}" srcOrd="1" destOrd="0" parTransId="{3D008E94-6C00-48CE-B45E-16D0870A8C6A}" sibTransId="{10837755-8996-47CA-8BEB-760009AA4FB1}"/>
    <dgm:cxn modelId="{20E55F71-E2A0-F741-93BF-E0F3F1B70CF4}" type="presOf" srcId="{F5F673B8-2FFE-4FB5-99AE-3A7B7450724A}" destId="{5AADA59A-29C0-4A0C-B700-A3321ACDFFEE}" srcOrd="0" destOrd="0" presId="urn:microsoft.com/office/officeart/2018/2/layout/IconVerticalSolidList"/>
    <dgm:cxn modelId="{D155198F-68A2-884A-9580-B518BD439B02}" type="presOf" srcId="{ADCC09CC-A0B6-49B4-A7D1-5470607FCCB4}" destId="{6821ADD1-A24C-4672-81C8-C691C077E81C}" srcOrd="0" destOrd="0" presId="urn:microsoft.com/office/officeart/2018/2/layout/IconVerticalSolidList"/>
    <dgm:cxn modelId="{D9DF8CB2-0424-49A9-9459-5AD5A0029777}" srcId="{646FF211-0E51-4B0E-9F3D-1B4B8535C343}" destId="{ADCC09CC-A0B6-49B4-A7D1-5470607FCCB4}" srcOrd="1" destOrd="0" parTransId="{56D15275-A986-411D-8538-534883377E60}" sibTransId="{5184D27A-E78D-4285-A189-375C85E7A14E}"/>
    <dgm:cxn modelId="{B7B4D0BF-929B-4F93-BB59-F8D11685AEC4}" srcId="{ADCC09CC-A0B6-49B4-A7D1-5470607FCCB4}" destId="{E992A94E-E41A-4AE8-9163-A47CC4E47089}" srcOrd="1" destOrd="0" parTransId="{0F599290-F3F1-48FA-9674-0C0E5468C83A}" sibTransId="{13EF39F2-A58C-452C-AC03-42ED5CD3F707}"/>
    <dgm:cxn modelId="{C57EC0E7-B403-4EA0-8774-1119B4DC2265}" srcId="{0903EB62-5E37-4C77-926E-D929616D4E67}" destId="{4969B9E5-D73E-4785-8E61-8C09ED07B086}" srcOrd="0" destOrd="0" parTransId="{17A2CDB5-B7BA-438A-8932-E00E75F8FF5C}" sibTransId="{FE2F4AE7-1DDD-421A-A776-BFE1E41FB61A}"/>
    <dgm:cxn modelId="{E4C168EC-B909-8D48-B7D0-C05D5E83AB76}" type="presOf" srcId="{E5916937-9C92-45CE-9FD1-E900550BA785}" destId="{A9EECF81-E86B-4051-85A9-3DDF1E7B23F1}" srcOrd="0" destOrd="1" presId="urn:microsoft.com/office/officeart/2018/2/layout/IconVerticalSolidList"/>
    <dgm:cxn modelId="{50B4D532-B5A7-8146-BA9C-A074A7C51E15}" type="presParOf" srcId="{4D658718-DE21-4743-B885-55069B08022F}" destId="{BECFB4F9-916B-4010-9F13-4AD6255F84F7}" srcOrd="0" destOrd="0" presId="urn:microsoft.com/office/officeart/2018/2/layout/IconVerticalSolidList"/>
    <dgm:cxn modelId="{4FDB8527-A630-B846-B738-0DA162E212CD}" type="presParOf" srcId="{BECFB4F9-916B-4010-9F13-4AD6255F84F7}" destId="{62B7C0F8-B398-4225-BB4F-15B0095D79AC}" srcOrd="0" destOrd="0" presId="urn:microsoft.com/office/officeart/2018/2/layout/IconVerticalSolidList"/>
    <dgm:cxn modelId="{89AE8ECD-FEA6-BC4D-8102-9DFBB3C03720}" type="presParOf" srcId="{BECFB4F9-916B-4010-9F13-4AD6255F84F7}" destId="{8ACA42C0-AE8F-434C-8F42-4B6DF13503E9}" srcOrd="1" destOrd="0" presId="urn:microsoft.com/office/officeart/2018/2/layout/IconVerticalSolidList"/>
    <dgm:cxn modelId="{21A330C9-2B10-954F-80D3-83DB1E9CCF84}" type="presParOf" srcId="{BECFB4F9-916B-4010-9F13-4AD6255F84F7}" destId="{C8330636-F3BC-46DB-90F0-C2AF31E21189}" srcOrd="2" destOrd="0" presId="urn:microsoft.com/office/officeart/2018/2/layout/IconVerticalSolidList"/>
    <dgm:cxn modelId="{6C72E50E-3B57-8A4F-809F-CF85DC620E6E}" type="presParOf" srcId="{BECFB4F9-916B-4010-9F13-4AD6255F84F7}" destId="{42039B28-FB25-413B-900B-DF7724AFB089}" srcOrd="3" destOrd="0" presId="urn:microsoft.com/office/officeart/2018/2/layout/IconVerticalSolidList"/>
    <dgm:cxn modelId="{E5F957B7-6C3C-FC44-ACB3-D29A78D3EEDA}" type="presParOf" srcId="{BECFB4F9-916B-4010-9F13-4AD6255F84F7}" destId="{A9EECF81-E86B-4051-85A9-3DDF1E7B23F1}" srcOrd="4" destOrd="0" presId="urn:microsoft.com/office/officeart/2018/2/layout/IconVerticalSolidList"/>
    <dgm:cxn modelId="{560430D4-1557-B14D-A1E8-B0860E2E8C58}" type="presParOf" srcId="{4D658718-DE21-4743-B885-55069B08022F}" destId="{E783A5C8-1C82-40E2-8442-17031F43BDC7}" srcOrd="1" destOrd="0" presId="urn:microsoft.com/office/officeart/2018/2/layout/IconVerticalSolidList"/>
    <dgm:cxn modelId="{A765C8A2-9542-E443-AEDB-9E5421E654C3}" type="presParOf" srcId="{4D658718-DE21-4743-B885-55069B08022F}" destId="{C2E196EB-3783-4E2B-BF9E-64EC1787F138}" srcOrd="2" destOrd="0" presId="urn:microsoft.com/office/officeart/2018/2/layout/IconVerticalSolidList"/>
    <dgm:cxn modelId="{B5D6252B-B85A-1D4C-A954-F7E1C68A8E46}" type="presParOf" srcId="{C2E196EB-3783-4E2B-BF9E-64EC1787F138}" destId="{5ECD68F2-7703-4C1A-A0DC-D128783B03F6}" srcOrd="0" destOrd="0" presId="urn:microsoft.com/office/officeart/2018/2/layout/IconVerticalSolidList"/>
    <dgm:cxn modelId="{409B5C06-755B-334F-A97E-7EAE71CCC5FF}" type="presParOf" srcId="{C2E196EB-3783-4E2B-BF9E-64EC1787F138}" destId="{33AF533D-ECB6-4770-94A4-215AA9BC8732}" srcOrd="1" destOrd="0" presId="urn:microsoft.com/office/officeart/2018/2/layout/IconVerticalSolidList"/>
    <dgm:cxn modelId="{6C5FF609-D754-0A42-B202-2942100D5FAA}" type="presParOf" srcId="{C2E196EB-3783-4E2B-BF9E-64EC1787F138}" destId="{2AFFFC8E-30E0-43E9-B0E8-83CF842E6A01}" srcOrd="2" destOrd="0" presId="urn:microsoft.com/office/officeart/2018/2/layout/IconVerticalSolidList"/>
    <dgm:cxn modelId="{C81FB645-67CC-7645-884C-1EF1D92607C8}" type="presParOf" srcId="{C2E196EB-3783-4E2B-BF9E-64EC1787F138}" destId="{6821ADD1-A24C-4672-81C8-C691C077E81C}" srcOrd="3" destOrd="0" presId="urn:microsoft.com/office/officeart/2018/2/layout/IconVerticalSolidList"/>
    <dgm:cxn modelId="{B936027F-CE04-4D41-B153-9C2D9189EF95}" type="presParOf" srcId="{C2E196EB-3783-4E2B-BF9E-64EC1787F138}" destId="{5AADA59A-29C0-4A0C-B700-A3321ACDFF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C0F8-B398-4225-BB4F-15B0095D79AC}">
      <dsp:nvSpPr>
        <dsp:cNvPr id="0" name=""/>
        <dsp:cNvSpPr/>
      </dsp:nvSpPr>
      <dsp:spPr>
        <a:xfrm>
          <a:off x="-132387" y="1312680"/>
          <a:ext cx="6832212" cy="1573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A42C0-AE8F-434C-8F42-4B6DF13503E9}">
      <dsp:nvSpPr>
        <dsp:cNvPr id="0" name=""/>
        <dsp:cNvSpPr/>
      </dsp:nvSpPr>
      <dsp:spPr>
        <a:xfrm>
          <a:off x="245731" y="1336071"/>
          <a:ext cx="865300" cy="86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39B28-FB25-413B-900B-DF7724AFB089}">
      <dsp:nvSpPr>
        <dsp:cNvPr id="0" name=""/>
        <dsp:cNvSpPr/>
      </dsp:nvSpPr>
      <dsp:spPr>
        <a:xfrm>
          <a:off x="1548150" y="1192954"/>
          <a:ext cx="3074495" cy="15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05" tIns="166505" rIns="166505" bIns="1665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b="1" i="0" kern="1200" dirty="0"/>
            <a:t>Difficultés rencontrées:</a:t>
          </a:r>
          <a:r>
            <a:rPr lang="fr-CA" sz="2500" b="0" i="0" kern="1200" dirty="0"/>
            <a:t> </a:t>
          </a:r>
          <a:endParaRPr lang="en-US" sz="2500" kern="1200" dirty="0"/>
        </a:p>
      </dsp:txBody>
      <dsp:txXfrm>
        <a:off x="1548150" y="1192954"/>
        <a:ext cx="3074495" cy="1573273"/>
      </dsp:txXfrm>
    </dsp:sp>
    <dsp:sp modelId="{A9EECF81-E86B-4051-85A9-3DDF1E7B23F1}">
      <dsp:nvSpPr>
        <dsp:cNvPr id="0" name=""/>
        <dsp:cNvSpPr/>
      </dsp:nvSpPr>
      <dsp:spPr>
        <a:xfrm>
          <a:off x="4071375" y="1002651"/>
          <a:ext cx="3024365" cy="15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05" tIns="166505" rIns="166505" bIns="1665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fr-CA" sz="1600" i="0" kern="1200" dirty="0"/>
            <a:t>Large </a:t>
          </a:r>
          <a:r>
            <a:rPr lang="fr-CA" sz="1600" i="0" kern="1200" dirty="0" err="1"/>
            <a:t>dataset</a:t>
          </a:r>
          <a:r>
            <a:rPr lang="fr-CA" sz="1600" i="0" kern="1200" dirty="0"/>
            <a:t> (116 Go).  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fr-CA" sz="1600" i="0" kern="1200" dirty="0"/>
            <a:t>Stockage insuffisant </a:t>
          </a:r>
          <a:endParaRPr lang="en-US" sz="1600" kern="1200" dirty="0"/>
        </a:p>
      </dsp:txBody>
      <dsp:txXfrm>
        <a:off x="4071375" y="1002651"/>
        <a:ext cx="3024365" cy="1573273"/>
      </dsp:txXfrm>
    </dsp:sp>
    <dsp:sp modelId="{5ECD68F2-7703-4C1A-A0DC-D128783B03F6}">
      <dsp:nvSpPr>
        <dsp:cNvPr id="0" name=""/>
        <dsp:cNvSpPr/>
      </dsp:nvSpPr>
      <dsp:spPr>
        <a:xfrm>
          <a:off x="-270056" y="2829048"/>
          <a:ext cx="6832212" cy="1573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F533D-ECB6-4770-94A4-215AA9BC8732}">
      <dsp:nvSpPr>
        <dsp:cNvPr id="0" name=""/>
        <dsp:cNvSpPr/>
      </dsp:nvSpPr>
      <dsp:spPr>
        <a:xfrm>
          <a:off x="205858" y="3183035"/>
          <a:ext cx="865300" cy="86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ADD1-A24C-4672-81C8-C691C077E81C}">
      <dsp:nvSpPr>
        <dsp:cNvPr id="0" name=""/>
        <dsp:cNvSpPr/>
      </dsp:nvSpPr>
      <dsp:spPr>
        <a:xfrm>
          <a:off x="1547074" y="2829048"/>
          <a:ext cx="3074495" cy="15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05" tIns="166505" rIns="166505" bIns="1665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b="1" i="1" kern="1200"/>
            <a:t>Pour avancer :</a:t>
          </a:r>
          <a:r>
            <a:rPr lang="fr-CA" sz="2500" b="0" i="0" kern="1200"/>
            <a:t> </a:t>
          </a:r>
          <a:endParaRPr lang="en-US" sz="2500" kern="1200"/>
        </a:p>
      </dsp:txBody>
      <dsp:txXfrm>
        <a:off x="1547074" y="2829048"/>
        <a:ext cx="3074495" cy="1573273"/>
      </dsp:txXfrm>
    </dsp:sp>
    <dsp:sp modelId="{5AADA59A-29C0-4A0C-B700-A3321ACDFFEE}">
      <dsp:nvSpPr>
        <dsp:cNvPr id="0" name=""/>
        <dsp:cNvSpPr/>
      </dsp:nvSpPr>
      <dsp:spPr>
        <a:xfrm>
          <a:off x="4482345" y="2829048"/>
          <a:ext cx="2215480" cy="15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05" tIns="166505" rIns="166505" bIns="1665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/>
            <a:t>Recherche de solutions</a:t>
          </a:r>
          <a:r>
            <a:rPr lang="fr-CA" sz="1400" i="0" kern="1200" dirty="0"/>
            <a:t> 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E</a:t>
          </a:r>
          <a:r>
            <a:rPr lang="fr-CA" sz="1400" i="0" kern="1200" dirty="0"/>
            <a:t>xtraire les caractéristiques ABCDE du mélanome sur quelques images</a:t>
          </a:r>
          <a:endParaRPr lang="en-US" sz="1400" kern="1200" dirty="0"/>
        </a:p>
      </dsp:txBody>
      <dsp:txXfrm>
        <a:off x="4482345" y="2829048"/>
        <a:ext cx="2215480" cy="157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33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7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8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mpetitions/siim-isic-melanoma-classification/data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1C8-6F92-89C3-367C-63F4E0A2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phase 1 du </a:t>
            </a:r>
            <a:r>
              <a:rPr lang="en-CA" dirty="0" err="1"/>
              <a:t>projet</a:t>
            </a:r>
            <a:r>
              <a:rPr lang="en-CA" dirty="0"/>
              <a:t>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9DB7-4BB3-E8EA-6C2A-BD05BEC2A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7149" y="4777379"/>
            <a:ext cx="2337463" cy="1126283"/>
          </a:xfrm>
        </p:spPr>
        <p:txBody>
          <a:bodyPr>
            <a:normAutofit fontScale="70000" lnSpcReduction="20000"/>
          </a:bodyPr>
          <a:lstStyle/>
          <a:p>
            <a:r>
              <a:rPr lang="en-CA" dirty="0" err="1"/>
              <a:t>Membres</a:t>
            </a:r>
            <a:r>
              <a:rPr lang="en-CA" dirty="0"/>
              <a:t>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Evelyne </a:t>
            </a:r>
            <a:r>
              <a:rPr lang="en-CA" dirty="0" err="1"/>
              <a:t>Tchouwa</a:t>
            </a:r>
            <a:endParaRPr lang="en-CA" dirty="0"/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Hassan Abdi </a:t>
            </a:r>
            <a:r>
              <a:rPr lang="en-CA" dirty="0" err="1"/>
              <a:t>Galeb</a:t>
            </a:r>
            <a:endParaRPr lang="en-CA" dirty="0"/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El Hadji </a:t>
            </a:r>
            <a:r>
              <a:rPr lang="en-CA" dirty="0" err="1"/>
              <a:t>Maguatte</a:t>
            </a:r>
            <a:r>
              <a:rPr lang="en-CA" dirty="0"/>
              <a:t> Lo</a:t>
            </a:r>
          </a:p>
        </p:txBody>
      </p:sp>
    </p:spTree>
    <p:extLst>
      <p:ext uri="{BB962C8B-B14F-4D97-AF65-F5344CB8AC3E}">
        <p14:creationId xmlns:p14="http://schemas.microsoft.com/office/powerpoint/2010/main" val="114607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93FA3CD-4DC5-33AF-9083-5A94437A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26" y="1330521"/>
            <a:ext cx="5750263" cy="53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8E0AC-5274-09B0-02D5-2DA679497F95}"/>
              </a:ext>
            </a:extLst>
          </p:cNvPr>
          <p:cNvSpPr txBox="1">
            <a:spLocks/>
          </p:cNvSpPr>
          <p:nvPr/>
        </p:nvSpPr>
        <p:spPr>
          <a:xfrm>
            <a:off x="1881651" y="456024"/>
            <a:ext cx="8131550" cy="8744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Visualisation des </a:t>
            </a:r>
            <a:r>
              <a:rPr lang="en-CA" dirty="0" err="1"/>
              <a:t>données</a:t>
            </a:r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8D49FD-469A-EA6C-D2EC-484B93FDE475}"/>
              </a:ext>
            </a:extLst>
          </p:cNvPr>
          <p:cNvSpPr txBox="1"/>
          <p:nvPr/>
        </p:nvSpPr>
        <p:spPr>
          <a:xfrm>
            <a:off x="559837" y="1582340"/>
            <a:ext cx="52227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Image=</a:t>
            </a:r>
            <a:r>
              <a:rPr lang="fr-CA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CA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CA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image_name</a:t>
            </a:r>
            <a:r>
              <a:rPr lang="fr-CA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CA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index, </a:t>
            </a:r>
            <a:r>
              <a:rPr lang="fr-CA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CA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CA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(Image):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image= cv2.imread(</a:t>
            </a:r>
            <a:r>
              <a:rPr lang="fr-CA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fr-CA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{DIR_DATASET_TRAIN}</a:t>
            </a:r>
            <a:r>
              <a:rPr lang="fr-CA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CA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fr-CA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.jpg"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image=cv2.resize(image,(</a:t>
            </a:r>
            <a:r>
              <a:rPr lang="fr-CA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CA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ligne = </a:t>
            </a:r>
            <a:r>
              <a:rPr lang="fr-CA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df.iloc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[index]</a:t>
            </a:r>
          </a:p>
          <a:p>
            <a:r>
              <a:rPr lang="fr-CA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Affichage du contenu de la ligne</a:t>
            </a:r>
            <a:endParaRPr lang="fr-CA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fr-CA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(index)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fr-CA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(ligne)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cv2_imshow(image)  </a:t>
            </a:r>
          </a:p>
          <a:p>
            <a:r>
              <a:rPr lang="fr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fr-CA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fr-CA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CA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7056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6B24B-CEB4-0B07-6DDA-D9A194ED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Semaine 3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982D9F-A33F-098D-0F99-286EE2DBF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37644"/>
              </p:ext>
            </p:extLst>
          </p:nvPr>
        </p:nvGraphicFramePr>
        <p:xfrm>
          <a:off x="4713144" y="789800"/>
          <a:ext cx="6832213" cy="5137364"/>
        </p:xfrm>
        <a:graphic>
          <a:graphicData uri="http://schemas.openxmlformats.org/drawingml/2006/table">
            <a:tbl>
              <a:tblPr/>
              <a:tblGrid>
                <a:gridCol w="2153856">
                  <a:extLst>
                    <a:ext uri="{9D8B030D-6E8A-4147-A177-3AD203B41FA5}">
                      <a16:colId xmlns:a16="http://schemas.microsoft.com/office/drawing/2014/main" val="336072960"/>
                    </a:ext>
                  </a:extLst>
                </a:gridCol>
                <a:gridCol w="2208767">
                  <a:extLst>
                    <a:ext uri="{9D8B030D-6E8A-4147-A177-3AD203B41FA5}">
                      <a16:colId xmlns:a16="http://schemas.microsoft.com/office/drawing/2014/main" val="1605724557"/>
                    </a:ext>
                  </a:extLst>
                </a:gridCol>
                <a:gridCol w="2469590">
                  <a:extLst>
                    <a:ext uri="{9D8B030D-6E8A-4147-A177-3AD203B41FA5}">
                      <a16:colId xmlns:a16="http://schemas.microsoft.com/office/drawing/2014/main" val="861361437"/>
                    </a:ext>
                  </a:extLst>
                </a:gridCol>
              </a:tblGrid>
              <a:tr h="887350">
                <a:tc gridSpan="3"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algn="ctr" rtl="0" fontAlgn="base"/>
                      <a:r>
                        <a:rPr lang="en-US" sz="2000" b="1" i="0">
                          <a:effectLst/>
                          <a:latin typeface="Calibri" panose="020F0502020204030204" pitchFamily="34" charset="0"/>
                        </a:rPr>
                        <a:t>Les Tâches à faire : prétraitement des données</a:t>
                      </a:r>
                      <a:r>
                        <a:rPr lang="en-US" sz="20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600" b="0" i="0">
                        <a:effectLst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10741"/>
                  </a:ext>
                </a:extLst>
              </a:tr>
              <a:tr h="887350"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Calibri" panose="020F0502020204030204" pitchFamily="34" charset="0"/>
                        </a:rPr>
                        <a:t>Evelyne</a:t>
                      </a:r>
                      <a:r>
                        <a:rPr lang="en-US" sz="20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600" b="0" i="0">
                        <a:effectLst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Calibri" panose="020F0502020204030204" pitchFamily="34" charset="0"/>
                        </a:rPr>
                        <a:t>Hassan</a:t>
                      </a:r>
                      <a:r>
                        <a:rPr lang="en-US" sz="20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600" b="0" i="0">
                        <a:effectLst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Calibri" panose="020F0502020204030204" pitchFamily="34" charset="0"/>
                        </a:rPr>
                        <a:t>EL Hadji</a:t>
                      </a:r>
                      <a:r>
                        <a:rPr lang="en-US" sz="20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600" b="0" i="0">
                        <a:effectLst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20046"/>
                  </a:ext>
                </a:extLst>
              </a:tr>
              <a:tr h="3193581">
                <a:tc>
                  <a:txBody>
                    <a:bodyPr/>
                    <a:lstStyle/>
                    <a:p>
                      <a:pPr fontAlgn="t"/>
                      <a:endParaRPr lang="en-US" sz="26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600" b="0" i="0" u="none" dirty="0">
                          <a:effectLst/>
                          <a:latin typeface="+mn-lt"/>
                        </a:rPr>
                        <a:t>Continuer les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recherches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sur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l’extraction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(ABCDE)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700" b="0" i="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Prétraitement</a:t>
                      </a:r>
                      <a:r>
                        <a:rPr lang="en-US" sz="17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 images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700" b="0" i="0" dirty="0">
                          <a:effectLst/>
                          <a:latin typeface="+mn-lt"/>
                        </a:rPr>
                        <a:t>Reduce image size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600" b="0" i="0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600" b="0" i="0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600" b="0" i="0" dirty="0">
                        <a:effectLst/>
                        <a:latin typeface="+mn-lt"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6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600" b="0" i="0" u="none" dirty="0">
                          <a:effectLst/>
                          <a:latin typeface="+mn-lt"/>
                        </a:rPr>
                        <a:t>Continuer les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recherches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sur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l’extraction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(ABCDE).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600" b="0" i="0" u="none" dirty="0">
                          <a:effectLst/>
                          <a:latin typeface="+mn-lt"/>
                        </a:rPr>
                        <a:t>Proposition d’un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brouillon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du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compte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rendu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  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700" b="0" i="0" u="none" dirty="0" err="1">
                          <a:effectLst/>
                          <a:latin typeface="+mn-lt"/>
                        </a:rPr>
                        <a:t>Prétraitement</a:t>
                      </a:r>
                      <a:r>
                        <a:rPr lang="en-US" sz="1700" b="0" i="0" u="none" dirty="0">
                          <a:effectLst/>
                          <a:latin typeface="+mn-lt"/>
                        </a:rPr>
                        <a:t> des </a:t>
                      </a:r>
                      <a:r>
                        <a:rPr lang="en-US" sz="1700" b="0" i="0" u="none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1700" b="0" i="0" u="non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u="none" dirty="0" err="1">
                          <a:effectLst/>
                          <a:latin typeface="+mn-lt"/>
                        </a:rPr>
                        <a:t>numériques</a:t>
                      </a:r>
                      <a:r>
                        <a:rPr lang="en-US" sz="1700" b="0" i="0" u="none" dirty="0">
                          <a:effectLst/>
                          <a:latin typeface="+mn-lt"/>
                        </a:rPr>
                        <a:t>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6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600" b="0" i="0" u="none" dirty="0">
                          <a:effectLst/>
                          <a:latin typeface="+mn-lt"/>
                        </a:rPr>
                        <a:t>Continuer les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recherches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sur </a:t>
                      </a:r>
                      <a:r>
                        <a:rPr lang="en-US" sz="1600" b="0" i="0" u="none" dirty="0" err="1">
                          <a:effectLst/>
                          <a:latin typeface="+mn-lt"/>
                        </a:rPr>
                        <a:t>l’extraction</a:t>
                      </a:r>
                      <a:r>
                        <a:rPr lang="en-US" sz="1600" b="0" i="0" u="none" dirty="0">
                          <a:effectLst/>
                          <a:latin typeface="+mn-lt"/>
                        </a:rPr>
                        <a:t> (ABCDE).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700" b="0" i="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Prétraitement</a:t>
                      </a:r>
                      <a:r>
                        <a:rPr lang="en-US" sz="17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 images </a:t>
                      </a:r>
                      <a:endParaRPr lang="en-US" sz="2600" b="0" i="0" u="none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700" b="0" i="0" dirty="0">
                          <a:effectLst/>
                          <a:latin typeface="+mn-lt"/>
                        </a:rPr>
                        <a:t>Reduce image size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600" b="0" i="0" dirty="0">
                        <a:effectLst/>
                        <a:latin typeface="+mn-lt"/>
                      </a:endParaRPr>
                    </a:p>
                  </a:txBody>
                  <a:tcPr marL="131785" marR="131785" marT="65892" marB="6589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1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7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43304-B1B3-D7EB-6895-F1A4F7FEEC01}"/>
              </a:ext>
            </a:extLst>
          </p:cNvPr>
          <p:cNvSpPr txBox="1"/>
          <p:nvPr/>
        </p:nvSpPr>
        <p:spPr>
          <a:xfrm>
            <a:off x="1828800" y="257175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Etude de la </a:t>
            </a:r>
            <a:r>
              <a:rPr lang="en-CA" b="1" dirty="0" err="1"/>
              <a:t>caracteristique</a:t>
            </a:r>
            <a:r>
              <a:rPr lang="en-CA" b="1" dirty="0"/>
              <a:t>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781B0-C10E-9373-689E-E1AA34732483}"/>
              </a:ext>
            </a:extLst>
          </p:cNvPr>
          <p:cNvSpPr txBox="1"/>
          <p:nvPr/>
        </p:nvSpPr>
        <p:spPr>
          <a:xfrm>
            <a:off x="2028826" y="842963"/>
            <a:ext cx="493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fr-CA" sz="18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CA" sz="1800" b="0" i="0" dirty="0">
                <a:solidFill>
                  <a:srgbClr val="000000"/>
                </a:solidFill>
                <a:effectLst/>
                <a:latin typeface="Söhne"/>
              </a:rPr>
              <a:t>Nombre limité d'images pour certains patients. </a:t>
            </a:r>
            <a:endParaRPr lang="en-CA" dirty="0"/>
          </a:p>
        </p:txBody>
      </p:sp>
      <p:pic>
        <p:nvPicPr>
          <p:cNvPr id="7173" name="Pictur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85B04B3-3C01-6D6B-6586-7CE18C06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5385"/>
            <a:ext cx="1024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77238-815E-B249-E9C6-22F4376E7FA8}"/>
              </a:ext>
            </a:extLst>
          </p:cNvPr>
          <p:cNvSpPr txBox="1"/>
          <p:nvPr/>
        </p:nvSpPr>
        <p:spPr>
          <a:xfrm>
            <a:off x="1714500" y="3188255"/>
            <a:ext cx="978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fr-CA" dirty="0">
                <a:solidFill>
                  <a:srgbClr val="000000"/>
                </a:solidFill>
                <a:latin typeface="Söhne"/>
              </a:rPr>
              <a:t>Intervalle entre les images qui n'est pas précis. 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fr-CA" dirty="0">
                <a:solidFill>
                  <a:srgbClr val="000000"/>
                </a:solidFill>
                <a:latin typeface="Söhne"/>
              </a:rPr>
              <a:t>Surtout, l'absence de référence initiale : sans une image de référence initiale pour chaque patient. </a:t>
            </a:r>
          </a:p>
        </p:txBody>
      </p:sp>
      <p:pic>
        <p:nvPicPr>
          <p:cNvPr id="7175" name="Picture 7" descr="Une image contenant texte, capture d’écran, nombre, menu&#10;&#10;Description générée automatiquement">
            <a:extLst>
              <a:ext uri="{FF2B5EF4-FFF2-40B4-BE49-F238E27FC236}">
                <a16:creationId xmlns:a16="http://schemas.microsoft.com/office/drawing/2014/main" id="{5685FCDB-377A-061E-D495-934E2EBC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88" y="3834586"/>
            <a:ext cx="9223762" cy="28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4CF00-0031-3F19-BFEB-EF44DABC7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95" y="168170"/>
            <a:ext cx="6226080" cy="9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5CCA-85EC-8AB2-F49F-6797D5A6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Prétraitement</a:t>
            </a:r>
            <a:r>
              <a:rPr lang="en-CA" dirty="0"/>
              <a:t> des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numériques</a:t>
            </a:r>
            <a:endParaRPr lang="en-CA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85BDD08-3B89-D00C-846F-B8272CC51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3" y="1576901"/>
            <a:ext cx="6903769" cy="48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C807EC-F6DF-5FCB-9935-EDA808CA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45114"/>
              </p:ext>
            </p:extLst>
          </p:nvPr>
        </p:nvGraphicFramePr>
        <p:xfrm>
          <a:off x="7599363" y="2453639"/>
          <a:ext cx="3644900" cy="3261361"/>
        </p:xfrm>
        <a:graphic>
          <a:graphicData uri="http://schemas.openxmlformats.org/drawingml/2006/table">
            <a:tbl>
              <a:tblPr/>
              <a:tblGrid>
                <a:gridCol w="3644900">
                  <a:extLst>
                    <a:ext uri="{9D8B030D-6E8A-4147-A177-3AD203B41FA5}">
                      <a16:colId xmlns:a16="http://schemas.microsoft.com/office/drawing/2014/main" val="2891501730"/>
                    </a:ext>
                  </a:extLst>
                </a:gridCol>
              </a:tblGrid>
              <a:tr h="866299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1" i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Nb Valeurs NaN par colonne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55236"/>
                  </a:ext>
                </a:extLst>
              </a:tr>
              <a:tr h="2395062"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image_name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patient_id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sex : 65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age_approx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68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anatom_site_general_challenge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527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diagnosis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benign_malignant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:0 </a:t>
                      </a:r>
                      <a:endParaRPr lang="en-US" sz="16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35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88BA6-9FDB-F24A-E724-6280B51AA687}"/>
              </a:ext>
            </a:extLst>
          </p:cNvPr>
          <p:cNvSpPr txBox="1"/>
          <p:nvPr/>
        </p:nvSpPr>
        <p:spPr>
          <a:xfrm>
            <a:off x="1747242" y="341204"/>
            <a:ext cx="869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i="0" dirty="0">
                <a:solidFill>
                  <a:srgbClr val="404040"/>
                </a:solidFill>
                <a:effectLst/>
                <a:latin typeface="Söhne"/>
              </a:rPr>
              <a:t>Graphique pour visualiser la distribution des données avant le remplacement des valeurs manquantes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Söhne"/>
              </a:rPr>
              <a:t> </a:t>
            </a:r>
            <a:endParaRPr lang="en-CA" dirty="0"/>
          </a:p>
        </p:txBody>
      </p:sp>
      <p:pic>
        <p:nvPicPr>
          <p:cNvPr id="15362" name="Pictur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4C0E786-7F86-8191-31A8-B898254A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26" y="1143191"/>
            <a:ext cx="6706349" cy="24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ne image contenant texte, capture d’écran, Bleu électrique, Rectangle&#10;&#10;Description générée automatiquement">
            <a:extLst>
              <a:ext uri="{FF2B5EF4-FFF2-40B4-BE49-F238E27FC236}">
                <a16:creationId xmlns:a16="http://schemas.microsoft.com/office/drawing/2014/main" id="{96250536-213C-5F30-3385-8FA5F2C6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84891"/>
            <a:ext cx="4667249" cy="32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BC276866-C974-7963-0F1A-44C347B9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758190"/>
            <a:ext cx="6586538" cy="301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4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59CFE-126B-D5EE-C425-44937D7E7138}"/>
              </a:ext>
            </a:extLst>
          </p:cNvPr>
          <p:cNvSpPr txBox="1"/>
          <p:nvPr/>
        </p:nvSpPr>
        <p:spPr>
          <a:xfrm>
            <a:off x="1114425" y="1219171"/>
            <a:ext cx="107870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mode_sex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"sex"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 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"sex"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"sex"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mode_sex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mode_anatom_site_general_challenge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anatom_site_general_challenge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anatom_site_general_challenge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anatom_site_general_challenge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mode_anatom_site_general_challenge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moyenne_age_approx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age_approx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 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age_approx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age_approx</a:t>
            </a:r>
            <a:r>
              <a:rPr lang="en-CA" sz="18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moyenne_age_approx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B210D-E8F0-AE72-D0A1-1A2976CA6C6C}"/>
              </a:ext>
            </a:extLst>
          </p:cNvPr>
          <p:cNvSpPr txBox="1"/>
          <p:nvPr/>
        </p:nvSpPr>
        <p:spPr>
          <a:xfrm>
            <a:off x="2018110" y="49399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i="1" u="sng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Remplir les valeurs manquantes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1A3122-94FE-FD9D-1917-9672DD50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76385"/>
              </p:ext>
            </p:extLst>
          </p:nvPr>
        </p:nvGraphicFramePr>
        <p:xfrm>
          <a:off x="1114425" y="3606345"/>
          <a:ext cx="9901238" cy="2621280"/>
        </p:xfrm>
        <a:graphic>
          <a:graphicData uri="http://schemas.openxmlformats.org/drawingml/2006/table">
            <a:tbl>
              <a:tblPr/>
              <a:tblGrid>
                <a:gridCol w="9901238">
                  <a:extLst>
                    <a:ext uri="{9D8B030D-6E8A-4147-A177-3AD203B41FA5}">
                      <a16:colId xmlns:a16="http://schemas.microsoft.com/office/drawing/2014/main" val="35275395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i="0" dirty="0" err="1">
                          <a:effectLst/>
                        </a:rPr>
                        <a:t>Résultats</a:t>
                      </a:r>
                      <a:r>
                        <a:rPr lang="en-US" sz="1600" b="1" i="0" dirty="0">
                          <a:effectLst/>
                        </a:rPr>
                        <a:t> après </a:t>
                      </a:r>
                      <a:r>
                        <a:rPr lang="en-US" sz="1600" b="1" i="0" dirty="0" err="1">
                          <a:effectLst/>
                        </a:rPr>
                        <a:t>remplissage</a:t>
                      </a:r>
                      <a:endParaRPr lang="en-US" sz="1600" b="1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81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Nb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Valeurs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par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colonne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image_name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patient_id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sex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age_approx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anatom_site_general_challenge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diagnosis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benign_malignant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target : 0 </a:t>
                      </a:r>
                      <a:r>
                        <a:rPr lang="en-US" sz="1600" b="0" i="0" dirty="0" err="1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NaN</a:t>
                      </a:r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endParaRPr lang="en-US" sz="16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AC3A-FAAA-6023-F540-1AE2DC12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Prétraitement</a:t>
            </a:r>
            <a:r>
              <a:rPr lang="en-CA" dirty="0"/>
              <a:t> des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E956-5EF7-F595-4B89-9156463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700213"/>
            <a:ext cx="9932987" cy="453367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CA" dirty="0" err="1"/>
              <a:t>Redimensionnement</a:t>
            </a:r>
            <a:r>
              <a:rPr lang="en-CA" dirty="0"/>
              <a:t> des images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3F365C2-E2C5-9CBF-D722-C1ECF90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196195"/>
            <a:ext cx="7277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9E90-F37B-2802-CE91-16501EED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Semaine 4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AE2EC3-4694-E3B5-6FFA-3D96E195D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59345"/>
              </p:ext>
            </p:extLst>
          </p:nvPr>
        </p:nvGraphicFramePr>
        <p:xfrm>
          <a:off x="4716815" y="486334"/>
          <a:ext cx="6832213" cy="5901200"/>
        </p:xfrm>
        <a:graphic>
          <a:graphicData uri="http://schemas.openxmlformats.org/drawingml/2006/table">
            <a:tbl>
              <a:tblPr/>
              <a:tblGrid>
                <a:gridCol w="2207545">
                  <a:extLst>
                    <a:ext uri="{9D8B030D-6E8A-4147-A177-3AD203B41FA5}">
                      <a16:colId xmlns:a16="http://schemas.microsoft.com/office/drawing/2014/main" val="3771946200"/>
                    </a:ext>
                  </a:extLst>
                </a:gridCol>
                <a:gridCol w="2232102">
                  <a:extLst>
                    <a:ext uri="{9D8B030D-6E8A-4147-A177-3AD203B41FA5}">
                      <a16:colId xmlns:a16="http://schemas.microsoft.com/office/drawing/2014/main" val="473929454"/>
                    </a:ext>
                  </a:extLst>
                </a:gridCol>
                <a:gridCol w="2392566">
                  <a:extLst>
                    <a:ext uri="{9D8B030D-6E8A-4147-A177-3AD203B41FA5}">
                      <a16:colId xmlns:a16="http://schemas.microsoft.com/office/drawing/2014/main" val="2737572014"/>
                    </a:ext>
                  </a:extLst>
                </a:gridCol>
              </a:tblGrid>
              <a:tr h="582271">
                <a:tc gridSpan="3"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 rtl="0" fontAlgn="base"/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Les </a:t>
                      </a:r>
                      <a:r>
                        <a:rPr lang="en-US" sz="1400" b="1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Tâches</a:t>
                      </a:r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à</a:t>
                      </a:r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faire : </a:t>
                      </a:r>
                      <a:r>
                        <a:rPr lang="en-US" sz="1400" b="1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prétraitement</a:t>
                      </a:r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des </a:t>
                      </a:r>
                      <a:r>
                        <a:rPr lang="en-US" sz="1400" b="1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données</a:t>
                      </a:r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26697"/>
                  </a:ext>
                </a:extLst>
              </a:tr>
              <a:tr h="582271">
                <a:tc>
                  <a:txBody>
                    <a:bodyPr/>
                    <a:lstStyle/>
                    <a:p>
                      <a:pPr fontAlgn="t"/>
                      <a:endParaRPr lang="en-US" sz="1400" b="1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Evelyne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Hassan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400" b="1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 Hadji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34871"/>
                  </a:ext>
                </a:extLst>
              </a:tr>
              <a:tr h="1416490"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Continuer les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recherches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l’extraction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(ABCDE) </a:t>
                      </a:r>
                    </a:p>
                    <a:p>
                      <a:pPr algn="l" rtl="0" fontAlgn="base"/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Continuer les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recherches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l’extraction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(ABCDE).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Prétraitement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des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données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numériques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Dataset_separation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Continuer les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recherches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l’extraction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(ABCDE).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Prétraitement</a:t>
                      </a: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des images </a:t>
                      </a:r>
                      <a:endParaRPr lang="en-US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Dataset_separation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59276"/>
                  </a:ext>
                </a:extLst>
              </a:tr>
              <a:tr h="1035651"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Prétraitement</a:t>
                      </a: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des images </a:t>
                      </a:r>
                      <a:endParaRPr lang="en-US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Preprocessing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Image_separation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Malignant Images augmentation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N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SN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Prétraitement</a:t>
                      </a: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des images </a:t>
                      </a:r>
                      <a:endParaRPr lang="en-US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Preprocessing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Image_separation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-Malignant Images augmentation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26841"/>
                  </a:ext>
                </a:extLst>
              </a:tr>
              <a:tr h="709217">
                <a:tc>
                  <a:txBody>
                    <a:bodyPr/>
                    <a:lstStyle/>
                    <a:p>
                      <a:pPr fontAlgn="t"/>
                      <a:endParaRPr lang="en-SN" sz="1400" b="0" u="none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SN" sz="1400" b="0" i="0" u="non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SN" sz="1400" b="0" i="0" u="none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Malignant dataset augmentation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Faire new </a:t>
                      </a:r>
                      <a:r>
                        <a:rPr lang="en-US" sz="1400" b="0" i="0" u="non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dasaset</a:t>
                      </a:r>
                      <a:r>
                        <a:rPr lang="en-US" sz="1400" b="0" i="0" u="non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 </a:t>
                      </a: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N" sz="1400" b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SN" sz="1400" b="0" i="0" u="non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SN" sz="1400" b="0" i="0" u="none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367" marR="85367" marT="42683" marB="426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02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5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11AA9-3AD3-A678-6CD2-C8C08949DDF7}"/>
              </a:ext>
            </a:extLst>
          </p:cNvPr>
          <p:cNvSpPr txBox="1"/>
          <p:nvPr/>
        </p:nvSpPr>
        <p:spPr>
          <a:xfrm>
            <a:off x="2557463" y="600075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A" dirty="0"/>
              <a:t>Preprocessing (</a:t>
            </a:r>
            <a:r>
              <a:rPr lang="en-CA" dirty="0" err="1"/>
              <a:t>Nettoiement</a:t>
            </a:r>
            <a:r>
              <a:rPr lang="en-CA" dirty="0"/>
              <a:t> des </a:t>
            </a:r>
            <a:r>
              <a:rPr lang="en-CA" dirty="0" err="1"/>
              <a:t>cheveux</a:t>
            </a:r>
            <a:r>
              <a:rPr lang="en-CA" dirty="0"/>
              <a:t>)</a:t>
            </a:r>
          </a:p>
        </p:txBody>
      </p:sp>
      <p:pic>
        <p:nvPicPr>
          <p:cNvPr id="8" name="Picture 7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C3C2FD63-2024-A887-24D1-55A2A776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969407"/>
            <a:ext cx="7558086" cy="3235651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173099BD-C977-C006-449E-52CA5BB3D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t="6083" r="12361"/>
          <a:stretch/>
        </p:blipFill>
        <p:spPr bwMode="auto">
          <a:xfrm>
            <a:off x="3286126" y="4357688"/>
            <a:ext cx="2438398" cy="23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3C20E9E-9D41-A7B4-5111-C7C3FD42C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3527"/>
          <a:stretch/>
        </p:blipFill>
        <p:spPr bwMode="auto">
          <a:xfrm>
            <a:off x="7196139" y="4357688"/>
            <a:ext cx="2438398" cy="23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EEF30-7F22-2D75-A02C-8CCA34E17DAA}"/>
              </a:ext>
            </a:extLst>
          </p:cNvPr>
          <p:cNvSpPr txBox="1"/>
          <p:nvPr/>
        </p:nvSpPr>
        <p:spPr>
          <a:xfrm>
            <a:off x="2185989" y="457201"/>
            <a:ext cx="28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A" dirty="0"/>
              <a:t>Data separation</a:t>
            </a:r>
          </a:p>
        </p:txBody>
      </p:sp>
      <p:pic>
        <p:nvPicPr>
          <p:cNvPr id="19462" name="Pictur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F520AA9-CA75-1704-6893-5903A1ED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214563"/>
            <a:ext cx="8555037" cy="33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5CA492A0-C142-7B56-4235-122BFAA8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5757862"/>
            <a:ext cx="94361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D149192D-F3C1-C1AE-51C2-CD4E0EC3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6" y="1002524"/>
            <a:ext cx="10677525" cy="8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3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EC7-EAA7-2F0E-D3C1-B1F68537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CA" sz="320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D769-19C6-4487-2F44-9E7BBF77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92" y="1433208"/>
            <a:ext cx="5472164" cy="4685490"/>
          </a:xfrm>
        </p:spPr>
        <p:txBody>
          <a:bodyPr>
            <a:normAutofit/>
          </a:bodyPr>
          <a:lstStyle/>
          <a:p>
            <a:pPr rtl="0" fontAlgn="base"/>
            <a:r>
              <a:rPr lang="fr-CA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Projet 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fr-CA" sz="1600" i="0" cap="all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Détection de mélanome basée sur une analyse d’images de la peau</a:t>
            </a:r>
          </a:p>
          <a:p>
            <a:pPr marL="0" indent="0" rtl="0" fontAlgn="base">
              <a:buNone/>
            </a:pP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  </a:t>
            </a:r>
          </a:p>
          <a:p>
            <a:pPr rtl="0" fontAlgn="base"/>
            <a:r>
              <a:rPr lang="fr-CA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Pourquoi 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Problème de prédiction chez les dermatologues  </a:t>
            </a:r>
          </a:p>
          <a:p>
            <a:pPr rtl="0" fontAlgn="base"/>
            <a:endParaRPr lang="fr-CA" sz="16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CA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 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Pour aider les dermatologues. </a:t>
            </a:r>
          </a:p>
          <a:p>
            <a:pPr marL="0" indent="0" rtl="0" fontAlgn="base">
              <a:buNone/>
            </a:pPr>
            <a:endParaRPr lang="fr-CA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/>
            <a:endParaRPr lang="fr-CA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/>
            <a:endParaRPr lang="fr-CA" sz="16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endParaRPr lang="fr-CA" sz="16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CA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Symptômes du mélanome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 :</a:t>
            </a:r>
            <a:r>
              <a:rPr lang="fr-CA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CA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Signes à surveiller</a:t>
            </a:r>
            <a:endParaRPr lang="fr-CA" sz="16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7D45ED-50B9-3B09-FC83-60E47849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" b="1"/>
          <a:stretch/>
        </p:blipFill>
        <p:spPr>
          <a:xfrm>
            <a:off x="6096000" y="507148"/>
            <a:ext cx="2056007" cy="11936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B4D070-70D3-5783-772D-8FB2616B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045" y="1980497"/>
            <a:ext cx="2954437" cy="898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3FDC88-5FC2-7D5B-DD66-140B8BDEA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925" y="2043448"/>
            <a:ext cx="1534092" cy="7109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3F462A-3F6E-2F45-FE00-15E486991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08" y="3158927"/>
            <a:ext cx="4903244" cy="1005927"/>
          </a:xfrm>
          <a:prstGeom prst="rect">
            <a:avLst/>
          </a:prstGeom>
        </p:spPr>
      </p:pic>
      <p:pic>
        <p:nvPicPr>
          <p:cNvPr id="9" name="Picture 2" descr="Photos des symptômes d'alerte du mélanome">
            <a:extLst>
              <a:ext uri="{FF2B5EF4-FFF2-40B4-BE49-F238E27FC236}">
                <a16:creationId xmlns:a16="http://schemas.microsoft.com/office/drawing/2014/main" id="{4939782A-0639-2ABF-227F-8DD273E2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07" y="4207686"/>
            <a:ext cx="4903245" cy="23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5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85644-A4AB-1B14-704A-0E38001D8D94}"/>
              </a:ext>
            </a:extLst>
          </p:cNvPr>
          <p:cNvSpPr txBox="1"/>
          <p:nvPr/>
        </p:nvSpPr>
        <p:spPr>
          <a:xfrm>
            <a:off x="2043113" y="38576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CA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Malignant</a:t>
            </a:r>
            <a:r>
              <a:rPr lang="fr-CA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fr-CA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augmentation </a:t>
            </a:r>
            <a:endParaRPr lang="en-CA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7E755AE-D894-571F-3379-B334DF8A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5581"/>
            <a:ext cx="7772400" cy="363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E2804-E3D9-82C5-CBAE-DAFFA2805C37}"/>
              </a:ext>
            </a:extLst>
          </p:cNvPr>
          <p:cNvSpPr txBox="1"/>
          <p:nvPr/>
        </p:nvSpPr>
        <p:spPr>
          <a:xfrm>
            <a:off x="1771650" y="986909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im_malignant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df_malignant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image_name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90C35-230C-2502-E66C-94D2B3682319}"/>
              </a:ext>
            </a:extLst>
          </p:cNvPr>
          <p:cNvSpPr txBox="1"/>
          <p:nvPr/>
        </p:nvSpPr>
        <p:spPr>
          <a:xfrm>
            <a:off x="7704130" y="986909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im_malignant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im_name.append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4FA1-EC6E-4949-0EFB-702D638C272B}"/>
              </a:ext>
            </a:extLst>
          </p:cNvPr>
          <p:cNvSpPr txBox="1"/>
          <p:nvPr/>
        </p:nvSpPr>
        <p:spPr>
          <a:xfrm>
            <a:off x="2980483" y="1735771"/>
            <a:ext cx="472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dataset_image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pPr lvl="2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'.jpg'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j:</a:t>
            </a:r>
          </a:p>
          <a:p>
            <a:pPr lvl="3"/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tab_malignant.append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688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1F816-3F4C-3B3B-EB10-C776AA70BD6E}"/>
              </a:ext>
            </a:extLst>
          </p:cNvPr>
          <p:cNvSpPr txBox="1"/>
          <p:nvPr/>
        </p:nvSpPr>
        <p:spPr>
          <a:xfrm>
            <a:off x="3071813" y="5143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Nouveau dataset</a:t>
            </a:r>
          </a:p>
        </p:txBody>
      </p:sp>
      <p:pic>
        <p:nvPicPr>
          <p:cNvPr id="20482" name="Picture 2" descr="Une image contenant texte, Police, logiciel, Page web&#10;&#10;Description générée automatiquement">
            <a:extLst>
              <a:ext uri="{FF2B5EF4-FFF2-40B4-BE49-F238E27FC236}">
                <a16:creationId xmlns:a16="http://schemas.microsoft.com/office/drawing/2014/main" id="{57B5661A-1B44-3797-3B2C-184705F5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43" y="1068348"/>
            <a:ext cx="8291511" cy="29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1FF8A724-872E-2344-16C3-F54E766B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694564"/>
            <a:ext cx="65913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A1746C1C-C977-F7FB-541C-2A02CFA7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" y="4245732"/>
            <a:ext cx="109982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06C71-A924-BBBA-AB23-F4B7EA1D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Semaine 5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4D5AF5-D3C2-532A-25D2-2171F8283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37889"/>
              </p:ext>
            </p:extLst>
          </p:nvPr>
        </p:nvGraphicFramePr>
        <p:xfrm>
          <a:off x="4744212" y="641551"/>
          <a:ext cx="6770077" cy="5411557"/>
        </p:xfrm>
        <a:graphic>
          <a:graphicData uri="http://schemas.openxmlformats.org/drawingml/2006/table">
            <a:tbl>
              <a:tblPr/>
              <a:tblGrid>
                <a:gridCol w="2074892">
                  <a:extLst>
                    <a:ext uri="{9D8B030D-6E8A-4147-A177-3AD203B41FA5}">
                      <a16:colId xmlns:a16="http://schemas.microsoft.com/office/drawing/2014/main" val="500025270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val="3596708773"/>
                    </a:ext>
                  </a:extLst>
                </a:gridCol>
                <a:gridCol w="2200812">
                  <a:extLst>
                    <a:ext uri="{9D8B030D-6E8A-4147-A177-3AD203B41FA5}">
                      <a16:colId xmlns:a16="http://schemas.microsoft.com/office/drawing/2014/main" val="759884146"/>
                    </a:ext>
                  </a:extLst>
                </a:gridCol>
              </a:tblGrid>
              <a:tr h="611113">
                <a:tc gridSpan="3">
                  <a:txBody>
                    <a:bodyPr/>
                    <a:lstStyle/>
                    <a:p>
                      <a:pPr fontAlgn="t"/>
                      <a:endParaRPr lang="en-US" sz="1400" b="1" dirty="0">
                        <a:effectLst/>
                        <a:latin typeface="+mn-lt"/>
                      </a:endParaRPr>
                    </a:p>
                    <a:p>
                      <a:pPr algn="ctr" rtl="0" fontAlgn="base"/>
                      <a:r>
                        <a:rPr lang="en-US" sz="1400" b="1" i="0" dirty="0">
                          <a:effectLst/>
                          <a:latin typeface="+mn-lt"/>
                        </a:rPr>
                        <a:t>Les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Tâches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à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 faire :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prétraitement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 des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 et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création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 des </a:t>
                      </a:r>
                      <a:r>
                        <a:rPr lang="en-US" sz="1400" b="1" i="0" dirty="0" err="1">
                          <a:effectLst/>
                          <a:latin typeface="+mn-lt"/>
                        </a:rPr>
                        <a:t>modèles</a:t>
                      </a:r>
                      <a:r>
                        <a:rPr lang="en-US" sz="1400" b="1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11695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pPr fontAlgn="t"/>
                      <a:endParaRPr lang="en-US" sz="1400" b="1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+mn-lt"/>
                        </a:rPr>
                        <a:t>Evelyne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1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+mn-lt"/>
                        </a:rPr>
                        <a:t>Hassan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1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+mn-lt"/>
                        </a:rPr>
                        <a:t>EL Hadji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13923"/>
                  </a:ext>
                </a:extLst>
              </a:tr>
              <a:tr h="979906"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Améliorer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la segmentation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Améliorer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extraction ABD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Améliorer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la segmentation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Améliorer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extraction ABD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Faire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recherche sur le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serveur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dirty="0">
                        <a:effectLst/>
                        <a:latin typeface="+mn-lt"/>
                      </a:endParaRP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64676"/>
                  </a:ext>
                </a:extLst>
              </a:tr>
              <a:tr h="1020883"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Faire un 1</a:t>
                      </a:r>
                      <a:r>
                        <a:rPr lang="en-US" sz="1400" b="0" i="0" baseline="30000" dirty="0">
                          <a:effectLst/>
                          <a:latin typeface="+mn-lt"/>
                        </a:rPr>
                        <a:t>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DML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Utiliser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Autokeras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pour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créer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Faire un 1</a:t>
                      </a:r>
                      <a:r>
                        <a:rPr lang="en-US" sz="1400" b="0" i="0" baseline="30000" dirty="0">
                          <a:effectLst/>
                          <a:latin typeface="+mn-lt"/>
                        </a:rPr>
                        <a:t>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ML 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760179"/>
                  </a:ext>
                </a:extLst>
              </a:tr>
              <a:tr h="1430654"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Comparer les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résultats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 du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hassan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Faire le recherche extraction de C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Faire un 1</a:t>
                      </a:r>
                      <a:r>
                        <a:rPr lang="en-US" sz="1400" b="0" i="0" baseline="30000" dirty="0">
                          <a:effectLst/>
                          <a:latin typeface="+mn-lt"/>
                        </a:rPr>
                        <a:t>er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DML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 err="1">
                          <a:effectLst/>
                          <a:latin typeface="+mn-lt"/>
                        </a:rPr>
                        <a:t>Choisir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et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sélectionné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le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meilleur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 : segmentation et extraction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b="0" dirty="0">
                        <a:effectLst/>
                        <a:latin typeface="+mn-lt"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Faire un 2eme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modèle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ML avec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extraites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Comparer les </a:t>
                      </a:r>
                      <a:r>
                        <a:rPr lang="en-US" sz="1400" b="0" i="0" dirty="0" err="1">
                          <a:effectLst/>
                          <a:latin typeface="+mn-lt"/>
                        </a:rPr>
                        <a:t>résultats</a:t>
                      </a:r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705" marR="90705" marT="45352" marB="45352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42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B95E5-3BFA-3EDE-4074-3438466C070F}"/>
              </a:ext>
            </a:extLst>
          </p:cNvPr>
          <p:cNvSpPr txBox="1"/>
          <p:nvPr/>
        </p:nvSpPr>
        <p:spPr>
          <a:xfrm>
            <a:off x="2400300" y="585788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A" dirty="0"/>
              <a:t>Segmentation et Feature extraction</a:t>
            </a:r>
          </a:p>
        </p:txBody>
      </p:sp>
      <p:pic>
        <p:nvPicPr>
          <p:cNvPr id="21532" name="Picture 28" descr="Une image contenant acarien, rose, pêche&#10;&#10;Description générée automatiquement">
            <a:extLst>
              <a:ext uri="{FF2B5EF4-FFF2-40B4-BE49-F238E27FC236}">
                <a16:creationId xmlns:a16="http://schemas.microsoft.com/office/drawing/2014/main" id="{3D73677D-E9E4-2881-B70C-A27B4015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17" y="1374775"/>
            <a:ext cx="1761984" cy="21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4" name="Picture 30">
            <a:extLst>
              <a:ext uri="{FF2B5EF4-FFF2-40B4-BE49-F238E27FC236}">
                <a16:creationId xmlns:a16="http://schemas.microsoft.com/office/drawing/2014/main" id="{00F26F94-080F-E6BA-AD1D-D6012855B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07" y="1358900"/>
            <a:ext cx="2066960" cy="22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6" name="Picture 3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8D6067DD-EBAC-BAD2-C4F7-009E0597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35" y="4495800"/>
            <a:ext cx="3911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8" name="Picture 34" descr="Une image contenant Caractère coloré, cœur, capture d’écran&#10;&#10;Description générée automatiquement">
            <a:extLst>
              <a:ext uri="{FF2B5EF4-FFF2-40B4-BE49-F238E27FC236}">
                <a16:creationId xmlns:a16="http://schemas.microsoft.com/office/drawing/2014/main" id="{3F9CF4C7-2616-2753-CF83-43AB1553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01" y="4040188"/>
            <a:ext cx="2658898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8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FFE00-CFFE-B640-33F3-41275FE27C6E}"/>
              </a:ext>
            </a:extLst>
          </p:cNvPr>
          <p:cNvSpPr txBox="1"/>
          <p:nvPr/>
        </p:nvSpPr>
        <p:spPr>
          <a:xfrm>
            <a:off x="2057400" y="457200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A" dirty="0"/>
              <a:t>Extraction des features dans </a:t>
            </a:r>
            <a:r>
              <a:rPr lang="en-CA" dirty="0" err="1"/>
              <a:t>l’ensemble</a:t>
            </a:r>
            <a:r>
              <a:rPr lang="en-CA" dirty="0"/>
              <a:t> des jeu de </a:t>
            </a:r>
            <a:r>
              <a:rPr lang="en-CA" dirty="0" err="1"/>
              <a:t>données</a:t>
            </a:r>
            <a:endParaRPr lang="en-CA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359E54-1FF0-E2C1-07D0-4A084B96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5" y="1219200"/>
            <a:ext cx="6642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81674-E513-4DBC-19E5-805324809103}"/>
              </a:ext>
            </a:extLst>
          </p:cNvPr>
          <p:cNvSpPr txBox="1"/>
          <p:nvPr/>
        </p:nvSpPr>
        <p:spPr>
          <a:xfrm>
            <a:off x="2243138" y="40005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CA" dirty="0" err="1"/>
              <a:t>Insérer</a:t>
            </a:r>
            <a:r>
              <a:rPr lang="en-CA" dirty="0"/>
              <a:t> dans dataset</a:t>
            </a:r>
          </a:p>
        </p:txBody>
      </p:sp>
      <p:pic>
        <p:nvPicPr>
          <p:cNvPr id="22530" name="Pictur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3EFA351F-E27D-399E-2F63-BD22C0E5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0" y="1628775"/>
            <a:ext cx="10979800" cy="19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2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Metal tubes aligned in an angle">
            <a:extLst>
              <a:ext uri="{FF2B5EF4-FFF2-40B4-BE49-F238E27FC236}">
                <a16:creationId xmlns:a16="http://schemas.microsoft.com/office/drawing/2014/main" id="{58BB6E39-7C0D-0638-32C0-EFB69F629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732" b="9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679CB-ABD0-35B4-EC10-510E0A8D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Model Pipelines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068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FB20-6B51-87DE-06EC-3A2A2B03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</p:txBody>
      </p:sp>
      <p:pic>
        <p:nvPicPr>
          <p:cNvPr id="6" name="Content Placeholder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E787A19-28F9-3459-183C-C240801BB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1804987"/>
            <a:ext cx="6067425" cy="4128351"/>
          </a:xfrm>
        </p:spPr>
      </p:pic>
    </p:spTree>
    <p:extLst>
      <p:ext uri="{BB962C8B-B14F-4D97-AF65-F5344CB8AC3E}">
        <p14:creationId xmlns:p14="http://schemas.microsoft.com/office/powerpoint/2010/main" val="252912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ADD2-54DD-865D-5A7D-42A336AE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 </a:t>
            </a:r>
            <a:r>
              <a:rPr lang="en-CA" dirty="0" err="1"/>
              <a:t>Keras</a:t>
            </a:r>
            <a:endParaRPr lang="en-CA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B8859D7-F14E-325A-FFF1-6EED48105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346564"/>
            <a:ext cx="9812337" cy="16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044A2B83-9242-9522-03CE-B58B8DC9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613942"/>
            <a:ext cx="4211638" cy="42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0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2614DB-D74C-AC84-158A-C9F8484827CB}"/>
              </a:ext>
            </a:extLst>
          </p:cNvPr>
          <p:cNvSpPr txBox="1"/>
          <p:nvPr/>
        </p:nvSpPr>
        <p:spPr>
          <a:xfrm>
            <a:off x="2246710" y="36540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RESULTAT AVEC DEUX IMAGES DÉJÀ VU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CA" dirty="0"/>
          </a:p>
        </p:txBody>
      </p:sp>
      <p:pic>
        <p:nvPicPr>
          <p:cNvPr id="25616" name="Picture 16">
            <a:extLst>
              <a:ext uri="{FF2B5EF4-FFF2-40B4-BE49-F238E27FC236}">
                <a16:creationId xmlns:a16="http://schemas.microsoft.com/office/drawing/2014/main" id="{AD6FF58F-2DB8-4E53-F716-B5E9933C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854647"/>
            <a:ext cx="10348912" cy="186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8" name="Picture 18">
            <a:extLst>
              <a:ext uri="{FF2B5EF4-FFF2-40B4-BE49-F238E27FC236}">
                <a16:creationId xmlns:a16="http://schemas.microsoft.com/office/drawing/2014/main" id="{D0174C2A-3C38-C329-06D7-76C6E84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2722285"/>
            <a:ext cx="70866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545CD-218A-D53F-1B2E-8F301904B9CA}"/>
              </a:ext>
            </a:extLst>
          </p:cNvPr>
          <p:cNvSpPr txBox="1"/>
          <p:nvPr/>
        </p:nvSpPr>
        <p:spPr>
          <a:xfrm>
            <a:off x="2389585" y="399228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RESULTAT AVEC SIX IMAGE NON VU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CA" dirty="0"/>
          </a:p>
        </p:txBody>
      </p:sp>
      <p:pic>
        <p:nvPicPr>
          <p:cNvPr id="25620" name="Picture 20">
            <a:extLst>
              <a:ext uri="{FF2B5EF4-FFF2-40B4-BE49-F238E27FC236}">
                <a16:creationId xmlns:a16="http://schemas.microsoft.com/office/drawing/2014/main" id="{095DEEFD-2B30-E7FC-A209-61B5735D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4361617"/>
            <a:ext cx="9302749" cy="23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5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0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4" descr="Graphique financier numérique">
            <a:extLst>
              <a:ext uri="{FF2B5EF4-FFF2-40B4-BE49-F238E27FC236}">
                <a16:creationId xmlns:a16="http://schemas.microsoft.com/office/drawing/2014/main" id="{2A4001EB-6599-0712-A70A-326D92EE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24F2C-91EF-5D76-B980-4919D429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729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524639"/>
                </a:solidFill>
              </a:rPr>
              <a:t>Table des matières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24639"/>
          </a:solidFill>
          <a:ln>
            <a:solidFill>
              <a:srgbClr val="5246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F03D-3C2A-A54A-AB94-A5A3C436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343024"/>
            <a:ext cx="10501312" cy="5114925"/>
          </a:xfrm>
        </p:spPr>
        <p:txBody>
          <a:bodyPr>
            <a:noAutofit/>
          </a:bodyPr>
          <a:lstStyle/>
          <a:p>
            <a:pPr marL="571500" indent="-571500"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romanUcPeriod"/>
            </a:pPr>
            <a:r>
              <a:rPr lang="fr-FR" b="1" i="1" dirty="0">
                <a:effectLst/>
                <a:latin typeface="Arial" panose="020B0604020202020204" pitchFamily="34" charset="0"/>
              </a:rPr>
              <a:t>Data Engineering Pipelines</a:t>
            </a:r>
            <a:r>
              <a:rPr lang="fr-FR" b="1" i="0" dirty="0">
                <a:effectLst/>
                <a:latin typeface="Arial" panose="020B0604020202020204" pitchFamily="34" charset="0"/>
              </a:rPr>
              <a:t> </a:t>
            </a:r>
            <a:endParaRPr lang="fr-FR" b="1" i="0" dirty="0">
              <a:effectLst/>
              <a:latin typeface="Calibri Light" panose="020F0302020204030204" pitchFamily="34" charset="0"/>
            </a:endParaRPr>
          </a:p>
          <a:p>
            <a:pPr marL="514350" indent="-514350"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</a:rPr>
              <a:t>L</a:t>
            </a:r>
            <a:r>
              <a:rPr lang="fr-FR" b="1" i="0" dirty="0">
                <a:effectLst/>
                <a:latin typeface="Calibri" panose="020F0502020204030204" pitchFamily="34" charset="0"/>
              </a:rPr>
              <a:t>a Collecte de Données  </a:t>
            </a:r>
          </a:p>
          <a:p>
            <a:pPr marL="514350" indent="-514350"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arabicPeriod"/>
            </a:pPr>
            <a:r>
              <a:rPr lang="fr-FR" b="1" i="0" cap="all" dirty="0">
                <a:effectLst/>
                <a:latin typeface="Calibri" panose="020F0502020204030204" pitchFamily="34" charset="0"/>
              </a:rPr>
              <a:t>PRÉTRAITEMENT DES DONNÉES </a:t>
            </a:r>
          </a:p>
          <a:p>
            <a:pPr marL="914400" lvl="1" indent="-514350" fontAlgn="base">
              <a:lnSpc>
                <a:spcPct val="90000"/>
              </a:lnSpc>
              <a:buClr>
                <a:srgbClr val="5894E3"/>
              </a:buClr>
              <a:buFont typeface="+mj-lt"/>
              <a:buAutoNum type="alphaLcParenR"/>
            </a:pPr>
            <a:r>
              <a:rPr lang="fr-FR" sz="1800" b="1" u="sng" dirty="0">
                <a:latin typeface="Calibri" panose="020F0502020204030204" pitchFamily="34" charset="0"/>
              </a:rPr>
              <a:t>Prétraitement des données </a:t>
            </a:r>
            <a:r>
              <a:rPr lang="fr-FR" sz="1800" b="1" u="sng" dirty="0" err="1">
                <a:latin typeface="Calibri" panose="020F0502020204030204" pitchFamily="34" charset="0"/>
              </a:rPr>
              <a:t>numeriques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marL="914400" lvl="1" indent="-514350" fontAlgn="base">
              <a:lnSpc>
                <a:spcPct val="90000"/>
              </a:lnSpc>
              <a:buClr>
                <a:srgbClr val="5894E3"/>
              </a:buClr>
              <a:buFont typeface="+mj-lt"/>
              <a:buAutoNum type="alphaLcParenR"/>
            </a:pPr>
            <a:r>
              <a:rPr lang="fr-FR" sz="1800" b="1" i="0" u="sng" dirty="0">
                <a:effectLst/>
                <a:latin typeface="Söhne"/>
              </a:rPr>
              <a:t>Prétraitement des images</a:t>
            </a:r>
            <a:r>
              <a:rPr lang="fr-FR" sz="1800" b="0" i="0" dirty="0">
                <a:effectLst/>
                <a:latin typeface="Söhne"/>
              </a:rPr>
              <a:t> 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 err="1">
                <a:effectLst/>
                <a:latin typeface="Arial" panose="020B0604020202020204" pitchFamily="34" charset="0"/>
              </a:rPr>
              <a:t>Reduce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 image size 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 err="1">
                <a:effectLst/>
                <a:latin typeface="Arial" panose="020B0604020202020204" pitchFamily="34" charset="0"/>
              </a:rPr>
              <a:t>Preprocessing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 (Enlèvement des cheveux) 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 err="1">
                <a:effectLst/>
                <a:latin typeface="Arial" panose="020B0604020202020204" pitchFamily="34" charset="0"/>
              </a:rPr>
              <a:t>Dataset_separation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 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 err="1">
                <a:effectLst/>
                <a:latin typeface="Arial" panose="020B0604020202020204" pitchFamily="34" charset="0"/>
              </a:rPr>
              <a:t>Malignant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fr-FR" sz="1800" b="1" i="0" dirty="0" err="1">
                <a:effectLst/>
                <a:latin typeface="Arial" panose="020B0604020202020204" pitchFamily="34" charset="0"/>
              </a:rPr>
              <a:t>dataset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 augmentation 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>
                <a:effectLst/>
                <a:latin typeface="Arial" panose="020B0604020202020204" pitchFamily="34" charset="0"/>
              </a:rPr>
              <a:t>Segmentation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lvl="2" fontAlgn="base">
              <a:lnSpc>
                <a:spcPct val="90000"/>
              </a:lnSpc>
              <a:buClr>
                <a:srgbClr val="5894E3"/>
              </a:buClr>
              <a:buFont typeface="Arial" panose="020B0604020202020204" pitchFamily="34" charset="0"/>
              <a:buChar char="•"/>
            </a:pPr>
            <a:r>
              <a:rPr lang="fr-FR" sz="1800" b="1" i="0" dirty="0" err="1">
                <a:effectLst/>
                <a:latin typeface="Arial" panose="020B0604020202020204" pitchFamily="34" charset="0"/>
              </a:rPr>
              <a:t>Features</a:t>
            </a:r>
            <a:r>
              <a:rPr lang="fr-FR" sz="1800" b="1" i="0" dirty="0">
                <a:effectLst/>
                <a:latin typeface="Arial" panose="020B0604020202020204" pitchFamily="34" charset="0"/>
              </a:rPr>
              <a:t> extraction (ABCDE) 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marL="571500" indent="-571500"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romanUcPeriod" startAt="2"/>
            </a:pPr>
            <a:r>
              <a:rPr lang="fr-FR" b="1" i="1" dirty="0">
                <a:effectLst/>
                <a:latin typeface="Arial" panose="020B0604020202020204" pitchFamily="34" charset="0"/>
              </a:rPr>
              <a:t>Model Pipelines .</a:t>
            </a:r>
            <a:r>
              <a:rPr lang="fr-FR" b="1" i="0" dirty="0">
                <a:effectLst/>
                <a:latin typeface="Arial" panose="020B0604020202020204" pitchFamily="34" charset="0"/>
              </a:rPr>
              <a:t> </a:t>
            </a:r>
            <a:endParaRPr lang="fr-FR" b="1" i="0" dirty="0">
              <a:effectLst/>
              <a:latin typeface="Calibri Light" panose="020F0302020204030204" pitchFamily="34" charset="0"/>
            </a:endParaRPr>
          </a:p>
          <a:p>
            <a:pPr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arabicPeriod"/>
            </a:pPr>
            <a:r>
              <a:rPr lang="fr-FR" b="1" i="0" dirty="0">
                <a:effectLst/>
                <a:latin typeface="Calibri Light" panose="020F0302020204030204" pitchFamily="34" charset="0"/>
              </a:rPr>
              <a:t>ML   </a:t>
            </a:r>
          </a:p>
          <a:p>
            <a:pPr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arabicPeriod" startAt="2"/>
            </a:pPr>
            <a:r>
              <a:rPr lang="fr-FR" b="1" i="0" dirty="0" err="1">
                <a:effectLst/>
                <a:latin typeface="Calibri Light" panose="020F0302020204030204" pitchFamily="34" charset="0"/>
              </a:rPr>
              <a:t>Autokeras</a:t>
            </a:r>
            <a:r>
              <a:rPr lang="fr-FR" b="1" i="0" dirty="0">
                <a:effectLst/>
                <a:latin typeface="Calibri Light" panose="020F0302020204030204" pitchFamily="34" charset="0"/>
              </a:rPr>
              <a:t> </a:t>
            </a:r>
          </a:p>
          <a:p>
            <a:pPr rtl="0" fontAlgn="base">
              <a:lnSpc>
                <a:spcPct val="90000"/>
              </a:lnSpc>
              <a:buClr>
                <a:srgbClr val="5894E3"/>
              </a:buClr>
              <a:buFont typeface="+mj-lt"/>
              <a:buAutoNum type="arabicPeriod" startAt="3"/>
            </a:pPr>
            <a:r>
              <a:rPr lang="fr-FR" b="1" i="0" dirty="0">
                <a:effectLst/>
                <a:latin typeface="Calibri Light" panose="020F0302020204030204" pitchFamily="34" charset="0"/>
              </a:rPr>
              <a:t>DML </a:t>
            </a:r>
          </a:p>
          <a:p>
            <a:pPr marL="0" indent="0">
              <a:lnSpc>
                <a:spcPct val="90000"/>
              </a:lnSpc>
              <a:buClr>
                <a:srgbClr val="5894E3"/>
              </a:buClr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98429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8DD7-651D-B7BF-AA72-1C49B8E0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DML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A192096-8231-FEF2-98BA-497C94B3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79090"/>
            <a:ext cx="68707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DDAD3ECB-0CE7-197A-0A5A-C3AC0C398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2" y="1198127"/>
            <a:ext cx="3606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475B6F85-3BDB-1842-AC6C-1C38F0B5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3" y="2812939"/>
            <a:ext cx="9940215" cy="33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12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319E2658-34F1-B6A3-C0D3-95B850A7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9223"/>
            <a:ext cx="9486900" cy="42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5D719-24F8-D818-916B-7FAF86335629}"/>
              </a:ext>
            </a:extLst>
          </p:cNvPr>
          <p:cNvSpPr txBox="1"/>
          <p:nvPr/>
        </p:nvSpPr>
        <p:spPr>
          <a:xfrm>
            <a:off x="789385" y="4627454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model ne performe pas bien pour le moment l’entrainement n’a pas encore été correctement fait </a:t>
            </a:r>
            <a:endParaRPr lang="en-CA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1A9F33D9-7E8A-B017-3C00-760EE4BD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22" y="4578467"/>
            <a:ext cx="3120628" cy="22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9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0A6E2-EFB4-29E3-A4D1-3FDFDA925745}"/>
              </a:ext>
            </a:extLst>
          </p:cNvPr>
          <p:cNvSpPr txBox="1"/>
          <p:nvPr/>
        </p:nvSpPr>
        <p:spPr>
          <a:xfrm>
            <a:off x="1743075" y="400050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Recherche sur le </a:t>
            </a:r>
            <a:r>
              <a:rPr lang="en-CA" dirty="0" err="1"/>
              <a:t>serveur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162B7-E703-BC68-EE95-3E5A6DFBE76D}"/>
              </a:ext>
            </a:extLst>
          </p:cNvPr>
          <p:cNvSpPr txBox="1"/>
          <p:nvPr/>
        </p:nvSpPr>
        <p:spPr>
          <a:xfrm>
            <a:off x="1800225" y="1300163"/>
            <a:ext cx="918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Après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tentatives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vain, on a </a:t>
            </a:r>
            <a:r>
              <a:rPr lang="en-CA" dirty="0" err="1"/>
              <a:t>pu</a:t>
            </a:r>
            <a:r>
              <a:rPr lang="en-CA" dirty="0"/>
              <a:t> </a:t>
            </a:r>
            <a:r>
              <a:rPr lang="en-CA" dirty="0" err="1"/>
              <a:t>finalement</a:t>
            </a:r>
            <a:r>
              <a:rPr lang="en-CA" dirty="0"/>
              <a:t>  importer </a:t>
            </a:r>
            <a:r>
              <a:rPr lang="en-CA" dirty="0" err="1"/>
              <a:t>tous</a:t>
            </a:r>
            <a:r>
              <a:rPr lang="en-CA" dirty="0"/>
              <a:t> les images dans le </a:t>
            </a:r>
            <a:r>
              <a:rPr lang="en-CA" dirty="0" err="1"/>
              <a:t>serveur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9459B-308C-93BD-73DA-534ADE8D6B55}"/>
              </a:ext>
            </a:extLst>
          </p:cNvPr>
          <p:cNvSpPr txBox="1"/>
          <p:nvPr/>
        </p:nvSpPr>
        <p:spPr>
          <a:xfrm>
            <a:off x="1743075" y="2292609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Présentation</a:t>
            </a:r>
            <a:r>
              <a:rPr lang="en-CA" dirty="0"/>
              <a:t> des travaux </a:t>
            </a:r>
            <a:r>
              <a:rPr lang="en-CA" dirty="0" err="1"/>
              <a:t>futurs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44D73-ED8D-74EE-B28F-780F04D2D472}"/>
              </a:ext>
            </a:extLst>
          </p:cNvPr>
          <p:cNvSpPr txBox="1"/>
          <p:nvPr/>
        </p:nvSpPr>
        <p:spPr>
          <a:xfrm>
            <a:off x="1728093" y="2967335"/>
            <a:ext cx="7013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A" dirty="0" err="1"/>
              <a:t>Recommencer</a:t>
            </a:r>
            <a:r>
              <a:rPr lang="en-CA" dirty="0"/>
              <a:t> le </a:t>
            </a:r>
            <a:r>
              <a:rPr lang="en-CA" dirty="0" err="1"/>
              <a:t>pretraitement</a:t>
            </a:r>
            <a:r>
              <a:rPr lang="en-CA" dirty="0"/>
              <a:t> des image dans le </a:t>
            </a:r>
            <a:r>
              <a:rPr lang="en-CA" dirty="0" err="1"/>
              <a:t>serveur</a:t>
            </a:r>
            <a:endParaRPr lang="en-CA" dirty="0"/>
          </a:p>
          <a:p>
            <a:pPr marL="285750" indent="-285750">
              <a:buFont typeface="Wingdings" pitchFamily="2" charset="2"/>
              <a:buChar char="ü"/>
            </a:pPr>
            <a:r>
              <a:rPr lang="en-CA" dirty="0" err="1"/>
              <a:t>Entrainement</a:t>
            </a:r>
            <a:r>
              <a:rPr lang="en-CA" dirty="0"/>
              <a:t> des </a:t>
            </a:r>
            <a:r>
              <a:rPr lang="en-CA" dirty="0" err="1"/>
              <a:t>modèles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du </a:t>
            </a:r>
            <a:r>
              <a:rPr lang="en-CA" dirty="0" err="1"/>
              <a:t>serveur</a:t>
            </a:r>
            <a:endParaRPr lang="en-CA" dirty="0"/>
          </a:p>
          <a:p>
            <a:pPr marL="285750" indent="-285750">
              <a:buFont typeface="Wingdings" pitchFamily="2" charset="2"/>
              <a:buChar char="ü"/>
            </a:pPr>
            <a:r>
              <a:rPr lang="en-CA" dirty="0" err="1"/>
              <a:t>Amélioration</a:t>
            </a:r>
            <a:r>
              <a:rPr lang="en-CA" dirty="0"/>
              <a:t> des </a:t>
            </a:r>
            <a:r>
              <a:rPr lang="en-CA" dirty="0" err="1"/>
              <a:t>modèles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98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ubes aligned in an angle">
            <a:extLst>
              <a:ext uri="{FF2B5EF4-FFF2-40B4-BE49-F238E27FC236}">
                <a16:creationId xmlns:a16="http://schemas.microsoft.com/office/drawing/2014/main" id="{71A082E7-BA3B-C167-877E-4D362B56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732" b="9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22F76-1954-CC53-408D-BE157738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Data Engineering pipelines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915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757AC-1FDF-0F06-97D2-4C3ED3E4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Semaine 1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BC891-873E-4954-031E-3A9275FD0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90086"/>
              </p:ext>
            </p:extLst>
          </p:nvPr>
        </p:nvGraphicFramePr>
        <p:xfrm>
          <a:off x="4816434" y="641551"/>
          <a:ext cx="6625635" cy="5264780"/>
        </p:xfrm>
        <a:graphic>
          <a:graphicData uri="http://schemas.openxmlformats.org/drawingml/2006/table">
            <a:tbl>
              <a:tblPr/>
              <a:tblGrid>
                <a:gridCol w="2278511">
                  <a:extLst>
                    <a:ext uri="{9D8B030D-6E8A-4147-A177-3AD203B41FA5}">
                      <a16:colId xmlns:a16="http://schemas.microsoft.com/office/drawing/2014/main" val="2576565294"/>
                    </a:ext>
                  </a:extLst>
                </a:gridCol>
                <a:gridCol w="2278511">
                  <a:extLst>
                    <a:ext uri="{9D8B030D-6E8A-4147-A177-3AD203B41FA5}">
                      <a16:colId xmlns:a16="http://schemas.microsoft.com/office/drawing/2014/main" val="2698237961"/>
                    </a:ext>
                  </a:extLst>
                </a:gridCol>
                <a:gridCol w="2068613">
                  <a:extLst>
                    <a:ext uri="{9D8B030D-6E8A-4147-A177-3AD203B41FA5}">
                      <a16:colId xmlns:a16="http://schemas.microsoft.com/office/drawing/2014/main" val="4163673412"/>
                    </a:ext>
                  </a:extLst>
                </a:gridCol>
              </a:tblGrid>
              <a:tr h="866031">
                <a:tc gridSpan="3"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  <a:latin typeface="+mn-lt"/>
                      </a:endParaRPr>
                    </a:p>
                    <a:p>
                      <a:pPr algn="ctr" rtl="0" fontAlgn="base"/>
                      <a:r>
                        <a:rPr lang="en-US" sz="2000" b="1" i="0" dirty="0">
                          <a:effectLst/>
                          <a:latin typeface="+mn-lt"/>
                        </a:rPr>
                        <a:t>Les </a:t>
                      </a:r>
                      <a:r>
                        <a:rPr lang="en-US" sz="2000" b="1" i="0" dirty="0" err="1">
                          <a:effectLst/>
                          <a:latin typeface="+mn-lt"/>
                        </a:rPr>
                        <a:t>Tâches</a:t>
                      </a:r>
                      <a:r>
                        <a:rPr lang="en-US" sz="2000" b="1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1" i="0" dirty="0" err="1">
                          <a:effectLst/>
                          <a:latin typeface="+mn-lt"/>
                        </a:rPr>
                        <a:t>à</a:t>
                      </a:r>
                      <a:r>
                        <a:rPr lang="en-US" sz="2000" b="1" i="0" dirty="0">
                          <a:effectLst/>
                          <a:latin typeface="+mn-lt"/>
                        </a:rPr>
                        <a:t> faire : </a:t>
                      </a:r>
                      <a:r>
                        <a:rPr lang="en-US" sz="2000" b="1" i="0" dirty="0" err="1">
                          <a:effectLst/>
                          <a:latin typeface="+mn-lt"/>
                        </a:rPr>
                        <a:t>Collecte</a:t>
                      </a:r>
                      <a:r>
                        <a:rPr lang="en-US" sz="2000" b="1" i="0" dirty="0">
                          <a:effectLst/>
                          <a:latin typeface="+mn-lt"/>
                        </a:rPr>
                        <a:t> des </a:t>
                      </a:r>
                      <a:r>
                        <a:rPr lang="en-US" sz="2000" b="1" i="0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2000" b="1" i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75295"/>
                  </a:ext>
                </a:extLst>
              </a:tr>
              <a:tr h="866031"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 dirty="0">
                          <a:effectLst/>
                          <a:latin typeface="+mn-lt"/>
                        </a:rPr>
                        <a:t>Evelyne</a:t>
                      </a:r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+mn-lt"/>
                        </a:rPr>
                        <a:t>Hassan</a:t>
                      </a:r>
                      <a:r>
                        <a:rPr lang="en-US" sz="2000" b="0" i="0">
                          <a:effectLst/>
                          <a:latin typeface="+mn-lt"/>
                        </a:rPr>
                        <a:t> </a:t>
                      </a:r>
                      <a:endParaRPr lang="en-US" sz="2500" b="0" i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+mn-lt"/>
                        </a:rPr>
                        <a:t>EL Hadji</a:t>
                      </a:r>
                      <a:r>
                        <a:rPr lang="en-US" sz="2000" b="0" i="0">
                          <a:effectLst/>
                          <a:latin typeface="+mn-lt"/>
                        </a:rPr>
                        <a:t> </a:t>
                      </a:r>
                      <a:endParaRPr lang="en-US" sz="2500" b="0" i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000345"/>
                  </a:ext>
                </a:extLst>
              </a:tr>
              <a:tr h="1166140"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 dirty="0" err="1">
                          <a:effectLst/>
                          <a:latin typeface="+mn-lt"/>
                        </a:rPr>
                        <a:t>Collecte</a:t>
                      </a:r>
                      <a:r>
                        <a:rPr lang="en-US" sz="2000" b="1" i="0" dirty="0">
                          <a:effectLst/>
                          <a:latin typeface="+mn-lt"/>
                        </a:rPr>
                        <a:t> des </a:t>
                      </a:r>
                      <a:r>
                        <a:rPr lang="en-US" sz="2000" b="1" i="0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+mn-lt"/>
                        </a:rPr>
                        <a:t>Collecte des données</a:t>
                      </a:r>
                      <a:r>
                        <a:rPr lang="en-US" sz="2000" b="0" i="0">
                          <a:effectLst/>
                          <a:latin typeface="+mn-lt"/>
                        </a:rPr>
                        <a:t> </a:t>
                      </a:r>
                      <a:endParaRPr lang="en-US" sz="2500" b="0" i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1" i="0">
                          <a:effectLst/>
                          <a:latin typeface="+mn-lt"/>
                        </a:rPr>
                        <a:t>Collecte des données</a:t>
                      </a:r>
                      <a:r>
                        <a:rPr lang="en-US" sz="2000" b="0" i="0">
                          <a:effectLst/>
                          <a:latin typeface="+mn-lt"/>
                        </a:rPr>
                        <a:t> </a:t>
                      </a:r>
                      <a:endParaRPr lang="en-US" sz="2500" b="0" i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31309"/>
                  </a:ext>
                </a:extLst>
              </a:tr>
              <a:tr h="23665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méthodes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pour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extraire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caractéristiques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ABCDE du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mélanome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partir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 images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méthodes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pour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extraire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caractéristiques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ABCDE du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mélanome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partir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 images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0" i="0" dirty="0" err="1">
                          <a:effectLst/>
                          <a:latin typeface="+mn-lt"/>
                        </a:rPr>
                        <a:t>D’autres</a:t>
                      </a:r>
                      <a:r>
                        <a:rPr lang="en-US" sz="1700" b="0" i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700" b="0" i="0" dirty="0" err="1">
                          <a:effectLst/>
                          <a:latin typeface="+mn-lt"/>
                        </a:rPr>
                        <a:t>méthodes</a:t>
                      </a:r>
                      <a:r>
                        <a:rPr lang="en-US" sz="1700" b="0" i="0" dirty="0">
                          <a:effectLst/>
                          <a:latin typeface="+mn-lt"/>
                        </a:rPr>
                        <a:t> pour </a:t>
                      </a:r>
                      <a:r>
                        <a:rPr lang="en-US" sz="1700" b="0" i="0" dirty="0" err="1">
                          <a:effectLst/>
                          <a:latin typeface="+mn-lt"/>
                        </a:rPr>
                        <a:t>récupérer</a:t>
                      </a:r>
                      <a:r>
                        <a:rPr lang="en-US" sz="1700" b="0" i="0" dirty="0">
                          <a:effectLst/>
                          <a:latin typeface="+mn-lt"/>
                        </a:rPr>
                        <a:t> les </a:t>
                      </a:r>
                      <a:r>
                        <a:rPr lang="en-US" sz="1700" b="0" i="0" dirty="0" err="1">
                          <a:effectLst/>
                          <a:latin typeface="+mn-lt"/>
                        </a:rPr>
                        <a:t>données</a:t>
                      </a:r>
                      <a:r>
                        <a:rPr lang="en-US" sz="1700" b="0" i="0" dirty="0">
                          <a:effectLst/>
                          <a:latin typeface="+mn-lt"/>
                        </a:rPr>
                        <a:t> </a:t>
                      </a:r>
                      <a:endParaRPr lang="en-US" sz="2500" b="0" i="0" dirty="0">
                        <a:effectLst/>
                        <a:latin typeface="+mn-lt"/>
                      </a:endParaRPr>
                    </a:p>
                  </a:txBody>
                  <a:tcPr marL="128618" marR="128618" marT="64309" marB="64309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7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C77A351-ACBB-7652-847F-B6C1A0081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471257"/>
              </p:ext>
            </p:extLst>
          </p:nvPr>
        </p:nvGraphicFramePr>
        <p:xfrm>
          <a:off x="4716816" y="1221672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467FD4E8-671D-E2BC-C6E6-F1D5F7043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80" y="24705"/>
            <a:ext cx="7486276" cy="13793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F9D5CC-97B3-AA45-C5E4-1227A7432AAF}"/>
              </a:ext>
            </a:extLst>
          </p:cNvPr>
          <p:cNvSpPr txBox="1"/>
          <p:nvPr/>
        </p:nvSpPr>
        <p:spPr>
          <a:xfrm>
            <a:off x="4055408" y="1399026"/>
            <a:ext cx="7290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Source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fr-FR" sz="18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https://www.kaggle.com/competitions/siim-isic-melanoma-classification/data</a:t>
            </a:r>
            <a:r>
              <a:rPr lang="fr-C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fr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10D0B-02DE-DC08-C398-593EE76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Semaine 2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CDD05-A2F9-0380-F814-22B9B6F03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81313"/>
              </p:ext>
            </p:extLst>
          </p:nvPr>
        </p:nvGraphicFramePr>
        <p:xfrm>
          <a:off x="4713144" y="652424"/>
          <a:ext cx="6832213" cy="52430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39">
                  <a:extLst>
                    <a:ext uri="{9D8B030D-6E8A-4147-A177-3AD203B41FA5}">
                      <a16:colId xmlns:a16="http://schemas.microsoft.com/office/drawing/2014/main" val="1085278286"/>
                    </a:ext>
                  </a:extLst>
                </a:gridCol>
                <a:gridCol w="2284086">
                  <a:extLst>
                    <a:ext uri="{9D8B030D-6E8A-4147-A177-3AD203B41FA5}">
                      <a16:colId xmlns:a16="http://schemas.microsoft.com/office/drawing/2014/main" val="1957542001"/>
                    </a:ext>
                  </a:extLst>
                </a:gridCol>
                <a:gridCol w="2544688">
                  <a:extLst>
                    <a:ext uri="{9D8B030D-6E8A-4147-A177-3AD203B41FA5}">
                      <a16:colId xmlns:a16="http://schemas.microsoft.com/office/drawing/2014/main" val="213829981"/>
                    </a:ext>
                  </a:extLst>
                </a:gridCol>
              </a:tblGrid>
              <a:tr h="1163218">
                <a:tc gridSpan="3"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2000" b="1" dirty="0">
                          <a:effectLst/>
                        </a:rPr>
                        <a:t>Les </a:t>
                      </a:r>
                      <a:r>
                        <a:rPr lang="en-US" sz="2000" b="1" dirty="0" err="1">
                          <a:effectLst/>
                        </a:rPr>
                        <a:t>Tâches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à</a:t>
                      </a:r>
                      <a:r>
                        <a:rPr lang="en-US" sz="2000" b="1" dirty="0">
                          <a:effectLst/>
                        </a:rPr>
                        <a:t> faire : </a:t>
                      </a:r>
                      <a:r>
                        <a:rPr lang="en-US" sz="2000" b="1" dirty="0" err="1">
                          <a:effectLst/>
                        </a:rPr>
                        <a:t>collecte</a:t>
                      </a:r>
                      <a:r>
                        <a:rPr lang="en-US" sz="2000" b="1" dirty="0">
                          <a:effectLst/>
                        </a:rPr>
                        <a:t> des </a:t>
                      </a:r>
                      <a:r>
                        <a:rPr lang="en-US" sz="2000" b="1" dirty="0" err="1">
                          <a:effectLst/>
                        </a:rPr>
                        <a:t>données</a:t>
                      </a:r>
                      <a:r>
                        <a:rPr lang="en-US" sz="2000" b="1" dirty="0">
                          <a:effectLst/>
                        </a:rPr>
                        <a:t> et Étude des </a:t>
                      </a:r>
                      <a:r>
                        <a:rPr lang="en-US" sz="2000" b="1" dirty="0" err="1">
                          <a:effectLst/>
                        </a:rPr>
                        <a:t>données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500" b="0" i="0" dirty="0">
                        <a:effectLst/>
                      </a:endParaRPr>
                    </a:p>
                  </a:txBody>
                  <a:tcPr marL="128296" marR="128296" marT="64148" marB="64148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69804"/>
                  </a:ext>
                </a:extLst>
              </a:tr>
              <a:tr h="863861"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 dirty="0">
                          <a:effectLst/>
                        </a:rPr>
                        <a:t>Evelyne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500" b="0" i="0" dirty="0">
                        <a:effectLst/>
                      </a:endParaRPr>
                    </a:p>
                  </a:txBody>
                  <a:tcPr marL="128296" marR="128296" marT="64148" marB="64148"/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>
                          <a:effectLst/>
                        </a:rPr>
                        <a:t>Hassan</a:t>
                      </a:r>
                      <a:r>
                        <a:rPr lang="en-US" sz="2000" b="0">
                          <a:effectLst/>
                        </a:rPr>
                        <a:t> </a:t>
                      </a:r>
                      <a:endParaRPr lang="en-US" sz="2500" b="0" i="0">
                        <a:effectLst/>
                      </a:endParaRPr>
                    </a:p>
                  </a:txBody>
                  <a:tcPr marL="128296" marR="128296" marT="64148" marB="64148"/>
                </a:tc>
                <a:tc>
                  <a:txBody>
                    <a:bodyPr/>
                    <a:lstStyle/>
                    <a:p>
                      <a:pPr fontAlgn="t"/>
                      <a:endParaRPr lang="en-US" sz="250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1">
                          <a:effectLst/>
                        </a:rPr>
                        <a:t>EL Hadji</a:t>
                      </a:r>
                      <a:r>
                        <a:rPr lang="en-US" sz="2000" b="0">
                          <a:effectLst/>
                        </a:rPr>
                        <a:t> </a:t>
                      </a:r>
                      <a:endParaRPr lang="en-US" sz="2500" b="0" i="0">
                        <a:effectLst/>
                      </a:endParaRPr>
                    </a:p>
                  </a:txBody>
                  <a:tcPr marL="128296" marR="128296" marT="64148" marB="64148"/>
                </a:tc>
                <a:extLst>
                  <a:ext uri="{0D108BD9-81ED-4DB2-BD59-A6C34878D82A}">
                    <a16:rowId xmlns:a16="http://schemas.microsoft.com/office/drawing/2014/main" val="3123652756"/>
                  </a:ext>
                </a:extLst>
              </a:tr>
              <a:tr h="3215956"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Récupérer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Comprendre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>
                          <a:effectLst/>
                        </a:rPr>
                        <a:t>Continuer les </a:t>
                      </a:r>
                      <a:r>
                        <a:rPr lang="en-US" sz="1500" b="0" u="none" dirty="0" err="1">
                          <a:effectLst/>
                        </a:rPr>
                        <a:t>recherches</a:t>
                      </a:r>
                      <a:r>
                        <a:rPr lang="en-US" sz="1500" b="0" u="none" dirty="0">
                          <a:effectLst/>
                        </a:rPr>
                        <a:t> sur </a:t>
                      </a:r>
                      <a:r>
                        <a:rPr lang="en-US" sz="1500" b="0" u="none" dirty="0" err="1">
                          <a:effectLst/>
                        </a:rPr>
                        <a:t>l’extraction</a:t>
                      </a:r>
                      <a:r>
                        <a:rPr lang="en-US" sz="1500" b="0" u="none" dirty="0">
                          <a:effectLst/>
                        </a:rPr>
                        <a:t> (ABCDE)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u="non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500" b="0" i="0" dirty="0">
                        <a:effectLst/>
                      </a:endParaRPr>
                    </a:p>
                  </a:txBody>
                  <a:tcPr marL="128296" marR="128296" marT="64148" marB="64148"/>
                </a:tc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Récupérer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Comprendre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>
                          <a:effectLst/>
                        </a:rPr>
                        <a:t>Continuer les </a:t>
                      </a:r>
                      <a:r>
                        <a:rPr lang="en-US" sz="1500" b="0" u="none" dirty="0" err="1">
                          <a:effectLst/>
                        </a:rPr>
                        <a:t>recherches</a:t>
                      </a:r>
                      <a:r>
                        <a:rPr lang="en-US" sz="1500" b="0" u="none" dirty="0">
                          <a:effectLst/>
                        </a:rPr>
                        <a:t> sur </a:t>
                      </a:r>
                      <a:r>
                        <a:rPr lang="en-US" sz="1500" b="0" u="none" dirty="0" err="1">
                          <a:effectLst/>
                        </a:rPr>
                        <a:t>l’extraction</a:t>
                      </a:r>
                      <a:r>
                        <a:rPr lang="en-US" sz="1500" b="0" u="none" dirty="0">
                          <a:effectLst/>
                        </a:rPr>
                        <a:t> (ABCDE).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Préparer</a:t>
                      </a:r>
                      <a:r>
                        <a:rPr lang="en-US" sz="1500" b="0" u="none" dirty="0">
                          <a:effectLst/>
                        </a:rPr>
                        <a:t> le </a:t>
                      </a:r>
                      <a:r>
                        <a:rPr lang="en-US" sz="1500" b="0" u="none" dirty="0" err="1">
                          <a:effectLst/>
                        </a:rPr>
                        <a:t>compte</a:t>
                      </a:r>
                      <a:r>
                        <a:rPr lang="en-US" sz="1500" b="0" u="none" dirty="0">
                          <a:effectLst/>
                        </a:rPr>
                        <a:t> </a:t>
                      </a:r>
                      <a:r>
                        <a:rPr lang="en-US" sz="1500" b="0" u="none" dirty="0" err="1">
                          <a:effectLst/>
                        </a:rPr>
                        <a:t>rendu</a:t>
                      </a:r>
                      <a:r>
                        <a:rPr lang="en-US" sz="1500" b="0" u="none" dirty="0">
                          <a:effectLst/>
                        </a:rPr>
                        <a:t> 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500" b="0" i="0" dirty="0">
                        <a:effectLst/>
                      </a:endParaRPr>
                    </a:p>
                  </a:txBody>
                  <a:tcPr marL="128296" marR="128296" marT="64148" marB="64148"/>
                </a:tc>
                <a:tc>
                  <a:txBody>
                    <a:bodyPr/>
                    <a:lstStyle/>
                    <a:p>
                      <a:pPr fontAlgn="t"/>
                      <a:endParaRPr lang="en-US" sz="2500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Récupérer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 err="1">
                          <a:effectLst/>
                        </a:rPr>
                        <a:t>Comprendre</a:t>
                      </a:r>
                      <a:r>
                        <a:rPr lang="en-US" sz="1500" b="0" u="none" dirty="0">
                          <a:effectLst/>
                        </a:rPr>
                        <a:t> les </a:t>
                      </a:r>
                      <a:r>
                        <a:rPr lang="en-US" sz="1500" b="0" u="none" dirty="0" err="1">
                          <a:effectLst/>
                        </a:rPr>
                        <a:t>données</a:t>
                      </a:r>
                      <a:r>
                        <a:rPr lang="en-US" sz="1500" b="0" u="none" dirty="0">
                          <a:effectLst/>
                        </a:rPr>
                        <a:t>  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marL="285750" indent="-285750" algn="l" rtl="0" fontAlgn="base">
                        <a:buFont typeface="Wingdings" pitchFamily="2" charset="2"/>
                        <a:buChar char="Ø"/>
                      </a:pPr>
                      <a:r>
                        <a:rPr lang="en-US" sz="1500" b="0" u="none" dirty="0">
                          <a:effectLst/>
                        </a:rPr>
                        <a:t>Continuer les </a:t>
                      </a:r>
                      <a:r>
                        <a:rPr lang="en-US" sz="1500" b="0" u="none" dirty="0" err="1">
                          <a:effectLst/>
                        </a:rPr>
                        <a:t>recherches</a:t>
                      </a:r>
                      <a:r>
                        <a:rPr lang="en-US" sz="1500" b="0" u="none" dirty="0">
                          <a:effectLst/>
                        </a:rPr>
                        <a:t> sur </a:t>
                      </a:r>
                      <a:r>
                        <a:rPr lang="en-US" sz="1500" b="0" u="none" dirty="0" err="1">
                          <a:effectLst/>
                        </a:rPr>
                        <a:t>l’extraction</a:t>
                      </a:r>
                      <a:r>
                        <a:rPr lang="en-US" sz="1500" b="0" u="none" dirty="0">
                          <a:effectLst/>
                        </a:rPr>
                        <a:t> (ABCDE). </a:t>
                      </a:r>
                      <a:endParaRPr lang="en-US" sz="2500" b="0" u="none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500" b="0" i="0" dirty="0">
                        <a:effectLst/>
                      </a:endParaRPr>
                    </a:p>
                  </a:txBody>
                  <a:tcPr marL="128296" marR="128296" marT="64148" marB="64148"/>
                </a:tc>
                <a:extLst>
                  <a:ext uri="{0D108BD9-81ED-4DB2-BD59-A6C34878D82A}">
                    <a16:rowId xmlns:a16="http://schemas.microsoft.com/office/drawing/2014/main" val="178741398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19C2A84-1B69-5EDB-004F-1CEBA5885B91}"/>
              </a:ext>
            </a:extLst>
          </p:cNvPr>
          <p:cNvSpPr txBox="1"/>
          <p:nvPr/>
        </p:nvSpPr>
        <p:spPr>
          <a:xfrm>
            <a:off x="4220938" y="5743911"/>
            <a:ext cx="7003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kern="0" dirty="0">
                <a:latin typeface="Arial" panose="020B0604020202020204" pitchFamily="34" charset="0"/>
                <a:ea typeface="Arial" panose="020B0604020202020204" pitchFamily="34" charset="0"/>
              </a:rPr>
              <a:t>Jean Gabriel 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nous a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aidé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transférant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et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stockant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 dataset sur son propre Google </a:t>
            </a:r>
            <a:r>
              <a:rPr lang="en-CA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Colab</a:t>
            </a:r>
            <a:r>
              <a:rPr lang="en-CA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024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33659-14B3-F6CE-4533-57DA1388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CA" dirty="0"/>
              <a:t>Visualisation des </a:t>
            </a:r>
            <a:r>
              <a:rPr lang="en-CA" dirty="0" err="1"/>
              <a:t>données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1266" name="Pictur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75E33AD-9C04-AE34-631B-5D6C556F0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15" y="2625681"/>
            <a:ext cx="9083608" cy="18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ne image contenant texte, reçu, Police, blanc&#10;&#10;Description générée automatiquement">
            <a:extLst>
              <a:ext uri="{FF2B5EF4-FFF2-40B4-BE49-F238E27FC236}">
                <a16:creationId xmlns:a16="http://schemas.microsoft.com/office/drawing/2014/main" id="{01736438-7826-7953-0A8B-39F743CC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71" y="4779511"/>
            <a:ext cx="9083321" cy="11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2AA769-B5E4-9236-6DD9-848D326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710" y="1269661"/>
            <a:ext cx="8779001" cy="5486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BE2053-A471-B9A9-B7C1-2EF7866F1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227" y="1818349"/>
            <a:ext cx="8839966" cy="533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D5AE15-1BCA-4DFC-2069-B4ABA71F9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158" y="6181173"/>
            <a:ext cx="891140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30D039-A03B-F7B9-4DCC-699C4A5A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532" y="1330520"/>
            <a:ext cx="5955847" cy="4603351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294303-7F51-FB9E-37BF-EF169FF74D72}"/>
              </a:ext>
            </a:extLst>
          </p:cNvPr>
          <p:cNvSpPr txBox="1">
            <a:spLocks/>
          </p:cNvSpPr>
          <p:nvPr/>
        </p:nvSpPr>
        <p:spPr>
          <a:xfrm>
            <a:off x="1881651" y="456024"/>
            <a:ext cx="8131550" cy="8744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Visualisation des </a:t>
            </a:r>
            <a:r>
              <a:rPr lang="en-CA" dirty="0" err="1"/>
              <a:t>données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F136DE-2EB3-FBB7-32A0-741B389B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74" y="1972853"/>
            <a:ext cx="5538794" cy="24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3C3BAAC23724FA11F67B0E8DE8845" ma:contentTypeVersion="5" ma:contentTypeDescription="Crée un document." ma:contentTypeScope="" ma:versionID="2f9cc71e661d53e41b2311b1b2142320">
  <xsd:schema xmlns:xsd="http://www.w3.org/2001/XMLSchema" xmlns:xs="http://www.w3.org/2001/XMLSchema" xmlns:p="http://schemas.microsoft.com/office/2006/metadata/properties" xmlns:ns2="2801b518-4a22-4868-84f2-e64835e548e2" xmlns:ns3="1f7938f1-926e-4fe3-9d15-f4ff65733495" targetNamespace="http://schemas.microsoft.com/office/2006/metadata/properties" ma:root="true" ma:fieldsID="19d2ff21d6d890c1584d7c4d45f6c6d6" ns2:_="" ns3:_="">
    <xsd:import namespace="2801b518-4a22-4868-84f2-e64835e548e2"/>
    <xsd:import namespace="1f7938f1-926e-4fe3-9d15-f4ff657334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b518-4a22-4868-84f2-e64835e548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938f1-926e-4fe3-9d15-f4ff6573349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5523B9-FDFF-4811-88FC-4F07817FEA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7EF196-CDEF-4456-9712-341EBCF03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b518-4a22-4868-84f2-e64835e548e2"/>
    <ds:schemaRef ds:uri="1f7938f1-926e-4fe3-9d15-f4ff65733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A20C67-E09E-4796-882E-7008D0E8F1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{C8D90143-FA46-7147-BC7C-42ABD811841C}tf10001069</Template>
  <TotalTime>978</TotalTime>
  <Words>1068</Words>
  <Application>Microsoft Office PowerPoint</Application>
  <PresentationFormat>Grand écran</PresentationFormat>
  <Paragraphs>269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Courier New</vt:lpstr>
      <vt:lpstr>Segoe UI</vt:lpstr>
      <vt:lpstr>Söhne</vt:lpstr>
      <vt:lpstr>Times New Roman</vt:lpstr>
      <vt:lpstr>Wingdings</vt:lpstr>
      <vt:lpstr>Wingdings 3</vt:lpstr>
      <vt:lpstr>Wisp</vt:lpstr>
      <vt:lpstr>Présentation phase 1 du projet Capstone</vt:lpstr>
      <vt:lpstr>Description</vt:lpstr>
      <vt:lpstr>Table des matières</vt:lpstr>
      <vt:lpstr>Data Engineering pipelines</vt:lpstr>
      <vt:lpstr>Semaine 1</vt:lpstr>
      <vt:lpstr>Présentation PowerPoint</vt:lpstr>
      <vt:lpstr>Semaine 2</vt:lpstr>
      <vt:lpstr>Visualisation des données</vt:lpstr>
      <vt:lpstr>Présentation PowerPoint</vt:lpstr>
      <vt:lpstr>Présentation PowerPoint</vt:lpstr>
      <vt:lpstr>Semaine 3</vt:lpstr>
      <vt:lpstr>Présentation PowerPoint</vt:lpstr>
      <vt:lpstr>Prétraitement des données numériques</vt:lpstr>
      <vt:lpstr>Présentation PowerPoint</vt:lpstr>
      <vt:lpstr>Présentation PowerPoint</vt:lpstr>
      <vt:lpstr>Prétraitement des images</vt:lpstr>
      <vt:lpstr>Semaine 4</vt:lpstr>
      <vt:lpstr>Présentation PowerPoint</vt:lpstr>
      <vt:lpstr>Présentation PowerPoint</vt:lpstr>
      <vt:lpstr>Présentation PowerPoint</vt:lpstr>
      <vt:lpstr>Présentation PowerPoint</vt:lpstr>
      <vt:lpstr>Semaine 5</vt:lpstr>
      <vt:lpstr>Présentation PowerPoint</vt:lpstr>
      <vt:lpstr>Présentation PowerPoint</vt:lpstr>
      <vt:lpstr>Présentation PowerPoint</vt:lpstr>
      <vt:lpstr>Model Pipelines</vt:lpstr>
      <vt:lpstr>Machine Learning</vt:lpstr>
      <vt:lpstr>Auto Keras</vt:lpstr>
      <vt:lpstr>Présentation PowerPoint</vt:lpstr>
      <vt:lpstr>DML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suivi</dc:title>
  <dc:creator>El Hadji Maguatte Lo</dc:creator>
  <cp:lastModifiedBy>Hassan Abdi Galeb</cp:lastModifiedBy>
  <cp:revision>4</cp:revision>
  <dcterms:created xsi:type="dcterms:W3CDTF">2023-06-14T14:08:05Z</dcterms:created>
  <dcterms:modified xsi:type="dcterms:W3CDTF">2023-06-15T12:40:52Z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0x010100E4F3C3BAAC23724FA11F67B0E8DE8845</vt:lpwstr>
  </property>
</Properties>
</file>