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7" r:id="rId4"/>
    <p:sldId id="277" r:id="rId5"/>
    <p:sldId id="276" r:id="rId6"/>
    <p:sldId id="259" r:id="rId7"/>
    <p:sldId id="260" r:id="rId8"/>
    <p:sldId id="284" r:id="rId9"/>
    <p:sldId id="283" r:id="rId10"/>
    <p:sldId id="279" r:id="rId11"/>
    <p:sldId id="262" r:id="rId12"/>
    <p:sldId id="264" r:id="rId13"/>
    <p:sldId id="265" r:id="rId14"/>
    <p:sldId id="266" r:id="rId15"/>
    <p:sldId id="268" r:id="rId16"/>
    <p:sldId id="270" r:id="rId17"/>
    <p:sldId id="282" r:id="rId18"/>
    <p:sldId id="272" r:id="rId19"/>
    <p:sldId id="273"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showGuides="1">
      <p:cViewPr varScale="1">
        <p:scale>
          <a:sx n="111" d="100"/>
          <a:sy n="111" d="100"/>
        </p:scale>
        <p:origin x="672" y="200"/>
      </p:cViewPr>
      <p:guideLst>
        <p:guide orient="horz" pos="2160"/>
        <p:guide pos="3840"/>
        <p:guide pos="39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Pattern Façade</a:t>
            </a:r>
          </a:p>
        </p:txBody>
      </p:sp>
      <p:sp>
        <p:nvSpPr>
          <p:cNvPr id="3" name="Sous-titre 2"/>
          <p:cNvSpPr>
            <a:spLocks noGrp="1"/>
          </p:cNvSpPr>
          <p:nvPr>
            <p:ph type="subTitle" idx="1"/>
          </p:nvPr>
        </p:nvSpPr>
        <p:spPr>
          <a:xfrm>
            <a:off x="238991" y="4050836"/>
            <a:ext cx="9138921" cy="2588955"/>
          </a:xfrm>
        </p:spPr>
        <p:txBody>
          <a:bodyPr>
            <a:normAutofit fontScale="85000" lnSpcReduction="20000"/>
          </a:bodyPr>
          <a:lstStyle/>
          <a:p>
            <a:r>
              <a:rPr lang="fr-FR" dirty="0"/>
              <a:t>Modelé de conception en JAVA</a:t>
            </a:r>
          </a:p>
          <a:p>
            <a:endParaRPr lang="fr-FR" dirty="0"/>
          </a:p>
          <a:p>
            <a:endParaRPr lang="fr-FR" dirty="0"/>
          </a:p>
          <a:p>
            <a:endParaRPr lang="fr-FR" dirty="0"/>
          </a:p>
          <a:p>
            <a:endParaRPr lang="fr-FR" dirty="0"/>
          </a:p>
          <a:p>
            <a:pPr algn="l"/>
            <a:r>
              <a:rPr lang="fr-FR" dirty="0"/>
              <a:t>Réalisé par : </a:t>
            </a:r>
          </a:p>
          <a:p>
            <a:pPr marL="285750" indent="-285750" algn="l">
              <a:buFont typeface="Wingdings" pitchFamily="2" charset="2"/>
              <a:buChar char="v"/>
            </a:pPr>
            <a:r>
              <a:rPr lang="fr-FR" dirty="0"/>
              <a:t>El Hadji Malick Gueye </a:t>
            </a:r>
          </a:p>
          <a:p>
            <a:pPr marL="285750" indent="-285750" algn="l">
              <a:buFont typeface="Wingdings" pitchFamily="2" charset="2"/>
              <a:buChar char="v"/>
            </a:pPr>
            <a:r>
              <a:rPr lang="fr-FR" dirty="0"/>
              <a:t>El Hadji Maguatte Lo</a:t>
            </a:r>
          </a:p>
        </p:txBody>
      </p:sp>
    </p:spTree>
    <p:extLst>
      <p:ext uri="{BB962C8B-B14F-4D97-AF65-F5344CB8AC3E}">
        <p14:creationId xmlns:p14="http://schemas.microsoft.com/office/powerpoint/2010/main" val="44717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78BE5E-9C45-A54F-98F9-234884304174}"/>
              </a:ext>
            </a:extLst>
          </p:cNvPr>
          <p:cNvSpPr txBox="1"/>
          <p:nvPr/>
        </p:nvSpPr>
        <p:spPr>
          <a:xfrm>
            <a:off x="995423" y="1487983"/>
            <a:ext cx="8160152" cy="830997"/>
          </a:xfrm>
          <a:prstGeom prst="rect">
            <a:avLst/>
          </a:prstGeom>
          <a:noFill/>
        </p:spPr>
        <p:txBody>
          <a:bodyPr wrap="square" rtlCol="0">
            <a:spAutoFit/>
          </a:bodyPr>
          <a:lstStyle/>
          <a:p>
            <a:r>
              <a:rPr lang="fr-FR" sz="2400" dirty="0"/>
              <a:t>Nous avons ici la structure de notre répertoire de travail avec tous les fichiers.</a:t>
            </a:r>
          </a:p>
        </p:txBody>
      </p:sp>
      <p:sp>
        <p:nvSpPr>
          <p:cNvPr id="6" name="TextBox 5">
            <a:extLst>
              <a:ext uri="{FF2B5EF4-FFF2-40B4-BE49-F238E27FC236}">
                <a16:creationId xmlns:a16="http://schemas.microsoft.com/office/drawing/2014/main" id="{172B2C8B-D959-AC47-82B6-2338B2C4067A}"/>
              </a:ext>
            </a:extLst>
          </p:cNvPr>
          <p:cNvSpPr txBox="1"/>
          <p:nvPr/>
        </p:nvSpPr>
        <p:spPr>
          <a:xfrm>
            <a:off x="891250" y="649282"/>
            <a:ext cx="3187091" cy="461665"/>
          </a:xfrm>
          <a:prstGeom prst="rect">
            <a:avLst/>
          </a:prstGeom>
          <a:noFill/>
        </p:spPr>
        <p:txBody>
          <a:bodyPr wrap="none" rtlCol="0">
            <a:spAutoFit/>
          </a:bodyPr>
          <a:lstStyle/>
          <a:p>
            <a:r>
              <a:rPr lang="fr-FR" sz="2400" b="1" i="1" u="sng" dirty="0">
                <a:solidFill>
                  <a:schemeClr val="accent2"/>
                </a:solidFill>
              </a:rPr>
              <a:t>Répertoire de travail</a:t>
            </a:r>
          </a:p>
        </p:txBody>
      </p:sp>
      <p:pic>
        <p:nvPicPr>
          <p:cNvPr id="8" name="Picture 7">
            <a:extLst>
              <a:ext uri="{FF2B5EF4-FFF2-40B4-BE49-F238E27FC236}">
                <a16:creationId xmlns:a16="http://schemas.microsoft.com/office/drawing/2014/main" id="{7FD24EF5-C0B1-7B45-BB4B-947A042EE8BE}"/>
              </a:ext>
            </a:extLst>
          </p:cNvPr>
          <p:cNvPicPr>
            <a:picLocks noChangeAspect="1"/>
          </p:cNvPicPr>
          <p:nvPr/>
        </p:nvPicPr>
        <p:blipFill>
          <a:blip r:embed="rId2"/>
          <a:stretch>
            <a:fillRect/>
          </a:stretch>
        </p:blipFill>
        <p:spPr>
          <a:xfrm>
            <a:off x="3788544" y="2980801"/>
            <a:ext cx="2801872" cy="3315825"/>
          </a:xfrm>
          <a:prstGeom prst="rect">
            <a:avLst/>
          </a:prstGeom>
        </p:spPr>
      </p:pic>
    </p:spTree>
    <p:extLst>
      <p:ext uri="{BB962C8B-B14F-4D97-AF65-F5344CB8AC3E}">
        <p14:creationId xmlns:p14="http://schemas.microsoft.com/office/powerpoint/2010/main" val="74550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633845"/>
            <a:ext cx="8596668" cy="5407517"/>
          </a:xfrm>
        </p:spPr>
        <p:txBody>
          <a:bodyPr/>
          <a:lstStyle/>
          <a:p>
            <a:r>
              <a:rPr lang="fr-FR" sz="2400" b="1" u="sng" dirty="0">
                <a:solidFill>
                  <a:schemeClr val="accent2"/>
                </a:solidFill>
              </a:rPr>
              <a:t>Etape 1: Création d’interface</a:t>
            </a:r>
          </a:p>
          <a:p>
            <a:pPr marL="0" indent="0">
              <a:buNone/>
            </a:pPr>
            <a:r>
              <a:rPr lang="fr-FR" sz="2400" dirty="0">
                <a:latin typeface="Times New Roman" panose="02020603050405020304" pitchFamily="18" charset="0"/>
                <a:cs typeface="Times New Roman" panose="02020603050405020304" pitchFamily="18" charset="0"/>
              </a:rPr>
              <a:t>Nous allons créer une interface </a:t>
            </a:r>
            <a:r>
              <a:rPr lang="fr-FR" sz="2400" b="1" dirty="0">
                <a:latin typeface="Times New Roman" panose="02020603050405020304" pitchFamily="18" charset="0"/>
                <a:cs typeface="Times New Roman" panose="02020603050405020304" pitchFamily="18" charset="0"/>
              </a:rPr>
              <a:t>Vehicule.java </a:t>
            </a:r>
            <a:r>
              <a:rPr lang="fr-FR" sz="2400" dirty="0">
                <a:latin typeface="Times New Roman" panose="02020603050405020304" pitchFamily="18" charset="0"/>
                <a:cs typeface="Times New Roman" panose="02020603050405020304" pitchFamily="18" charset="0"/>
              </a:rPr>
              <a:t>avec les différentes méthodes dont on aura besoin.</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404" y="2122344"/>
            <a:ext cx="7700700" cy="4439879"/>
          </a:xfrm>
          <a:prstGeom prst="rect">
            <a:avLst/>
          </a:prstGeom>
        </p:spPr>
      </p:pic>
    </p:spTree>
    <p:extLst>
      <p:ext uri="{BB962C8B-B14F-4D97-AF65-F5344CB8AC3E}">
        <p14:creationId xmlns:p14="http://schemas.microsoft.com/office/powerpoint/2010/main" val="1080798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9832" y="1585602"/>
            <a:ext cx="8596668" cy="2581286"/>
          </a:xfrm>
        </p:spPr>
        <p:txBody>
          <a:bodyPr/>
          <a:lstStyle/>
          <a:p>
            <a:r>
              <a:rPr lang="fr-FR" sz="2400" b="1" u="sng" dirty="0">
                <a:solidFill>
                  <a:schemeClr val="accent2"/>
                </a:solidFill>
              </a:rPr>
              <a:t>Etape 2: Implémentation de l’interface</a:t>
            </a:r>
          </a:p>
          <a:p>
            <a:pPr marL="0" indent="0">
              <a:buNone/>
            </a:pPr>
            <a:r>
              <a:rPr lang="fr-FR" sz="2400" dirty="0">
                <a:latin typeface="Times New Roman" panose="02020603050405020304" pitchFamily="18" charset="0"/>
                <a:cs typeface="Times New Roman" panose="02020603050405020304" pitchFamily="18" charset="0"/>
              </a:rPr>
              <a:t>Ensuite nous allons créer autant de classe d’implémentations de </a:t>
            </a:r>
            <a:r>
              <a:rPr lang="fr-FR" sz="2400" b="1" dirty="0">
                <a:latin typeface="Times New Roman" panose="02020603050405020304" pitchFamily="18" charset="0"/>
                <a:cs typeface="Times New Roman" panose="02020603050405020304" pitchFamily="18" charset="0"/>
              </a:rPr>
              <a:t>Vehicule.java, </a:t>
            </a:r>
            <a:r>
              <a:rPr lang="fr-FR" sz="2400" dirty="0">
                <a:latin typeface="Times New Roman" panose="02020603050405020304" pitchFamily="18" charset="0"/>
                <a:cs typeface="Times New Roman" panose="02020603050405020304" pitchFamily="18" charset="0"/>
              </a:rPr>
              <a:t>en respectant les méthodes utilisés lors de la création de l’interface, que nous voulons. Nous avons décidé d’en créer 3 (</a:t>
            </a:r>
            <a:r>
              <a:rPr lang="fr-FR" sz="2400" b="1" i="1" dirty="0">
                <a:latin typeface="Times New Roman" panose="02020603050405020304" pitchFamily="18" charset="0"/>
                <a:cs typeface="Times New Roman" panose="02020603050405020304" pitchFamily="18" charset="0"/>
              </a:rPr>
              <a:t>Bus.java</a:t>
            </a:r>
            <a:r>
              <a:rPr lang="fr-FR" sz="2400" dirty="0">
                <a:latin typeface="Times New Roman" panose="02020603050405020304" pitchFamily="18" charset="0"/>
                <a:cs typeface="Times New Roman" panose="02020603050405020304" pitchFamily="18" charset="0"/>
              </a:rPr>
              <a:t>, </a:t>
            </a:r>
            <a:r>
              <a:rPr lang="fr-FR" sz="2400" b="1" i="1" dirty="0">
                <a:latin typeface="Times New Roman" panose="02020603050405020304" pitchFamily="18" charset="0"/>
                <a:cs typeface="Times New Roman" panose="02020603050405020304" pitchFamily="18" charset="0"/>
              </a:rPr>
              <a:t>Camion.java </a:t>
            </a:r>
            <a:r>
              <a:rPr lang="fr-FR" sz="2400" dirty="0">
                <a:latin typeface="Times New Roman" panose="02020603050405020304" pitchFamily="18" charset="0"/>
                <a:cs typeface="Times New Roman" panose="02020603050405020304" pitchFamily="18" charset="0"/>
              </a:rPr>
              <a:t>et </a:t>
            </a:r>
            <a:r>
              <a:rPr lang="fr-FR" sz="2400" b="1" i="1" dirty="0">
                <a:latin typeface="Times New Roman" panose="02020603050405020304" pitchFamily="18" charset="0"/>
                <a:cs typeface="Times New Roman" panose="02020603050405020304" pitchFamily="18" charset="0"/>
              </a:rPr>
              <a:t>Monospace.java</a:t>
            </a:r>
            <a:r>
              <a:rPr lang="fr-FR" sz="2400" dirty="0">
                <a:latin typeface="Times New Roman" panose="02020603050405020304" pitchFamily="18" charset="0"/>
                <a:cs typeface="Times New Roman" panose="02020603050405020304" pitchFamily="18" charset="0"/>
              </a:rPr>
              <a:t>) que nous allons présenter ci-dessous.</a:t>
            </a:r>
            <a:endParaRPr lang="fr-FR" sz="2400" b="1" i="1" dirty="0">
              <a:latin typeface="Times New Roman" panose="02020603050405020304" pitchFamily="18" charset="0"/>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16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FE344-4CE0-8748-B8DD-CDC3088BCF8A}"/>
              </a:ext>
            </a:extLst>
          </p:cNvPr>
          <p:cNvSpPr txBox="1"/>
          <p:nvPr/>
        </p:nvSpPr>
        <p:spPr>
          <a:xfrm>
            <a:off x="694481" y="254644"/>
            <a:ext cx="970137" cy="461665"/>
          </a:xfrm>
          <a:prstGeom prst="rect">
            <a:avLst/>
          </a:prstGeom>
          <a:noFill/>
        </p:spPr>
        <p:txBody>
          <a:bodyPr wrap="none" rtlCol="0">
            <a:spAutoFit/>
          </a:bodyPr>
          <a:lstStyle/>
          <a:p>
            <a:pPr marL="285750" indent="-285750">
              <a:buFont typeface="Wingdings" pitchFamily="2" charset="2"/>
              <a:buChar char="ü"/>
            </a:pPr>
            <a:r>
              <a:rPr lang="fr-FR" sz="2400" b="1" i="1" u="sng" dirty="0">
                <a:solidFill>
                  <a:schemeClr val="accent2"/>
                </a:solidFill>
              </a:rPr>
              <a:t>Bus</a:t>
            </a:r>
          </a:p>
        </p:txBody>
      </p:sp>
      <p:pic>
        <p:nvPicPr>
          <p:cNvPr id="5" name="Picture 4">
            <a:extLst>
              <a:ext uri="{FF2B5EF4-FFF2-40B4-BE49-F238E27FC236}">
                <a16:creationId xmlns:a16="http://schemas.microsoft.com/office/drawing/2014/main" id="{19667423-CA23-0B44-B720-EBA8548CC396}"/>
              </a:ext>
            </a:extLst>
          </p:cNvPr>
          <p:cNvPicPr>
            <a:picLocks noChangeAspect="1"/>
          </p:cNvPicPr>
          <p:nvPr/>
        </p:nvPicPr>
        <p:blipFill>
          <a:blip r:embed="rId2"/>
          <a:stretch>
            <a:fillRect/>
          </a:stretch>
        </p:blipFill>
        <p:spPr>
          <a:xfrm>
            <a:off x="1238491" y="898548"/>
            <a:ext cx="5527149" cy="5704808"/>
          </a:xfrm>
          <a:prstGeom prst="rect">
            <a:avLst/>
          </a:prstGeom>
        </p:spPr>
      </p:pic>
    </p:spTree>
    <p:extLst>
      <p:ext uri="{BB962C8B-B14F-4D97-AF65-F5344CB8AC3E}">
        <p14:creationId xmlns:p14="http://schemas.microsoft.com/office/powerpoint/2010/main" val="100005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301337"/>
            <a:ext cx="8596668" cy="5740026"/>
          </a:xfrm>
        </p:spPr>
        <p:txBody>
          <a:bodyPr/>
          <a:lstStyle/>
          <a:p>
            <a:pPr>
              <a:buFont typeface="Wingdings" pitchFamily="2" charset="2"/>
              <a:buChar char="ü"/>
            </a:pPr>
            <a:r>
              <a:rPr lang="fr-FR" sz="2400" b="1" i="1" u="sng" dirty="0">
                <a:solidFill>
                  <a:schemeClr val="accent2"/>
                </a:solidFill>
                <a:latin typeface="Times New Roman" panose="02020603050405020304" pitchFamily="18" charset="0"/>
                <a:cs typeface="Times New Roman" panose="02020603050405020304" pitchFamily="18" charset="0"/>
              </a:rPr>
              <a:t>Camion</a:t>
            </a:r>
          </a:p>
          <a:p>
            <a:pPr marL="0" indent="0">
              <a:buNone/>
            </a:pPr>
            <a:endParaRPr lang="fr-FR" dirty="0"/>
          </a:p>
        </p:txBody>
      </p:sp>
      <p:pic>
        <p:nvPicPr>
          <p:cNvPr id="6" name="Picture 5">
            <a:extLst>
              <a:ext uri="{FF2B5EF4-FFF2-40B4-BE49-F238E27FC236}">
                <a16:creationId xmlns:a16="http://schemas.microsoft.com/office/drawing/2014/main" id="{560E811D-5F81-4A4E-84A7-2E742F2C8269}"/>
              </a:ext>
            </a:extLst>
          </p:cNvPr>
          <p:cNvPicPr>
            <a:picLocks noChangeAspect="1"/>
          </p:cNvPicPr>
          <p:nvPr/>
        </p:nvPicPr>
        <p:blipFill>
          <a:blip r:embed="rId2"/>
          <a:stretch>
            <a:fillRect/>
          </a:stretch>
        </p:blipFill>
        <p:spPr>
          <a:xfrm>
            <a:off x="1562583" y="899564"/>
            <a:ext cx="5368186" cy="5657099"/>
          </a:xfrm>
          <a:prstGeom prst="rect">
            <a:avLst/>
          </a:prstGeom>
        </p:spPr>
      </p:pic>
    </p:spTree>
    <p:extLst>
      <p:ext uri="{BB962C8B-B14F-4D97-AF65-F5344CB8AC3E}">
        <p14:creationId xmlns:p14="http://schemas.microsoft.com/office/powerpoint/2010/main" val="383653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290945"/>
            <a:ext cx="8596668" cy="5750417"/>
          </a:xfrm>
        </p:spPr>
        <p:txBody>
          <a:bodyPr/>
          <a:lstStyle/>
          <a:p>
            <a:pPr>
              <a:buFont typeface="Wingdings" pitchFamily="2" charset="2"/>
              <a:buChar char="ü"/>
            </a:pPr>
            <a:r>
              <a:rPr lang="fr-FR" sz="2400" b="1" i="1" u="sng" dirty="0">
                <a:solidFill>
                  <a:schemeClr val="accent2"/>
                </a:solidFill>
                <a:latin typeface="Times New Roman" panose="02020603050405020304" pitchFamily="18" charset="0"/>
                <a:cs typeface="Times New Roman" panose="02020603050405020304" pitchFamily="18" charset="0"/>
              </a:rPr>
              <a:t>Monospace</a:t>
            </a:r>
          </a:p>
          <a:p>
            <a:pPr marL="0" indent="0">
              <a:buNone/>
            </a:pPr>
            <a:endParaRPr lang="fr-FR" b="1" dirty="0">
              <a:latin typeface="Times New Roman" panose="02020603050405020304" pitchFamily="18" charset="0"/>
              <a:cs typeface="Times New Roman" panose="02020603050405020304" pitchFamily="18" charset="0"/>
            </a:endParaRPr>
          </a:p>
          <a:p>
            <a:pPr marL="0" indent="0">
              <a:buNone/>
            </a:pPr>
            <a:endParaRPr lang="fr-FR" dirty="0"/>
          </a:p>
          <a:p>
            <a:pPr marL="0" indent="0">
              <a:buNone/>
            </a:pPr>
            <a:endParaRPr lang="fr-FR" dirty="0"/>
          </a:p>
        </p:txBody>
      </p:sp>
      <p:pic>
        <p:nvPicPr>
          <p:cNvPr id="5" name="Picture 4">
            <a:extLst>
              <a:ext uri="{FF2B5EF4-FFF2-40B4-BE49-F238E27FC236}">
                <a16:creationId xmlns:a16="http://schemas.microsoft.com/office/drawing/2014/main" id="{834A18AA-B724-D644-AE27-6576CB30AF3D}"/>
              </a:ext>
            </a:extLst>
          </p:cNvPr>
          <p:cNvPicPr>
            <a:picLocks noChangeAspect="1"/>
          </p:cNvPicPr>
          <p:nvPr/>
        </p:nvPicPr>
        <p:blipFill>
          <a:blip r:embed="rId2"/>
          <a:stretch>
            <a:fillRect/>
          </a:stretch>
        </p:blipFill>
        <p:spPr>
          <a:xfrm>
            <a:off x="1469984" y="976610"/>
            <a:ext cx="6204679" cy="5719344"/>
          </a:xfrm>
          <a:prstGeom prst="rect">
            <a:avLst/>
          </a:prstGeom>
        </p:spPr>
      </p:pic>
    </p:spTree>
    <p:extLst>
      <p:ext uri="{BB962C8B-B14F-4D97-AF65-F5344CB8AC3E}">
        <p14:creationId xmlns:p14="http://schemas.microsoft.com/office/powerpoint/2010/main" val="35204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8438" y="1565346"/>
            <a:ext cx="8596668" cy="1964934"/>
          </a:xfrm>
        </p:spPr>
        <p:txBody>
          <a:bodyPr>
            <a:normAutofit lnSpcReduction="10000"/>
          </a:bodyPr>
          <a:lstStyle/>
          <a:p>
            <a:r>
              <a:rPr lang="fr-FR" sz="2400" b="1" u="sng" dirty="0">
                <a:solidFill>
                  <a:schemeClr val="accent2"/>
                </a:solidFill>
              </a:rPr>
              <a:t>Etape 3: Création de classe d’utilisation</a:t>
            </a:r>
          </a:p>
          <a:p>
            <a:pPr marL="0" indent="0">
              <a:buNone/>
            </a:pPr>
            <a:r>
              <a:rPr lang="fr-FR" sz="2400" dirty="0">
                <a:latin typeface="Times New Roman" panose="02020603050405020304" pitchFamily="18" charset="0"/>
                <a:cs typeface="Times New Roman" panose="02020603050405020304" pitchFamily="18" charset="0"/>
              </a:rPr>
              <a:t>Nous allons créer une classe concrète </a:t>
            </a:r>
            <a:r>
              <a:rPr lang="fr-FR" sz="2400" b="1" dirty="0">
                <a:latin typeface="Times New Roman" panose="02020603050405020304" pitchFamily="18" charset="0"/>
                <a:cs typeface="Times New Roman" panose="02020603050405020304" pitchFamily="18" charset="0"/>
              </a:rPr>
              <a:t>FacadeVehicule.java</a:t>
            </a:r>
            <a:r>
              <a:rPr lang="fr-FR" sz="2400" dirty="0">
                <a:latin typeface="Times New Roman" panose="02020603050405020304" pitchFamily="18" charset="0"/>
                <a:cs typeface="Times New Roman" panose="02020603050405020304" pitchFamily="18" charset="0"/>
              </a:rPr>
              <a:t> qui utilisera l’interface Vehicule.java pour créer des objets, pour chaque classe d’implémentation, qu’on utilisera dans les méthodes de celle-ci.</a:t>
            </a: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47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579899-4401-444A-BBF0-230AD0D79B72}"/>
              </a:ext>
            </a:extLst>
          </p:cNvPr>
          <p:cNvPicPr>
            <a:picLocks noChangeAspect="1"/>
          </p:cNvPicPr>
          <p:nvPr/>
        </p:nvPicPr>
        <p:blipFill>
          <a:blip r:embed="rId2"/>
          <a:stretch>
            <a:fillRect/>
          </a:stretch>
        </p:blipFill>
        <p:spPr>
          <a:xfrm>
            <a:off x="3033441" y="337620"/>
            <a:ext cx="4722941" cy="6182760"/>
          </a:xfrm>
          <a:prstGeom prst="rect">
            <a:avLst/>
          </a:prstGeom>
        </p:spPr>
      </p:pic>
    </p:spTree>
    <p:extLst>
      <p:ext uri="{BB962C8B-B14F-4D97-AF65-F5344CB8AC3E}">
        <p14:creationId xmlns:p14="http://schemas.microsoft.com/office/powerpoint/2010/main" val="1120528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3324" y="263982"/>
            <a:ext cx="8596668" cy="1310174"/>
          </a:xfrm>
        </p:spPr>
        <p:txBody>
          <a:bodyPr/>
          <a:lstStyle/>
          <a:p>
            <a:pPr>
              <a:buFont typeface="Wingdings" pitchFamily="2" charset="2"/>
              <a:buChar char="ü"/>
            </a:pPr>
            <a:r>
              <a:rPr lang="fr-FR" sz="2400" b="1" u="sng" dirty="0">
                <a:solidFill>
                  <a:schemeClr val="accent2"/>
                </a:solidFill>
              </a:rPr>
              <a:t>Etape 3: Création de la classe Test</a:t>
            </a:r>
          </a:p>
          <a:p>
            <a:pPr marL="0" indent="0">
              <a:buNone/>
            </a:pPr>
            <a:r>
              <a:rPr lang="fr-FR" sz="2400" dirty="0">
                <a:latin typeface="Times New Roman" panose="02020603050405020304" pitchFamily="18" charset="0"/>
                <a:cs typeface="Times New Roman" panose="02020603050405020304" pitchFamily="18" charset="0"/>
              </a:rPr>
              <a:t>Nous allons créer une classe pour tester notre pattern.</a:t>
            </a:r>
          </a:p>
          <a:p>
            <a:pPr marL="0" indent="0">
              <a:buNone/>
            </a:pPr>
            <a:endParaRPr lang="fr-FR" dirty="0"/>
          </a:p>
        </p:txBody>
      </p:sp>
      <p:pic>
        <p:nvPicPr>
          <p:cNvPr id="7" name="Picture 6">
            <a:extLst>
              <a:ext uri="{FF2B5EF4-FFF2-40B4-BE49-F238E27FC236}">
                <a16:creationId xmlns:a16="http://schemas.microsoft.com/office/drawing/2014/main" id="{01DB3BB5-F3CE-0A4F-87AC-D1C82A730AAC}"/>
              </a:ext>
            </a:extLst>
          </p:cNvPr>
          <p:cNvPicPr>
            <a:picLocks noChangeAspect="1"/>
          </p:cNvPicPr>
          <p:nvPr/>
        </p:nvPicPr>
        <p:blipFill>
          <a:blip r:embed="rId2"/>
          <a:stretch>
            <a:fillRect/>
          </a:stretch>
        </p:blipFill>
        <p:spPr>
          <a:xfrm>
            <a:off x="1215342" y="1342262"/>
            <a:ext cx="6215605" cy="5342537"/>
          </a:xfrm>
          <a:prstGeom prst="rect">
            <a:avLst/>
          </a:prstGeom>
        </p:spPr>
      </p:pic>
    </p:spTree>
    <p:extLst>
      <p:ext uri="{BB962C8B-B14F-4D97-AF65-F5344CB8AC3E}">
        <p14:creationId xmlns:p14="http://schemas.microsoft.com/office/powerpoint/2010/main" val="49807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47DD0D-5F56-C34B-81A1-7031A7A884B3}"/>
              </a:ext>
            </a:extLst>
          </p:cNvPr>
          <p:cNvSpPr/>
          <p:nvPr/>
        </p:nvSpPr>
        <p:spPr>
          <a:xfrm>
            <a:off x="599644" y="269640"/>
            <a:ext cx="3923253" cy="461665"/>
          </a:xfrm>
          <a:prstGeom prst="rect">
            <a:avLst/>
          </a:prstGeom>
        </p:spPr>
        <p:txBody>
          <a:bodyPr wrap="none">
            <a:spAutoFit/>
          </a:bodyPr>
          <a:lstStyle/>
          <a:p>
            <a:pPr>
              <a:buFont typeface="Wingdings" pitchFamily="2" charset="2"/>
              <a:buChar char="ü"/>
            </a:pPr>
            <a:r>
              <a:rPr lang="fr-FR" sz="2400" b="1" u="sng" dirty="0">
                <a:solidFill>
                  <a:schemeClr val="accent2"/>
                </a:solidFill>
              </a:rPr>
              <a:t>Etape 4: Test du pattern</a:t>
            </a:r>
          </a:p>
        </p:txBody>
      </p:sp>
      <p:pic>
        <p:nvPicPr>
          <p:cNvPr id="5" name="Picture 4">
            <a:extLst>
              <a:ext uri="{FF2B5EF4-FFF2-40B4-BE49-F238E27FC236}">
                <a16:creationId xmlns:a16="http://schemas.microsoft.com/office/drawing/2014/main" id="{B39DDAFD-BE21-E348-B68B-9884CE2EB1FF}"/>
              </a:ext>
            </a:extLst>
          </p:cNvPr>
          <p:cNvPicPr>
            <a:picLocks noChangeAspect="1"/>
          </p:cNvPicPr>
          <p:nvPr/>
        </p:nvPicPr>
        <p:blipFill>
          <a:blip r:embed="rId2"/>
          <a:stretch>
            <a:fillRect/>
          </a:stretch>
        </p:blipFill>
        <p:spPr>
          <a:xfrm>
            <a:off x="1979271" y="1488757"/>
            <a:ext cx="5497975" cy="5247272"/>
          </a:xfrm>
          <a:prstGeom prst="rect">
            <a:avLst/>
          </a:prstGeom>
        </p:spPr>
      </p:pic>
      <p:sp>
        <p:nvSpPr>
          <p:cNvPr id="6" name="TextBox 5">
            <a:extLst>
              <a:ext uri="{FF2B5EF4-FFF2-40B4-BE49-F238E27FC236}">
                <a16:creationId xmlns:a16="http://schemas.microsoft.com/office/drawing/2014/main" id="{60027672-02A8-A84B-871A-6DFF1029638F}"/>
              </a:ext>
            </a:extLst>
          </p:cNvPr>
          <p:cNvSpPr txBox="1"/>
          <p:nvPr/>
        </p:nvSpPr>
        <p:spPr>
          <a:xfrm>
            <a:off x="718810" y="925365"/>
            <a:ext cx="7693132" cy="369332"/>
          </a:xfrm>
          <a:prstGeom prst="rect">
            <a:avLst/>
          </a:prstGeom>
          <a:noFill/>
        </p:spPr>
        <p:txBody>
          <a:bodyPr wrap="none" rtlCol="0">
            <a:spAutoFit/>
          </a:bodyPr>
          <a:lstStyle/>
          <a:p>
            <a:r>
              <a:rPr lang="fr-FR" dirty="0"/>
              <a:t>Nous avons testé notre travail au niveau du terminal et voici le résultat: </a:t>
            </a:r>
          </a:p>
        </p:txBody>
      </p:sp>
    </p:spTree>
    <p:extLst>
      <p:ext uri="{BB962C8B-B14F-4D97-AF65-F5344CB8AC3E}">
        <p14:creationId xmlns:p14="http://schemas.microsoft.com/office/powerpoint/2010/main" val="57163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2031-8021-B646-A8DC-9AE5FDDEFA3A}"/>
              </a:ext>
            </a:extLst>
          </p:cNvPr>
          <p:cNvSpPr>
            <a:spLocks noGrp="1"/>
          </p:cNvSpPr>
          <p:nvPr>
            <p:ph type="title"/>
          </p:nvPr>
        </p:nvSpPr>
        <p:spPr/>
        <p:txBody>
          <a:bodyPr/>
          <a:lstStyle/>
          <a:p>
            <a:r>
              <a:rPr lang="fr-FR" dirty="0"/>
              <a:t>Introduction</a:t>
            </a:r>
          </a:p>
        </p:txBody>
      </p:sp>
      <p:sp>
        <p:nvSpPr>
          <p:cNvPr id="3" name="Content Placeholder 2">
            <a:extLst>
              <a:ext uri="{FF2B5EF4-FFF2-40B4-BE49-F238E27FC236}">
                <a16:creationId xmlns:a16="http://schemas.microsoft.com/office/drawing/2014/main" id="{9D713819-0E5B-3245-AB9C-2A8B69F66B56}"/>
              </a:ext>
            </a:extLst>
          </p:cNvPr>
          <p:cNvSpPr>
            <a:spLocks noGrp="1"/>
          </p:cNvSpPr>
          <p:nvPr>
            <p:ph idx="1"/>
          </p:nvPr>
        </p:nvSpPr>
        <p:spPr/>
        <p:txBody>
          <a:bodyPr>
            <a:normAutofit/>
          </a:bodyPr>
          <a:lstStyle/>
          <a:p>
            <a:pPr marL="0" indent="0">
              <a:buNone/>
            </a:pPr>
            <a:r>
              <a:rPr lang="fr-CA" sz="2400" dirty="0">
                <a:latin typeface="Times New Roman" panose="02020603050405020304" pitchFamily="18" charset="0"/>
                <a:cs typeface="Times New Roman" panose="02020603050405020304" pitchFamily="18" charset="0"/>
              </a:rPr>
              <a:t>Lors</a:t>
            </a:r>
            <a:r>
              <a:rPr lang="en-US" sz="2400" dirty="0">
                <a:latin typeface="Times New Roman" panose="02020603050405020304" pitchFamily="18" charset="0"/>
                <a:cs typeface="Times New Roman" panose="02020603050405020304" pitchFamily="18" charset="0"/>
              </a:rPr>
              <a:t> du développement </a:t>
            </a:r>
            <a:r>
              <a:rPr lang="en-US" sz="2400" dirty="0" err="1">
                <a:latin typeface="Times New Roman" panose="02020603050405020304" pitchFamily="18" charset="0"/>
                <a:cs typeface="Times New Roman" panose="02020603050405020304" pitchFamily="18" charset="0"/>
              </a:rPr>
              <a:t>d’une</a:t>
            </a:r>
            <a:r>
              <a:rPr lang="en-US" sz="2400" dirty="0">
                <a:latin typeface="Times New Roman" panose="02020603050405020304" pitchFamily="18" charset="0"/>
                <a:cs typeface="Times New Roman" panose="02020603050405020304" pitchFamily="18" charset="0"/>
              </a:rPr>
              <a:t> application des problems de conception </a:t>
            </a:r>
            <a:r>
              <a:rPr lang="en-US" sz="2400" dirty="0" err="1">
                <a:latin typeface="Times New Roman" panose="02020603050405020304" pitchFamily="18" charset="0"/>
                <a:cs typeface="Times New Roman" panose="02020603050405020304" pitchFamily="18" charset="0"/>
              </a:rPr>
              <a:t>risquent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d’apparaître</a:t>
            </a:r>
            <a:r>
              <a:rPr lang="en-US" sz="2400" dirty="0">
                <a:latin typeface="Times New Roman" panose="02020603050405020304" pitchFamily="18" charset="0"/>
                <a:cs typeface="Times New Roman" panose="02020603050405020304" pitchFamily="18" charset="0"/>
              </a:rPr>
              <a:t>. Les patrons de conception </a:t>
            </a:r>
            <a:r>
              <a:rPr lang="en-US" sz="2400" dirty="0" err="1">
                <a:latin typeface="Times New Roman" panose="02020603050405020304" pitchFamily="18" charset="0"/>
                <a:cs typeface="Times New Roman" panose="02020603050405020304" pitchFamily="18" charset="0"/>
              </a:rPr>
              <a:t>aident</a:t>
            </a:r>
            <a:r>
              <a:rPr lang="en-US" sz="2400" dirty="0">
                <a:latin typeface="Times New Roman" panose="02020603050405020304" pitchFamily="18" charset="0"/>
                <a:cs typeface="Times New Roman" panose="02020603050405020304" pitchFamily="18" charset="0"/>
              </a:rPr>
              <a:t> le </a:t>
            </a:r>
            <a:r>
              <a:rPr lang="en-US" sz="2400" dirty="0" err="1">
                <a:latin typeface="Times New Roman" panose="02020603050405020304" pitchFamily="18" charset="0"/>
                <a:cs typeface="Times New Roman" panose="02020603050405020304" pitchFamily="18" charset="0"/>
              </a:rPr>
              <a:t>développeur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gérer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ces</a:t>
            </a:r>
            <a:r>
              <a:rPr lang="en-US" sz="2400" dirty="0">
                <a:latin typeface="Times New Roman" panose="02020603050405020304" pitchFamily="18" charset="0"/>
                <a:cs typeface="Times New Roman" panose="02020603050405020304" pitchFamily="18" charset="0"/>
              </a:rPr>
              <a:t> problems.</a:t>
            </a:r>
          </a:p>
          <a:p>
            <a:pPr marL="0" indent="0">
              <a:buNone/>
            </a:pPr>
            <a:r>
              <a:rPr lang="en-US" sz="2400" dirty="0">
                <a:latin typeface="Times New Roman" panose="02020603050405020304" pitchFamily="18" charset="0"/>
                <a:cs typeface="Times New Roman" panose="02020603050405020304" pitchFamily="18" charset="0"/>
              </a:rPr>
              <a:t>Dans </a:t>
            </a:r>
            <a:r>
              <a:rPr lang="en-US" sz="2400" dirty="0" err="1">
                <a:latin typeface="Times New Roman" panose="02020603050405020304" pitchFamily="18" charset="0"/>
                <a:cs typeface="Times New Roman" panose="02020603050405020304" pitchFamily="18" charset="0"/>
              </a:rPr>
              <a:t>cet</a:t>
            </a:r>
            <a:r>
              <a:rPr lang="en-US" sz="2400" dirty="0">
                <a:latin typeface="Times New Roman" panose="02020603050405020304" pitchFamily="18" charset="0"/>
                <a:cs typeface="Times New Roman" panose="02020603050405020304" pitchFamily="18" charset="0"/>
              </a:rPr>
              <a:t> exposé, nous </a:t>
            </a:r>
            <a:r>
              <a:rPr lang="en-US" sz="2400" dirty="0" err="1">
                <a:latin typeface="Times New Roman" panose="02020603050405020304" pitchFamily="18" charset="0"/>
                <a:cs typeface="Times New Roman" panose="02020603050405020304" pitchFamily="18" charset="0"/>
              </a:rPr>
              <a:t>allons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étudier</a:t>
            </a:r>
            <a:r>
              <a:rPr lang="en-US" sz="2400" dirty="0">
                <a:latin typeface="Times New Roman" panose="02020603050405020304" pitchFamily="18" charset="0"/>
                <a:cs typeface="Times New Roman" panose="02020603050405020304" pitchFamily="18" charset="0"/>
              </a:rPr>
              <a:t> le </a:t>
            </a:r>
            <a:r>
              <a:rPr lang="en-US" sz="2400" b="1" dirty="0">
                <a:latin typeface="Times New Roman" panose="02020603050405020304" pitchFamily="18" charset="0"/>
                <a:cs typeface="Times New Roman" panose="02020603050405020304" pitchFamily="18" charset="0"/>
              </a:rPr>
              <a:t>Pattern Façade.</a:t>
            </a:r>
          </a:p>
          <a:p>
            <a:pPr marL="0" indent="0">
              <a:buNone/>
            </a:pPr>
            <a:r>
              <a:rPr lang="en-US" sz="2400" dirty="0">
                <a:latin typeface="Times New Roman" panose="02020603050405020304" pitchFamily="18" charset="0"/>
                <a:cs typeface="Times New Roman" panose="02020603050405020304" pitchFamily="18" charset="0"/>
              </a:rPr>
              <a:t>Tout </a:t>
            </a:r>
            <a:r>
              <a:rPr lang="en-US" sz="2400" dirty="0" err="1">
                <a:latin typeface="Times New Roman" panose="02020603050405020304" pitchFamily="18" charset="0"/>
                <a:cs typeface="Times New Roman" panose="02020603050405020304" pitchFamily="18" charset="0"/>
              </a:rPr>
              <a:t>d'abord</a:t>
            </a:r>
            <a:r>
              <a:rPr lang="en-US" sz="2400" dirty="0">
                <a:latin typeface="Times New Roman" panose="02020603050405020304" pitchFamily="18" charset="0"/>
                <a:cs typeface="Times New Roman" panose="02020603050405020304" pitchFamily="18" charset="0"/>
              </a:rPr>
              <a:t>, nous </a:t>
            </a:r>
            <a:r>
              <a:rPr lang="en-US" sz="2400" dirty="0" err="1">
                <a:latin typeface="Times New Roman" panose="02020603050405020304" pitchFamily="18" charset="0"/>
                <a:cs typeface="Times New Roman" panose="02020603050405020304" pitchFamily="18" charset="0"/>
              </a:rPr>
              <a:t>allons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définir</a:t>
            </a:r>
            <a:r>
              <a:rPr lang="en-US" sz="2400" dirty="0">
                <a:latin typeface="Times New Roman" panose="02020603050405020304" pitchFamily="18" charset="0"/>
                <a:cs typeface="Times New Roman" panose="02020603050405020304" pitchFamily="18" charset="0"/>
              </a:rPr>
              <a:t> le </a:t>
            </a:r>
            <a:r>
              <a:rPr lang="en-US" sz="2400" dirty="0" err="1">
                <a:latin typeface="Times New Roman" panose="02020603050405020304" pitchFamily="18" charset="0"/>
                <a:cs typeface="Times New Roman" panose="02020603050405020304" pitchFamily="18" charset="0"/>
              </a:rPr>
              <a:t>modèle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ensuite</a:t>
            </a:r>
            <a:r>
              <a:rPr lang="en-US" sz="2400" dirty="0">
                <a:latin typeface="Times New Roman" panose="02020603050405020304" pitchFamily="18" charset="0"/>
                <a:cs typeface="Times New Roman" panose="02020603050405020304" pitchFamily="18" charset="0"/>
              </a:rPr>
              <a:t> donner </a:t>
            </a:r>
            <a:r>
              <a:rPr lang="en-US" sz="2400" dirty="0" err="1">
                <a:latin typeface="Times New Roman" panose="02020603050405020304" pitchFamily="18" charset="0"/>
                <a:cs typeface="Times New Roman" panose="02020603050405020304" pitchFamily="18" charset="0"/>
              </a:rPr>
              <a:t>ses</a:t>
            </a:r>
            <a:r>
              <a:rPr lang="en-US" sz="2400" dirty="0">
                <a:latin typeface="Times New Roman" panose="02020603050405020304" pitchFamily="18" charset="0"/>
                <a:cs typeface="Times New Roman" panose="02020603050405020304" pitchFamily="18" charset="0"/>
              </a:rPr>
              <a:t> conditions </a:t>
            </a:r>
            <a:r>
              <a:rPr lang="en-US" sz="2400" dirty="0" err="1">
                <a:latin typeface="Times New Roman" panose="02020603050405020304" pitchFamily="18" charset="0"/>
                <a:cs typeface="Times New Roman" panose="02020603050405020304" pitchFamily="18" charset="0"/>
              </a:rPr>
              <a:t>d’utilisation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puis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voir</a:t>
            </a:r>
            <a:r>
              <a:rPr lang="en-US" sz="2400" dirty="0">
                <a:latin typeface="Times New Roman" panose="02020603050405020304" pitchFamily="18" charset="0"/>
                <a:cs typeface="Times New Roman" panose="02020603050405020304" pitchFamily="18" charset="0"/>
              </a:rPr>
              <a:t> son aperçu </a:t>
            </a:r>
            <a:r>
              <a:rPr lang="en-US" sz="2400" dirty="0" err="1">
                <a:latin typeface="Times New Roman" panose="02020603050405020304" pitchFamily="18" charset="0"/>
                <a:cs typeface="Times New Roman" panose="02020603050405020304" pitchFamily="18" charset="0"/>
              </a:rPr>
              <a:t>enfin</a:t>
            </a:r>
            <a:r>
              <a:rPr lang="en-US" sz="2400" dirty="0">
                <a:latin typeface="Times New Roman" panose="02020603050405020304" pitchFamily="18" charset="0"/>
                <a:cs typeface="Times New Roman" panose="02020603050405020304" pitchFamily="18" charset="0"/>
              </a:rPr>
              <a:t> nous </a:t>
            </a:r>
            <a:r>
              <a:rPr lang="en-US" sz="2400" dirty="0" err="1">
                <a:latin typeface="Times New Roman" panose="02020603050405020304" pitchFamily="18" charset="0"/>
                <a:cs typeface="Times New Roman" panose="02020603050405020304" pitchFamily="18" charset="0"/>
              </a:rPr>
              <a:t>terminrons</a:t>
            </a:r>
            <a:r>
              <a:rPr lang="en-US" sz="2400" dirty="0">
                <a:latin typeface="Times New Roman" panose="02020603050405020304" pitchFamily="18" charset="0"/>
                <a:cs typeface="Times New Roman" panose="02020603050405020304" pitchFamily="18" charset="0"/>
              </a:rPr>
              <a:t> par </a:t>
            </a:r>
            <a:r>
              <a:rPr lang="en-US" sz="2400" dirty="0" err="1">
                <a:latin typeface="Times New Roman" panose="02020603050405020304" pitchFamily="18" charset="0"/>
                <a:cs typeface="Times New Roman" panose="02020603050405020304" pitchFamily="18" charset="0"/>
              </a:rPr>
              <a:t>l’implementation</a:t>
            </a:r>
            <a:r>
              <a:rPr lang="en-US" sz="2400" dirty="0">
                <a:latin typeface="Times New Roman" panose="02020603050405020304" pitchFamily="18" charset="0"/>
                <a:cs typeface="Times New Roman" panose="02020603050405020304" pitchFamily="18" charset="0"/>
              </a:rPr>
              <a:t> d’un </a:t>
            </a:r>
            <a:r>
              <a:rPr lang="en-US" sz="2400" dirty="0" err="1">
                <a:latin typeface="Times New Roman" panose="02020603050405020304" pitchFamily="18" charset="0"/>
                <a:cs typeface="Times New Roman" panose="02020603050405020304" pitchFamily="18" charset="0"/>
              </a:rPr>
              <a:t>exemple</a:t>
            </a:r>
            <a:r>
              <a:rPr lang="en-US" sz="2400" dirty="0">
                <a:latin typeface="Times New Roman" panose="02020603050405020304" pitchFamily="18" charset="0"/>
                <a:cs typeface="Times New Roman" panose="02020603050405020304" pitchFamily="18" charset="0"/>
              </a:rPr>
              <a:t> avec son </a:t>
            </a:r>
            <a:r>
              <a:rPr lang="en-US" sz="2400" dirty="0" err="1">
                <a:latin typeface="Times New Roman" panose="02020603050405020304" pitchFamily="18" charset="0"/>
                <a:cs typeface="Times New Roman" panose="02020603050405020304" pitchFamily="18" charset="0"/>
              </a:rPr>
              <a:t>diagramme</a:t>
            </a:r>
            <a:r>
              <a:rPr lang="en-US" sz="2400" dirty="0">
                <a:latin typeface="Times New Roman" panose="02020603050405020304" pitchFamily="18" charset="0"/>
                <a:cs typeface="Times New Roman" panose="02020603050405020304" pitchFamily="18" charset="0"/>
              </a:rPr>
              <a:t> UML et </a:t>
            </a:r>
            <a:r>
              <a:rPr lang="en-US" sz="2400" dirty="0" err="1">
                <a:latin typeface="Times New Roman" panose="02020603050405020304" pitchFamily="18" charset="0"/>
                <a:cs typeface="Times New Roman" panose="02020603050405020304" pitchFamily="18" charset="0"/>
              </a:rPr>
              <a:t>ses</a:t>
            </a:r>
            <a:r>
              <a:rPr lang="en-US" sz="2400" dirty="0">
                <a:latin typeface="Times New Roman" panose="02020603050405020304" pitchFamily="18" charset="0"/>
                <a:cs typeface="Times New Roman" panose="02020603050405020304" pitchFamily="18" charset="0"/>
              </a:rPr>
              <a:t> codes sources.</a:t>
            </a:r>
            <a:br>
              <a:rPr lang="en-US" sz="2400" dirty="0">
                <a:latin typeface="Times New Roman" panose="02020603050405020304" pitchFamily="18" charset="0"/>
                <a:cs typeface="Times New Roman" panose="02020603050405020304" pitchFamily="18" charset="0"/>
              </a:rPr>
            </a:b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913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72FC-B9D0-AE4F-9DFF-CA3E73796918}"/>
              </a:ext>
            </a:extLst>
          </p:cNvPr>
          <p:cNvSpPr>
            <a:spLocks noGrp="1"/>
          </p:cNvSpPr>
          <p:nvPr>
            <p:ph type="title"/>
          </p:nvPr>
        </p:nvSpPr>
        <p:spPr/>
        <p:txBody>
          <a:bodyPr/>
          <a:lstStyle/>
          <a:p>
            <a:r>
              <a:rPr lang="fr-CA" dirty="0"/>
              <a:t>Conclusion</a:t>
            </a:r>
          </a:p>
        </p:txBody>
      </p:sp>
      <p:sp>
        <p:nvSpPr>
          <p:cNvPr id="3" name="Content Placeholder 2">
            <a:extLst>
              <a:ext uri="{FF2B5EF4-FFF2-40B4-BE49-F238E27FC236}">
                <a16:creationId xmlns:a16="http://schemas.microsoft.com/office/drawing/2014/main" id="{6E7CBFD5-83EF-4044-8840-367093010DFC}"/>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Dans </a:t>
            </a:r>
            <a:r>
              <a:rPr lang="en-US" sz="2400" dirty="0" err="1">
                <a:latin typeface="Times New Roman" panose="02020603050405020304" pitchFamily="18" charset="0"/>
                <a:cs typeface="Times New Roman" panose="02020603050405020304" pitchFamily="18" charset="0"/>
              </a:rPr>
              <a:t>cet</a:t>
            </a:r>
            <a:r>
              <a:rPr lang="en-US" sz="2400" dirty="0">
                <a:latin typeface="Times New Roman" panose="02020603050405020304" pitchFamily="18" charset="0"/>
                <a:cs typeface="Times New Roman" panose="02020603050405020304" pitchFamily="18" charset="0"/>
              </a:rPr>
              <a:t> exposé, nous </a:t>
            </a:r>
            <a:r>
              <a:rPr lang="en-US" sz="2400" dirty="0" err="1">
                <a:latin typeface="Times New Roman" panose="02020603050405020304" pitchFamily="18" charset="0"/>
                <a:cs typeface="Times New Roman" panose="02020603050405020304" pitchFamily="18" charset="0"/>
              </a:rPr>
              <a:t>avons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expliqué</a:t>
            </a:r>
            <a:r>
              <a:rPr lang="en-US" sz="2400" dirty="0">
                <a:latin typeface="Times New Roman" panose="02020603050405020304" pitchFamily="18" charset="0"/>
                <a:cs typeface="Times New Roman" panose="02020603050405020304" pitchFamily="18" charset="0"/>
              </a:rPr>
              <a:t> le </a:t>
            </a:r>
            <a:r>
              <a:rPr lang="en-US" sz="2400" dirty="0" err="1">
                <a:latin typeface="Times New Roman" panose="02020603050405020304" pitchFamily="18" charset="0"/>
                <a:cs typeface="Times New Roman" panose="02020603050405020304" pitchFamily="18" charset="0"/>
              </a:rPr>
              <a:t>modèle</a:t>
            </a:r>
            <a:r>
              <a:rPr lang="en-US" sz="2400" dirty="0">
                <a:latin typeface="Times New Roman" panose="02020603050405020304" pitchFamily="18" charset="0"/>
                <a:cs typeface="Times New Roman" panose="02020603050405020304" pitchFamily="18" charset="0"/>
              </a:rPr>
              <a:t> de façade et </a:t>
            </a:r>
            <a:r>
              <a:rPr lang="en-US" sz="2400" dirty="0" err="1">
                <a:latin typeface="Times New Roman" panose="02020603050405020304" pitchFamily="18" charset="0"/>
                <a:cs typeface="Times New Roman" panose="02020603050405020304" pitchFamily="18" charset="0"/>
              </a:rPr>
              <a:t>montré</a:t>
            </a:r>
            <a:r>
              <a:rPr lang="en-US" sz="2400" dirty="0">
                <a:latin typeface="Times New Roman" panose="02020603050405020304" pitchFamily="18" charset="0"/>
                <a:cs typeface="Times New Roman" panose="02020603050405020304" pitchFamily="18" charset="0"/>
              </a:rPr>
              <a:t> comment </a:t>
            </a:r>
            <a:r>
              <a:rPr lang="en-US" sz="2400" dirty="0" err="1">
                <a:latin typeface="Times New Roman" panose="02020603050405020304" pitchFamily="18" charset="0"/>
                <a:cs typeface="Times New Roman" panose="02020603050405020304" pitchFamily="18" charset="0"/>
              </a:rPr>
              <a:t>l'implémenter</a:t>
            </a:r>
            <a:r>
              <a:rPr lang="en-US" sz="2400" dirty="0">
                <a:latin typeface="Times New Roman" panose="02020603050405020304" pitchFamily="18" charset="0"/>
                <a:cs typeface="Times New Roman" panose="02020603050405020304" pitchFamily="18" charset="0"/>
              </a:rPr>
              <a:t> au-dessus d'un </a:t>
            </a:r>
            <a:r>
              <a:rPr lang="en-US" sz="2400" dirty="0" err="1">
                <a:latin typeface="Times New Roman" panose="02020603050405020304" pitchFamily="18" charset="0"/>
                <a:cs typeface="Times New Roman" panose="02020603050405020304" pitchFamily="18" charset="0"/>
              </a:rPr>
              <a:t>système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existant</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fr-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29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709914"/>
          </a:xfrm>
        </p:spPr>
        <p:txBody>
          <a:bodyPr/>
          <a:lstStyle/>
          <a:p>
            <a:r>
              <a:rPr lang="fr-FR" dirty="0"/>
              <a:t>Qu’est ce qu’une façade ?</a:t>
            </a:r>
          </a:p>
        </p:txBody>
      </p:sp>
      <p:sp>
        <p:nvSpPr>
          <p:cNvPr id="3" name="Espace réservé du contenu 2"/>
          <p:cNvSpPr>
            <a:spLocks noGrp="1"/>
          </p:cNvSpPr>
          <p:nvPr>
            <p:ph idx="1"/>
          </p:nvPr>
        </p:nvSpPr>
        <p:spPr>
          <a:xfrm>
            <a:off x="677334" y="1504709"/>
            <a:ext cx="8596668" cy="5101241"/>
          </a:xfrm>
        </p:spPr>
        <p:txBody>
          <a:bodyPr>
            <a:normAutofit fontScale="92500" lnSpcReduction="20000"/>
          </a:bodyPr>
          <a:lstStyle/>
          <a:p>
            <a:r>
              <a:rPr lang="fr-FR" sz="2600" dirty="0">
                <a:latin typeface="Times New Roman" panose="02020603050405020304" pitchFamily="18" charset="0"/>
                <a:cs typeface="Times New Roman" panose="02020603050405020304" pitchFamily="18" charset="0"/>
              </a:rPr>
              <a:t>Un modèle de façade dit simplement </a:t>
            </a:r>
            <a:r>
              <a:rPr lang="fr-FR" sz="2600" b="1" dirty="0">
                <a:latin typeface="Times New Roman" panose="02020603050405020304" pitchFamily="18" charset="0"/>
                <a:cs typeface="Times New Roman" panose="02020603050405020304" pitchFamily="18" charset="0"/>
              </a:rPr>
              <a:t>"fournir simplement une interface unifiée et simplifiée à un ensemble d'interfaces dans un sous-système, donc il cache les complexités du sous-système au client".</a:t>
            </a:r>
          </a:p>
          <a:p>
            <a:r>
              <a:rPr lang="fr-FR" sz="2600" dirty="0">
                <a:latin typeface="Times New Roman" panose="02020603050405020304" pitchFamily="18" charset="0"/>
                <a:cs typeface="Times New Roman" panose="02020603050405020304" pitchFamily="18" charset="0"/>
              </a:rPr>
              <a:t>La </a:t>
            </a:r>
            <a:r>
              <a:rPr lang="fr-FR" sz="2600" b="1" dirty="0">
                <a:latin typeface="Times New Roman" panose="02020603050405020304" pitchFamily="18" charset="0"/>
                <a:cs typeface="Times New Roman" panose="02020603050405020304" pitchFamily="18" charset="0"/>
              </a:rPr>
              <a:t>Façade </a:t>
            </a:r>
            <a:r>
              <a:rPr lang="fr-FR" sz="2600" dirty="0">
                <a:latin typeface="Times New Roman" panose="02020603050405020304" pitchFamily="18" charset="0"/>
                <a:cs typeface="Times New Roman" panose="02020603050405020304" pitchFamily="18" charset="0"/>
              </a:rPr>
              <a:t> peut fournir un ensemble </a:t>
            </a:r>
            <a:r>
              <a:rPr lang="fr-FR" sz="2600" i="1" dirty="0">
                <a:latin typeface="Times New Roman" panose="02020603050405020304" pitchFamily="18" charset="0"/>
                <a:cs typeface="Times New Roman" panose="02020603050405020304" pitchFamily="18" charset="0"/>
              </a:rPr>
              <a:t>limité ou dédié de fonctionnalités</a:t>
            </a:r>
            <a:r>
              <a:rPr lang="fr-FR" sz="2600" dirty="0">
                <a:latin typeface="Times New Roman" panose="02020603050405020304" pitchFamily="18" charset="0"/>
                <a:cs typeface="Times New Roman" panose="02020603050405020304" pitchFamily="18" charset="0"/>
              </a:rPr>
              <a:t> . Mais, les fonctionnalités fournies par Façade sont principalement requises par l'application cliente. Donc, c'est plus attentionné selon les besoins du client.</a:t>
            </a:r>
          </a:p>
          <a:p>
            <a:r>
              <a:rPr lang="fr-FR" sz="2600" dirty="0">
                <a:latin typeface="Times New Roman" panose="02020603050405020304" pitchFamily="18" charset="0"/>
                <a:cs typeface="Times New Roman" panose="02020603050405020304" pitchFamily="18" charset="0"/>
              </a:rPr>
              <a:t>En termes simples, une façade encapsule un sous-système complexe derrière une interface simple. </a:t>
            </a:r>
            <a:r>
              <a:rPr lang="fr-FR" sz="2600" b="1" dirty="0">
                <a:latin typeface="Times New Roman" panose="02020603050405020304" pitchFamily="18" charset="0"/>
                <a:cs typeface="Times New Roman" panose="02020603050405020304" pitchFamily="18" charset="0"/>
              </a:rPr>
              <a:t>Il masque une grande partie de la complexité et rend le sous-système facile à utiliser.</a:t>
            </a:r>
          </a:p>
          <a:p>
            <a:r>
              <a:rPr lang="fr-FR" sz="2600" dirty="0">
                <a:latin typeface="Times New Roman" panose="02020603050405020304" pitchFamily="18" charset="0"/>
                <a:cs typeface="Times New Roman" panose="02020603050405020304" pitchFamily="18" charset="0"/>
              </a:rPr>
              <a:t>En d'autres termes, Façade Pattern décrit une interface de niveau supérieur qui facilite l'utilisation du sous-système.</a:t>
            </a:r>
          </a:p>
          <a:p>
            <a:r>
              <a:rPr lang="fr-FR" sz="2600" dirty="0">
                <a:latin typeface="Times New Roman" panose="02020603050405020304" pitchFamily="18" charset="0"/>
                <a:cs typeface="Times New Roman" panose="02020603050405020304" pitchFamily="18" charset="0"/>
              </a:rPr>
              <a:t>Pratiquement, </a:t>
            </a:r>
            <a:r>
              <a:rPr lang="fr-FR" sz="2600" b="1" dirty="0">
                <a:latin typeface="Times New Roman" panose="02020603050405020304" pitchFamily="18" charset="0"/>
                <a:cs typeface="Times New Roman" panose="02020603050405020304" pitchFamily="18" charset="0"/>
              </a:rPr>
              <a:t>chaque usine abstraite</a:t>
            </a:r>
            <a:r>
              <a:rPr lang="fr-FR" sz="2600" dirty="0">
                <a:latin typeface="Times New Roman" panose="02020603050405020304" pitchFamily="18" charset="0"/>
                <a:cs typeface="Times New Roman" panose="02020603050405020304" pitchFamily="18" charset="0"/>
              </a:rPr>
              <a:t> est un type de </a:t>
            </a:r>
            <a:r>
              <a:rPr lang="fr-FR" sz="2600" b="1" dirty="0">
                <a:latin typeface="Times New Roman" panose="02020603050405020304" pitchFamily="18" charset="0"/>
                <a:cs typeface="Times New Roman" panose="02020603050405020304" pitchFamily="18" charset="0"/>
              </a:rPr>
              <a:t>façade.</a:t>
            </a:r>
            <a:endParaRPr lang="fr-FR" sz="2600" dirty="0">
              <a:latin typeface="Times New Roman" panose="02020603050405020304" pitchFamily="18" charset="0"/>
              <a:cs typeface="Times New Roman" panose="02020603050405020304" pitchFamily="18" charset="0"/>
            </a:endParaRPr>
          </a:p>
          <a:p>
            <a:pPr marL="0" indent="0">
              <a:buNone/>
            </a:pP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35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8DCB-AC83-F549-9B3C-EF89FE6817F7}"/>
              </a:ext>
            </a:extLst>
          </p:cNvPr>
          <p:cNvSpPr>
            <a:spLocks noGrp="1"/>
          </p:cNvSpPr>
          <p:nvPr>
            <p:ph type="title"/>
          </p:nvPr>
        </p:nvSpPr>
        <p:spPr/>
        <p:txBody>
          <a:bodyPr/>
          <a:lstStyle/>
          <a:p>
            <a:r>
              <a:rPr lang="fr-FR" dirty="0"/>
              <a:t>Avantage du motif de façade</a:t>
            </a:r>
            <a:br>
              <a:rPr lang="fr-FR" dirty="0"/>
            </a:br>
            <a:endParaRPr lang="fr-FR" dirty="0"/>
          </a:p>
        </p:txBody>
      </p:sp>
      <p:sp>
        <p:nvSpPr>
          <p:cNvPr id="3" name="Content Placeholder 2">
            <a:extLst>
              <a:ext uri="{FF2B5EF4-FFF2-40B4-BE49-F238E27FC236}">
                <a16:creationId xmlns:a16="http://schemas.microsoft.com/office/drawing/2014/main" id="{893E76C7-97E4-974E-B652-B0D563F5913C}"/>
              </a:ext>
            </a:extLst>
          </p:cNvPr>
          <p:cNvSpPr>
            <a:spLocks noGrp="1"/>
          </p:cNvSpPr>
          <p:nvPr>
            <p:ph idx="1"/>
          </p:nvPr>
        </p:nvSpPr>
        <p:spPr/>
        <p:txBody>
          <a:bodyPr/>
          <a:lstStyle/>
          <a:p>
            <a:r>
              <a:rPr lang="fr-FR" sz="2400" dirty="0">
                <a:latin typeface="Times New Roman" panose="02020603050405020304" pitchFamily="18" charset="0"/>
                <a:cs typeface="Times New Roman" panose="02020603050405020304" pitchFamily="18" charset="0"/>
              </a:rPr>
              <a:t>Il protège les clients de la complexité des composants du sous-système.</a:t>
            </a:r>
          </a:p>
          <a:p>
            <a:r>
              <a:rPr lang="fr-FR" sz="2400" dirty="0">
                <a:latin typeface="Times New Roman" panose="02020603050405020304" pitchFamily="18" charset="0"/>
                <a:cs typeface="Times New Roman" panose="02020603050405020304" pitchFamily="18" charset="0"/>
              </a:rPr>
              <a:t>Il favorise un couplage lâche entre les sous-systèmes et ses clients.</a:t>
            </a:r>
          </a:p>
          <a:p>
            <a:endParaRPr lang="fr-FR" dirty="0"/>
          </a:p>
        </p:txBody>
      </p:sp>
    </p:spTree>
    <p:extLst>
      <p:ext uri="{BB962C8B-B14F-4D97-AF65-F5344CB8AC3E}">
        <p14:creationId xmlns:p14="http://schemas.microsoft.com/office/powerpoint/2010/main" val="289745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4FF9-B7C9-9246-9B92-64722B8429EA}"/>
              </a:ext>
            </a:extLst>
          </p:cNvPr>
          <p:cNvSpPr>
            <a:spLocks noGrp="1"/>
          </p:cNvSpPr>
          <p:nvPr>
            <p:ph type="title"/>
          </p:nvPr>
        </p:nvSpPr>
        <p:spPr>
          <a:xfrm>
            <a:off x="677334" y="609600"/>
            <a:ext cx="8596668" cy="733063"/>
          </a:xfrm>
        </p:spPr>
        <p:txBody>
          <a:bodyPr>
            <a:normAutofit/>
          </a:bodyPr>
          <a:lstStyle/>
          <a:p>
            <a:r>
              <a:rPr lang="fr-FR" dirty="0"/>
              <a:t>Conditions d’utilisation</a:t>
            </a:r>
          </a:p>
        </p:txBody>
      </p:sp>
      <p:sp>
        <p:nvSpPr>
          <p:cNvPr id="3" name="Content Placeholder 2">
            <a:extLst>
              <a:ext uri="{FF2B5EF4-FFF2-40B4-BE49-F238E27FC236}">
                <a16:creationId xmlns:a16="http://schemas.microsoft.com/office/drawing/2014/main" id="{DBBE6674-6C2E-B24C-95F0-11AA1603FDD6}"/>
              </a:ext>
            </a:extLst>
          </p:cNvPr>
          <p:cNvSpPr>
            <a:spLocks noGrp="1"/>
          </p:cNvSpPr>
          <p:nvPr>
            <p:ph idx="1"/>
          </p:nvPr>
        </p:nvSpPr>
        <p:spPr/>
        <p:txBody>
          <a:bodyPr/>
          <a:lstStyle/>
          <a:p>
            <a:r>
              <a:rPr lang="fr-FR" sz="2400" dirty="0">
                <a:latin typeface="Times New Roman" panose="02020603050405020304" pitchFamily="18" charset="0"/>
                <a:cs typeface="Times New Roman" panose="02020603050405020304" pitchFamily="18" charset="0"/>
              </a:rPr>
              <a:t>Lorsque vous souhaitez fournir une interface simple à un sous-système complexe.</a:t>
            </a:r>
          </a:p>
          <a:p>
            <a:r>
              <a:rPr lang="fr-FR" sz="2400" dirty="0">
                <a:latin typeface="Times New Roman" panose="02020603050405020304" pitchFamily="18" charset="0"/>
                <a:cs typeface="Times New Roman" panose="02020603050405020304" pitchFamily="18" charset="0"/>
              </a:rPr>
              <a:t>Lorsque plusieurs dépendances existent entre les clients et les classes d'implémentation d'une abstraction</a:t>
            </a:r>
          </a:p>
          <a:p>
            <a:endParaRPr lang="fr-FR" dirty="0"/>
          </a:p>
        </p:txBody>
      </p:sp>
    </p:spTree>
    <p:extLst>
      <p:ext uri="{BB962C8B-B14F-4D97-AF65-F5344CB8AC3E}">
        <p14:creationId xmlns:p14="http://schemas.microsoft.com/office/powerpoint/2010/main" val="36047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720436"/>
          </a:xfrm>
        </p:spPr>
        <p:txBody>
          <a:bodyPr/>
          <a:lstStyle/>
          <a:p>
            <a:r>
              <a:rPr lang="fr-FR" dirty="0"/>
              <a:t>Voyons la façade en action</a:t>
            </a:r>
          </a:p>
        </p:txBody>
      </p:sp>
      <p:sp>
        <p:nvSpPr>
          <p:cNvPr id="3" name="Espace réservé du contenu 2"/>
          <p:cNvSpPr>
            <a:spLocks noGrp="1"/>
          </p:cNvSpPr>
          <p:nvPr>
            <p:ph idx="1"/>
          </p:nvPr>
        </p:nvSpPr>
        <p:spPr>
          <a:xfrm>
            <a:off x="677334" y="1444337"/>
            <a:ext cx="8596668" cy="4597026"/>
          </a:xfrm>
        </p:spPr>
        <p:txBody>
          <a:bodyPr/>
          <a:lstStyle/>
          <a:p>
            <a:endParaRPr lang="fr-FR" dirty="0"/>
          </a:p>
          <a:p>
            <a:endParaRPr lang="fr-FR" dirty="0"/>
          </a:p>
          <a:p>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57" y="2347867"/>
            <a:ext cx="8086621" cy="4358947"/>
          </a:xfrm>
          <a:prstGeom prst="rect">
            <a:avLst/>
          </a:prstGeom>
        </p:spPr>
      </p:pic>
      <p:sp>
        <p:nvSpPr>
          <p:cNvPr id="7" name="Rectangle 6"/>
          <p:cNvSpPr/>
          <p:nvPr/>
        </p:nvSpPr>
        <p:spPr>
          <a:xfrm>
            <a:off x="677333" y="1310236"/>
            <a:ext cx="7697739" cy="923330"/>
          </a:xfrm>
          <a:prstGeom prst="rect">
            <a:avLst/>
          </a:prstGeom>
        </p:spPr>
        <p:txBody>
          <a:bodyPr wrap="square">
            <a:spAutoFit/>
          </a:bodyPr>
          <a:lstStyle/>
          <a:p>
            <a:r>
              <a:rPr lang="fr-FR" dirty="0">
                <a:solidFill>
                  <a:srgbClr val="222635"/>
                </a:solidFill>
                <a:latin typeface="Times New Roman" panose="02020603050405020304" pitchFamily="18" charset="0"/>
                <a:cs typeface="Times New Roman" panose="02020603050405020304" pitchFamily="18" charset="0"/>
              </a:rPr>
              <a:t>Façade introduit une couche d'abstraction supplémentaire via Façade. Ainsi, si le sous-système change, nous devons également effectuer les changements correspondants dans la couche de façade</a:t>
            </a:r>
            <a:r>
              <a:rPr lang="fr-FR" dirty="0">
                <a:solidFill>
                  <a:srgbClr val="222635"/>
                </a:solidFill>
                <a:latin typeface="Cambria" panose="02040503050406030204" pitchFamily="18" charset="0"/>
              </a:rPr>
              <a:t>.</a:t>
            </a:r>
            <a:endParaRPr lang="fr-FR"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359160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4735" y="702117"/>
            <a:ext cx="7498773" cy="646331"/>
          </a:xfrm>
          <a:prstGeom prst="rect">
            <a:avLst/>
          </a:prstGeom>
        </p:spPr>
        <p:txBody>
          <a:bodyPr wrap="square">
            <a:spAutoFit/>
          </a:bodyPr>
          <a:lstStyle/>
          <a:p>
            <a:r>
              <a:rPr lang="fr-FR" dirty="0">
                <a:solidFill>
                  <a:srgbClr val="222635"/>
                </a:solidFill>
                <a:latin typeface="Times New Roman" panose="02020603050405020304" pitchFamily="18" charset="0"/>
                <a:cs typeface="Times New Roman" panose="02020603050405020304" pitchFamily="18" charset="0"/>
              </a:rPr>
              <a:t>Nous pouvons également avoir plusieurs objets Façade, l'un traitant de quelques sous-systèmes et l'autre traitant d'autres sous-systèmes.</a:t>
            </a:r>
            <a:endParaRPr lang="fr-FR" b="0" i="0" dirty="0">
              <a:solidFill>
                <a:srgbClr val="222635"/>
              </a:solidFill>
              <a:effectLst/>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852" y="1597307"/>
            <a:ext cx="7835060" cy="4873100"/>
          </a:xfrm>
          <a:prstGeom prst="rect">
            <a:avLst/>
          </a:prstGeom>
        </p:spPr>
      </p:pic>
    </p:spTree>
    <p:extLst>
      <p:ext uri="{BB962C8B-B14F-4D97-AF65-F5344CB8AC3E}">
        <p14:creationId xmlns:p14="http://schemas.microsoft.com/office/powerpoint/2010/main" val="3650618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AA81-87D8-7840-A04C-18353AB23E50}"/>
              </a:ext>
            </a:extLst>
          </p:cNvPr>
          <p:cNvSpPr>
            <a:spLocks noGrp="1"/>
          </p:cNvSpPr>
          <p:nvPr>
            <p:ph type="title"/>
          </p:nvPr>
        </p:nvSpPr>
        <p:spPr/>
        <p:txBody>
          <a:bodyPr/>
          <a:lstStyle/>
          <a:p>
            <a:r>
              <a:rPr lang="fr-FR" b="1" dirty="0"/>
              <a:t>Exemple d’implémentation</a:t>
            </a:r>
            <a:endParaRPr lang="fr-CA" dirty="0"/>
          </a:p>
        </p:txBody>
      </p:sp>
      <p:sp>
        <p:nvSpPr>
          <p:cNvPr id="3" name="Content Placeholder 2">
            <a:extLst>
              <a:ext uri="{FF2B5EF4-FFF2-40B4-BE49-F238E27FC236}">
                <a16:creationId xmlns:a16="http://schemas.microsoft.com/office/drawing/2014/main" id="{82B1984E-A665-3E47-94DD-A81158005B6F}"/>
              </a:ext>
            </a:extLst>
          </p:cNvPr>
          <p:cNvSpPr>
            <a:spLocks noGrp="1"/>
          </p:cNvSpPr>
          <p:nvPr>
            <p:ph idx="1"/>
          </p:nvPr>
        </p:nvSpPr>
        <p:spPr/>
        <p:txBody>
          <a:bodyPr/>
          <a:lstStyle/>
          <a:p>
            <a:pPr marL="0" indent="0">
              <a:buNone/>
            </a:pPr>
            <a:r>
              <a:rPr lang="fr-FR" sz="2400" dirty="0">
                <a:latin typeface="Times New Roman" panose="02020603050405020304" pitchFamily="18" charset="0"/>
                <a:cs typeface="Times New Roman" panose="02020603050405020304" pitchFamily="18" charset="0"/>
              </a:rPr>
              <a:t>Nous avons fourni une interface unifiée et simplifiée du véhicule à un ensemble d’interfaces dans un sous-systèmes correspondant aux différents types de la classe avec leurs informations pour éviter les complexités lors du test au niveau du client. Nous débutons l’illustration de ce modèle de conception par ce diagramme de classe UML et nous terminerons par l’implémentation. </a:t>
            </a:r>
          </a:p>
          <a:p>
            <a:pPr marL="0" indent="0">
              <a:buNone/>
            </a:pPr>
            <a:endParaRPr lang="fr-CA" dirty="0"/>
          </a:p>
        </p:txBody>
      </p:sp>
    </p:spTree>
    <p:extLst>
      <p:ext uri="{BB962C8B-B14F-4D97-AF65-F5344CB8AC3E}">
        <p14:creationId xmlns:p14="http://schemas.microsoft.com/office/powerpoint/2010/main" val="2242863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3">
            <a:extLst>
              <a:ext uri="{FF2B5EF4-FFF2-40B4-BE49-F238E27FC236}">
                <a16:creationId xmlns:a16="http://schemas.microsoft.com/office/drawing/2014/main" id="{9BE2E776-64A2-5E45-8A50-7B38D135F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59" y="1193156"/>
            <a:ext cx="9292558" cy="4699321"/>
          </a:xfrm>
          <a:prstGeom prst="rect">
            <a:avLst/>
          </a:prstGeom>
        </p:spPr>
      </p:pic>
      <p:sp>
        <p:nvSpPr>
          <p:cNvPr id="3" name="TextBox 2">
            <a:extLst>
              <a:ext uri="{FF2B5EF4-FFF2-40B4-BE49-F238E27FC236}">
                <a16:creationId xmlns:a16="http://schemas.microsoft.com/office/drawing/2014/main" id="{EA70CB83-31F9-9745-90A9-4A4D6A103324}"/>
              </a:ext>
            </a:extLst>
          </p:cNvPr>
          <p:cNvSpPr txBox="1"/>
          <p:nvPr/>
        </p:nvSpPr>
        <p:spPr>
          <a:xfrm>
            <a:off x="1180619" y="3590338"/>
            <a:ext cx="1886673" cy="246221"/>
          </a:xfrm>
          <a:prstGeom prst="rect">
            <a:avLst/>
          </a:prstGeom>
          <a:noFill/>
        </p:spPr>
        <p:txBody>
          <a:bodyPr wrap="square" rtlCol="0">
            <a:spAutoFit/>
          </a:bodyPr>
          <a:lstStyle/>
          <a:p>
            <a:r>
              <a:rPr lang="fr-FR" sz="1000" dirty="0">
                <a:highlight>
                  <a:srgbClr val="C0C0C0"/>
                </a:highlight>
              </a:rPr>
              <a:t>FacadeVehicule</a:t>
            </a:r>
          </a:p>
        </p:txBody>
      </p:sp>
    </p:spTree>
    <p:extLst>
      <p:ext uri="{BB962C8B-B14F-4D97-AF65-F5344CB8AC3E}">
        <p14:creationId xmlns:p14="http://schemas.microsoft.com/office/powerpoint/2010/main" val="29616361"/>
      </p:ext>
    </p:extLst>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2591</TotalTime>
  <Words>598</Words>
  <Application>Microsoft Macintosh PowerPoint</Application>
  <PresentationFormat>Widescreen</PresentationFormat>
  <Paragraphs>50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Cambria</vt:lpstr>
      <vt:lpstr>Times New Roman</vt:lpstr>
      <vt:lpstr>Trebuchet MS</vt:lpstr>
      <vt:lpstr>Wingdings</vt:lpstr>
      <vt:lpstr>Wingdings 3</vt:lpstr>
      <vt:lpstr>Facette</vt:lpstr>
      <vt:lpstr>Pattern Façade</vt:lpstr>
      <vt:lpstr>Introduction</vt:lpstr>
      <vt:lpstr>Qu’est ce qu’une façade ?</vt:lpstr>
      <vt:lpstr>Avantage du motif de façade </vt:lpstr>
      <vt:lpstr>Conditions d’utilisation</vt:lpstr>
      <vt:lpstr>Voyons la façade en action</vt:lpstr>
      <vt:lpstr>PowerPoint Presentation</vt:lpstr>
      <vt:lpstr>Exemple d’implémentation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Façade</dc:title>
  <dc:creator>Utilisateur Windows</dc:creator>
  <cp:lastModifiedBy>Microsoft Office User</cp:lastModifiedBy>
  <cp:revision>14</cp:revision>
  <dcterms:created xsi:type="dcterms:W3CDTF">2021-11-01T18:17:49Z</dcterms:created>
  <dcterms:modified xsi:type="dcterms:W3CDTF">2021-11-04T13:02:10Z</dcterms:modified>
</cp:coreProperties>
</file>