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mpiere" charset="1" panose="02000000000000000000"/>
      <p:regular r:id="rId23"/>
    </p:embeddedFont>
    <p:embeddedFont>
      <p:font typeface="Handy Casual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508551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6815" y="3201084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3MTT C2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3199" y="5782341"/>
            <a:ext cx="11029225" cy="164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61"/>
              </a:lnSpc>
            </a:pPr>
            <a:r>
              <a:rPr lang="en-US" sz="12385" spc="13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CAPSTONE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9379677">
            <a:off x="10765019" y="1213073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4"/>
                </a:moveTo>
                <a:lnTo>
                  <a:pt x="3617028" y="3833074"/>
                </a:lnTo>
                <a:lnTo>
                  <a:pt x="3617028" y="0"/>
                </a:lnTo>
                <a:lnTo>
                  <a:pt x="0" y="0"/>
                </a:lnTo>
                <a:lnTo>
                  <a:pt x="0" y="383307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03904" y="7717299"/>
            <a:ext cx="2305778" cy="2355839"/>
          </a:xfrm>
          <a:custGeom>
            <a:avLst/>
            <a:gdLst/>
            <a:ahLst/>
            <a:cxnLst/>
            <a:rect r="r" b="b" t="t" l="l"/>
            <a:pathLst>
              <a:path h="2355839" w="2305778">
                <a:moveTo>
                  <a:pt x="0" y="0"/>
                </a:moveTo>
                <a:lnTo>
                  <a:pt x="2305777" y="0"/>
                </a:lnTo>
                <a:lnTo>
                  <a:pt x="2305777" y="2355839"/>
                </a:lnTo>
                <a:lnTo>
                  <a:pt x="0" y="23558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891383" y="1019175"/>
            <a:ext cx="522504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Dennis Maxwell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743" y="1028700"/>
            <a:ext cx="17034514" cy="8736451"/>
          </a:xfrm>
          <a:custGeom>
            <a:avLst/>
            <a:gdLst/>
            <a:ahLst/>
            <a:cxnLst/>
            <a:rect r="r" b="b" t="t" l="l"/>
            <a:pathLst>
              <a:path h="8736451" w="17034514">
                <a:moveTo>
                  <a:pt x="0" y="0"/>
                </a:moveTo>
                <a:lnTo>
                  <a:pt x="17034514" y="0"/>
                </a:lnTo>
                <a:lnTo>
                  <a:pt x="17034514" y="8736451"/>
                </a:lnTo>
                <a:lnTo>
                  <a:pt x="0" y="8736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53349" y="4676775"/>
            <a:ext cx="357872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EDA Insights: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26864" y="2192211"/>
            <a:ext cx="13034271" cy="497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4"/>
              </a:lnSpc>
            </a:pPr>
            <a:r>
              <a:rPr lang="en-US" sz="6935" spc="152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ARIMA model results:</a:t>
            </a:r>
          </a:p>
          <a:p>
            <a:pPr algn="l" marL="1497445" indent="-748722" lvl="1">
              <a:lnSpc>
                <a:spcPts val="13524"/>
              </a:lnSpc>
              <a:buFont typeface="Arial"/>
              <a:buChar char="•"/>
            </a:pPr>
            <a:r>
              <a:rPr lang="en-US" sz="6935" spc="152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MAE: 214,000 cases.</a:t>
            </a:r>
          </a:p>
          <a:p>
            <a:pPr algn="l" marL="1497445" indent="-748722" lvl="1">
              <a:lnSpc>
                <a:spcPts val="13524"/>
              </a:lnSpc>
              <a:buFont typeface="Arial"/>
              <a:buChar char="•"/>
            </a:pPr>
            <a:r>
              <a:rPr lang="en-US" sz="6935" spc="152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RMSE: 305,000 cases.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9609" y="466725"/>
            <a:ext cx="8354391" cy="174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09"/>
              </a:lnSpc>
              <a:spcBef>
                <a:spcPct val="0"/>
              </a:spcBef>
            </a:pPr>
            <a:r>
              <a:rPr lang="en-US" sz="7799" spc="171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Time-Series Forecasting: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24012"/>
            <a:ext cx="12487176" cy="64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19"/>
              </a:lnSpc>
              <a:spcBef>
                <a:spcPct val="0"/>
              </a:spcBef>
            </a:pPr>
            <a:r>
              <a:rPr lang="en-US" sz="7599" spc="16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Classification Outcomes:</a:t>
            </a:r>
          </a:p>
          <a:p>
            <a:pPr algn="l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Logistic Regression: 82% accuracy.</a:t>
            </a:r>
          </a:p>
          <a:p>
            <a:pPr algn="l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Random Forest: 87% accuracy.</a:t>
            </a:r>
          </a:p>
          <a:p>
            <a:pPr algn="l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XGBoost: 89% accuracy (Best performer).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85775"/>
            <a:ext cx="6725841" cy="1676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4"/>
              </a:lnSpc>
              <a:spcBef>
                <a:spcPct val="0"/>
              </a:spcBef>
            </a:pPr>
            <a:r>
              <a:rPr lang="en-US" sz="7499" spc="16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Interactive Dashboard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9277" y="2370759"/>
            <a:ext cx="11450528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Features:</a:t>
            </a:r>
          </a:p>
          <a:p>
            <a:pPr algn="l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Time-series plots and global maps.</a:t>
            </a:r>
          </a:p>
          <a:p>
            <a:pPr algn="l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Dropdown for country selection.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3506" y="1952625"/>
            <a:ext cx="18113198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Key Insights:</a:t>
            </a:r>
          </a:p>
          <a:p>
            <a:pPr algn="l" marL="1295402" indent="-647701" lvl="1">
              <a:lnSpc>
                <a:spcPts val="11700"/>
              </a:lnSpc>
              <a:buFont typeface="Arial"/>
              <a:buChar char="•"/>
            </a:pPr>
            <a:r>
              <a:rPr lang="en-US" sz="6000" spc="132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Higher healthcare burdens correlate with increased mortality.</a:t>
            </a:r>
          </a:p>
          <a:p>
            <a:pPr algn="l" marL="1295402" indent="-647701" lvl="1">
              <a:lnSpc>
                <a:spcPts val="11700"/>
              </a:lnSpc>
              <a:buFont typeface="Arial"/>
              <a:buChar char="•"/>
            </a:pPr>
            <a:r>
              <a:rPr lang="en-US" sz="6000" spc="132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XGBoost effectively identifies high-risk regions.</a:t>
            </a:r>
          </a:p>
          <a:p>
            <a:pPr algn="l" marL="1295402" indent="-647701" lvl="1">
              <a:lnSpc>
                <a:spcPts val="11700"/>
              </a:lnSpc>
              <a:buFont typeface="Arial"/>
              <a:buChar char="•"/>
            </a:pPr>
            <a:r>
              <a:rPr lang="en-US" sz="6000" spc="132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Advanced models needed for better forecasting.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85775"/>
            <a:ext cx="3299917" cy="1676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4"/>
              </a:lnSpc>
              <a:spcBef>
                <a:spcPct val="0"/>
              </a:spcBef>
            </a:pPr>
            <a:r>
              <a:rPr lang="en-US" sz="7499" spc="16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Discussion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1090" y="2127723"/>
            <a:ext cx="13065820" cy="501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49"/>
              </a:lnSpc>
              <a:spcBef>
                <a:spcPct val="0"/>
              </a:spcBef>
            </a:pPr>
            <a:r>
              <a:rPr lang="en-US" sz="6999" spc="15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Limitations:</a:t>
            </a:r>
          </a:p>
          <a:p>
            <a:pPr algn="l" marL="1511296" indent="-755648" lvl="1">
              <a:lnSpc>
                <a:spcPts val="13649"/>
              </a:lnSpc>
              <a:buFont typeface="Arial"/>
              <a:buChar char="•"/>
            </a:pPr>
            <a:r>
              <a:rPr lang="en-US" sz="6999" spc="15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Limited real-time data integration.</a:t>
            </a:r>
          </a:p>
          <a:p>
            <a:pPr algn="l" marL="1511296" indent="-755648" lvl="1">
              <a:lnSpc>
                <a:spcPts val="13649"/>
              </a:lnSpc>
              <a:buFont typeface="Arial"/>
              <a:buChar char="•"/>
            </a:pPr>
            <a:r>
              <a:rPr lang="en-US" sz="6999" spc="15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Economic and vaccination data excluded.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6240" y="2609850"/>
            <a:ext cx="15453060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This study demonstrates the utility of integrating statistical, machine learning, and visualization techniques to analyze COVID-19.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0" y="485775"/>
            <a:ext cx="3393877" cy="169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19"/>
              </a:lnSpc>
              <a:spcBef>
                <a:spcPct val="0"/>
              </a:spcBef>
            </a:pPr>
            <a:r>
              <a:rPr lang="en-US" sz="7599" spc="16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81948" y="3376559"/>
            <a:ext cx="6324104" cy="267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7"/>
              </a:lnSpc>
              <a:spcBef>
                <a:spcPct val="0"/>
              </a:spcBef>
            </a:pPr>
            <a:r>
              <a:rPr lang="en-US" sz="11998" spc="26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723" y="1320229"/>
            <a:ext cx="16614577" cy="724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56"/>
              </a:lnSpc>
            </a:pPr>
            <a:r>
              <a:rPr lang="en-US" sz="6200" spc="136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Title</a:t>
            </a:r>
            <a:r>
              <a:rPr lang="en-US" sz="6200" spc="13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 Analyzing Global COVID-19 Trends</a:t>
            </a:r>
          </a:p>
          <a:p>
            <a:pPr algn="l">
              <a:lnSpc>
                <a:spcPts val="11656"/>
              </a:lnSpc>
            </a:pPr>
            <a:r>
              <a:rPr lang="en-US" sz="6200" spc="136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Subtitle</a:t>
            </a:r>
            <a:r>
              <a:rPr lang="en-US" sz="6200" spc="13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 Forecasting, Classification, and Interactive Visualization</a:t>
            </a:r>
          </a:p>
          <a:p>
            <a:pPr algn="l">
              <a:lnSpc>
                <a:spcPts val="11656"/>
              </a:lnSpc>
            </a:pPr>
            <a:r>
              <a:rPr lang="en-US" sz="6200" spc="136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Author</a:t>
            </a:r>
            <a:r>
              <a:rPr lang="en-US" sz="6200" spc="13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 Dennis Maxwell - FE/23/29787163</a:t>
            </a:r>
          </a:p>
          <a:p>
            <a:pPr algn="l">
              <a:lnSpc>
                <a:spcPts val="11656"/>
              </a:lnSpc>
            </a:pPr>
            <a:r>
              <a:rPr lang="en-US" sz="6200" spc="136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Track</a:t>
            </a:r>
            <a:r>
              <a:rPr lang="en-US" sz="6200" spc="13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 Data Science </a:t>
            </a:r>
          </a:p>
          <a:p>
            <a:pPr algn="l">
              <a:lnSpc>
                <a:spcPts val="11656"/>
              </a:lnSpc>
            </a:pPr>
            <a:r>
              <a:rPr lang="en-US" sz="6200" spc="136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Date</a:t>
            </a:r>
            <a:r>
              <a:rPr lang="en-US" sz="6200" spc="13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 November 2024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118" y="3149640"/>
            <a:ext cx="17604882" cy="337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Abstract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The COVID-19 pandemic has profoundly impacted public health and global economies.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0539" y="680890"/>
            <a:ext cx="6693396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 spc="16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Goals and 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993872"/>
            <a:ext cx="17881699" cy="625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759" indent="-690880" lvl="1">
              <a:lnSpc>
                <a:spcPts val="12671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Analyze COVID-19 trends globally.</a:t>
            </a:r>
          </a:p>
          <a:p>
            <a:pPr algn="l" marL="1381759" indent="-690880" lvl="1">
              <a:lnSpc>
                <a:spcPts val="12671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Predict future case trajectories using time-series modeling.</a:t>
            </a:r>
          </a:p>
          <a:p>
            <a:pPr algn="l" marL="1381759" indent="-690880" lvl="1">
              <a:lnSpc>
                <a:spcPts val="12671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Identify high-mortality countries through classification models.</a:t>
            </a:r>
          </a:p>
          <a:p>
            <a:pPr algn="l" marL="1381759" indent="-690880" lvl="1">
              <a:lnSpc>
                <a:spcPts val="12671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Develop an interactive dashboard for stakeholder engagement.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3927277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sz="7499" spc="16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933" y="2191285"/>
            <a:ext cx="6709470" cy="618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Data Collection: </a:t>
            </a:r>
          </a:p>
          <a:p>
            <a:pPr algn="just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Preprocessing</a:t>
            </a:r>
          </a:p>
          <a:p>
            <a:pPr algn="just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Exploratory Analysis</a:t>
            </a:r>
          </a:p>
          <a:p>
            <a:pPr algn="just" marL="1381759" indent="-690880" lvl="1">
              <a:lnSpc>
                <a:spcPts val="12479"/>
              </a:lnSpc>
              <a:buFont typeface="Arial"/>
              <a:buChar char="•"/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Modeling: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3819" y="1028700"/>
            <a:ext cx="12100545" cy="8160833"/>
          </a:xfrm>
          <a:custGeom>
            <a:avLst/>
            <a:gdLst/>
            <a:ahLst/>
            <a:cxnLst/>
            <a:rect r="r" b="b" t="t" l="l"/>
            <a:pathLst>
              <a:path h="8160833" w="12100545">
                <a:moveTo>
                  <a:pt x="0" y="0"/>
                </a:moveTo>
                <a:lnTo>
                  <a:pt x="12100546" y="0"/>
                </a:lnTo>
                <a:lnTo>
                  <a:pt x="12100546" y="8160833"/>
                </a:lnTo>
                <a:lnTo>
                  <a:pt x="0" y="8160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85775"/>
            <a:ext cx="2298601" cy="1676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4"/>
              </a:lnSpc>
              <a:spcBef>
                <a:spcPct val="0"/>
              </a:spcBef>
            </a:pPr>
            <a:r>
              <a:rPr lang="en-US" sz="7499" spc="16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95453"/>
            <a:ext cx="357872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EDA Insights: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16210" y="1028700"/>
            <a:ext cx="9743090" cy="8229600"/>
          </a:xfrm>
          <a:custGeom>
            <a:avLst/>
            <a:gdLst/>
            <a:ahLst/>
            <a:cxnLst/>
            <a:rect r="r" b="b" t="t" l="l"/>
            <a:pathLst>
              <a:path h="8229600" w="9743090">
                <a:moveTo>
                  <a:pt x="0" y="0"/>
                </a:moveTo>
                <a:lnTo>
                  <a:pt x="9743090" y="0"/>
                </a:lnTo>
                <a:lnTo>
                  <a:pt x="97430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85775"/>
            <a:ext cx="2298601" cy="1676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4"/>
              </a:lnSpc>
              <a:spcBef>
                <a:spcPct val="0"/>
              </a:spcBef>
            </a:pPr>
            <a:r>
              <a:rPr lang="en-US" sz="7499" spc="16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95453"/>
            <a:ext cx="547935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Correlation Analysis</a:t>
            </a: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350" y="1028700"/>
            <a:ext cx="16843299" cy="8632191"/>
          </a:xfrm>
          <a:custGeom>
            <a:avLst/>
            <a:gdLst/>
            <a:ahLst/>
            <a:cxnLst/>
            <a:rect r="r" b="b" t="t" l="l"/>
            <a:pathLst>
              <a:path h="8632191" w="16843299">
                <a:moveTo>
                  <a:pt x="0" y="0"/>
                </a:moveTo>
                <a:lnTo>
                  <a:pt x="16843300" y="0"/>
                </a:lnTo>
                <a:lnTo>
                  <a:pt x="16843300" y="8632191"/>
                </a:lnTo>
                <a:lnTo>
                  <a:pt x="0" y="8632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55424" y="4676775"/>
            <a:ext cx="357872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9"/>
              </a:lnSpc>
              <a:spcBef>
                <a:spcPct val="0"/>
              </a:spcBef>
            </a:pPr>
            <a:r>
              <a:rPr lang="en-US" sz="6399" spc="14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EDA Insights: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6609" y="759187"/>
            <a:ext cx="16574783" cy="8499113"/>
          </a:xfrm>
          <a:custGeom>
            <a:avLst/>
            <a:gdLst/>
            <a:ahLst/>
            <a:cxnLst/>
            <a:rect r="r" b="b" t="t" l="l"/>
            <a:pathLst>
              <a:path h="8499113" w="16574783">
                <a:moveTo>
                  <a:pt x="0" y="0"/>
                </a:moveTo>
                <a:lnTo>
                  <a:pt x="16574782" y="0"/>
                </a:lnTo>
                <a:lnTo>
                  <a:pt x="16574782" y="8499113"/>
                </a:lnTo>
                <a:lnTo>
                  <a:pt x="0" y="8499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990053"/>
            <a:ext cx="3855837" cy="1542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  <a:spcBef>
                <a:spcPct val="0"/>
              </a:spcBef>
            </a:pPr>
            <a:r>
              <a:rPr lang="en-US" sz="6895" spc="151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EDA Insights: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DAGXMDW0lj8</dc:identifier>
  <dcterms:modified xsi:type="dcterms:W3CDTF">2011-08-01T06:04:30Z</dcterms:modified>
  <cp:revision>1</cp:revision>
  <dc:title>3MTT Capstone Project Presentation</dc:title>
</cp:coreProperties>
</file>