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  <p:embeddedFont>
      <p:font typeface="Alfa Slab One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37" Type="http://schemas.openxmlformats.org/officeDocument/2006/relationships/font" Target="fonts/AlfaSlabOne-regular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549ef8aa0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549ef8aa0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549ef8aa0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549ef8aa0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549ef8aa0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549ef8aa0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549ef8aa0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549ef8aa0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549ef8aa0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549ef8aa0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49ef8aa0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549ef8aa0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549ef8aa0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549ef8aa0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549ef8aa0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549ef8aa0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549ef8aa0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549ef8aa0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549ef8aa0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549ef8aa0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549ef8aa0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549ef8aa0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549ef8aa0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549ef8aa0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549ef8aa0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549ef8aa0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549ef8aa0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549ef8aa0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549ef8aa0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549ef8aa0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549ef8aa0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549ef8aa0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549ef8aa0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549ef8aa0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549ef8aa0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549ef8aa0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549ef8aa0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549ef8aa0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549ef8aa0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549ef8aa0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549ef8aa0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549ef8aa0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549ef8aa0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549ef8aa0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549ef8aa0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549ef8aa0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549ef8aa0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549ef8aa0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549ef8aa0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549ef8aa0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549ef8aa0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549ef8aa0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600"/>
              <a:t>Прогноз индекс S&amp;P 500</a:t>
            </a:r>
            <a:endParaRPr sz="46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48725" y="331350"/>
            <a:ext cx="85206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Локтев Максим Павлович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514350"/>
            <a:ext cx="80010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/>
        </p:nvSpPr>
        <p:spPr>
          <a:xfrm>
            <a:off x="362625" y="1141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Прогноз индекса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552450"/>
            <a:ext cx="78867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628650" y="1522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Корреляция выше средней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Генетический</a:t>
            </a:r>
            <a:r>
              <a:rPr lang="ru"/>
              <a:t> алгоритм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Был выбран как способ собрать НС - генетический алгоритм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Была собрана популяция 25 ботов(5 лучших остается) из 24 ген с мутацией </a:t>
            </a:r>
            <a:r>
              <a:rPr lang="ru"/>
              <a:t>градацией</a:t>
            </a:r>
            <a:r>
              <a:rPr lang="ru"/>
              <a:t> от 0.5 к 0.1 и также по эпохам 2-8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</a:t>
            </a:r>
            <a:r>
              <a:rPr lang="ru"/>
              <a:t>архитектуре</a:t>
            </a:r>
            <a:r>
              <a:rPr lang="ru"/>
              <a:t> НС участвую слои: Conv1D, Maxpooling1D, </a:t>
            </a:r>
            <a:r>
              <a:rPr lang="ru"/>
              <a:t>BatchNormalization, Dense, Flatten, GlobalAveragePooling1D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Активаторы: 'linear', 'relu', 'elu', 'selu', 'tanh'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481050" y="82225"/>
            <a:ext cx="866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Первая модель тренда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338" y="0"/>
            <a:ext cx="342667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638" y="1269225"/>
            <a:ext cx="5568474" cy="368714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/>
        </p:nvSpPr>
        <p:spPr>
          <a:xfrm>
            <a:off x="148875" y="585250"/>
            <a:ext cx="552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Прогноз тренда и средняя ошибка на тестовой выборки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от 0 (+/-)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Корреляция ниже средней</a:t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9900" cy="3750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09" y="0"/>
            <a:ext cx="619074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/>
          <p:nvPr/>
        </p:nvSpPr>
        <p:spPr>
          <a:xfrm>
            <a:off x="6431225" y="273825"/>
            <a:ext cx="4262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Прогноз и реальный тренд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Можно наблюдать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и 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сопоставлять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тренд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со значением графика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6438625" y="29084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Значение индекса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7"/>
          <p:cNvSpPr/>
          <p:nvPr/>
        </p:nvSpPr>
        <p:spPr>
          <a:xfrm rot="1204240">
            <a:off x="3990978" y="1663723"/>
            <a:ext cx="2515890" cy="167702"/>
          </a:xfrm>
          <a:prstGeom prst="leftArrow">
            <a:avLst>
              <a:gd fmla="val 18481" name="adj1"/>
              <a:gd fmla="val 3957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6380600" y="1806700"/>
            <a:ext cx="426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Здесь попытки тренда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перейти в восходящий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7"/>
          <p:cNvSpPr/>
          <p:nvPr/>
        </p:nvSpPr>
        <p:spPr>
          <a:xfrm rot="2339000">
            <a:off x="5669108" y="1251526"/>
            <a:ext cx="746788" cy="152551"/>
          </a:xfrm>
          <a:prstGeom prst="leftArrow">
            <a:avLst>
              <a:gd fmla="val 21175" name="adj1"/>
              <a:gd fmla="val 3668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/>
        </p:nvSpPr>
        <p:spPr>
          <a:xfrm>
            <a:off x="6259450" y="1366750"/>
            <a:ext cx="29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Усиление к восходящему тренду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74975"/>
            <a:ext cx="614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Вторая модель тренда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647675"/>
            <a:ext cx="47949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Прогноз тренда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589" y="0"/>
            <a:ext cx="281042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00" y="1014323"/>
            <a:ext cx="6274401" cy="4056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Корреляция ниже среднего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7" y="1196100"/>
            <a:ext cx="8520600" cy="365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0" y="858075"/>
            <a:ext cx="7692350" cy="4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 txBox="1"/>
          <p:nvPr/>
        </p:nvSpPr>
        <p:spPr>
          <a:xfrm>
            <a:off x="266400" y="100025"/>
            <a:ext cx="801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Так получилось, что две модели предсказали идентично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На графике последний шаг наложен уже как прогноз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Первая модель прогноза индекса</a:t>
            </a:r>
            <a:endParaRPr/>
          </a:p>
        </p:txBody>
      </p:sp>
      <p:sp>
        <p:nvSpPr>
          <p:cNvPr id="176" name="Google Shape;176;p31"/>
          <p:cNvSpPr txBox="1"/>
          <p:nvPr/>
        </p:nvSpPr>
        <p:spPr>
          <a:xfrm>
            <a:off x="214625" y="5573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Прогноз индекса и средняя ошибка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6700"/>
            <a:ext cx="6272823" cy="37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5225" y="396600"/>
            <a:ext cx="2659550" cy="43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625" y="872850"/>
            <a:ext cx="4648200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ru" sz="2100"/>
              <a:t>Прогноз</a:t>
            </a:r>
            <a:r>
              <a:rPr lang="ru" sz="2100"/>
              <a:t> индекса на следующий день.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ru" sz="2100"/>
              <a:t>Предсказать в какую сторону будет направлен тренд индекса.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ru" sz="2100"/>
              <a:t>На основе полученных данных, сделать предположение о покупки или продаже индекса(фонда)</a:t>
            </a: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-8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Корреляции сильно ниже среднего</a:t>
            </a:r>
            <a:endParaRPr/>
          </a:p>
        </p:txBody>
      </p:sp>
      <p:sp>
        <p:nvSpPr>
          <p:cNvPr id="185" name="Google Shape;185;p32"/>
          <p:cNvSpPr txBox="1"/>
          <p:nvPr/>
        </p:nvSpPr>
        <p:spPr>
          <a:xfrm>
            <a:off x="311700" y="407050"/>
            <a:ext cx="426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6 последних значений на тестовой выборке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Ошибка на каждый день и средняя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0" y="1894013"/>
            <a:ext cx="6934200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88" y="931988"/>
            <a:ext cx="637222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13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Вторая модель индекса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706900"/>
            <a:ext cx="85206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Прогноз индекса и средняя ошибка</a:t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589" y="0"/>
            <a:ext cx="281042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85350"/>
            <a:ext cx="5503177" cy="33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81200"/>
            <a:ext cx="4535740" cy="3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11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00"/>
              <a:t>Корреляция чуть больше чем в первой модели, но не </a:t>
            </a:r>
            <a:r>
              <a:rPr lang="ru" sz="2400"/>
              <a:t>критично</a:t>
            </a:r>
            <a:endParaRPr sz="2300"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649225"/>
            <a:ext cx="8520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6 последних значений на тестовой выборке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Ошибка на каждый день и средняя</a:t>
            </a:r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53725"/>
            <a:ext cx="61341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51563"/>
            <a:ext cx="58483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3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Третья модель индекса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610675"/>
            <a:ext cx="85206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Прогноз индекса и средняя ошибка</a:t>
            </a:r>
            <a:endParaRPr/>
          </a:p>
        </p:txBody>
      </p:sp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662" y="0"/>
            <a:ext cx="291232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087963"/>
            <a:ext cx="52101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347" y="1459453"/>
            <a:ext cx="5911080" cy="359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Корреляция чуть меньше среднего</a:t>
            </a:r>
            <a:endParaRPr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311700" y="655075"/>
            <a:ext cx="85206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6 последних значений на тестовой выборке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Ошибка на каждый день и средняя</a:t>
            </a:r>
            <a:endParaRPr/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63" y="2312725"/>
            <a:ext cx="6181725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295263"/>
            <a:ext cx="581977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/>
        </p:nvSpPr>
        <p:spPr>
          <a:xfrm>
            <a:off x="355225" y="118400"/>
            <a:ext cx="8348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Последний шаг это предсказание трёх моделей НС </a:t>
            </a:r>
            <a:endParaRPr sz="25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0200"/>
            <a:ext cx="7230905" cy="41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Средняя ошибка по предсказанию цены: в диапазоне 0.7%-1.4%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 ручной подборке и автокорреляции, процент ошибки был похож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Корреляция уменьшается если брать больше шагов между </a:t>
            </a:r>
            <a:r>
              <a:rPr lang="ru"/>
              <a:t>выборкой</a:t>
            </a:r>
            <a:r>
              <a:rPr lang="ru"/>
              <a:t>(stride)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Прогноз больше чем на один шаг вперед не имеет смысла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Если корреляция не страдает от меньшего шага(stride), лучше брать меньше(больше БД)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Генетический алгоритм собирает НС значительно лучше, но дольше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311700" y="1152475"/>
            <a:ext cx="8520600" cy="3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 использование этого проекта нужно учитывать все результаты моделей(тренд, цена), а также фундаментальный анализ(опционально)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Можно наблюдать, если тренд повышающий и прогноз показывает рост тренда и рост индекса, можно предположить, что цена будет расти и </a:t>
            </a:r>
            <a:r>
              <a:rPr lang="ru"/>
              <a:t>наоборот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Также можно заметить что тренд </a:t>
            </a:r>
            <a:r>
              <a:rPr lang="ru"/>
              <a:t>показывает</a:t>
            </a:r>
            <a:r>
              <a:rPr lang="ru"/>
              <a:t> немного </a:t>
            </a:r>
            <a:r>
              <a:rPr lang="ru"/>
              <a:t>заранее</a:t>
            </a:r>
            <a:r>
              <a:rPr lang="ru"/>
              <a:t> чем показатели индекса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 переходе тренда от (-) к (+) и </a:t>
            </a:r>
            <a:r>
              <a:rPr lang="ru"/>
              <a:t>наоборот</a:t>
            </a:r>
            <a:r>
              <a:rPr lang="ru"/>
              <a:t>, тоже можно задуматься от том, что тренд меняется и акцент ставить на этом.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 глобальном минимуме тренда тоже можно предположить, что это дно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Обучающая база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База данных состоит из дневных параметров индекса с </a:t>
            </a:r>
            <a:r>
              <a:rPr lang="ru"/>
              <a:t>20.04.1982 г. по настоящее время и составляет 10088 дней и 5 параметров для предсказания индекса(10088, 5) и 4 предсказание тренда (10088, 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Источник сбора информации - Yahoo Finance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Инструментом сбора информации является - API Yahoo Finance (yfinance)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 сборе информации выбрана была дата 1982 г. так как более ранний срок были не полные данные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Гипотезы и результаты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Гипотеза</a:t>
            </a:r>
            <a:r>
              <a:rPr b="1" lang="ru"/>
              <a:t> с </a:t>
            </a:r>
            <a:r>
              <a:rPr b="1" lang="ru"/>
              <a:t>предсказанием</a:t>
            </a:r>
            <a:r>
              <a:rPr b="1" lang="ru"/>
              <a:t> индекса на 10 шагов вперед: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</a:t>
            </a:r>
            <a:r>
              <a:rPr lang="ru"/>
              <a:t>втокорреляция на всех шагах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Прогноз</a:t>
            </a:r>
            <a:r>
              <a:rPr lang="ru"/>
              <a:t> индекса на 10 шагов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невозможен.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Графики </a:t>
            </a:r>
            <a:r>
              <a:rPr lang="ru"/>
              <a:t>совсем не</a:t>
            </a:r>
            <a:r>
              <a:rPr lang="ru"/>
              <a:t> сходятся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050" y="1545400"/>
            <a:ext cx="3375525" cy="1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8045" y="3115700"/>
            <a:ext cx="3375530" cy="16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 НС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Одна из </a:t>
            </a:r>
            <a:r>
              <a:rPr lang="ru"/>
              <a:t>опробованных</a:t>
            </a:r>
            <a:r>
              <a:rPr lang="ru"/>
              <a:t> архитектур. Зачастую каждый следующий </a:t>
            </a:r>
            <a:r>
              <a:rPr lang="ru"/>
              <a:t>предсказанный</a:t>
            </a:r>
            <a:r>
              <a:rPr lang="ru"/>
              <a:t> шаг до 10го был похож на первый шаг.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725" y="1152475"/>
            <a:ext cx="4097225" cy="20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15, 30, 45 - анализ прошедших дней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База данных составлялась из 15, 30, 45 дней шагом в прошлое для прогноза следующего дня в будущее.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Был выбран промежуток 30 дней. Он показал оптимальный вариант по времени и обучению, к тому же месяц обычно как показатель в статистики играет роль.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1, 2, 3, 4 - интервал шага для сбора БД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прогноза индекса был взят интервал шага(stride) 4 так как он давал наименьшую корреляцию.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Для прогноза тренда взят шаг 1 так как он сильно не влиял на </a:t>
            </a:r>
            <a:r>
              <a:rPr lang="ru"/>
              <a:t>корреляцию</a:t>
            </a:r>
            <a:r>
              <a:rPr lang="ru"/>
              <a:t>, но при этом увеличивал базу данных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Подбор Архитектуры НС в ручную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Подбор проходил со слоями LSTM и Dense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Подбирал разные количества нейронов 100-200 LSTM и 100-600 Dense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Пробовал и активаторы разные relu, linear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ru" sz="1700"/>
              <a:t>Везде была проблема с автокорреляцией</a:t>
            </a:r>
            <a:endParaRPr b="1"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" y="428625"/>
            <a:ext cx="80200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