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70" r:id="rId3"/>
    <p:sldId id="263" r:id="rId4"/>
    <p:sldId id="262" r:id="rId5"/>
  </p:sldIdLst>
  <p:sldSz cx="12190413" cy="6859588"/>
  <p:notesSz cx="6858000" cy="9144000"/>
  <p:defaultTextStyle>
    <a:defPPr>
      <a:defRPr lang="zh-CN"/>
    </a:defPPr>
    <a:lvl1pPr marL="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8B5"/>
    <a:srgbClr val="0095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82" d="100"/>
          <a:sy n="82" d="100"/>
        </p:scale>
        <p:origin x="691" y="72"/>
      </p:cViewPr>
      <p:guideLst>
        <p:guide orient="horz" pos="2161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E5BAD4-A566-4FE2-99AF-120404D171E4}" type="datetimeFigureOut">
              <a:rPr lang="zh-CN" altLang="en-US" smtClean="0"/>
              <a:pPr/>
              <a:t>2023/5/28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847F9E-28AB-4B63-BD9A-F4ECC9E4E7D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7053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847F9E-28AB-4B63-BD9A-F4ECC9E4E7DA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84810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847F9E-28AB-4B63-BD9A-F4ECC9E4E7DA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1" y="2130919"/>
            <a:ext cx="10361851" cy="147036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562" y="3887100"/>
            <a:ext cx="8533289" cy="175300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C0D4A-CE8C-43C9-9EF6-63419ADCBAE5}" type="datetime1">
              <a:rPr lang="zh-CN" altLang="en-US" smtClean="0"/>
              <a:pPr/>
              <a:t>2023/5/28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89FFF-3F45-4680-8077-8C59E659A6A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B61EA-220F-4849-AD53-57F6171C4E58}" type="datetime1">
              <a:rPr lang="zh-CN" altLang="en-US" smtClean="0"/>
              <a:pPr/>
              <a:t>2023/5/28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89FFF-3F45-4680-8077-8C59E659A6A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8049" y="206422"/>
            <a:ext cx="2742843" cy="438886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206422"/>
            <a:ext cx="8025355" cy="438886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69DF1-9C5D-4C8A-9014-3B73C2B963C1}" type="datetime1">
              <a:rPr lang="zh-CN" altLang="en-US" smtClean="0"/>
              <a:pPr/>
              <a:t>2023/5/28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89FFF-3F45-4680-8077-8C59E659A6A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3D1A8-ECB7-47DD-B7B8-60F265C4D66C}" type="datetime1">
              <a:rPr lang="zh-CN" altLang="en-US" smtClean="0"/>
              <a:pPr/>
              <a:t>2023/5/28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89FFF-3F45-4680-8077-8C59E659A6A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59" y="4407922"/>
            <a:ext cx="10361851" cy="1362390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59" y="2907386"/>
            <a:ext cx="10361851" cy="1500534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8B2BB-C192-40B8-BA2B-CE1E2A193555}" type="datetime1">
              <a:rPr lang="zh-CN" altLang="en-US" smtClean="0"/>
              <a:pPr/>
              <a:t>2023/5/28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89FFF-3F45-4680-8077-8C59E659A6A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521" y="1200428"/>
            <a:ext cx="5384099" cy="3394861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793" y="1200428"/>
            <a:ext cx="5384099" cy="3394861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94B92-BA5F-479A-822F-C6D7C0674245}" type="datetime1">
              <a:rPr lang="zh-CN" altLang="en-US" smtClean="0"/>
              <a:pPr/>
              <a:t>2023/5/28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89FFF-3F45-4680-8077-8C59E659A6A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4701"/>
            <a:ext cx="10971372" cy="1143265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469"/>
            <a:ext cx="5386216" cy="63991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700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00" b="1"/>
            </a:lvl4pPr>
            <a:lvl5pPr marL="2438339" indent="0">
              <a:buNone/>
              <a:defRPr sz="2100" b="1"/>
            </a:lvl5pPr>
            <a:lvl6pPr marL="3047924" indent="0">
              <a:buNone/>
              <a:defRPr sz="2100" b="1"/>
            </a:lvl6pPr>
            <a:lvl7pPr marL="3657509" indent="0">
              <a:buNone/>
              <a:defRPr sz="2100" b="1"/>
            </a:lvl7pPr>
            <a:lvl8pPr marL="4267093" indent="0">
              <a:buNone/>
              <a:defRPr sz="2100" b="1"/>
            </a:lvl8pPr>
            <a:lvl9pPr marL="4876678" indent="0">
              <a:buNone/>
              <a:defRPr sz="21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5378"/>
            <a:ext cx="5386216" cy="3952203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2" y="1535469"/>
            <a:ext cx="5388332" cy="63991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700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00" b="1"/>
            </a:lvl4pPr>
            <a:lvl5pPr marL="2438339" indent="0">
              <a:buNone/>
              <a:defRPr sz="2100" b="1"/>
            </a:lvl5pPr>
            <a:lvl6pPr marL="3047924" indent="0">
              <a:buNone/>
              <a:defRPr sz="2100" b="1"/>
            </a:lvl6pPr>
            <a:lvl7pPr marL="3657509" indent="0">
              <a:buNone/>
              <a:defRPr sz="2100" b="1"/>
            </a:lvl7pPr>
            <a:lvl8pPr marL="4267093" indent="0">
              <a:buNone/>
              <a:defRPr sz="2100" b="1"/>
            </a:lvl8pPr>
            <a:lvl9pPr marL="4876678" indent="0">
              <a:buNone/>
              <a:defRPr sz="21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2" y="2175378"/>
            <a:ext cx="5388332" cy="3952203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E94B1-12A6-4AEB-82BD-BFF2630F389D}" type="datetime1">
              <a:rPr lang="zh-CN" altLang="en-US" smtClean="0"/>
              <a:pPr/>
              <a:t>2023/5/28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89FFF-3F45-4680-8077-8C59E659A6A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F6F3F-EFCE-4F3B-9800-384B020E7EED}" type="datetime1">
              <a:rPr lang="zh-CN" altLang="en-US" smtClean="0"/>
              <a:pPr/>
              <a:t>2023/5/28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89FFF-3F45-4680-8077-8C59E659A6A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C0E91-6B20-408B-A0BE-D21B1E796A1B}" type="datetime1">
              <a:rPr lang="zh-CN" altLang="en-US" smtClean="0"/>
              <a:pPr/>
              <a:t>2023/5/28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89FFF-3F45-4680-8077-8C59E659A6A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3" y="273112"/>
            <a:ext cx="4010562" cy="1162320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113" y="273114"/>
            <a:ext cx="6814779" cy="5854469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523" y="1435434"/>
            <a:ext cx="4010562" cy="4692149"/>
          </a:xfrm>
        </p:spPr>
        <p:txBody>
          <a:bodyPr/>
          <a:lstStyle>
            <a:lvl1pPr marL="0" indent="0">
              <a:buNone/>
              <a:defRPr sz="1900"/>
            </a:lvl1pPr>
            <a:lvl2pPr marL="609585" indent="0">
              <a:buNone/>
              <a:defRPr sz="1600"/>
            </a:lvl2pPr>
            <a:lvl3pPr marL="1219170" indent="0">
              <a:buNone/>
              <a:defRPr sz="1300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2EF06-C293-472C-A7F5-052B8CA148C2}" type="datetime1">
              <a:rPr lang="zh-CN" altLang="en-US" smtClean="0"/>
              <a:pPr/>
              <a:t>2023/5/28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89FFF-3F45-4680-8077-8C59E659A6A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406" y="4801712"/>
            <a:ext cx="7314248" cy="566870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406" y="612916"/>
            <a:ext cx="7314248" cy="4115753"/>
          </a:xfrm>
        </p:spPr>
        <p:txBody>
          <a:bodyPr/>
          <a:lstStyle>
            <a:lvl1pPr marL="0" indent="0">
              <a:buNone/>
              <a:defRPr sz="4300"/>
            </a:lvl1pPr>
            <a:lvl2pPr marL="609585" indent="0">
              <a:buNone/>
              <a:defRPr sz="3700"/>
            </a:lvl2pPr>
            <a:lvl3pPr marL="1219170" indent="0">
              <a:buNone/>
              <a:defRPr sz="3200"/>
            </a:lvl3pPr>
            <a:lvl4pPr marL="1828754" indent="0">
              <a:buNone/>
              <a:defRPr sz="2700"/>
            </a:lvl4pPr>
            <a:lvl5pPr marL="2438339" indent="0">
              <a:buNone/>
              <a:defRPr sz="2700"/>
            </a:lvl5pPr>
            <a:lvl6pPr marL="3047924" indent="0">
              <a:buNone/>
              <a:defRPr sz="2700"/>
            </a:lvl6pPr>
            <a:lvl7pPr marL="3657509" indent="0">
              <a:buNone/>
              <a:defRPr sz="2700"/>
            </a:lvl7pPr>
            <a:lvl8pPr marL="4267093" indent="0">
              <a:buNone/>
              <a:defRPr sz="2700"/>
            </a:lvl8pPr>
            <a:lvl9pPr marL="4876678" indent="0">
              <a:buNone/>
              <a:defRPr sz="27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406" y="5368581"/>
            <a:ext cx="7314248" cy="805049"/>
          </a:xfrm>
        </p:spPr>
        <p:txBody>
          <a:bodyPr/>
          <a:lstStyle>
            <a:lvl1pPr marL="0" indent="0">
              <a:buNone/>
              <a:defRPr sz="1900"/>
            </a:lvl1pPr>
            <a:lvl2pPr marL="609585" indent="0">
              <a:buNone/>
              <a:defRPr sz="1600"/>
            </a:lvl2pPr>
            <a:lvl3pPr marL="1219170" indent="0">
              <a:buNone/>
              <a:defRPr sz="1300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CB44-AC2F-466F-9EED-B7A98CD2843D}" type="datetime1">
              <a:rPr lang="zh-CN" altLang="en-US" smtClean="0"/>
              <a:pPr/>
              <a:t>2023/5/28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89FFF-3F45-4680-8077-8C59E659A6A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521" y="274701"/>
            <a:ext cx="10971372" cy="1143265"/>
          </a:xfrm>
          <a:prstGeom prst="rect">
            <a:avLst/>
          </a:prstGeom>
        </p:spPr>
        <p:txBody>
          <a:bodyPr vert="horz" lIns="121917" tIns="60958" rIns="121917" bIns="60958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600572"/>
            <a:ext cx="10971372" cy="4527011"/>
          </a:xfrm>
          <a:prstGeom prst="rect">
            <a:avLst/>
          </a:prstGeom>
        </p:spPr>
        <p:txBody>
          <a:bodyPr vert="horz" lIns="121917" tIns="60958" rIns="121917" bIns="60958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520" y="6357822"/>
            <a:ext cx="2844430" cy="365210"/>
          </a:xfrm>
          <a:prstGeom prst="rect">
            <a:avLst/>
          </a:prstGeom>
        </p:spPr>
        <p:txBody>
          <a:bodyPr vert="horz" lIns="121917" tIns="60958" rIns="121917" bIns="60958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4BE7D7-8635-4B18-BF4C-24346C8E80BC}" type="datetime1">
              <a:rPr lang="zh-CN" altLang="en-US" smtClean="0"/>
              <a:pPr/>
              <a:t>2023/5/28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058" y="6357822"/>
            <a:ext cx="3860297" cy="365210"/>
          </a:xfrm>
          <a:prstGeom prst="rect">
            <a:avLst/>
          </a:prstGeom>
        </p:spPr>
        <p:txBody>
          <a:bodyPr vert="horz" lIns="121917" tIns="60958" rIns="121917" bIns="60958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463" y="6357822"/>
            <a:ext cx="2844430" cy="365210"/>
          </a:xfrm>
          <a:prstGeom prst="rect">
            <a:avLst/>
          </a:prstGeom>
        </p:spPr>
        <p:txBody>
          <a:bodyPr vert="horz" lIns="121917" tIns="60958" rIns="121917" bIns="60958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89FFF-3F45-4680-8077-8C59E659A6A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1219170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0" y="0"/>
            <a:ext cx="12190413" cy="685958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 descr="feng 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40"/>
            <a:ext cx="12190413" cy="6857107"/>
          </a:xfrm>
          <a:prstGeom prst="rect">
            <a:avLst/>
          </a:prstGeom>
        </p:spPr>
      </p:pic>
      <p:pic>
        <p:nvPicPr>
          <p:cNvPr id="6" name="图片 5" descr="feng-0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3306" y="786588"/>
            <a:ext cx="7215238" cy="4058989"/>
          </a:xfrm>
          <a:prstGeom prst="rect">
            <a:avLst/>
          </a:prstGeom>
        </p:spPr>
      </p:pic>
      <p:pic>
        <p:nvPicPr>
          <p:cNvPr id="7" name="图片 6" descr="oneapi-logo-rgb-white-7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795" y="500836"/>
            <a:ext cx="985352" cy="857256"/>
          </a:xfrm>
          <a:prstGeom prst="rect">
            <a:avLst/>
          </a:prstGeom>
        </p:spPr>
      </p:pic>
      <p:pic>
        <p:nvPicPr>
          <p:cNvPr id="14" name="图片 13" descr="feng-02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66050" y="3501233"/>
            <a:ext cx="8122046" cy="3357586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3166248" y="4787116"/>
            <a:ext cx="6092825" cy="87440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学校：山东大学</a:t>
            </a:r>
            <a:endParaRPr lang="en-US" sz="18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参赛者名称：于斐</a:t>
            </a:r>
            <a:endParaRPr lang="en-US" sz="18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"/>
          <p:cNvSpPr/>
          <p:nvPr/>
        </p:nvSpPr>
        <p:spPr>
          <a:xfrm rot="16200000">
            <a:off x="-2311014" y="2311020"/>
            <a:ext cx="6859590" cy="223754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grpSp>
        <p:nvGrpSpPr>
          <p:cNvPr id="6" name="组合 5"/>
          <p:cNvGrpSpPr/>
          <p:nvPr/>
        </p:nvGrpSpPr>
        <p:grpSpPr>
          <a:xfrm>
            <a:off x="0" y="0"/>
            <a:ext cx="709460" cy="831407"/>
            <a:chOff x="576067" y="4952474"/>
            <a:chExt cx="892339" cy="1045721"/>
          </a:xfrm>
        </p:grpSpPr>
        <p:sp>
          <p:nvSpPr>
            <p:cNvPr id="7" name="Square">
              <a:extLst>
                <a:ext uri="{FF2B5EF4-FFF2-40B4-BE49-F238E27FC236}">
                  <a16:creationId xmlns:a16="http://schemas.microsoft.com/office/drawing/2014/main" id="{99F366F8-DC49-4E0B-B131-1FB92CC518E3}"/>
                </a:ext>
              </a:extLst>
            </p:cNvPr>
            <p:cNvSpPr/>
            <p:nvPr/>
          </p:nvSpPr>
          <p:spPr>
            <a:xfrm>
              <a:off x="861107" y="5390896"/>
              <a:ext cx="607299" cy="607299"/>
            </a:xfrm>
            <a:prstGeom prst="rect">
              <a:avLst/>
            </a:prstGeom>
            <a:solidFill>
              <a:srgbClr val="2872C5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algn="ctr" defTabSz="41275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26FC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8" name="Rectangle">
              <a:extLst>
                <a:ext uri="{FF2B5EF4-FFF2-40B4-BE49-F238E27FC236}">
                  <a16:creationId xmlns:a16="http://schemas.microsoft.com/office/drawing/2014/main" id="{10443275-64C7-4249-92B8-990C3BB41279}"/>
                </a:ext>
              </a:extLst>
            </p:cNvPr>
            <p:cNvSpPr/>
            <p:nvPr/>
          </p:nvSpPr>
          <p:spPr>
            <a:xfrm>
              <a:off x="576067" y="5108797"/>
              <a:ext cx="286654" cy="282073"/>
            </a:xfrm>
            <a:prstGeom prst="rect">
              <a:avLst/>
            </a:prstGeom>
            <a:solidFill>
              <a:srgbClr val="00C7FD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algn="ctr" defTabSz="41275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26FC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9" name="Square">
              <a:extLst>
                <a:ext uri="{FF2B5EF4-FFF2-40B4-BE49-F238E27FC236}">
                  <a16:creationId xmlns:a16="http://schemas.microsoft.com/office/drawing/2014/main" id="{85908D9A-1608-44B4-A0A3-FC9E665728CA}"/>
                </a:ext>
              </a:extLst>
            </p:cNvPr>
            <p:cNvSpPr/>
            <p:nvPr/>
          </p:nvSpPr>
          <p:spPr>
            <a:xfrm>
              <a:off x="861107" y="4952474"/>
              <a:ext cx="157461" cy="157461"/>
            </a:xfrm>
            <a:prstGeom prst="rect">
              <a:avLst/>
            </a:prstGeom>
            <a:solidFill>
              <a:srgbClr val="2872C5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algn="ctr" defTabSz="41275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26FC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pic>
        <p:nvPicPr>
          <p:cNvPr id="10" name="图片 9" descr="01-0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37356" y="161132"/>
            <a:ext cx="1357322" cy="696894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165852" y="929464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>
                <a:solidFill>
                  <a:schemeClr val="tx2"/>
                </a:solidFill>
                <a:latin typeface="+mj-ea"/>
                <a:ea typeface="+mj-ea"/>
              </a:rPr>
              <a:t>所选主题</a:t>
            </a:r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89FFF-3F45-4680-8077-8C59E659A6AA}" type="slidenum">
              <a:rPr lang="zh-CN" altLang="en-US" smtClean="0"/>
              <a:pPr/>
              <a:t>2</a:t>
            </a:fld>
            <a:endParaRPr lang="zh-CN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3023372" y="715150"/>
            <a:ext cx="8072494" cy="425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ja-JP" sz="1600" dirty="0">
              <a:solidFill>
                <a:srgbClr val="00B0F0"/>
              </a:solidFill>
              <a:ea typeface="Intel Clear Hans" pitchFamily="34" charset="-12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266319C-5BE4-8FA1-935B-4712614C333A}"/>
              </a:ext>
            </a:extLst>
          </p:cNvPr>
          <p:cNvSpPr txBox="1"/>
          <p:nvPr/>
        </p:nvSpPr>
        <p:spPr>
          <a:xfrm>
            <a:off x="2566814" y="1052574"/>
            <a:ext cx="80724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主题二：基于英特尔</a:t>
            </a:r>
            <a:r>
              <a:rPr 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®   </a:t>
            </a:r>
            <a:r>
              <a:rPr lang="en-US" sz="20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oneAPI</a:t>
            </a:r>
            <a:r>
              <a:rPr 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en-US" sz="2000" cap="all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开放创新</a:t>
            </a:r>
            <a:endParaRPr lang="en-US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31323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"/>
          <p:cNvSpPr/>
          <p:nvPr/>
        </p:nvSpPr>
        <p:spPr>
          <a:xfrm rot="16200000">
            <a:off x="-2311014" y="2311020"/>
            <a:ext cx="6859590" cy="223754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grpSp>
        <p:nvGrpSpPr>
          <p:cNvPr id="6" name="组合 5"/>
          <p:cNvGrpSpPr/>
          <p:nvPr/>
        </p:nvGrpSpPr>
        <p:grpSpPr>
          <a:xfrm>
            <a:off x="0" y="0"/>
            <a:ext cx="709460" cy="831407"/>
            <a:chOff x="576067" y="4952474"/>
            <a:chExt cx="892339" cy="1045721"/>
          </a:xfrm>
        </p:grpSpPr>
        <p:sp>
          <p:nvSpPr>
            <p:cNvPr id="7" name="Square">
              <a:extLst>
                <a:ext uri="{FF2B5EF4-FFF2-40B4-BE49-F238E27FC236}">
                  <a16:creationId xmlns:a16="http://schemas.microsoft.com/office/drawing/2014/main" id="{99F366F8-DC49-4E0B-B131-1FB92CC518E3}"/>
                </a:ext>
              </a:extLst>
            </p:cNvPr>
            <p:cNvSpPr/>
            <p:nvPr/>
          </p:nvSpPr>
          <p:spPr>
            <a:xfrm>
              <a:off x="861107" y="5390896"/>
              <a:ext cx="607299" cy="607299"/>
            </a:xfrm>
            <a:prstGeom prst="rect">
              <a:avLst/>
            </a:prstGeom>
            <a:solidFill>
              <a:srgbClr val="2872C5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algn="ctr" defTabSz="41275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26FC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8" name="Rectangle">
              <a:extLst>
                <a:ext uri="{FF2B5EF4-FFF2-40B4-BE49-F238E27FC236}">
                  <a16:creationId xmlns:a16="http://schemas.microsoft.com/office/drawing/2014/main" id="{10443275-64C7-4249-92B8-990C3BB41279}"/>
                </a:ext>
              </a:extLst>
            </p:cNvPr>
            <p:cNvSpPr/>
            <p:nvPr/>
          </p:nvSpPr>
          <p:spPr>
            <a:xfrm>
              <a:off x="576067" y="5108797"/>
              <a:ext cx="286654" cy="282073"/>
            </a:xfrm>
            <a:prstGeom prst="rect">
              <a:avLst/>
            </a:prstGeom>
            <a:solidFill>
              <a:srgbClr val="00C7FD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algn="ctr" defTabSz="41275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26FC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9" name="Square">
              <a:extLst>
                <a:ext uri="{FF2B5EF4-FFF2-40B4-BE49-F238E27FC236}">
                  <a16:creationId xmlns:a16="http://schemas.microsoft.com/office/drawing/2014/main" id="{85908D9A-1608-44B4-A0A3-FC9E665728CA}"/>
                </a:ext>
              </a:extLst>
            </p:cNvPr>
            <p:cNvSpPr/>
            <p:nvPr/>
          </p:nvSpPr>
          <p:spPr>
            <a:xfrm>
              <a:off x="861107" y="4952474"/>
              <a:ext cx="157461" cy="157461"/>
            </a:xfrm>
            <a:prstGeom prst="rect">
              <a:avLst/>
            </a:prstGeom>
            <a:solidFill>
              <a:srgbClr val="2872C5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algn="ctr" defTabSz="41275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26FC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pic>
        <p:nvPicPr>
          <p:cNvPr id="10" name="图片 9" descr="01-0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37356" y="161132"/>
            <a:ext cx="1357322" cy="696894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165852" y="929464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>
                <a:solidFill>
                  <a:schemeClr val="tx2"/>
                </a:solidFill>
                <a:latin typeface="+mj-ea"/>
                <a:ea typeface="+mj-ea"/>
              </a:rPr>
              <a:t>创意简介</a:t>
            </a:r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89FFF-3F45-4680-8077-8C59E659A6AA}" type="slidenum">
              <a:rPr lang="zh-CN" altLang="en-US" smtClean="0"/>
              <a:pPr/>
              <a:t>3</a:t>
            </a:fld>
            <a:endParaRPr lang="zh-CN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2832027" y="348550"/>
            <a:ext cx="8072494" cy="46138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当前，在短视频行业蓬勃发展的大环境下，人工智能换脸成为一个热门话题。然而，目前的换脸程序大多基于 </a:t>
            </a:r>
            <a:r>
              <a:rPr lang="en-US" altLang="zh-CN" sz="18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Cuda</a:t>
            </a:r>
            <a:r>
              <a:rPr lang="en-US" altLang="zh-CN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等开发，对使用者的 </a:t>
            </a:r>
            <a:r>
              <a:rPr lang="en-US" altLang="zh-CN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GPU </a:t>
            </a:r>
            <a:r>
              <a:rPr lang="zh-CN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有着较高的需求。许多使用者正在使用 </a:t>
            </a:r>
            <a:r>
              <a:rPr lang="en-US" altLang="zh-CN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Intel </a:t>
            </a:r>
            <a:r>
              <a:rPr lang="zh-CN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核芯显卡，这导致 </a:t>
            </a:r>
            <a:r>
              <a:rPr lang="en-US" altLang="zh-CN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GPU </a:t>
            </a:r>
            <a:r>
              <a:rPr lang="zh-CN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成为人工换脸的一个大门槛。</a:t>
            </a:r>
          </a:p>
          <a:p>
            <a:pPr>
              <a:lnSpc>
                <a:spcPct val="150000"/>
              </a:lnSpc>
            </a:pPr>
            <a:r>
              <a:rPr lang="zh-CN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本项目使用 </a:t>
            </a:r>
            <a:r>
              <a:rPr lang="en-US" altLang="zh-CN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Intel </a:t>
            </a:r>
            <a:r>
              <a:rPr lang="en-US" altLang="zh-CN" sz="18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oneAPI</a:t>
            </a:r>
            <a:r>
              <a:rPr lang="en-US" altLang="zh-CN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DPC++</a:t>
            </a:r>
            <a:r>
              <a:rPr lang="zh-CN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，对人工智能换脸进行初步实现。同时，本项目借助 </a:t>
            </a:r>
            <a:r>
              <a:rPr lang="en-US" altLang="zh-CN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SYCL </a:t>
            </a:r>
            <a:r>
              <a:rPr lang="zh-CN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实现并行计算，进一步降低图形负载，进而进一步降低硬件需求。</a:t>
            </a:r>
          </a:p>
          <a:p>
            <a:pPr>
              <a:lnSpc>
                <a:spcPct val="150000"/>
              </a:lnSpc>
            </a:pPr>
            <a:r>
              <a:rPr lang="zh-CN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注意到在游戏直播领域，目前很多采用单主机推流的直播主采用了独立显卡运算游戏 </a:t>
            </a:r>
            <a:r>
              <a:rPr lang="en-US" altLang="zh-CN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+ Intel Xe </a:t>
            </a:r>
            <a:r>
              <a:rPr lang="zh-CN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等 </a:t>
            </a:r>
            <a:r>
              <a:rPr lang="en-US" altLang="zh-CN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Intel </a:t>
            </a:r>
            <a:r>
              <a:rPr lang="zh-CN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核芯显卡推流的推流方案，证明核芯显卡在视频编解码方面有着卓越的运算能力。本项目基于该特征出发，充分利用核芯显卡的视频编解码性能，完成视频处理任务。</a:t>
            </a:r>
            <a:endParaRPr lang="en-US" altLang="ja-JP" sz="1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 descr="ppt  封面 拷贝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40"/>
            <a:ext cx="12190413" cy="6857107"/>
          </a:xfrm>
          <a:prstGeom prst="rect">
            <a:avLst/>
          </a:prstGeom>
        </p:spPr>
      </p:pic>
      <p:sp>
        <p:nvSpPr>
          <p:cNvPr id="7" name="Rectangle 5">
            <a:extLst>
              <a:ext uri="{FF2B5EF4-FFF2-40B4-BE49-F238E27FC236}">
                <a16:creationId xmlns:a16="http://schemas.microsoft.com/office/drawing/2014/main" id="{69112354-342E-49CE-8E3C-E078BBE1ADF7}"/>
              </a:ext>
            </a:extLst>
          </p:cNvPr>
          <p:cNvSpPr/>
          <p:nvPr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tx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CD21D8AD-9194-4DBA-8221-7F294421810B}"/>
              </a:ext>
            </a:extLst>
          </p:cNvPr>
          <p:cNvSpPr/>
          <p:nvPr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tx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10" name="图片 9" descr="oneapi-logo-rgb-white-7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4834" y="2138851"/>
            <a:ext cx="2140744" cy="1862447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主题">
      <a:majorFont>
        <a:latin typeface="IntelOne Display Light"/>
        <a:ea typeface="Intel Clear Hans Light"/>
        <a:cs typeface=""/>
      </a:majorFont>
      <a:minorFont>
        <a:latin typeface="IntelOne Text"/>
        <a:ea typeface="Intel Clear Han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817</TotalTime>
  <Words>209</Words>
  <Application>Microsoft Office PowerPoint</Application>
  <PresentationFormat>Custom</PresentationFormat>
  <Paragraphs>12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Helvetica Neue Medium</vt:lpstr>
      <vt:lpstr>Intel Clear Hans Light</vt:lpstr>
      <vt:lpstr>IntelOne Display Light</vt:lpstr>
      <vt:lpstr>IntelOne Text</vt:lpstr>
      <vt:lpstr>Microsoft YaHei</vt:lpstr>
      <vt:lpstr>Arial</vt:lpstr>
      <vt:lpstr>Calibri</vt:lpstr>
      <vt:lpstr>Office 主题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csi</dc:creator>
  <cp:lastModifiedBy>M Maxmilite</cp:lastModifiedBy>
  <cp:revision>161</cp:revision>
  <dcterms:created xsi:type="dcterms:W3CDTF">2023-04-26T00:59:55Z</dcterms:created>
  <dcterms:modified xsi:type="dcterms:W3CDTF">2023-05-28T07:30:33Z</dcterms:modified>
</cp:coreProperties>
</file>