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0" r:id="rId4"/>
    <p:sldId id="259" r:id="rId5"/>
    <p:sldId id="258" r:id="rId6"/>
    <p:sldId id="261" r:id="rId7"/>
    <p:sldId id="265" r:id="rId8"/>
    <p:sldId id="266" r:id="rId9"/>
    <p:sldId id="264" r:id="rId10"/>
    <p:sldId id="262" r:id="rId11"/>
    <p:sldId id="268" r:id="rId12"/>
    <p:sldId id="269" r:id="rId13"/>
    <p:sldId id="267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o Elias" initials="FE" lastIdx="1" clrIdx="0">
    <p:extLst>
      <p:ext uri="{19B8F6BF-5375-455C-9EA6-DF929625EA0E}">
        <p15:presenceInfo xmlns:p15="http://schemas.microsoft.com/office/powerpoint/2012/main" userId="Fernando Eli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13CA1-E1B3-429D-9600-8DECAEDA3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FB935F-7FD1-4920-90F5-23693C52C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90E580-E0FD-43B8-9070-6BB001C8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8DC4-8067-4C55-B43F-3DABC49D5D20}" type="datetimeFigureOut">
              <a:rPr lang="pt-BR" smtClean="0"/>
              <a:t>18/05/2021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B947D1-D909-4DDF-8B1D-876D2175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E8EF00-7029-414F-9AEA-E4F92D499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2C58-BECA-4431-966E-2F15A53C52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49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8E50F-6EC7-4F40-8B03-3B5668B5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1C89F8-479B-4416-9E33-F8A1E31E4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6FD7DD-4891-4904-B771-1FF65243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8DC4-8067-4C55-B43F-3DABC49D5D20}" type="datetimeFigureOut">
              <a:rPr lang="pt-BR" smtClean="0"/>
              <a:t>18/05/2021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7005B2-6C18-4D4F-8667-CAD64A21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750FAD-0E06-45E5-9491-0DAAAEA0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2C58-BECA-4431-966E-2F15A53C52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12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B7A720-69B7-46FE-A17C-553AE85FB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631907-205D-4A23-963E-0ACC4FC1A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8C4404-91AB-4F9D-AF70-711319309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8DC4-8067-4C55-B43F-3DABC49D5D20}" type="datetimeFigureOut">
              <a:rPr lang="pt-BR" smtClean="0"/>
              <a:t>18/05/2021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85E5FC-E069-4DE2-B0E8-4376FD91F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D3A32B-F4AD-4DCB-9538-D73B099F8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2C58-BECA-4431-966E-2F15A53C52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29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F7F0B-8945-4BBA-A794-C67C5DD02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2D6D22-A55B-4E4F-B5CE-2E669D473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54D09F-4022-4919-B64F-202013C3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8DC4-8067-4C55-B43F-3DABC49D5D20}" type="datetimeFigureOut">
              <a:rPr lang="pt-BR" smtClean="0"/>
              <a:t>18/05/2021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7736F0-9114-4EFB-BED2-F8332C289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720A11-8E9A-495C-AF17-BD79489D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2C58-BECA-4431-966E-2F15A53C52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26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FA6BB-7108-458B-9BB1-3380E9B06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F90C72-5291-4D6F-A325-9B38EC764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F01BFF-5F9B-4AFB-B4F3-154ECB98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8DC4-8067-4C55-B43F-3DABC49D5D20}" type="datetimeFigureOut">
              <a:rPr lang="pt-BR" smtClean="0"/>
              <a:t>18/05/2021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C712BF-01A0-42B7-AD47-EA61C65C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9E714F-D7B2-4564-9F72-795B8FBA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2C58-BECA-4431-966E-2F15A53C52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12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214AD-1B8A-434D-A5FA-633C0F45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A41662-7196-429F-B403-F0F70B686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52240C-3C2E-4CF1-8D3B-DEA0CB959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23FED8-C89F-49FD-8FF6-078EEBC0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8DC4-8067-4C55-B43F-3DABC49D5D20}" type="datetimeFigureOut">
              <a:rPr lang="pt-BR" smtClean="0"/>
              <a:t>18/05/2021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653B09-7C7D-4137-B943-13898D19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2728B9-BB7A-4EC3-AB1E-2D9D59A8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2C58-BECA-4431-966E-2F15A53C52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7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0686E-B470-4EB3-BDA2-DA004237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F42074-9551-4474-90BF-809683CAD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24D867-E8D0-4A80-8A6B-17A20C45A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555A6B-6AD6-4F00-88D0-52E10E040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84BAB41-6524-4BF2-B341-4AC38115B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869634F-13FC-45D1-B6EC-CC0742825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8DC4-8067-4C55-B43F-3DABC49D5D20}" type="datetimeFigureOut">
              <a:rPr lang="pt-BR" smtClean="0"/>
              <a:t>18/05/2021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8223EA9-73D9-4FF8-BAA6-016964FA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84ED17-F3BF-4530-86A4-7F0DEB183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2C58-BECA-4431-966E-2F15A53C52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2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177F7-2B61-4DE9-ACAD-6E5939FEF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4693C4-8919-4C66-8E6B-CE147B31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8DC4-8067-4C55-B43F-3DABC49D5D20}" type="datetimeFigureOut">
              <a:rPr lang="pt-BR" smtClean="0"/>
              <a:t>18/05/2021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52D5CF3-847C-43A9-88CB-AACBDCC3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678730D-4A68-42DD-BA2A-1823C2D3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2C58-BECA-4431-966E-2F15A53C52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36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2E5769E-0131-4AA8-B78D-0B7EDF07F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8DC4-8067-4C55-B43F-3DABC49D5D20}" type="datetimeFigureOut">
              <a:rPr lang="pt-BR" smtClean="0"/>
              <a:t>18/05/2021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80B01A1-41C5-4F48-9846-5033EB6F5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BCE64C-D1AF-4506-AFEC-1E6C0D2F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2C58-BECA-4431-966E-2F15A53C52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51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0967D-B1A1-4C72-A0E4-9D0C7C6A7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02B2C5-443D-4BC1-AA9D-160D059DE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7B1CF7-5056-4D12-B9EE-76DB66ADD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DF9EE-4A01-4280-98FB-8EFB0783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8DC4-8067-4C55-B43F-3DABC49D5D20}" type="datetimeFigureOut">
              <a:rPr lang="pt-BR" smtClean="0"/>
              <a:t>18/05/2021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96704B-EF52-4BE7-8E31-96DB85C39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2CF434-E687-4CAE-80E4-AA112021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2C58-BECA-4431-966E-2F15A53C52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38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B8BA7-95DE-4A58-96D0-C7540A1F8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2110CB4-B186-49B6-8E3A-D3785E639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EF1464-E41B-4112-BB83-4E6EF7998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5EBAE9-1B97-4D3F-8613-9BCC8228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8DC4-8067-4C55-B43F-3DABC49D5D20}" type="datetimeFigureOut">
              <a:rPr lang="pt-BR" smtClean="0"/>
              <a:t>18/05/2021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C1D1CC-FC9D-4DFD-9F2F-677DAC863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A66648-52C8-4440-A026-B2B2C6A8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2C58-BECA-4431-966E-2F15A53C52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62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E835710-83D4-4081-A745-E4EA28D78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D56CB8-AA2B-41B4-9C1F-A3CC22A31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D129EF-761E-4F46-B9DB-ABAF4A9F4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48DC4-8067-4C55-B43F-3DABC49D5D20}" type="datetimeFigureOut">
              <a:rPr lang="pt-BR" smtClean="0"/>
              <a:t>18/05/2021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523C2D-CB19-4146-8344-FEB3AB419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27CDA9-C937-4CBD-B0C2-E264447D5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A2C58-BECA-4431-966E-2F15A53C52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35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dds.cs.stonybrook.edu/annthyroid-dataset/" TargetMode="External"/><Relationship Id="rId2" Type="http://schemas.openxmlformats.org/officeDocument/2006/relationships/hyperlink" Target="http://odds.cs.stonybrook.edu/breast-cancer-wisconsin-original-datas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odds.cs.stonybrook.edu/mammography-dataset/" TargetMode="External"/><Relationship Id="rId4" Type="http://schemas.openxmlformats.org/officeDocument/2006/relationships/hyperlink" Target="http://odds.cs.stonybrook.edu/mnist-datase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C4842-E84F-4190-8E87-E3FFF3FE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236"/>
            <a:ext cx="10515600" cy="1325563"/>
          </a:xfrm>
        </p:spPr>
        <p:txBody>
          <a:bodyPr>
            <a:noAutofit/>
          </a:bodyPr>
          <a:lstStyle/>
          <a:p>
            <a:pPr algn="just"/>
            <a:r>
              <a:rPr lang="pt-BR" sz="3200" dirty="0"/>
              <a:t>Tabela dos </a:t>
            </a:r>
            <a:r>
              <a:rPr lang="pt-BR" sz="3200" dirty="0" err="1"/>
              <a:t>datasets</a:t>
            </a:r>
            <a:r>
              <a:rPr lang="pt-BR" sz="3200" dirty="0"/>
              <a:t> reais utilizados contendo número de amostras (points), dimensionalidade (</a:t>
            </a:r>
            <a:r>
              <a:rPr lang="pt-BR" sz="3200" dirty="0" err="1"/>
              <a:t>dim</a:t>
            </a:r>
            <a:r>
              <a:rPr lang="pt-BR" sz="3200" dirty="0"/>
              <a:t>), percentual de outliers e artigo da fonte: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2118DC37-960D-43F9-8FC4-395FF8C331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634019"/>
              </p:ext>
            </p:extLst>
          </p:nvPr>
        </p:nvGraphicFramePr>
        <p:xfrm>
          <a:off x="132522" y="1998600"/>
          <a:ext cx="11940208" cy="4663440"/>
        </p:xfrm>
        <a:graphic>
          <a:graphicData uri="http://schemas.openxmlformats.org/drawingml/2006/table">
            <a:tbl>
              <a:tblPr/>
              <a:tblGrid>
                <a:gridCol w="1648267">
                  <a:extLst>
                    <a:ext uri="{9D8B030D-6E8A-4147-A177-3AD203B41FA5}">
                      <a16:colId xmlns:a16="http://schemas.microsoft.com/office/drawing/2014/main" val="4250431546"/>
                    </a:ext>
                  </a:extLst>
                </a:gridCol>
                <a:gridCol w="1232957">
                  <a:extLst>
                    <a:ext uri="{9D8B030D-6E8A-4147-A177-3AD203B41FA5}">
                      <a16:colId xmlns:a16="http://schemas.microsoft.com/office/drawing/2014/main" val="553241792"/>
                    </a:ext>
                  </a:extLst>
                </a:gridCol>
                <a:gridCol w="947429">
                  <a:extLst>
                    <a:ext uri="{9D8B030D-6E8A-4147-A177-3AD203B41FA5}">
                      <a16:colId xmlns:a16="http://schemas.microsoft.com/office/drawing/2014/main" val="4253474406"/>
                    </a:ext>
                  </a:extLst>
                </a:gridCol>
                <a:gridCol w="1855923">
                  <a:extLst>
                    <a:ext uri="{9D8B030D-6E8A-4147-A177-3AD203B41FA5}">
                      <a16:colId xmlns:a16="http://schemas.microsoft.com/office/drawing/2014/main" val="1962197855"/>
                    </a:ext>
                  </a:extLst>
                </a:gridCol>
                <a:gridCol w="6255632">
                  <a:extLst>
                    <a:ext uri="{9D8B030D-6E8A-4147-A177-3AD203B41FA5}">
                      <a16:colId xmlns:a16="http://schemas.microsoft.com/office/drawing/2014/main" val="4880986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600" b="1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Dataset</a:t>
                      </a:r>
                      <a:endParaRPr lang="pt-BR" sz="1600" b="1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0" marR="1905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600" b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#points</a:t>
                      </a:r>
                    </a:p>
                  </a:txBody>
                  <a:tcPr marL="76200" marR="1905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600" b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#dim.</a:t>
                      </a:r>
                    </a:p>
                  </a:txBody>
                  <a:tcPr marL="76200" marR="1905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#outliers (%)</a:t>
                      </a:r>
                    </a:p>
                  </a:txBody>
                  <a:tcPr marL="76200" marR="1905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600" b="1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Paper</a:t>
                      </a:r>
                      <a:endParaRPr lang="pt-BR" sz="1600" b="1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0" marR="1905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67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pt-BR" sz="1600" u="none" strike="noStrike" dirty="0" err="1">
                          <a:solidFill>
                            <a:srgbClr val="46A28D"/>
                          </a:solidFill>
                          <a:effectLst/>
                          <a:latin typeface="Tahoma" panose="020B0604030504040204" pitchFamily="34" charset="0"/>
                          <a:hlinkClick r:id="rId2"/>
                        </a:rPr>
                        <a:t>BreastW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683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239 (35%)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Wolberg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W.H., &amp;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Mangasarian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O.L. (1990).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Multisurface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method of pattern separation for medical diagnosis applied to breast cytology. 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Proceedings of the National Academy of Sciences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87, 9193--9196.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830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pt-BR" sz="1600" u="none" strike="noStrike" dirty="0" err="1">
                          <a:solidFill>
                            <a:srgbClr val="46A28D"/>
                          </a:solidFill>
                          <a:effectLst/>
                          <a:latin typeface="Tahoma" panose="020B0604030504040204" pitchFamily="34" charset="0"/>
                          <a:hlinkClick r:id="rId3"/>
                        </a:rPr>
                        <a:t>Annthyroid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7200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534 (7.42%)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Quinlan,J.R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.,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Compton,P.J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.,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Horn,K.A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., &amp;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Lazurus,L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(1986). Inductive knowledge acquisition: A case study. 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Proceedings of the Second Australian Conference on Applications of Expert Systems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Sydney, Australia.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812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pt-BR" sz="1600" u="none" strike="noStrike" dirty="0" err="1">
                          <a:solidFill>
                            <a:srgbClr val="46A28D"/>
                          </a:solidFill>
                          <a:effectLst/>
                          <a:latin typeface="Tahoma" panose="020B0604030504040204" pitchFamily="34" charset="0"/>
                          <a:hlinkClick r:id="rId4"/>
                        </a:rPr>
                        <a:t>Mnist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7603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700 (9.2%)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Bandaragoda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Tharindu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R., et al. “Efficient Anomaly Detection by Isolation Using Nearest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Neighbour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Ensemble.”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2014 IEEE International Conference on Data Mining Workshop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. IEEE, 2014.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321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pt-BR" sz="1600" u="none" strike="noStrike" dirty="0" err="1">
                          <a:solidFill>
                            <a:srgbClr val="46A28D"/>
                          </a:solidFill>
                          <a:effectLst/>
                          <a:latin typeface="Tahoma" panose="020B0604030504040204" pitchFamily="34" charset="0"/>
                          <a:hlinkClick r:id="rId5"/>
                        </a:rPr>
                        <a:t>Mammography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11183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260 (2.32%)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WOODS, Kevin S. et al. </a:t>
                      </a:r>
                      <a:r>
                        <a:rPr lang="pt-BR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Comparative</a:t>
                      </a:r>
                      <a:r>
                        <a:rPr lang="pt-B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evaluation</a:t>
                      </a:r>
                      <a:r>
                        <a:rPr lang="pt-B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pt-B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  <a:r>
                        <a:rPr lang="pt-B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recognition</a:t>
                      </a:r>
                      <a:r>
                        <a:rPr lang="pt-B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techniques</a:t>
                      </a:r>
                      <a:r>
                        <a:rPr lang="pt-B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</a:t>
                      </a:r>
                      <a:r>
                        <a:rPr lang="pt-BR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detection</a:t>
                      </a:r>
                      <a:r>
                        <a:rPr lang="pt-B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pt-B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microcalcifications</a:t>
                      </a:r>
                      <a:r>
                        <a:rPr lang="pt-B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pt-BR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mammography</a:t>
                      </a:r>
                      <a:r>
                        <a:rPr lang="pt-B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r>
                        <a:rPr lang="pt-BR" sz="16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</a:t>
                      </a:r>
                      <a:r>
                        <a:rPr lang="pt-BR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6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</a:t>
                      </a:r>
                      <a:r>
                        <a:rPr lang="pt-BR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6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pt-BR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6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  <a:r>
                        <a:rPr lang="pt-BR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6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Recognition</a:t>
                      </a:r>
                      <a:r>
                        <a:rPr lang="pt-BR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6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pt-BR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Artificial </a:t>
                      </a:r>
                      <a:r>
                        <a:rPr lang="pt-BR" sz="16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Intelligence</a:t>
                      </a:r>
                      <a:r>
                        <a:rPr lang="pt-B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v. 7, n. 06, p. 1417-1436, 1993.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40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230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55C31-9DA9-44A6-BE0F-1B25E092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 de decisão – Curvas Principais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FEEAE3E-5C63-44CA-8C8A-8594ABA91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24" y="1690688"/>
            <a:ext cx="5851676" cy="435828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C4ED761-6BCC-45DD-B280-19E300303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851676" cy="435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28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55C31-9DA9-44A6-BE0F-1B25E092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 de decisão – </a:t>
            </a:r>
            <a:r>
              <a:rPr lang="pt-BR" dirty="0" err="1"/>
              <a:t>Isolation</a:t>
            </a:r>
            <a:r>
              <a:rPr lang="pt-BR" dirty="0"/>
              <a:t> Forest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F36460-C7E0-448E-A531-89046E6A4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5851676" cy="435828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128FB42-2A2A-4EC9-A73A-D859FE21A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851676" cy="435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20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55C31-9DA9-44A6-BE0F-1B25E092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 de decisão – </a:t>
            </a:r>
            <a:r>
              <a:rPr lang="pt-BR" dirty="0" err="1"/>
              <a:t>One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SVM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11F55A-7493-498B-BCB7-2AA4B5191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7360"/>
            <a:ext cx="5851676" cy="435828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6F500B0-5A88-441E-BE3B-8C3DD08BC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324" y="1567360"/>
            <a:ext cx="5851676" cy="435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94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582F0-9479-4B5C-A59A-E2BA654D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com dados sintéticos – com normalização z-score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EACCFC-847D-4C14-B504-0A626C28D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852172" cy="43891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2">
                <a:extLst>
                  <a:ext uri="{FF2B5EF4-FFF2-40B4-BE49-F238E27FC236}">
                    <a16:creationId xmlns:a16="http://schemas.microsoft.com/office/drawing/2014/main" id="{95D437F8-C88F-4FDE-AAE4-F773C6F736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45034"/>
                <a:ext cx="4913243" cy="4389129"/>
              </a:xfrm>
            </p:spPr>
            <p:txBody>
              <a:bodyPr/>
              <a:lstStyle/>
              <a:p>
                <a:pPr algn="just"/>
                <a:r>
                  <a:rPr lang="pt-BR" dirty="0"/>
                  <a:t>Mesmo procedimento dos demais </a:t>
                </a:r>
                <a:r>
                  <a:rPr lang="pt-BR" dirty="0" err="1"/>
                  <a:t>datasets</a:t>
                </a:r>
                <a:r>
                  <a:rPr lang="pt-BR" dirty="0"/>
                  <a:t>. Mesma base de dados flame, porém com aplicação do z-score como normalização.</a:t>
                </a:r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b="0" dirty="0"/>
              </a:p>
              <a:p>
                <a:pPr marL="914400" lvl="2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6" name="Espaço Reservado para Conteúdo 2">
                <a:extLst>
                  <a:ext uri="{FF2B5EF4-FFF2-40B4-BE49-F238E27FC236}">
                    <a16:creationId xmlns:a16="http://schemas.microsoft.com/office/drawing/2014/main" id="{95D437F8-C88F-4FDE-AAE4-F773C6F736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45034"/>
                <a:ext cx="4913243" cy="4389129"/>
              </a:xfrm>
              <a:blipFill>
                <a:blip r:embed="rId3"/>
                <a:stretch>
                  <a:fillRect l="-2236" t="-2222" r="-26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357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75B9D-B0ED-4951-BDC7-14D2C670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</a:t>
            </a:r>
            <a:r>
              <a:rPr lang="pt-BR" dirty="0" err="1"/>
              <a:t>dataset</a:t>
            </a:r>
            <a:r>
              <a:rPr lang="pt-BR" dirty="0"/>
              <a:t> Sintético - Normalizado</a:t>
            </a:r>
          </a:p>
        </p:txBody>
      </p:sp>
      <p:graphicFrame>
        <p:nvGraphicFramePr>
          <p:cNvPr id="7" name="Espaço Reservado para Conteúdo 3">
            <a:extLst>
              <a:ext uri="{FF2B5EF4-FFF2-40B4-BE49-F238E27FC236}">
                <a16:creationId xmlns:a16="http://schemas.microsoft.com/office/drawing/2014/main" id="{C5CD5F16-5A08-4B72-9F99-24F8B0938D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888493"/>
              </p:ext>
            </p:extLst>
          </p:nvPr>
        </p:nvGraphicFramePr>
        <p:xfrm>
          <a:off x="5251250" y="1790426"/>
          <a:ext cx="6940749" cy="46239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00567">
                  <a:extLst>
                    <a:ext uri="{9D8B030D-6E8A-4147-A177-3AD203B41FA5}">
                      <a16:colId xmlns:a16="http://schemas.microsoft.com/office/drawing/2014/main" val="2270349850"/>
                    </a:ext>
                  </a:extLst>
                </a:gridCol>
                <a:gridCol w="1805212">
                  <a:extLst>
                    <a:ext uri="{9D8B030D-6E8A-4147-A177-3AD203B41FA5}">
                      <a16:colId xmlns:a16="http://schemas.microsoft.com/office/drawing/2014/main" val="1007960116"/>
                    </a:ext>
                  </a:extLst>
                </a:gridCol>
                <a:gridCol w="1956438">
                  <a:extLst>
                    <a:ext uri="{9D8B030D-6E8A-4147-A177-3AD203B41FA5}">
                      <a16:colId xmlns:a16="http://schemas.microsoft.com/office/drawing/2014/main" val="4176375433"/>
                    </a:ext>
                  </a:extLst>
                </a:gridCol>
                <a:gridCol w="1478532">
                  <a:extLst>
                    <a:ext uri="{9D8B030D-6E8A-4147-A177-3AD203B41FA5}">
                      <a16:colId xmlns:a16="http://schemas.microsoft.com/office/drawing/2014/main" val="2326277291"/>
                    </a:ext>
                  </a:extLst>
                </a:gridCol>
              </a:tblGrid>
              <a:tr h="33462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Flame Norm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989070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kseg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Isolation Forest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OC-SVM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3869822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Parâmetros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k_max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10; </a:t>
                      </a:r>
                    </a:p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0.05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0.3;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n_estimators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120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nu_ = 0.05;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0.5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416910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 treino (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96.29 2.14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69.29 5.24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94.14 2.59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4018527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InLier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7532305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OutLier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84.60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5562550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InLier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706293"/>
                  </a:ext>
                </a:extLst>
              </a:tr>
              <a:tr h="384506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OutLier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2553670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 Model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88.80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7580652"/>
                  </a:ext>
                </a:extLst>
              </a:tr>
              <a:tr h="335041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 Model teste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7928437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 Model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758410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sample data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149914.0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998.0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70233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data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28981.0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173904.0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6995.00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4413017"/>
                  </a:ext>
                </a:extLst>
              </a:tr>
            </a:tbl>
          </a:graphicData>
        </a:graphic>
      </p:graphicFrame>
      <p:pic>
        <p:nvPicPr>
          <p:cNvPr id="9" name="Imagem 8">
            <a:extLst>
              <a:ext uri="{FF2B5EF4-FFF2-40B4-BE49-F238E27FC236}">
                <a16:creationId xmlns:a16="http://schemas.microsoft.com/office/drawing/2014/main" id="{45CC61B7-1CC6-42C6-B51D-7F2AD9D829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8334"/>
          <a:stretch/>
        </p:blipFill>
        <p:spPr>
          <a:xfrm>
            <a:off x="0" y="1690688"/>
            <a:ext cx="5181600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51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55C31-9DA9-44A6-BE0F-1B25E092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 de decisão – Curvas Principais</a:t>
            </a:r>
          </a:p>
        </p:txBody>
      </p:sp>
    </p:spTree>
    <p:extLst>
      <p:ext uri="{BB962C8B-B14F-4D97-AF65-F5344CB8AC3E}">
        <p14:creationId xmlns:p14="http://schemas.microsoft.com/office/powerpoint/2010/main" val="3687226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55C31-9DA9-44A6-BE0F-1B25E092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 de decisão – </a:t>
            </a:r>
            <a:r>
              <a:rPr lang="pt-BR" dirty="0" err="1"/>
              <a:t>Isolation</a:t>
            </a:r>
            <a:r>
              <a:rPr lang="pt-BR" dirty="0"/>
              <a:t> Forest</a:t>
            </a:r>
          </a:p>
        </p:txBody>
      </p:sp>
    </p:spTree>
    <p:extLst>
      <p:ext uri="{BB962C8B-B14F-4D97-AF65-F5344CB8AC3E}">
        <p14:creationId xmlns:p14="http://schemas.microsoft.com/office/powerpoint/2010/main" val="1448631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55C31-9DA9-44A6-BE0F-1B25E092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 de decisão – </a:t>
            </a:r>
            <a:r>
              <a:rPr lang="pt-BR" dirty="0" err="1"/>
              <a:t>One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SVM</a:t>
            </a:r>
          </a:p>
        </p:txBody>
      </p:sp>
    </p:spTree>
    <p:extLst>
      <p:ext uri="{BB962C8B-B14F-4D97-AF65-F5344CB8AC3E}">
        <p14:creationId xmlns:p14="http://schemas.microsoft.com/office/powerpoint/2010/main" val="414157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68DC1-7238-45E7-813A-9CD2B532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 realizado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8C157F-762A-4F5E-A5A0-3EF166083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Divisão dos conjuntos de treino e teste:</a:t>
            </a:r>
          </a:p>
          <a:p>
            <a:pPr lvl="1"/>
            <a:r>
              <a:rPr lang="pt-BR" dirty="0"/>
              <a:t>70% da classe default (</a:t>
            </a:r>
            <a:r>
              <a:rPr lang="pt-BR" dirty="0" err="1"/>
              <a:t>inlier</a:t>
            </a:r>
            <a:r>
              <a:rPr lang="pt-BR" dirty="0"/>
              <a:t>) para treino com validação k-</a:t>
            </a:r>
            <a:r>
              <a:rPr lang="pt-BR" dirty="0" err="1"/>
              <a:t>fold</a:t>
            </a:r>
            <a:r>
              <a:rPr lang="pt-BR" dirty="0"/>
              <a:t> (10 </a:t>
            </a:r>
            <a:r>
              <a:rPr lang="pt-BR" dirty="0" err="1"/>
              <a:t>folds</a:t>
            </a:r>
            <a:r>
              <a:rPr lang="pt-BR" dirty="0"/>
              <a:t>);</a:t>
            </a:r>
          </a:p>
          <a:p>
            <a:pPr lvl="1"/>
            <a:r>
              <a:rPr lang="pt-BR" dirty="0"/>
              <a:t>Escolha do modelo com maior acurácia na validação cruzada;</a:t>
            </a:r>
          </a:p>
          <a:p>
            <a:pPr lvl="1"/>
            <a:r>
              <a:rPr lang="pt-BR" dirty="0"/>
              <a:t>Normalização z-score (subtrai média e divide pelo desvio padrão);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60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38A03-1D94-4922-BFBA-68C3174A5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7328"/>
          </a:xfrm>
        </p:spPr>
        <p:txBody>
          <a:bodyPr/>
          <a:lstStyle/>
          <a:p>
            <a:r>
              <a:rPr lang="pt-BR" dirty="0"/>
              <a:t>Legenda das tabelas: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78A8BDF-FFF3-46D3-BB02-190F3A71E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481814"/>
              </p:ext>
            </p:extLst>
          </p:nvPr>
        </p:nvGraphicFramePr>
        <p:xfrm>
          <a:off x="838200" y="993913"/>
          <a:ext cx="10717976" cy="570106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358988">
                  <a:extLst>
                    <a:ext uri="{9D8B030D-6E8A-4147-A177-3AD203B41FA5}">
                      <a16:colId xmlns:a16="http://schemas.microsoft.com/office/drawing/2014/main" val="2513504430"/>
                    </a:ext>
                  </a:extLst>
                </a:gridCol>
                <a:gridCol w="5358988">
                  <a:extLst>
                    <a:ext uri="{9D8B030D-6E8A-4147-A177-3AD203B41FA5}">
                      <a16:colId xmlns:a16="http://schemas.microsoft.com/office/drawing/2014/main" val="3763509562"/>
                    </a:ext>
                  </a:extLst>
                </a:gridCol>
              </a:tblGrid>
              <a:tr h="3274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Significado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0446622"/>
                  </a:ext>
                </a:extLst>
              </a:tr>
              <a:tr h="327481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Parâmetros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Parâmetros do classificador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9425319"/>
                  </a:ext>
                </a:extLst>
              </a:tr>
              <a:tr h="327481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ACC treino (max)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Acurácia máxima obtida na validação cruzada (k-</a:t>
                      </a:r>
                      <a:r>
                        <a:rPr lang="pt-BR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fold</a:t>
                      </a:r>
                      <a:r>
                        <a:rPr lang="pt-B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4742715"/>
                  </a:ext>
                </a:extLst>
              </a:tr>
              <a:tr h="529142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Recall </a:t>
                      </a:r>
                      <a:r>
                        <a:rPr lang="pt-BR" sz="1800" u="none" strike="noStrike" dirty="0" err="1">
                          <a:effectLst/>
                        </a:rPr>
                        <a:t>InLier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Recall (numero de acertos / tamanho da classe) para a classe </a:t>
                      </a:r>
                      <a:r>
                        <a:rPr lang="pt-BR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defaut</a:t>
                      </a:r>
                      <a:r>
                        <a:rPr lang="pt-B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(</a:t>
                      </a:r>
                      <a:r>
                        <a:rPr lang="pt-BR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inlier</a:t>
                      </a:r>
                      <a:r>
                        <a:rPr lang="pt-B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3136031"/>
                  </a:ext>
                </a:extLst>
              </a:tr>
              <a:tr h="529142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Recall OutLier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Recall (numero de acertos / tamanho da classe) para a classe outlier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55010"/>
                  </a:ext>
                </a:extLst>
              </a:tr>
              <a:tr h="327481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F1-Score </a:t>
                      </a:r>
                      <a:r>
                        <a:rPr lang="pt-BR" sz="1800" u="none" strike="noStrike" dirty="0" err="1">
                          <a:effectLst/>
                        </a:rPr>
                        <a:t>InLier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Medida F1 para classe </a:t>
                      </a:r>
                      <a:r>
                        <a:rPr lang="pt-BR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inlier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2026006"/>
                  </a:ext>
                </a:extLst>
              </a:tr>
              <a:tr h="327481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F1-Score OutLier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Medida F1 para classe outlier 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7256195"/>
                  </a:ext>
                </a:extLst>
              </a:tr>
              <a:tr h="327481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F1-Score Model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Medida F1 para o modelo (média ponderada) dos F1’s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0513902"/>
                  </a:ext>
                </a:extLst>
              </a:tr>
              <a:tr h="327481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ACC Model teste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Acurácia do modelo no teste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8847168"/>
                  </a:ext>
                </a:extLst>
              </a:tr>
              <a:tr h="327481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AUC Model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Área sob a curva ROC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3398136"/>
                  </a:ext>
                </a:extLst>
              </a:tr>
              <a:tr h="327481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Time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Tempo de processamento do classificador para o teste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4786598"/>
                  </a:ext>
                </a:extLst>
              </a:tr>
              <a:tr h="327481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Cont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Parâmetro de contaminação para o </a:t>
                      </a:r>
                      <a:r>
                        <a:rPr lang="pt-BR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isolation</a:t>
                      </a:r>
                      <a:r>
                        <a:rPr lang="pt-B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pt-BR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forest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5434603"/>
                  </a:ext>
                </a:extLst>
              </a:tr>
              <a:tr h="327481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N_estimators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Número de árvores de decisão para o </a:t>
                      </a:r>
                      <a:r>
                        <a:rPr lang="pt-BR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isolation</a:t>
                      </a:r>
                      <a:r>
                        <a:rPr lang="pt-B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pt-BR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forest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3130105"/>
                  </a:ext>
                </a:extLst>
              </a:tr>
              <a:tr h="327481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Nu_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Parâmetro de margem do </a:t>
                      </a:r>
                      <a:r>
                        <a:rPr lang="pt-BR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One</a:t>
                      </a:r>
                      <a:r>
                        <a:rPr lang="pt-B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pt-BR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  <a:r>
                        <a:rPr lang="pt-B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SVM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4263993"/>
                  </a:ext>
                </a:extLst>
              </a:tr>
              <a:tr h="327481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K_max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Máximo de segmentos do k-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(curvas)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6435151"/>
                  </a:ext>
                </a:extLst>
              </a:tr>
              <a:tr h="327481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Parâmetro de margem (outliers) do k-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(curvas)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3198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308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9548B-4E1C-4A3A-B284-B3577238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</a:t>
            </a:r>
            <a:r>
              <a:rPr lang="pt-BR" dirty="0" err="1"/>
              <a:t>dataset</a:t>
            </a:r>
            <a:r>
              <a:rPr lang="pt-BR" dirty="0"/>
              <a:t> </a:t>
            </a:r>
            <a:r>
              <a:rPr lang="pt-BR" dirty="0" err="1"/>
              <a:t>antntyroid</a:t>
            </a:r>
            <a:endParaRPr lang="pt-BR" dirty="0"/>
          </a:p>
        </p:txBody>
      </p:sp>
      <p:graphicFrame>
        <p:nvGraphicFramePr>
          <p:cNvPr id="7" name="Espaço Reservado para Conteúdo 3">
            <a:extLst>
              <a:ext uri="{FF2B5EF4-FFF2-40B4-BE49-F238E27FC236}">
                <a16:creationId xmlns:a16="http://schemas.microsoft.com/office/drawing/2014/main" id="{E96A71D0-0A4A-44A7-9EEC-C5DEF7CC4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746165"/>
              </p:ext>
            </p:extLst>
          </p:nvPr>
        </p:nvGraphicFramePr>
        <p:xfrm>
          <a:off x="5251250" y="1790426"/>
          <a:ext cx="6940749" cy="46239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00567">
                  <a:extLst>
                    <a:ext uri="{9D8B030D-6E8A-4147-A177-3AD203B41FA5}">
                      <a16:colId xmlns:a16="http://schemas.microsoft.com/office/drawing/2014/main" val="2270349850"/>
                    </a:ext>
                  </a:extLst>
                </a:gridCol>
                <a:gridCol w="1805212">
                  <a:extLst>
                    <a:ext uri="{9D8B030D-6E8A-4147-A177-3AD203B41FA5}">
                      <a16:colId xmlns:a16="http://schemas.microsoft.com/office/drawing/2014/main" val="1007960116"/>
                    </a:ext>
                  </a:extLst>
                </a:gridCol>
                <a:gridCol w="1914911">
                  <a:extLst>
                    <a:ext uri="{9D8B030D-6E8A-4147-A177-3AD203B41FA5}">
                      <a16:colId xmlns:a16="http://schemas.microsoft.com/office/drawing/2014/main" val="4176375433"/>
                    </a:ext>
                  </a:extLst>
                </a:gridCol>
                <a:gridCol w="1520059">
                  <a:extLst>
                    <a:ext uri="{9D8B030D-6E8A-4147-A177-3AD203B41FA5}">
                      <a16:colId xmlns:a16="http://schemas.microsoft.com/office/drawing/2014/main" val="2326277291"/>
                    </a:ext>
                  </a:extLst>
                </a:gridCol>
              </a:tblGrid>
              <a:tr h="33462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Antyrroid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869822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kseg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Isolation Forest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OC-SVM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6989635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Parâmetros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k_max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25; </a:t>
                      </a:r>
                    </a:p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0.15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0.15;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n_estimators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nu_ = 0.2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416910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 treino (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87.89 1.72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85.13 1.37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79.88 2.43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4018527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InLier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79.70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7532305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OutLier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5562550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InLier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85.77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706293"/>
                  </a:ext>
                </a:extLst>
              </a:tr>
              <a:tr h="384506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OutLier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60.84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2553670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 Model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7580652"/>
                  </a:ext>
                </a:extLst>
              </a:tr>
              <a:tr h="335041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 Model teste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7928437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 Model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87.86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758410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sample data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4993.0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24986.0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70233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data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84934.0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98944.0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59961.0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3747577"/>
                  </a:ext>
                </a:extLst>
              </a:tr>
            </a:tbl>
          </a:graphicData>
        </a:graphic>
      </p:graphicFrame>
      <p:pic>
        <p:nvPicPr>
          <p:cNvPr id="11" name="Imagem 10">
            <a:extLst>
              <a:ext uri="{FF2B5EF4-FFF2-40B4-BE49-F238E27FC236}">
                <a16:creationId xmlns:a16="http://schemas.microsoft.com/office/drawing/2014/main" id="{46FABE63-830A-471A-A941-201E77C37E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" r="7983"/>
          <a:stretch/>
        </p:blipFill>
        <p:spPr>
          <a:xfrm>
            <a:off x="0" y="1628759"/>
            <a:ext cx="5181600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2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9B01D-3986-47F9-BFC7-BC983301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Dataset</a:t>
            </a:r>
            <a:r>
              <a:rPr lang="pt-BR" dirty="0"/>
              <a:t> = </a:t>
            </a:r>
            <a:r>
              <a:rPr lang="pt-BR" dirty="0" err="1"/>
              <a:t>Breast</a:t>
            </a:r>
            <a:r>
              <a:rPr lang="pt-BR" dirty="0"/>
              <a:t> </a:t>
            </a:r>
            <a:r>
              <a:rPr lang="pt-BR" dirty="0" err="1"/>
              <a:t>Cancer</a:t>
            </a:r>
            <a:r>
              <a:rPr lang="pt-BR" dirty="0"/>
              <a:t> Wisconsin (</a:t>
            </a:r>
            <a:r>
              <a:rPr lang="pt-BR" dirty="0" err="1"/>
              <a:t>BreastW</a:t>
            </a:r>
            <a:r>
              <a:rPr lang="pt-BR" dirty="0"/>
              <a:t>)</a:t>
            </a:r>
          </a:p>
        </p:txBody>
      </p:sp>
      <p:graphicFrame>
        <p:nvGraphicFramePr>
          <p:cNvPr id="6" name="Espaço Reservado para Conteúdo 3">
            <a:extLst>
              <a:ext uri="{FF2B5EF4-FFF2-40B4-BE49-F238E27FC236}">
                <a16:creationId xmlns:a16="http://schemas.microsoft.com/office/drawing/2014/main" id="{F7F9B3AE-88EC-43AA-B1AD-A3CFD1BC68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926795"/>
              </p:ext>
            </p:extLst>
          </p:nvPr>
        </p:nvGraphicFramePr>
        <p:xfrm>
          <a:off x="5251250" y="1790426"/>
          <a:ext cx="6940749" cy="46239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00567">
                  <a:extLst>
                    <a:ext uri="{9D8B030D-6E8A-4147-A177-3AD203B41FA5}">
                      <a16:colId xmlns:a16="http://schemas.microsoft.com/office/drawing/2014/main" val="2270349850"/>
                    </a:ext>
                  </a:extLst>
                </a:gridCol>
                <a:gridCol w="1805212">
                  <a:extLst>
                    <a:ext uri="{9D8B030D-6E8A-4147-A177-3AD203B41FA5}">
                      <a16:colId xmlns:a16="http://schemas.microsoft.com/office/drawing/2014/main" val="1007960116"/>
                    </a:ext>
                  </a:extLst>
                </a:gridCol>
                <a:gridCol w="1956438">
                  <a:extLst>
                    <a:ext uri="{9D8B030D-6E8A-4147-A177-3AD203B41FA5}">
                      <a16:colId xmlns:a16="http://schemas.microsoft.com/office/drawing/2014/main" val="4176375433"/>
                    </a:ext>
                  </a:extLst>
                </a:gridCol>
                <a:gridCol w="1478532">
                  <a:extLst>
                    <a:ext uri="{9D8B030D-6E8A-4147-A177-3AD203B41FA5}">
                      <a16:colId xmlns:a16="http://schemas.microsoft.com/office/drawing/2014/main" val="2326277291"/>
                    </a:ext>
                  </a:extLst>
                </a:gridCol>
              </a:tblGrid>
              <a:tr h="33462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Breast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Cancer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Wisconsin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989070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kseg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Isolation Forest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OC-SVM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3869822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Parâmetros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k_max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15;</a:t>
                      </a:r>
                    </a:p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0.05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0.1;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n_estimators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nu_ = 0.03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416910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 treino (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92.26 3.59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89.68 4.03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84.19 5.09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4018527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InLier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7532305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OutLier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5562550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InLier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706293"/>
                  </a:ext>
                </a:extLst>
              </a:tr>
              <a:tr h="384506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OutLier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2553670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 Model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7580652"/>
                  </a:ext>
                </a:extLst>
              </a:tr>
              <a:tr h="335041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 Model teste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7928437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 Model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758410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sample data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3997.0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57966.0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70233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data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7996.0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105950.0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4413017"/>
                  </a:ext>
                </a:extLst>
              </a:tr>
            </a:tbl>
          </a:graphicData>
        </a:graphic>
      </p:graphicFrame>
      <p:pic>
        <p:nvPicPr>
          <p:cNvPr id="10" name="Imagem 9">
            <a:extLst>
              <a:ext uri="{FF2B5EF4-FFF2-40B4-BE49-F238E27FC236}">
                <a16:creationId xmlns:a16="http://schemas.microsoft.com/office/drawing/2014/main" id="{D5BB7428-C26E-4D0C-9AAE-91FEE73322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8" r="8107"/>
          <a:stretch/>
        </p:blipFill>
        <p:spPr>
          <a:xfrm>
            <a:off x="0" y="1790426"/>
            <a:ext cx="5168348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3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75B9D-B0ED-4951-BDC7-14D2C670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</a:t>
            </a:r>
            <a:r>
              <a:rPr lang="pt-BR" dirty="0" err="1"/>
              <a:t>dataset</a:t>
            </a:r>
            <a:r>
              <a:rPr lang="pt-BR" dirty="0"/>
              <a:t> MNIST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55779BD5-3FA2-4103-B151-3BCE42A5CF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002410"/>
              </p:ext>
            </p:extLst>
          </p:nvPr>
        </p:nvGraphicFramePr>
        <p:xfrm>
          <a:off x="5251250" y="1790426"/>
          <a:ext cx="6940750" cy="46239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00567">
                  <a:extLst>
                    <a:ext uri="{9D8B030D-6E8A-4147-A177-3AD203B41FA5}">
                      <a16:colId xmlns:a16="http://schemas.microsoft.com/office/drawing/2014/main" val="2270349850"/>
                    </a:ext>
                  </a:extLst>
                </a:gridCol>
                <a:gridCol w="1805212">
                  <a:extLst>
                    <a:ext uri="{9D8B030D-6E8A-4147-A177-3AD203B41FA5}">
                      <a16:colId xmlns:a16="http://schemas.microsoft.com/office/drawing/2014/main" val="1007960116"/>
                    </a:ext>
                  </a:extLst>
                </a:gridCol>
                <a:gridCol w="2053156">
                  <a:extLst>
                    <a:ext uri="{9D8B030D-6E8A-4147-A177-3AD203B41FA5}">
                      <a16:colId xmlns:a16="http://schemas.microsoft.com/office/drawing/2014/main" val="4176375433"/>
                    </a:ext>
                  </a:extLst>
                </a:gridCol>
                <a:gridCol w="1381815">
                  <a:extLst>
                    <a:ext uri="{9D8B030D-6E8A-4147-A177-3AD203B41FA5}">
                      <a16:colId xmlns:a16="http://schemas.microsoft.com/office/drawing/2014/main" val="2326277291"/>
                    </a:ext>
                  </a:extLst>
                </a:gridCol>
              </a:tblGrid>
              <a:tr h="33462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MNIST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989070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kseg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Isolation Forest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OC-SVM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3869822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Parâmetros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k_max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20; </a:t>
                      </a:r>
                    </a:p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0.22;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n_estimators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nu_ = 0.2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416910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 treino (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86.98 2.62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77.98 2.72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79.84 2.63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4018527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InLier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81.51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835182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OutLier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7532305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InLier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5562550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OutLier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71.83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706293"/>
                  </a:ext>
                </a:extLst>
              </a:tr>
              <a:tr h="384506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 Model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2553670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 Model teste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7580652"/>
                  </a:ext>
                </a:extLst>
              </a:tr>
              <a:tr h="335041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 Model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7928437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sample data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4998.0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57966.0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758410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data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836518.0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430754.0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332807.0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70233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65F9D7F4-316B-457C-BBD5-5C61B3F5C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8107"/>
          <a:stretch/>
        </p:blipFill>
        <p:spPr>
          <a:xfrm>
            <a:off x="0" y="1690634"/>
            <a:ext cx="519485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65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75B9D-B0ED-4951-BDC7-14D2C670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</a:t>
            </a:r>
            <a:r>
              <a:rPr lang="pt-BR" dirty="0" err="1"/>
              <a:t>dataset</a:t>
            </a:r>
            <a:r>
              <a:rPr lang="pt-BR" dirty="0"/>
              <a:t> </a:t>
            </a:r>
            <a:r>
              <a:rPr lang="pt-BR" dirty="0" err="1"/>
              <a:t>Mammography</a:t>
            </a:r>
            <a:endParaRPr lang="pt-BR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55779BD5-3FA2-4103-B151-3BCE42A5CF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9478656"/>
              </p:ext>
            </p:extLst>
          </p:nvPr>
        </p:nvGraphicFramePr>
        <p:xfrm>
          <a:off x="5251250" y="1790426"/>
          <a:ext cx="6908666" cy="46239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15961">
                  <a:extLst>
                    <a:ext uri="{9D8B030D-6E8A-4147-A177-3AD203B41FA5}">
                      <a16:colId xmlns:a16="http://schemas.microsoft.com/office/drawing/2014/main" val="2270349850"/>
                    </a:ext>
                  </a:extLst>
                </a:gridCol>
                <a:gridCol w="1821553">
                  <a:extLst>
                    <a:ext uri="{9D8B030D-6E8A-4147-A177-3AD203B41FA5}">
                      <a16:colId xmlns:a16="http://schemas.microsoft.com/office/drawing/2014/main" val="1007960116"/>
                    </a:ext>
                  </a:extLst>
                </a:gridCol>
                <a:gridCol w="1990190">
                  <a:extLst>
                    <a:ext uri="{9D8B030D-6E8A-4147-A177-3AD203B41FA5}">
                      <a16:colId xmlns:a16="http://schemas.microsoft.com/office/drawing/2014/main" val="4176375433"/>
                    </a:ext>
                  </a:extLst>
                </a:gridCol>
                <a:gridCol w="1380962">
                  <a:extLst>
                    <a:ext uri="{9D8B030D-6E8A-4147-A177-3AD203B41FA5}">
                      <a16:colId xmlns:a16="http://schemas.microsoft.com/office/drawing/2014/main" val="2326277291"/>
                    </a:ext>
                  </a:extLst>
                </a:gridCol>
              </a:tblGrid>
              <a:tr h="33462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Mamography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989070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kseg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Isolation Forest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OC-SVM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3869822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k_max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25; </a:t>
                      </a:r>
                    </a:p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0.27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0.22;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n_estimators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nu_ = 0.2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416910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 (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83.80 1.35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77.92 1.04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69.45 15.27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4018527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InLier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3116023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OutLier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7532305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InLier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5562550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OutLier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706293"/>
                  </a:ext>
                </a:extLst>
              </a:tr>
              <a:tr h="384506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 Model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85.68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2553670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 Model teste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7580652"/>
                  </a:ext>
                </a:extLst>
              </a:tr>
              <a:tr h="335041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 Model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7928437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sample data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5997.0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30981.0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758410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data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91948.0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88951.0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129925.0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70233"/>
                  </a:ext>
                </a:extLst>
              </a:tr>
            </a:tbl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5C71AA94-331C-444C-B28D-39F295BF5C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8560"/>
          <a:stretch/>
        </p:blipFill>
        <p:spPr>
          <a:xfrm>
            <a:off x="0" y="1690634"/>
            <a:ext cx="5168348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1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69D7B-F51C-4EA0-BEC9-9F7A136E8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– dados sintéticos – sem normalização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B5FC759-6818-4446-8702-F222A41F67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913243" cy="4351338"/>
              </a:xfrm>
            </p:spPr>
            <p:txBody>
              <a:bodyPr/>
              <a:lstStyle/>
              <a:p>
                <a:pPr algn="just"/>
                <a:r>
                  <a:rPr lang="pt-BR" dirty="0"/>
                  <a:t>Mistura entre 2 classes:</a:t>
                </a:r>
              </a:p>
              <a:p>
                <a:pPr lvl="1" algn="just"/>
                <a:r>
                  <a:rPr lang="pt-BR" dirty="0"/>
                  <a:t>Classe 1- modelada pela equação:</a:t>
                </a:r>
              </a:p>
              <a:p>
                <a:pPr lvl="2"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𝑟𝑢𝑖𝑑𝑜𝐵𝑟𝑎𝑛𝑐𝑜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𝑚𝑒𝑑𝑖𝑎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𝑣𝑎𝑟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=0.1)</m:t>
                    </m:r>
                  </m:oMath>
                </a14:m>
                <a:endParaRPr lang="pt-BR" b="0" dirty="0"/>
              </a:p>
              <a:p>
                <a:pPr lvl="1" algn="just"/>
                <a:r>
                  <a:rPr lang="pt-BR" b="0" dirty="0"/>
                  <a:t>Classe 2- modelada pela seguinte destruição gaussiana:</a:t>
                </a:r>
              </a:p>
              <a:p>
                <a:pPr lvl="2" algn="just"/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𝑟𝑢𝑖𝑑𝑜𝐵𝑟𝑎𝑛𝑐𝑜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𝑚𝑒𝑑𝑖𝑎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=0,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=0.015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𝑟𝑢𝑖𝑑𝑜𝐵𝑟𝑎𝑛𝑐𝑜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𝑚𝑒𝑑𝑖𝑎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=0,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=0.15</m:t>
                        </m:r>
                      </m:e>
                    </m:d>
                  </m:oMath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914400" lvl="2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b="0" dirty="0"/>
              </a:p>
              <a:p>
                <a:pPr marL="914400" lvl="2" indent="0" algn="just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B5FC759-6818-4446-8702-F222A41F67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913243" cy="4351338"/>
              </a:xfrm>
              <a:blipFill>
                <a:blip r:embed="rId2"/>
                <a:stretch>
                  <a:fillRect l="-2236" t="-2241" r="-1988" b="-85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9B3FDE64-6927-4D81-BFD4-77F9DDDF2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324" y="1690688"/>
            <a:ext cx="5851676" cy="435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64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75B9D-B0ED-4951-BDC7-14D2C670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</a:t>
            </a:r>
            <a:r>
              <a:rPr lang="pt-BR" dirty="0" err="1"/>
              <a:t>dataset</a:t>
            </a:r>
            <a:r>
              <a:rPr lang="pt-BR" dirty="0"/>
              <a:t> Sintético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55779BD5-3FA2-4103-B151-3BCE42A5CF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389633"/>
              </p:ext>
            </p:extLst>
          </p:nvPr>
        </p:nvGraphicFramePr>
        <p:xfrm>
          <a:off x="5251250" y="1804524"/>
          <a:ext cx="6940750" cy="428933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53133">
                  <a:extLst>
                    <a:ext uri="{9D8B030D-6E8A-4147-A177-3AD203B41FA5}">
                      <a16:colId xmlns:a16="http://schemas.microsoft.com/office/drawing/2014/main" val="2270349850"/>
                    </a:ext>
                  </a:extLst>
                </a:gridCol>
                <a:gridCol w="1821553">
                  <a:extLst>
                    <a:ext uri="{9D8B030D-6E8A-4147-A177-3AD203B41FA5}">
                      <a16:colId xmlns:a16="http://schemas.microsoft.com/office/drawing/2014/main" val="1007960116"/>
                    </a:ext>
                  </a:extLst>
                </a:gridCol>
                <a:gridCol w="2233613">
                  <a:extLst>
                    <a:ext uri="{9D8B030D-6E8A-4147-A177-3AD203B41FA5}">
                      <a16:colId xmlns:a16="http://schemas.microsoft.com/office/drawing/2014/main" val="4176375433"/>
                    </a:ext>
                  </a:extLst>
                </a:gridCol>
                <a:gridCol w="1232451">
                  <a:extLst>
                    <a:ext uri="{9D8B030D-6E8A-4147-A177-3AD203B41FA5}">
                      <a16:colId xmlns:a16="http://schemas.microsoft.com/office/drawing/2014/main" val="2326277291"/>
                    </a:ext>
                  </a:extLst>
                </a:gridCol>
              </a:tblGrid>
              <a:tr h="33462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 = Flame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989070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kseg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Isolation Forest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OC-SVM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3869822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Parmâetros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k_max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11; </a:t>
                      </a:r>
                    </a:p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0.04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 = 0.2; n_estimators = 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nu_ = 0.05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416910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 treino (max)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4018527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InLier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94.68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7532305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OutLier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5562550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InLier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706293"/>
                  </a:ext>
                </a:extLst>
              </a:tr>
              <a:tr h="384506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OutLier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2553670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 Model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7580652"/>
                  </a:ext>
                </a:extLst>
              </a:tr>
              <a:tr h="335041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 Model teste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7928437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 Model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758410"/>
                  </a:ext>
                </a:extLst>
              </a:tr>
              <a:tr h="3346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70233"/>
                  </a:ext>
                </a:extLst>
              </a:tr>
            </a:tbl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EF87AF1A-4944-47E5-AC19-8DB01A6FCE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" r="8333"/>
          <a:stretch/>
        </p:blipFill>
        <p:spPr>
          <a:xfrm>
            <a:off x="0" y="1804524"/>
            <a:ext cx="5251250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665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14532</TotalTime>
  <Words>1121</Words>
  <Application>Microsoft Office PowerPoint</Application>
  <PresentationFormat>Widescreen</PresentationFormat>
  <Paragraphs>382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Tahoma</vt:lpstr>
      <vt:lpstr>Tema do Office</vt:lpstr>
      <vt:lpstr>Tabela dos datasets reais utilizados contendo número de amostras (points), dimensionalidade (dim), percentual de outliers e artigo da fonte:</vt:lpstr>
      <vt:lpstr>Procedimento realizado</vt:lpstr>
      <vt:lpstr>Legenda das tabelas:</vt:lpstr>
      <vt:lpstr>Resultados dataset antntyroid</vt:lpstr>
      <vt:lpstr>Dataset = Breast Cancer Wisconsin (BreastW)</vt:lpstr>
      <vt:lpstr>Resultados dataset MNIST</vt:lpstr>
      <vt:lpstr>Resultados dataset Mammography</vt:lpstr>
      <vt:lpstr>Teste – dados sintéticos – sem normalização</vt:lpstr>
      <vt:lpstr>Resultados dataset Sintético</vt:lpstr>
      <vt:lpstr>Fronteira de decisão – Curvas Principais</vt:lpstr>
      <vt:lpstr>Fronteira de decisão – Isolation Forest</vt:lpstr>
      <vt:lpstr>Fronteira de decisão – One Class SVM</vt:lpstr>
      <vt:lpstr>Teste com dados sintéticos – com normalização z-score</vt:lpstr>
      <vt:lpstr>Resultados dataset Sintético - Normalizado</vt:lpstr>
      <vt:lpstr>Fronteira de decisão – Curvas Principais</vt:lpstr>
      <vt:lpstr>Fronteira de decisão – Isolation Forest</vt:lpstr>
      <vt:lpstr>Fronteira de decisão – One Class SVM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Elias</dc:creator>
  <cp:lastModifiedBy>Fernando Elias</cp:lastModifiedBy>
  <cp:revision>62</cp:revision>
  <dcterms:created xsi:type="dcterms:W3CDTF">2021-04-25T19:26:36Z</dcterms:created>
  <dcterms:modified xsi:type="dcterms:W3CDTF">2021-05-18T19:07:42Z</dcterms:modified>
</cp:coreProperties>
</file>