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83625" cy="30276800"/>
  <p:notesSz cx="9926638" cy="14355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496" y="-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2F6BCB2-030F-49FA-87B0-4B3CE647BC23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062288" y="1076325"/>
            <a:ext cx="3800475" cy="5384800"/>
          </a:xfrm>
          <a:prstGeom prst="rect">
            <a:avLst/>
          </a:prstGeom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92160" y="6818760"/>
            <a:ext cx="7941600" cy="6459840"/>
          </a:xfrm>
          <a:prstGeom prst="rect">
            <a:avLst/>
          </a:prstGeom>
        </p:spPr>
        <p:txBody>
          <a:bodyPr lIns="132840" tIns="66240" rIns="132840" bIns="6624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621760" y="13635000"/>
            <a:ext cx="430200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840" tIns="66240" rIns="132840" bIns="66240" anchor="b"/>
          <a:lstStyle/>
          <a:p>
            <a:pPr algn="r">
              <a:lnSpc>
                <a:spcPct val="100000"/>
              </a:lnSpc>
            </a:pPr>
            <a:fld id="{150D6B3C-6D49-4593-BE4C-8E855D434F05}" type="slidenum">
              <a:rPr lang="fr-FR" sz="17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7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440"/>
            <a:ext cx="1924488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68840" y="16256520"/>
            <a:ext cx="1924488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8840" y="7084440"/>
            <a:ext cx="939132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929960" y="7084440"/>
            <a:ext cx="939132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068840" y="16256520"/>
            <a:ext cx="939132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929960" y="16256520"/>
            <a:ext cx="939132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68840" y="7084440"/>
            <a:ext cx="619668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575840" y="7084440"/>
            <a:ext cx="619668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4082480" y="7084440"/>
            <a:ext cx="619668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068840" y="16256520"/>
            <a:ext cx="619668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7575840" y="16256520"/>
            <a:ext cx="619668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14082480" y="16256520"/>
            <a:ext cx="619668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068840" y="7084440"/>
            <a:ext cx="19244880" cy="17560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68840" y="7084440"/>
            <a:ext cx="19244880" cy="1756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8840" y="7084440"/>
            <a:ext cx="9391320" cy="1756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929960" y="7084440"/>
            <a:ext cx="9391320" cy="1756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68840" y="1207800"/>
            <a:ext cx="19244880" cy="2343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8840" y="7084440"/>
            <a:ext cx="939132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929960" y="7084440"/>
            <a:ext cx="9391320" cy="1756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8840" y="16256520"/>
            <a:ext cx="939132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8840" y="7084440"/>
            <a:ext cx="9391320" cy="1756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929960" y="7084440"/>
            <a:ext cx="939132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929960" y="16256520"/>
            <a:ext cx="939132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8840" y="7084440"/>
            <a:ext cx="939132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929960" y="7084440"/>
            <a:ext cx="939132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68840" y="16256520"/>
            <a:ext cx="19244880" cy="83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 hidden="1"/>
          <p:cNvSpPr/>
          <p:nvPr/>
        </p:nvSpPr>
        <p:spPr>
          <a:xfrm>
            <a:off x="0" y="27870480"/>
            <a:ext cx="21382920" cy="2443680"/>
          </a:xfrm>
          <a:prstGeom prst="rect">
            <a:avLst/>
          </a:prstGeom>
          <a:gradFill rotWithShape="0">
            <a:gsLst>
              <a:gs pos="39000">
                <a:srgbClr val="012169"/>
              </a:gs>
              <a:gs pos="81000">
                <a:srgbClr val="0092BC"/>
              </a:gs>
              <a:gs pos="100000">
                <a:srgbClr val="0092BC"/>
              </a:gs>
              <a:gs pos="100000">
                <a:srgbClr val="C2C4D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Picture 3"/>
          <p:cNvPicPr/>
          <p:nvPr/>
        </p:nvPicPr>
        <p:blipFill>
          <a:blip r:embed="rId14"/>
          <a:stretch/>
        </p:blipFill>
        <p:spPr>
          <a:xfrm>
            <a:off x="-343080" y="26578800"/>
            <a:ext cx="6573960" cy="4934880"/>
          </a:xfrm>
          <a:prstGeom prst="rect">
            <a:avLst/>
          </a:prstGeom>
          <a:ln>
            <a:noFill/>
          </a:ln>
        </p:spPr>
      </p:pic>
      <p:sp>
        <p:nvSpPr>
          <p:cNvPr id="2" name="CustomShape 2" hidden="1"/>
          <p:cNvSpPr/>
          <p:nvPr/>
        </p:nvSpPr>
        <p:spPr>
          <a:xfrm>
            <a:off x="7894800" y="29398320"/>
            <a:ext cx="8339040" cy="5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400" rIns="64440" bIns="32400"/>
          <a:lstStyle/>
          <a:p>
            <a:pPr>
              <a:lnSpc>
                <a:spcPct val="100000"/>
              </a:lnSpc>
            </a:pPr>
            <a:r>
              <a:rPr lang="fr-FR" sz="3200" b="1" strike="noStrike" spc="-1">
                <a:solidFill>
                  <a:srgbClr val="FFFFFF"/>
                </a:solidFill>
                <a:latin typeface="Proxima Nova"/>
                <a:ea typeface="DejaVu Sans"/>
              </a:rPr>
              <a:t>CREATEUR DE NOUVELLES MOBILITES</a:t>
            </a:r>
            <a:endParaRPr lang="fr-FR" sz="3200" b="0" strike="noStrike" spc="-1">
              <a:latin typeface="Arial"/>
            </a:endParaRPr>
          </a:p>
        </p:txBody>
      </p:sp>
      <p:pic>
        <p:nvPicPr>
          <p:cNvPr id="3" name="Picture 4"/>
          <p:cNvPicPr/>
          <p:nvPr/>
        </p:nvPicPr>
        <p:blipFill>
          <a:blip r:embed="rId15"/>
          <a:stretch/>
        </p:blipFill>
        <p:spPr>
          <a:xfrm>
            <a:off x="17726040" y="28838160"/>
            <a:ext cx="2830320" cy="111240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0" y="27870480"/>
            <a:ext cx="21382920" cy="2443680"/>
          </a:xfrm>
          <a:prstGeom prst="rect">
            <a:avLst/>
          </a:prstGeom>
          <a:gradFill rotWithShape="0">
            <a:gsLst>
              <a:gs pos="39000">
                <a:srgbClr val="012169"/>
              </a:gs>
              <a:gs pos="81000">
                <a:srgbClr val="0092BC"/>
              </a:gs>
              <a:gs pos="100000">
                <a:srgbClr val="0092BC"/>
              </a:gs>
              <a:gs pos="100000">
                <a:srgbClr val="C2C4D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7894800" y="29398320"/>
            <a:ext cx="8339040" cy="5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400" rIns="64440" bIns="32400"/>
          <a:lstStyle/>
          <a:p>
            <a:pPr>
              <a:lnSpc>
                <a:spcPct val="100000"/>
              </a:lnSpc>
            </a:pPr>
            <a:r>
              <a:rPr lang="fr-FR" sz="3200" b="1" strike="noStrike" spc="-1">
                <a:solidFill>
                  <a:srgbClr val="FFFFFF"/>
                </a:solidFill>
                <a:latin typeface="Proxima Nova"/>
                <a:ea typeface="DejaVu Sans"/>
              </a:rPr>
              <a:t>CREATEUR DE NOUVELLES MOBILITES</a:t>
            </a:r>
            <a:endParaRPr lang="fr-FR" sz="3200" b="0" strike="noStrike" spc="-1">
              <a:latin typeface="Arial"/>
            </a:endParaRPr>
          </a:p>
        </p:txBody>
      </p:sp>
      <p:pic>
        <p:nvPicPr>
          <p:cNvPr id="6" name="Picture 2"/>
          <p:cNvPicPr/>
          <p:nvPr/>
        </p:nvPicPr>
        <p:blipFill>
          <a:blip r:embed="rId16"/>
          <a:stretch/>
        </p:blipFill>
        <p:spPr>
          <a:xfrm>
            <a:off x="282960" y="27654840"/>
            <a:ext cx="5322240" cy="2683800"/>
          </a:xfrm>
          <a:prstGeom prst="rect">
            <a:avLst/>
          </a:prstGeom>
          <a:ln>
            <a:noFill/>
          </a:ln>
        </p:spPr>
      </p:pic>
      <p:pic>
        <p:nvPicPr>
          <p:cNvPr id="7" name="Picture 3"/>
          <p:cNvPicPr/>
          <p:nvPr/>
        </p:nvPicPr>
        <p:blipFill>
          <a:blip r:embed="rId17"/>
          <a:stretch/>
        </p:blipFill>
        <p:spPr>
          <a:xfrm>
            <a:off x="17699760" y="28781640"/>
            <a:ext cx="2856600" cy="112536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1068840" y="7084440"/>
            <a:ext cx="19244880" cy="1756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21382920" cy="137932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4800" spc="-1" dirty="0">
                <a:solidFill>
                  <a:srgbClr val="FFFFFF"/>
                </a:solidFill>
                <a:latin typeface="Arial"/>
                <a:ea typeface="DejaVu Sans"/>
              </a:rPr>
              <a:t>7 Sceaux</a:t>
            </a:r>
            <a:r>
              <a:rPr lang="fr-FR" sz="4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lang="fr-FR" sz="4800" spc="-1" dirty="0" err="1">
                <a:solidFill>
                  <a:srgbClr val="FFFFFF"/>
                </a:solidFill>
                <a:latin typeface="Arial"/>
                <a:ea typeface="DejaVu Sans"/>
              </a:rPr>
              <a:t>Laune</a:t>
            </a:r>
            <a:r>
              <a:rPr lang="fr-FR" sz="4800" spc="-1" dirty="0">
                <a:solidFill>
                  <a:srgbClr val="FFFFFF"/>
                </a:solidFill>
                <a:latin typeface="Arial"/>
                <a:ea typeface="DejaVu Sans"/>
              </a:rPr>
              <a:t> Le Bail</a:t>
            </a:r>
            <a:endParaRPr lang="fr-FR" sz="4800" b="0" strike="noStrike" spc="-1" dirty="0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692280" y="1488635"/>
            <a:ext cx="20007720" cy="1700502"/>
          </a:xfrm>
          <a:prstGeom prst="roundRect">
            <a:avLst>
              <a:gd name="adj" fmla="val 10519"/>
            </a:avLst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-1318152" y="1527512"/>
            <a:ext cx="715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u="sng" strike="noStrike" spc="-1" dirty="0">
                <a:solidFill>
                  <a:srgbClr val="0070C0"/>
                </a:solidFill>
                <a:uFillTx/>
                <a:latin typeface="Arial"/>
                <a:ea typeface="DejaVu Sans"/>
              </a:rPr>
              <a:t>Introduction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666720" y="3298450"/>
            <a:ext cx="9345133" cy="8157754"/>
          </a:xfrm>
          <a:prstGeom prst="roundRect">
            <a:avLst>
              <a:gd name="adj" fmla="val 5569"/>
            </a:avLst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6" name="CustomShape 5"/>
          <p:cNvSpPr/>
          <p:nvPr/>
        </p:nvSpPr>
        <p:spPr>
          <a:xfrm>
            <a:off x="1370576" y="3429724"/>
            <a:ext cx="76320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u="sng" strike="noStrike" spc="-1" dirty="0">
                <a:solidFill>
                  <a:srgbClr val="0070C0"/>
                </a:solidFill>
                <a:uFillTx/>
                <a:latin typeface="Arial"/>
                <a:ea typeface="DejaVu Sans"/>
              </a:rPr>
              <a:t>Eléments d’analyse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10133104" y="3298450"/>
            <a:ext cx="10566896" cy="8157754"/>
          </a:xfrm>
          <a:prstGeom prst="roundRect">
            <a:avLst>
              <a:gd name="adj" fmla="val 5569"/>
            </a:avLst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0" name="CustomShape 9"/>
          <p:cNvSpPr/>
          <p:nvPr/>
        </p:nvSpPr>
        <p:spPr>
          <a:xfrm>
            <a:off x="10909915" y="3376635"/>
            <a:ext cx="9013274" cy="674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u="sng" strike="noStrike" spc="-1" dirty="0">
                <a:solidFill>
                  <a:srgbClr val="0070C0"/>
                </a:solidFill>
                <a:uFillTx/>
                <a:latin typeface="Arial"/>
                <a:ea typeface="DejaVu Sans"/>
              </a:rPr>
              <a:t>Illustration(s) d’utilisation(s) de l’application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707399" y="11615362"/>
            <a:ext cx="19967041" cy="7252920"/>
          </a:xfrm>
          <a:prstGeom prst="roundRect">
            <a:avLst>
              <a:gd name="adj" fmla="val 5569"/>
            </a:avLst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2" name="CustomShape 11"/>
          <p:cNvSpPr/>
          <p:nvPr/>
        </p:nvSpPr>
        <p:spPr>
          <a:xfrm>
            <a:off x="7011121" y="11773447"/>
            <a:ext cx="6243965" cy="787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3200" b="1" u="sng" strike="noStrike" spc="-1" dirty="0">
                <a:solidFill>
                  <a:srgbClr val="0070C0"/>
                </a:solidFill>
                <a:uFillTx/>
                <a:latin typeface="Arial"/>
                <a:ea typeface="DejaVu Sans"/>
              </a:rPr>
              <a:t>Eléments de conception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63" name="CustomShape 12"/>
          <p:cNvSpPr/>
          <p:nvPr/>
        </p:nvSpPr>
        <p:spPr>
          <a:xfrm>
            <a:off x="666720" y="19074922"/>
            <a:ext cx="9648102" cy="8664158"/>
          </a:xfrm>
          <a:prstGeom prst="roundRect">
            <a:avLst>
              <a:gd name="adj" fmla="val 6702"/>
            </a:avLst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4" name="CustomShape 13"/>
          <p:cNvSpPr/>
          <p:nvPr/>
        </p:nvSpPr>
        <p:spPr>
          <a:xfrm>
            <a:off x="2028780" y="19229658"/>
            <a:ext cx="715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u="sng" strike="noStrike" spc="-1" dirty="0">
                <a:solidFill>
                  <a:srgbClr val="0070C0"/>
                </a:solidFill>
                <a:uFillTx/>
                <a:latin typeface="Arial"/>
                <a:ea typeface="DejaVu Sans"/>
              </a:rPr>
              <a:t>Difficultés rencontrées</a:t>
            </a:r>
            <a:endParaRPr lang="fr-FR" sz="3200" b="0" strike="noStrike" spc="-1" dirty="0">
              <a:latin typeface="Arial"/>
            </a:endParaRPr>
          </a:p>
        </p:txBody>
      </p:sp>
      <p:grpSp>
        <p:nvGrpSpPr>
          <p:cNvPr id="65" name="Group 14"/>
          <p:cNvGrpSpPr/>
          <p:nvPr/>
        </p:nvGrpSpPr>
        <p:grpSpPr>
          <a:xfrm>
            <a:off x="10446404" y="19102868"/>
            <a:ext cx="10228036" cy="8711639"/>
            <a:chOff x="256623" y="24289200"/>
            <a:chExt cx="20382722" cy="3449880"/>
          </a:xfrm>
        </p:grpSpPr>
        <p:sp>
          <p:nvSpPr>
            <p:cNvPr id="66" name="CustomShape 15"/>
            <p:cNvSpPr/>
            <p:nvPr/>
          </p:nvSpPr>
          <p:spPr>
            <a:xfrm>
              <a:off x="914760" y="25023240"/>
              <a:ext cx="9795960" cy="52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16"/>
            <p:cNvSpPr/>
            <p:nvPr/>
          </p:nvSpPr>
          <p:spPr>
            <a:xfrm>
              <a:off x="256623" y="24289200"/>
              <a:ext cx="20382722" cy="3449880"/>
            </a:xfrm>
            <a:prstGeom prst="roundRect">
              <a:avLst>
                <a:gd name="adj" fmla="val 7839"/>
              </a:avLst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8" name="CustomShape 17"/>
          <p:cNvSpPr/>
          <p:nvPr/>
        </p:nvSpPr>
        <p:spPr>
          <a:xfrm>
            <a:off x="11146364" y="19206760"/>
            <a:ext cx="90918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u="sng" strike="noStrike" spc="-1" dirty="0">
                <a:solidFill>
                  <a:srgbClr val="0070C0"/>
                </a:solidFill>
                <a:uFillTx/>
                <a:latin typeface="Arial"/>
                <a:ea typeface="DejaVu Sans"/>
              </a:rPr>
              <a:t>Conclusion</a:t>
            </a:r>
            <a:endParaRPr lang="fr-FR" sz="3200" b="0" strike="noStrike" spc="-1" dirty="0">
              <a:latin typeface="Arial"/>
            </a:endParaRPr>
          </a:p>
        </p:txBody>
      </p:sp>
      <p:grpSp>
        <p:nvGrpSpPr>
          <p:cNvPr id="69" name="Group 18"/>
          <p:cNvGrpSpPr/>
          <p:nvPr/>
        </p:nvGrpSpPr>
        <p:grpSpPr>
          <a:xfrm>
            <a:off x="0" y="27739800"/>
            <a:ext cx="21382920" cy="2571480"/>
            <a:chOff x="0" y="27739800"/>
            <a:chExt cx="21382920" cy="2571480"/>
          </a:xfrm>
        </p:grpSpPr>
        <p:sp>
          <p:nvSpPr>
            <p:cNvPr id="70" name="CustomShape 19"/>
            <p:cNvSpPr/>
            <p:nvPr/>
          </p:nvSpPr>
          <p:spPr>
            <a:xfrm>
              <a:off x="0" y="27946440"/>
              <a:ext cx="21382920" cy="2341440"/>
            </a:xfrm>
            <a:prstGeom prst="rect">
              <a:avLst/>
            </a:prstGeom>
            <a:gradFill rotWithShape="0">
              <a:gsLst>
                <a:gs pos="39000">
                  <a:srgbClr val="012169"/>
                </a:gs>
                <a:gs pos="81000">
                  <a:srgbClr val="0092BC"/>
                </a:gs>
                <a:gs pos="100000">
                  <a:srgbClr val="0092BC"/>
                </a:gs>
                <a:gs pos="100000">
                  <a:srgbClr val="C2C4D1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20"/>
            <p:cNvSpPr/>
            <p:nvPr/>
          </p:nvSpPr>
          <p:spPr>
            <a:xfrm>
              <a:off x="7894800" y="29410200"/>
              <a:ext cx="8339040" cy="57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3200" b="1" strike="noStrike" spc="-1">
                  <a:solidFill>
                    <a:srgbClr val="FFFFFF"/>
                  </a:solidFill>
                  <a:latin typeface="Proxima Nova"/>
                  <a:ea typeface="DejaVu Sans"/>
                </a:rPr>
                <a:t>CREATEUR DE NOUVELLES MOBILITES</a:t>
              </a:r>
              <a:endParaRPr lang="fr-FR" sz="3200" b="0" strike="noStrike" spc="-1">
                <a:latin typeface="Arial"/>
              </a:endParaRPr>
            </a:p>
          </p:txBody>
        </p:sp>
        <p:pic>
          <p:nvPicPr>
            <p:cNvPr id="72" name="Picture 2"/>
            <p:cNvPicPr/>
            <p:nvPr/>
          </p:nvPicPr>
          <p:blipFill>
            <a:blip r:embed="rId3"/>
            <a:stretch/>
          </p:blipFill>
          <p:spPr>
            <a:xfrm>
              <a:off x="282960" y="27739800"/>
              <a:ext cx="5322240" cy="2571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3"/>
            <p:cNvPicPr/>
            <p:nvPr/>
          </p:nvPicPr>
          <p:blipFill>
            <a:blip r:embed="rId4"/>
            <a:stretch/>
          </p:blipFill>
          <p:spPr>
            <a:xfrm>
              <a:off x="17699760" y="28819080"/>
              <a:ext cx="2856600" cy="1078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4" name="CustomShape 21"/>
          <p:cNvSpPr/>
          <p:nvPr/>
        </p:nvSpPr>
        <p:spPr>
          <a:xfrm>
            <a:off x="906840" y="2182320"/>
            <a:ext cx="1913760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b="0" strike="noStrike" spc="-1" dirty="0">
                <a:latin typeface="Arial"/>
              </a:rPr>
              <a:t>Le jeu des 7 sceaux est </a:t>
            </a:r>
            <a:r>
              <a:rPr lang="fr-FR" sz="3200" b="0" u="sng" strike="noStrike" spc="-1" dirty="0">
                <a:latin typeface="Arial"/>
              </a:rPr>
              <a:t>un jeu de société qui se joue avec des cartes</a:t>
            </a:r>
            <a:r>
              <a:rPr lang="fr-FR" sz="3200" b="0" strike="noStrike" spc="-1" dirty="0">
                <a:latin typeface="Arial"/>
              </a:rPr>
              <a:t>. Il est b</a:t>
            </a:r>
            <a:r>
              <a:rPr lang="fr-FR" sz="3200" spc="-1" dirty="0">
                <a:latin typeface="Arial"/>
              </a:rPr>
              <a:t>asé sur </a:t>
            </a:r>
            <a:r>
              <a:rPr lang="fr-FR" sz="3200" u="sng" spc="-1" dirty="0">
                <a:latin typeface="Arial"/>
              </a:rPr>
              <a:t>un principe de prédiction </a:t>
            </a:r>
            <a:r>
              <a:rPr lang="fr-FR" sz="3200" spc="-1" dirty="0">
                <a:latin typeface="Arial"/>
              </a:rPr>
              <a:t>du nombre de victoires dans chaque couleur. 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23" name="CustomShape 11"/>
          <p:cNvSpPr/>
          <p:nvPr/>
        </p:nvSpPr>
        <p:spPr>
          <a:xfrm>
            <a:off x="2064594" y="12424616"/>
            <a:ext cx="6243965" cy="787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3200" strike="noStrike" spc="-1" dirty="0">
                <a:solidFill>
                  <a:srgbClr val="0070C0"/>
                </a:solidFill>
                <a:uFillTx/>
                <a:latin typeface="Arial"/>
                <a:ea typeface="DejaVu Sans"/>
              </a:rPr>
              <a:t>Modélisation des données</a:t>
            </a:r>
            <a:endParaRPr lang="fr-FR" sz="3200" strike="noStrike" spc="-1" dirty="0">
              <a:latin typeface="Arial"/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>
            <a:off x="10133104" y="12837886"/>
            <a:ext cx="9540" cy="508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30C660C5-65A7-4F93-B857-9B94C5B58237}"/>
              </a:ext>
            </a:extLst>
          </p:cNvPr>
          <p:cNvSpPr txBox="1"/>
          <p:nvPr/>
        </p:nvSpPr>
        <p:spPr>
          <a:xfrm>
            <a:off x="1370576" y="20421600"/>
            <a:ext cx="763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Nous avons manqué de temps et d’idées </a:t>
            </a:r>
            <a:r>
              <a:rPr lang="fr-FR" sz="3200" u="sng" dirty="0"/>
              <a:t>pour modéliser tous les élément du jeu</a:t>
            </a:r>
            <a:r>
              <a:rPr lang="fr-FR" sz="3200" dirty="0"/>
              <a:t>. En effet nous n’avons pas réussi à appliquer les règles du mage noir ou des sceaux noirs et blancs. </a:t>
            </a:r>
          </a:p>
          <a:p>
            <a:r>
              <a:rPr lang="fr-FR" sz="3200" dirty="0"/>
              <a:t>De plus, les couleurs des cartes ainsi que le gain des plis en fonctions des couleurs nous ont posé de nombreux problème que nous n’avons pas su régler. </a:t>
            </a:r>
          </a:p>
          <a:p>
            <a:r>
              <a:rPr lang="fr-FR" sz="3200" dirty="0"/>
              <a:t>Nous avons aussi eu des difficulté à afficher </a:t>
            </a:r>
            <a:r>
              <a:rPr lang="fr-FR" sz="3200" u="sng" dirty="0"/>
              <a:t>les cartes tirées au sort</a:t>
            </a:r>
            <a:r>
              <a:rPr lang="fr-FR" sz="3200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6A15CA-388B-4C11-9C08-7461D0F8AD88}"/>
              </a:ext>
            </a:extLst>
          </p:cNvPr>
          <p:cNvSpPr txBox="1"/>
          <p:nvPr/>
        </p:nvSpPr>
        <p:spPr>
          <a:xfrm>
            <a:off x="1625600" y="13817600"/>
            <a:ext cx="7067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 joueur est modélisé par </a:t>
            </a:r>
            <a:r>
              <a:rPr lang="fr-FR" sz="3200" u="sng" dirty="0"/>
              <a:t>un type structuré </a:t>
            </a:r>
            <a:r>
              <a:rPr lang="fr-FR" sz="3200" dirty="0"/>
              <a:t>comprenant tout les champs correspondant aux informations utiles. Ainsi son nom, son jeu de cartes, ses sceaux sont un champ du type structuré du joueur.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1CF309-B3AF-4CA1-BA0D-928259781A15}"/>
              </a:ext>
            </a:extLst>
          </p:cNvPr>
          <p:cNvSpPr txBox="1"/>
          <p:nvPr/>
        </p:nvSpPr>
        <p:spPr>
          <a:xfrm>
            <a:off x="1717660" y="5055600"/>
            <a:ext cx="688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Les utilisateurs visés sont </a:t>
            </a:r>
            <a:r>
              <a:rPr lang="fr-FR" sz="3200" u="sng" dirty="0"/>
              <a:t>des joueurs de tout âges </a:t>
            </a:r>
            <a:r>
              <a:rPr lang="fr-FR" sz="3200" dirty="0"/>
              <a:t>voulant joueur à un jeu de société de façon </a:t>
            </a:r>
            <a:r>
              <a:rPr lang="fr-FR" sz="3200" u="sng" dirty="0"/>
              <a:t>plus moderne et novatrice</a:t>
            </a:r>
            <a:r>
              <a:rPr lang="fr-FR" sz="3200" dirty="0"/>
              <a:t>. De plus, pour certaines situations, un jeu de société proposé de façon numérique peut être très utile.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A0116A-B1CE-401C-A5FD-C5C66E606A09}"/>
              </a:ext>
            </a:extLst>
          </p:cNvPr>
          <p:cNvSpPr txBox="1"/>
          <p:nvPr/>
        </p:nvSpPr>
        <p:spPr>
          <a:xfrm>
            <a:off x="11146364" y="4673600"/>
            <a:ext cx="86116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L’application peut être utilisée </a:t>
            </a:r>
            <a:r>
              <a:rPr lang="fr-FR" sz="3200" u="sng" dirty="0"/>
              <a:t>pour donner une seconde vie </a:t>
            </a:r>
            <a:r>
              <a:rPr lang="fr-FR" sz="3200" dirty="0"/>
              <a:t>a ce jeu de société pouvant perdre l’intérêt du public suite aux progrès des jeux numériques. De plus</a:t>
            </a:r>
            <a:r>
              <a:rPr lang="fr-FR" sz="3200" u="sng" dirty="0"/>
              <a:t>, la dimension sociale </a:t>
            </a:r>
            <a:r>
              <a:rPr lang="fr-FR" sz="3200" dirty="0"/>
              <a:t>d’un jeu de société comme les 7 Sceaux peut-être très recherché dans certaines situations où il est impossible de jouer de façon classique. On peut citer l’exemple du </a:t>
            </a:r>
            <a:r>
              <a:rPr lang="fr-FR" sz="3200" u="sng" dirty="0"/>
              <a:t>confinement</a:t>
            </a:r>
            <a:r>
              <a:rPr lang="fr-FR" sz="3200" dirty="0"/>
              <a:t> que nous avons vécu. Les jeux de société en réseaux offrait tous les avantages des jeux de société sans exiger un contact physique entre les joueurs.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020E95-C8E5-42A8-AF75-87040E9DAA9F}"/>
              </a:ext>
            </a:extLst>
          </p:cNvPr>
          <p:cNvSpPr txBox="1"/>
          <p:nvPr/>
        </p:nvSpPr>
        <p:spPr>
          <a:xfrm>
            <a:off x="11146364" y="20650200"/>
            <a:ext cx="82338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Ce projet fut pour nous l’occasion de </a:t>
            </a:r>
            <a:r>
              <a:rPr lang="fr-FR" sz="3200" u="sng" dirty="0"/>
              <a:t>mettre en œuvre nos connaissance </a:t>
            </a:r>
            <a:r>
              <a:rPr lang="fr-FR" sz="3200" dirty="0"/>
              <a:t>afin d’essayer de répondre à un problème complexe. </a:t>
            </a:r>
          </a:p>
          <a:p>
            <a:r>
              <a:rPr lang="fr-FR" sz="3200" dirty="0"/>
              <a:t>Afin d’améliorer notre solution, une étude plus approfondie des décomptes et des relations entre les sceaux, les couleurs des cartes et les points serait nécessaire. </a:t>
            </a:r>
          </a:p>
          <a:p>
            <a:r>
              <a:rPr lang="fr-FR" sz="3200" dirty="0"/>
              <a:t>Nous sommes conscient que notre projet ne répond pas entièrement au problème mais nous avons du simplifier le problème pour proposer une réponse.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D154FF-77A0-4D4D-8982-91B824BBA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8423" y="12693144"/>
            <a:ext cx="7915275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4111</TotalTime>
  <Words>388</Words>
  <Application>Microsoft Office PowerPoint</Application>
  <PresentationFormat>Personnalisé</PresentationFormat>
  <Paragraphs>20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Proxima Nova</vt:lpstr>
      <vt:lpstr>Symbol</vt:lpstr>
      <vt:lpstr>Times New Roman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Emilie JOURDAN</dc:creator>
  <dc:description/>
  <cp:lastModifiedBy>Romaric Le Bail</cp:lastModifiedBy>
  <cp:revision>84</cp:revision>
  <cp:lastPrinted>2015-10-13T14:04:10Z</cp:lastPrinted>
  <dcterms:created xsi:type="dcterms:W3CDTF">2015-06-22T06:57:43Z</dcterms:created>
  <dcterms:modified xsi:type="dcterms:W3CDTF">2020-05-18T15:04:54Z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