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Systematic</a:t>
            </a:r>
            <a:r>
              <a:rPr lang="fr-FR" dirty="0"/>
              <a:t> </a:t>
            </a:r>
            <a:r>
              <a:rPr lang="fr-FR" dirty="0" err="1"/>
              <a:t>mapping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Selsabil</a:t>
            </a:r>
            <a:r>
              <a:rPr lang="fr-FR" dirty="0"/>
              <a:t> </a:t>
            </a:r>
            <a:r>
              <a:rPr lang="fr-FR" dirty="0" err="1"/>
              <a:t>dbouba</a:t>
            </a:r>
            <a:r>
              <a:rPr lang="fr-FR" dirty="0"/>
              <a:t>, </a:t>
            </a:r>
            <a:r>
              <a:rPr lang="fr-FR" dirty="0" err="1"/>
              <a:t>khaled</a:t>
            </a:r>
            <a:r>
              <a:rPr lang="fr-FR" dirty="0"/>
              <a:t> </a:t>
            </a:r>
            <a:r>
              <a:rPr lang="fr-FR" dirty="0" err="1"/>
              <a:t>fayala</a:t>
            </a:r>
            <a:r>
              <a:rPr lang="fr-FR" dirty="0"/>
              <a:t>, </a:t>
            </a:r>
          </a:p>
          <a:p>
            <a:r>
              <a:rPr lang="fr-FR" dirty="0" err="1"/>
              <a:t>constantin</a:t>
            </a:r>
            <a:r>
              <a:rPr lang="fr-FR" dirty="0"/>
              <a:t> </a:t>
            </a:r>
            <a:r>
              <a:rPr lang="fr-FR" dirty="0" err="1"/>
              <a:t>masson</a:t>
            </a:r>
            <a:r>
              <a:rPr lang="fr-FR" dirty="0"/>
              <a:t>, Maxime </a:t>
            </a:r>
            <a:r>
              <a:rPr lang="fr-FR" dirty="0" err="1"/>
              <a:t>gallais-jimenez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29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333631" y="148281"/>
            <a:ext cx="11442357" cy="6153665"/>
          </a:xfrm>
          <a:prstGeom prst="rect">
            <a:avLst/>
          </a:prstGeom>
        </p:spPr>
        <p:txBody>
          <a:bodyPr numCol="2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 Case Study of Web API Evolution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 case study of API redesign for improved usability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 cooperative approach for combining client-based and library-based API usage pattern mining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sz="1600" dirty="0"/>
              <a:t>A dataset for API usage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A </a:t>
            </a:r>
            <a:r>
              <a:rPr lang="fr-FR" sz="1600" dirty="0" err="1"/>
              <a:t>framework</a:t>
            </a:r>
            <a:r>
              <a:rPr lang="fr-FR" sz="1600" dirty="0"/>
              <a:t> for </a:t>
            </a:r>
            <a:r>
              <a:rPr lang="fr-FR" sz="1600" dirty="0" err="1"/>
              <a:t>extending</a:t>
            </a:r>
            <a:r>
              <a:rPr lang="fr-FR" sz="1600" dirty="0"/>
              <a:t> </a:t>
            </a:r>
            <a:r>
              <a:rPr lang="fr-FR" sz="1600" dirty="0" err="1"/>
              <a:t>usability</a:t>
            </a:r>
            <a:r>
              <a:rPr lang="fr-FR" sz="1600" dirty="0"/>
              <a:t> engineering: API </a:t>
            </a:r>
            <a:r>
              <a:rPr lang="fr-FR" sz="1600" dirty="0" err="1"/>
              <a:t>usability</a:t>
            </a:r>
            <a:r>
              <a:rPr lang="fr-FR" sz="1600" dirty="0"/>
              <a:t> </a:t>
            </a:r>
            <a:r>
              <a:rPr lang="fr-FR" sz="1600" dirty="0" err="1"/>
              <a:t>essentials</a:t>
            </a:r>
            <a:r>
              <a:rPr lang="fr-FR" sz="1600" dirty="0"/>
              <a:t>: </a:t>
            </a:r>
            <a:r>
              <a:rPr lang="fr-FR" sz="1600" dirty="0" err="1"/>
              <a:t>Extending</a:t>
            </a:r>
            <a:r>
              <a:rPr lang="fr-FR" sz="1600" dirty="0"/>
              <a:t> </a:t>
            </a:r>
            <a:r>
              <a:rPr lang="fr-FR" sz="1600" dirty="0" err="1"/>
              <a:t>usability</a:t>
            </a:r>
            <a:r>
              <a:rPr lang="fr-FR" sz="1600" dirty="0"/>
              <a:t> via component-</a:t>
            </a:r>
            <a:r>
              <a:rPr lang="fr-FR" sz="1600" dirty="0" err="1"/>
              <a:t>based</a:t>
            </a:r>
            <a:r>
              <a:rPr lang="fr-FR" sz="1600" dirty="0"/>
              <a:t> </a:t>
            </a:r>
            <a:r>
              <a:rPr lang="fr-FR" sz="1600" dirty="0" err="1"/>
              <a:t>platform</a:t>
            </a:r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 study of modern Linux API usage and compatibility: What to support when you're supporting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ACUA: API change and usage </a:t>
            </a:r>
            <a:r>
              <a:rPr lang="fr-FR" sz="1600" dirty="0" err="1"/>
              <a:t>auditor</a:t>
            </a:r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An API design process in terms of usability: A case study on building more usable </a:t>
            </a:r>
            <a:r>
              <a:rPr lang="en-US" sz="1600" dirty="0" err="1"/>
              <a:t>apis</a:t>
            </a:r>
            <a:r>
              <a:rPr lang="en-US" sz="1600" dirty="0"/>
              <a:t> for smart TV 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An exploratory study of API usage examples on the web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An observational study on API usage constraints and their documentation</a:t>
            </a:r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API peer reviews: A method for evaluating usability of application programming interfaces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API usability peer reviews: A method for evaluating the usability of application programming interfaces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API usability: CHI'2009 special interest group meeting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Applying the cognitive dimensions of API usability to improve API documentation planning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Approximate structural context matching: An approach to recommend relevant examples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An empirical comparison of static and dynamic type systems on API usage in the presence of an IDE: Java vs. Groovy with eclipse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An empirical study of API usability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An exploratory study of </a:t>
            </a:r>
            <a:r>
              <a:rPr lang="en-US" sz="1600" dirty="0" err="1"/>
              <a:t>api</a:t>
            </a:r>
            <a:r>
              <a:rPr lang="en-US" sz="1600" dirty="0"/>
              <a:t> changes and usages based on apache and eclipse ecosystems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Automated measurement of API usability: The API Concepts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Automatic evaluation of API usability using complexity metrics and visualizations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Automatic parameter recommendation for practical API usage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Approximate structural context matching: An approach to recommend relevant examples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Building more usable APIs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065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333631" y="148281"/>
            <a:ext cx="11442357" cy="6153665"/>
          </a:xfrm>
          <a:prstGeom prst="rect">
            <a:avLst/>
          </a:prstGeom>
        </p:spPr>
        <p:txBody>
          <a:bodyPr numCol="2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1600" dirty="0" err="1"/>
              <a:t>Constructing</a:t>
            </a:r>
            <a:r>
              <a:rPr lang="fr-FR" sz="1600" dirty="0"/>
              <a:t> usage scenarios for API </a:t>
            </a:r>
            <a:r>
              <a:rPr lang="fr-FR" sz="1600" dirty="0" err="1"/>
              <a:t>redocumentation</a:t>
            </a:r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 err="1"/>
              <a:t>Context</a:t>
            </a:r>
            <a:r>
              <a:rPr lang="fr-FR" sz="1600" dirty="0"/>
              <a:t>-sensitive code </a:t>
            </a:r>
            <a:r>
              <a:rPr lang="fr-FR" sz="1600" dirty="0" err="1"/>
              <a:t>completion</a:t>
            </a:r>
            <a:r>
              <a:rPr lang="fr-FR" sz="1600" dirty="0"/>
              <a:t> </a:t>
            </a:r>
            <a:r>
              <a:rPr lang="fr-FR" sz="1600" dirty="0" err="1"/>
              <a:t>tool</a:t>
            </a:r>
            <a:r>
              <a:rPr lang="fr-FR" sz="1600" dirty="0"/>
              <a:t> for </a:t>
            </a:r>
            <a:r>
              <a:rPr lang="fr-FR" sz="1600" dirty="0" err="1"/>
              <a:t>better</a:t>
            </a:r>
            <a:r>
              <a:rPr lang="fr-FR" sz="1600" dirty="0"/>
              <a:t> API </a:t>
            </a:r>
            <a:r>
              <a:rPr lang="fr-FR" sz="1600" dirty="0" err="1"/>
              <a:t>usability</a:t>
            </a:r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/>
              <a:t>CriticAL</a:t>
            </a:r>
            <a:r>
              <a:rPr lang="en-US" sz="1600" dirty="0"/>
              <a:t>: A critic for APIs and libraries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Designing and evaluating the usability of an API for real-time multimedia services in the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 err="1"/>
              <a:t>Detecting</a:t>
            </a:r>
            <a:r>
              <a:rPr lang="fr-FR" sz="1600" dirty="0"/>
              <a:t> inefficient API usage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Evaluating the reference and representation of domain concepts in APIs</a:t>
            </a:r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Generating API-usage example for project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Improving API documentation usability with knowledge pushing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Improving API documentation using API usage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Improving API usability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Influence of code completion methods on the usability of 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Influencing factors on the usability of API classes and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Informing API design through usability studies of API design choices: A research abstract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Linking usage tutorials into API client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MAPO: Mining API usages from open source repositories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Mapping the space of API design decisions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Measurable concepts for the usability of software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Measuring API Usability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Methods towards API usability: A structural analysis of usability problem categories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Mining API patterns as partial orders from source code: From usage scenarios to specifications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Mining API usage examples from test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Mining API usage patterns by applying method categorization to improve code completion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Mining multi-level API usage patterns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Neural networks for sentiment analysis on Twitter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Obstacles in using frameworks and APIs: An exploratory study of programmers' newsgroup discussions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Prose + test cases = specifications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030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333631" y="148281"/>
            <a:ext cx="11442357" cy="6153665"/>
          </a:xfrm>
          <a:prstGeom prst="rect">
            <a:avLst/>
          </a:prstGeom>
        </p:spPr>
        <p:txBody>
          <a:bodyPr numCol="2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Recommending API usages for mobile apps with hidden Markov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Recommending posts concerning API issues in developer Q&amp;A sites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Recommending proper API code examples for documentation purpose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Recommending reference API documentation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Searching the State Space: A Qualitative Study of API Protocol Usability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Some structural measures of API usability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Statistical learning approach for mining API usage mappings for code migration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Synthesizing API usage examples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Temporal analysis of API usage concepts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API walkthrough method: A lightweight method for getting early feedback about an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concept maps method as a tool to evaluate the usability of 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factory pattern in API design: A usability evaluation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implications of method placement on API learnability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role of conceptual knowledge in API usability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Type names without static type checking already improve the usability of APIs (As Long as the Type Names are Correct): An Empirical Study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Unit tests as API usage examples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Usability evaluation of configuration-based API design concepts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Usability implications of requiring parameters in objects' constructors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Usability of educational technology APIs: Findings and guidelines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Usable results from the field of API usability: A systematic mapping and further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Useful, but usable? Factors affecting the usability of 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Using concept maps to evaluate the usability of 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Visualization based API usage patterns refining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What makes APIs hard to learn? answers from developers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3908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224" y="2518953"/>
            <a:ext cx="9412992" cy="3030941"/>
          </a:xfrm>
        </p:spPr>
      </p:pic>
    </p:spTree>
    <p:extLst>
      <p:ext uri="{BB962C8B-B14F-4D97-AF65-F5344CB8AC3E}">
        <p14:creationId xmlns:p14="http://schemas.microsoft.com/office/powerpoint/2010/main" val="384111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 recherche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RQ1 : Quels sont les </a:t>
            </a:r>
            <a:r>
              <a:rPr lang="fr-FR" sz="2800" b="1" dirty="0"/>
              <a:t>critères</a:t>
            </a:r>
            <a:r>
              <a:rPr lang="fr-FR" sz="2800" dirty="0"/>
              <a:t> d’une utilisabilité efficace d’API ?</a:t>
            </a:r>
          </a:p>
          <a:p>
            <a:endParaRPr lang="fr-FR" sz="2800" dirty="0"/>
          </a:p>
          <a:p>
            <a:r>
              <a:rPr lang="fr-FR" sz="2800" dirty="0"/>
              <a:t>RQ2 : Comment </a:t>
            </a:r>
            <a:r>
              <a:rPr lang="fr-FR" sz="2800" b="1" dirty="0"/>
              <a:t>améliorer</a:t>
            </a:r>
            <a:r>
              <a:rPr lang="fr-FR" sz="2800" dirty="0"/>
              <a:t> l’utilisabilité d’une API ?</a:t>
            </a:r>
          </a:p>
        </p:txBody>
      </p:sp>
    </p:spTree>
    <p:extLst>
      <p:ext uri="{BB962C8B-B14F-4D97-AF65-F5344CB8AC3E}">
        <p14:creationId xmlns:p14="http://schemas.microsoft.com/office/powerpoint/2010/main" val="90451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mots clés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378314"/>
              </p:ext>
            </p:extLst>
          </p:nvPr>
        </p:nvGraphicFramePr>
        <p:xfrm>
          <a:off x="1097280" y="2479307"/>
          <a:ext cx="5205046" cy="283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523">
                  <a:extLst>
                    <a:ext uri="{9D8B030D-6E8A-4147-A177-3AD203B41FA5}">
                      <a16:colId xmlns:a16="http://schemas.microsoft.com/office/drawing/2014/main" val="3278190219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1596099106"/>
                    </a:ext>
                  </a:extLst>
                </a:gridCol>
              </a:tblGrid>
              <a:tr h="5452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Usability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488436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API</a:t>
                      </a:r>
                    </a:p>
                    <a:p>
                      <a:endParaRPr lang="fr-FR" baseline="0" dirty="0"/>
                    </a:p>
                    <a:p>
                      <a:r>
                        <a:rPr lang="fr-FR" baseline="0" dirty="0"/>
                        <a:t>Software Library</a:t>
                      </a:r>
                    </a:p>
                    <a:p>
                      <a:endParaRPr lang="fr-FR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Application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Programming</a:t>
                      </a:r>
                      <a:r>
                        <a:rPr lang="fr-FR" baseline="0" dirty="0"/>
                        <a:t> Interface</a:t>
                      </a:r>
                    </a:p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Usability</a:t>
                      </a:r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ISO 9241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 err="1"/>
                        <a:t>Ease</a:t>
                      </a:r>
                      <a:r>
                        <a:rPr lang="fr-FR" dirty="0"/>
                        <a:t>-of-use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052626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527409" y="2453590"/>
            <a:ext cx="4783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Requête</a:t>
            </a:r>
            <a:r>
              <a:rPr lang="fr-FR" dirty="0"/>
              <a:t> : </a:t>
            </a:r>
          </a:p>
          <a:p>
            <a:endParaRPr lang="fr-FR" dirty="0"/>
          </a:p>
          <a:p>
            <a:r>
              <a:rPr lang="fr-FR" b="1" i="1" dirty="0"/>
              <a:t>TITLE-ABS-KEY</a:t>
            </a:r>
            <a:r>
              <a:rPr lang="fr-FR" i="1" dirty="0"/>
              <a:t>((((‘’API’’) </a:t>
            </a:r>
          </a:p>
          <a:p>
            <a:r>
              <a:rPr lang="fr-FR" i="1" dirty="0"/>
              <a:t>	</a:t>
            </a:r>
            <a:r>
              <a:rPr lang="fr-FR" b="1" i="1" dirty="0"/>
              <a:t>OR</a:t>
            </a:r>
            <a:r>
              <a:rPr lang="fr-FR" i="1" dirty="0"/>
              <a:t> (‘’Software </a:t>
            </a:r>
            <a:r>
              <a:rPr lang="fr-FR" i="1" dirty="0" err="1"/>
              <a:t>library</a:t>
            </a:r>
            <a:r>
              <a:rPr lang="fr-FR" i="1" dirty="0"/>
              <a:t>’’) </a:t>
            </a:r>
          </a:p>
          <a:p>
            <a:r>
              <a:rPr lang="fr-FR" i="1" dirty="0"/>
              <a:t>	</a:t>
            </a:r>
            <a:r>
              <a:rPr lang="fr-FR" b="1" i="1" dirty="0"/>
              <a:t>OR</a:t>
            </a:r>
            <a:r>
              <a:rPr lang="fr-FR" i="1" dirty="0"/>
              <a:t> (‘’Application </a:t>
            </a:r>
            <a:r>
              <a:rPr lang="fr-FR" i="1" dirty="0" err="1"/>
              <a:t>Programming</a:t>
            </a:r>
            <a:r>
              <a:rPr lang="fr-FR" i="1" dirty="0"/>
              <a:t> Interface’’)) </a:t>
            </a:r>
          </a:p>
          <a:p>
            <a:r>
              <a:rPr lang="fr-FR" b="1" i="1" dirty="0"/>
              <a:t>AND</a:t>
            </a:r>
            <a:r>
              <a:rPr lang="fr-FR" i="1" dirty="0"/>
              <a:t> ((‘’</a:t>
            </a:r>
            <a:r>
              <a:rPr lang="fr-FR" i="1" dirty="0" err="1"/>
              <a:t>usability</a:t>
            </a:r>
            <a:r>
              <a:rPr lang="fr-FR" i="1" dirty="0"/>
              <a:t>’’) </a:t>
            </a:r>
          </a:p>
          <a:p>
            <a:r>
              <a:rPr lang="fr-FR" i="1" dirty="0"/>
              <a:t>	</a:t>
            </a:r>
            <a:r>
              <a:rPr lang="fr-FR" b="1" i="1" dirty="0"/>
              <a:t>OR</a:t>
            </a:r>
            <a:r>
              <a:rPr lang="fr-FR" i="1" dirty="0"/>
              <a:t> (‘‘ISO 9241’’) </a:t>
            </a:r>
          </a:p>
          <a:p>
            <a:r>
              <a:rPr lang="fr-FR" i="1" dirty="0"/>
              <a:t>	</a:t>
            </a:r>
            <a:r>
              <a:rPr lang="fr-FR" b="1" i="1" dirty="0"/>
              <a:t>OR</a:t>
            </a:r>
            <a:r>
              <a:rPr lang="fr-FR" i="1" dirty="0"/>
              <a:t> (‘’</a:t>
            </a:r>
            <a:r>
              <a:rPr lang="fr-FR" i="1" dirty="0" err="1"/>
              <a:t>ease</a:t>
            </a:r>
            <a:r>
              <a:rPr lang="fr-FR" i="1" dirty="0"/>
              <a:t> ?of ?use’’)) </a:t>
            </a:r>
          </a:p>
          <a:p>
            <a:r>
              <a:rPr lang="fr-FR" b="1" i="1" dirty="0"/>
              <a:t>OR</a:t>
            </a:r>
            <a:r>
              <a:rPr lang="fr-FR" i="1" dirty="0"/>
              <a:t> (‘’API us*’’)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98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avant filtrage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t="11456" r="19422" b="44481"/>
          <a:stretch/>
        </p:blipFill>
        <p:spPr>
          <a:xfrm>
            <a:off x="1097280" y="2577765"/>
            <a:ext cx="10421537" cy="320405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ZoneTexte 4"/>
          <p:cNvSpPr txBox="1"/>
          <p:nvPr/>
        </p:nvSpPr>
        <p:spPr>
          <a:xfrm>
            <a:off x="1097280" y="1997612"/>
            <a:ext cx="1042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794</a:t>
            </a:r>
            <a:r>
              <a:rPr lang="fr-FR" sz="2800" dirty="0"/>
              <a:t> documents obtenus</a:t>
            </a:r>
          </a:p>
        </p:txBody>
      </p:sp>
    </p:spTree>
    <p:extLst>
      <p:ext uri="{BB962C8B-B14F-4D97-AF65-F5344CB8AC3E}">
        <p14:creationId xmlns:p14="http://schemas.microsoft.com/office/powerpoint/2010/main" val="24655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avec filtres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t="20548" r="40853"/>
          <a:stretch/>
        </p:blipFill>
        <p:spPr>
          <a:xfrm>
            <a:off x="6923713" y="2293034"/>
            <a:ext cx="4231967" cy="319612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ZoneTexte 4"/>
          <p:cNvSpPr txBox="1"/>
          <p:nvPr/>
        </p:nvSpPr>
        <p:spPr>
          <a:xfrm>
            <a:off x="1308295" y="2293034"/>
            <a:ext cx="52472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Requête :</a:t>
            </a:r>
            <a:r>
              <a:rPr lang="fr-FR" dirty="0"/>
              <a:t> </a:t>
            </a:r>
          </a:p>
          <a:p>
            <a:r>
              <a:rPr lang="fr-FR" b="1" i="1" dirty="0"/>
              <a:t>TITLE-ABS-KEY</a:t>
            </a:r>
            <a:r>
              <a:rPr lang="fr-FR" i="1" dirty="0"/>
              <a:t>((((‘’API’’) </a:t>
            </a:r>
          </a:p>
          <a:p>
            <a:r>
              <a:rPr lang="fr-FR" i="1" dirty="0"/>
              <a:t>	</a:t>
            </a:r>
            <a:r>
              <a:rPr lang="fr-FR" b="1" i="1" dirty="0"/>
              <a:t>OR</a:t>
            </a:r>
            <a:r>
              <a:rPr lang="fr-FR" i="1" dirty="0"/>
              <a:t> (‘’Software </a:t>
            </a:r>
            <a:r>
              <a:rPr lang="fr-FR" i="1" dirty="0" err="1"/>
              <a:t>library</a:t>
            </a:r>
            <a:r>
              <a:rPr lang="fr-FR" i="1" dirty="0"/>
              <a:t>’’) </a:t>
            </a:r>
          </a:p>
          <a:p>
            <a:r>
              <a:rPr lang="fr-FR" i="1" dirty="0"/>
              <a:t>	</a:t>
            </a:r>
            <a:r>
              <a:rPr lang="fr-FR" b="1" i="1" dirty="0"/>
              <a:t>OR </a:t>
            </a:r>
            <a:r>
              <a:rPr lang="fr-FR" i="1" dirty="0"/>
              <a:t>(‘’Application </a:t>
            </a:r>
            <a:r>
              <a:rPr lang="fr-FR" i="1" dirty="0" err="1"/>
              <a:t>Programming</a:t>
            </a:r>
            <a:r>
              <a:rPr lang="fr-FR" i="1" dirty="0"/>
              <a:t> Interface’’)) </a:t>
            </a:r>
          </a:p>
          <a:p>
            <a:r>
              <a:rPr lang="fr-FR" b="1" i="1" dirty="0"/>
              <a:t>AND </a:t>
            </a:r>
            <a:r>
              <a:rPr lang="fr-FR" i="1" dirty="0"/>
              <a:t>((‘’</a:t>
            </a:r>
            <a:r>
              <a:rPr lang="fr-FR" i="1" dirty="0" err="1"/>
              <a:t>usability</a:t>
            </a:r>
            <a:r>
              <a:rPr lang="fr-FR" i="1" dirty="0"/>
              <a:t>’’) </a:t>
            </a:r>
          </a:p>
          <a:p>
            <a:r>
              <a:rPr lang="fr-FR" b="1" i="1" dirty="0"/>
              <a:t>	OR </a:t>
            </a:r>
            <a:r>
              <a:rPr lang="fr-FR" i="1" dirty="0"/>
              <a:t>(‘‘ISO 9241’’) </a:t>
            </a:r>
          </a:p>
          <a:p>
            <a:r>
              <a:rPr lang="fr-FR" b="1" i="1" dirty="0"/>
              <a:t>	OR </a:t>
            </a:r>
            <a:r>
              <a:rPr lang="fr-FR" i="1" dirty="0"/>
              <a:t>(‘’</a:t>
            </a:r>
            <a:r>
              <a:rPr lang="fr-FR" i="1" dirty="0" err="1"/>
              <a:t>ease</a:t>
            </a:r>
            <a:r>
              <a:rPr lang="fr-FR" i="1" dirty="0"/>
              <a:t> ?of ?use’’)) </a:t>
            </a:r>
          </a:p>
          <a:p>
            <a:r>
              <a:rPr lang="fr-FR" b="1" i="1" dirty="0"/>
              <a:t>OR</a:t>
            </a:r>
            <a:r>
              <a:rPr lang="fr-FR" i="1" dirty="0"/>
              <a:t> (‘’API us*’’) </a:t>
            </a:r>
          </a:p>
          <a:p>
            <a:r>
              <a:rPr lang="fr-FR" b="1" i="1" dirty="0"/>
              <a:t>AND </a:t>
            </a:r>
            <a:r>
              <a:rPr lang="fr-FR" i="1" dirty="0"/>
              <a:t>(</a:t>
            </a:r>
            <a:r>
              <a:rPr lang="fr-FR" b="1" i="1" dirty="0"/>
              <a:t>LIMIT-TO</a:t>
            </a:r>
            <a:r>
              <a:rPr lang="fr-FR" i="1" dirty="0"/>
              <a:t>(SUBJAREA, ‘’COMP’’)) </a:t>
            </a:r>
          </a:p>
          <a:p>
            <a:r>
              <a:rPr lang="fr-FR" b="1" i="1" dirty="0"/>
              <a:t>AND</a:t>
            </a:r>
            <a:r>
              <a:rPr lang="fr-FR" i="1" dirty="0"/>
              <a:t> (</a:t>
            </a:r>
            <a:r>
              <a:rPr lang="fr-FR" b="1" i="1" dirty="0"/>
              <a:t>LIMIT-TO</a:t>
            </a:r>
            <a:r>
              <a:rPr lang="fr-FR" i="1" dirty="0"/>
              <a:t>(LANGUAGE, ‘’English’’) </a:t>
            </a:r>
          </a:p>
          <a:p>
            <a:r>
              <a:rPr lang="fr-FR" b="1" i="1" dirty="0"/>
              <a:t>OR LIMIT-TO</a:t>
            </a:r>
            <a:r>
              <a:rPr lang="fr-FR" i="1" dirty="0"/>
              <a:t> (LANGUAGE, ‘’French’’)</a:t>
            </a:r>
          </a:p>
          <a:p>
            <a:endParaRPr lang="fr-FR" i="1" dirty="0"/>
          </a:p>
          <a:p>
            <a:r>
              <a:rPr lang="fr-FR" sz="2400" b="1" dirty="0"/>
              <a:t>	  </a:t>
            </a:r>
            <a:r>
              <a:rPr lang="fr-FR" sz="2800" b="1" dirty="0"/>
              <a:t>516 </a:t>
            </a:r>
            <a:r>
              <a:rPr lang="fr-FR" sz="2800" dirty="0"/>
              <a:t>documents obtenus</a:t>
            </a:r>
            <a:endParaRPr lang="fr-FR" sz="2400" dirty="0"/>
          </a:p>
        </p:txBody>
      </p:sp>
      <p:sp>
        <p:nvSpPr>
          <p:cNvPr id="6" name="Flèche : droite 5"/>
          <p:cNvSpPr/>
          <p:nvPr/>
        </p:nvSpPr>
        <p:spPr>
          <a:xfrm>
            <a:off x="1308295" y="5683348"/>
            <a:ext cx="506437" cy="26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6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Screening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470240"/>
              </p:ext>
            </p:extLst>
          </p:nvPr>
        </p:nvGraphicFramePr>
        <p:xfrm>
          <a:off x="935502" y="2507443"/>
          <a:ext cx="10381956" cy="288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89">
                  <a:extLst>
                    <a:ext uri="{9D8B030D-6E8A-4147-A177-3AD203B41FA5}">
                      <a16:colId xmlns:a16="http://schemas.microsoft.com/office/drawing/2014/main" val="15075193"/>
                    </a:ext>
                  </a:extLst>
                </a:gridCol>
                <a:gridCol w="2595489">
                  <a:extLst>
                    <a:ext uri="{9D8B030D-6E8A-4147-A177-3AD203B41FA5}">
                      <a16:colId xmlns:a16="http://schemas.microsoft.com/office/drawing/2014/main" val="698858843"/>
                    </a:ext>
                  </a:extLst>
                </a:gridCol>
                <a:gridCol w="2595489">
                  <a:extLst>
                    <a:ext uri="{9D8B030D-6E8A-4147-A177-3AD203B41FA5}">
                      <a16:colId xmlns:a16="http://schemas.microsoft.com/office/drawing/2014/main" val="995936701"/>
                    </a:ext>
                  </a:extLst>
                </a:gridCol>
                <a:gridCol w="2595489">
                  <a:extLst>
                    <a:ext uri="{9D8B030D-6E8A-4147-A177-3AD203B41FA5}">
                      <a16:colId xmlns:a16="http://schemas.microsoft.com/office/drawing/2014/main" val="3357912986"/>
                    </a:ext>
                  </a:extLst>
                </a:gridCol>
              </a:tblGrid>
              <a:tr h="11865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Papiers validés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Papiers</a:t>
                      </a:r>
                      <a:r>
                        <a:rPr lang="fr-FR" sz="2800" baseline="0" dirty="0"/>
                        <a:t> rejetés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Papiers ambigus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Papiers</a:t>
                      </a:r>
                      <a:r>
                        <a:rPr lang="fr-FR" sz="2800" baseline="0" dirty="0"/>
                        <a:t> gardés</a:t>
                      </a:r>
                      <a:endParaRPr lang="fr-F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802723"/>
                  </a:ext>
                </a:extLst>
              </a:tr>
              <a:tr h="1693944">
                <a:tc>
                  <a:txBody>
                    <a:bodyPr/>
                    <a:lstStyle/>
                    <a:p>
                      <a:pPr algn="ctr"/>
                      <a:r>
                        <a:rPr lang="fr-FR" sz="4800" dirty="0"/>
                        <a:t>56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800" b="0" dirty="0"/>
                        <a:t>196</a:t>
                      </a:r>
                      <a:endParaRPr lang="fr-F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800" dirty="0"/>
                        <a:t>253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800" dirty="0"/>
                        <a:t>73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029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8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sz="2400" dirty="0"/>
              <a:t>Pour chacun des </a:t>
            </a:r>
            <a:r>
              <a:rPr lang="fr-FR" sz="2400" b="1" dirty="0"/>
              <a:t>73 articles </a:t>
            </a:r>
            <a:r>
              <a:rPr lang="fr-FR" sz="2400" dirty="0"/>
              <a:t>des tags ont été mis</a:t>
            </a:r>
          </a:p>
          <a:p>
            <a:pPr marL="0" indent="0">
              <a:buNone/>
            </a:pPr>
            <a:r>
              <a:rPr lang="fr-FR" sz="2400" b="1" dirty="0"/>
              <a:t>30 tags </a:t>
            </a:r>
            <a:r>
              <a:rPr lang="fr-FR" sz="2400" dirty="0"/>
              <a:t>différents dans différentes catégories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b="1" dirty="0"/>
              <a:t>Type d’étude </a:t>
            </a:r>
            <a:r>
              <a:rPr lang="fr-FR" sz="2400" dirty="0"/>
              <a:t>(étude de cas, comparative, empirique, théorique…)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b="1" dirty="0"/>
              <a:t>Aspect étudié </a:t>
            </a:r>
            <a:r>
              <a:rPr lang="fr-FR" sz="2400" dirty="0"/>
              <a:t>(documentation, évaluation, mesure…)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b="1" dirty="0"/>
              <a:t>Outil utilisé </a:t>
            </a:r>
            <a:r>
              <a:rPr lang="fr-FR" sz="2400" dirty="0"/>
              <a:t>(</a:t>
            </a:r>
            <a:r>
              <a:rPr lang="fr-FR" sz="2400" dirty="0" err="1"/>
              <a:t>framework</a:t>
            </a:r>
            <a:r>
              <a:rPr lang="fr-FR" sz="2400" dirty="0"/>
              <a:t>, test unitaire…)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</a:t>
            </a:r>
            <a:r>
              <a:rPr lang="fr-FR" sz="2400" b="1" dirty="0"/>
              <a:t>Technique utilisée </a:t>
            </a:r>
            <a:r>
              <a:rPr lang="fr-FR" sz="2400" dirty="0"/>
              <a:t>(</a:t>
            </a:r>
            <a:r>
              <a:rPr lang="fr-FR" sz="2400" dirty="0" err="1"/>
              <a:t>dscussion</a:t>
            </a:r>
            <a:r>
              <a:rPr lang="fr-FR" sz="2400" dirty="0"/>
              <a:t>, enquête, entrevue, rencontre…)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72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3600" dirty="0"/>
              <a:t>A suivre…</a:t>
            </a:r>
          </a:p>
        </p:txBody>
      </p:sp>
    </p:spTree>
    <p:extLst>
      <p:ext uri="{BB962C8B-B14F-4D97-AF65-F5344CB8AC3E}">
        <p14:creationId xmlns:p14="http://schemas.microsoft.com/office/powerpoint/2010/main" val="180421511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857</Words>
  <Application>Microsoft Office PowerPoint</Application>
  <PresentationFormat>Grand écran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Rétrospective</vt:lpstr>
      <vt:lpstr>Systematic mapping</vt:lpstr>
      <vt:lpstr>Introduction</vt:lpstr>
      <vt:lpstr>Hypothèses de recherche</vt:lpstr>
      <vt:lpstr>Choix des mots clés</vt:lpstr>
      <vt:lpstr>Résultats avant filtrage</vt:lpstr>
      <vt:lpstr>Requête avec filtres</vt:lpstr>
      <vt:lpstr>Screening</vt:lpstr>
      <vt:lpstr>Plan de classification</vt:lpstr>
      <vt:lpstr>Conclusion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mapping</dc:title>
  <dc:creator>Maxime Gallais-Jimenez</dc:creator>
  <cp:lastModifiedBy>Maxime Gallais-Jimenez</cp:lastModifiedBy>
  <cp:revision>20</cp:revision>
  <dcterms:created xsi:type="dcterms:W3CDTF">2016-11-21T02:42:36Z</dcterms:created>
  <dcterms:modified xsi:type="dcterms:W3CDTF">2016-11-22T11:58:44Z</dcterms:modified>
</cp:coreProperties>
</file>