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Cadre du mémoire proposé</a:t>
            </a:r>
          </a:p>
        </p:txBody>
      </p:sp>
      <p:sp>
        <p:nvSpPr>
          <p:cNvPr id="3" name="Subtitle 2"/>
          <p:cNvSpPr>
            <a:spLocks noGrp="1"/>
          </p:cNvSpPr>
          <p:nvPr>
            <p:ph type="subTitle" idx="1"/>
          </p:nvPr>
        </p:nvSpPr>
        <p:spPr/>
        <p:txBody>
          <a:bodyPr/>
          <a:lstStyle/>
          <a:p>
            <a:pPr>
              <a:defRPr sz="1600"/>
            </a:pPr>
            <a:r>
              <a:t>rc.pdf  |  cctp.pdf</a:t>
            </a:r>
          </a:p>
          <a:p>
            <a:pPr>
              <a:defRPr sz="1600"/>
            </a:pPr>
            <a:r>
              <a:t>Généré le 25/08/2025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 méthodologique propre à l’opération (enchaînement des zones, planification détaillée…)</a:t>
            </a:r>
          </a:p>
        </p:txBody>
      </p:sp>
      <p:sp>
        <p:nvSpPr>
          <p:cNvPr id="3" name="Content Placeholder 2"/>
          <p:cNvSpPr>
            <a:spLocks noGrp="1"/>
          </p:cNvSpPr>
          <p:nvPr>
            <p:ph idx="1"/>
          </p:nvPr>
        </p:nvSpPr>
        <p:spPr/>
        <p:txBody>
          <a:bodyPr/>
          <a:lstStyle/>
          <a:p>
            <a:pPr algn="l">
              <a:defRPr sz="1600"/>
            </a:pPr>
            <a:r>
              <a:t>- L'organisation du chantier doit être conforme au PGCSPS, consultable dès le démarrage des travaux.</a:t>
            </a:r>
          </a:p>
          <a:p>
            <a:pPr algn="l">
              <a:defRPr sz="1600"/>
            </a:pPr>
            <a:r>
              <a:t>- L'entrepreneur doit prendre connaissance de l'intégralité des documents de consultation, y compris le CCTP et les plans.</a:t>
            </a:r>
          </a:p>
          <a:p>
            <a:pPr algn="l">
              <a:defRPr sz="1600"/>
            </a:pPr>
            <a:r>
              <a:t>- Les zones de stockage des matériaux doivent être clairement délimitées et protégées des intempéries.</a:t>
            </a:r>
          </a:p>
          <a:p>
            <a:pPr algn="l">
              <a:defRPr sz="1600"/>
            </a:pPr>
            <a:r>
              <a:t>- En cas de défaillance sur la protection des ouvrages, l'entrepreneur a 24h pour réparer ou rectifier le problème.</a:t>
            </a:r>
          </a:p>
          <a:p>
            <a:pPr algn="l">
              <a:defRPr sz="1600"/>
            </a:pPr>
            <a:r>
              <a:t>- Il est impératif d'utiliser une couvertine temporaire au-dessus des parties découvertes jusqu'à la mise hors d'eau du bâtiment.</a:t>
            </a:r>
          </a:p>
          <a:p>
            <a:pPr algn="l">
              <a:defRPr sz="1600"/>
            </a:pPr>
            <a:r>
              <a:t>- L'entreprise doit veiller à la sécurité et à la coordination entre différents corps de métier pour les travaux conjoints.</a:t>
            </a:r>
          </a:p>
          <a:p>
            <a:pPr algn="l">
              <a:defRPr sz="1600"/>
            </a:pPr>
            <a:r>
              <a:t>- Les procédures de fabrication et de montage, incluant les séquences de montage et les moyens de contrôle des tolérances, doivent être soumises au Maître d'Œuvre.</a:t>
            </a:r>
          </a:p>
          <a:p>
            <a:pPr algn="l">
              <a:defRPr sz="1600"/>
            </a:pPr>
            <a:r>
              <a:t>- Un suivi qualité est exigé durant la phase de mise en œuvre, incluant des contrôles visuels et matériels.</a:t>
            </a:r>
          </a:p>
          <a:p>
            <a:pPr algn="l">
              <a:defRPr sz="1600"/>
            </a:pPr>
            <a:r>
              <a:t>- Des joints de retrait doivent être intégrés pour les murs en pisé afin d'anticiper le retrait linéaire au séchage.</a:t>
            </a:r>
          </a:p>
          <a:p>
            <a:pPr algn="l">
              <a:defRPr sz="1600"/>
            </a:pPr>
            <a:r>
              <a:t>- Les échafaudages et les dispositifs de sécurité nécessaires doivent être prévus dans l'organisation générale du chantier.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Pour le lot n° 04– Ouvrages terre-pierre de taille</a:t>
            </a:r>
          </a:p>
        </p:txBody>
      </p:sp>
      <p:sp>
        <p:nvSpPr>
          <p:cNvPr id="3" name="Content Placeholder 2"/>
          <p:cNvSpPr>
            <a:spLocks noGrp="1"/>
          </p:cNvSpPr>
          <p:nvPr>
            <p:ph idx="1"/>
          </p:nvPr>
        </p:nvSpPr>
        <p:spPr/>
        <p:txBody>
          <a:bodyPr/>
          <a:lstStyle/>
          <a:p>
            <a:pPr algn="l">
              <a:defRPr sz="1600"/>
            </a:pPr>
            <a:r>
              <a:t>- Utiliser uniquement de la pierre blonde calcaire conforme aux normes NF EN12407 et NF EN 12670.</a:t>
            </a:r>
          </a:p>
          <a:p>
            <a:pPr algn="l">
              <a:defRPr sz="1600"/>
            </a:pPr>
            <a:r>
              <a:t>- Les joints doivent être approuvés par l’équipe de Maîtrise d’œuvre, avec des dosages conformes à la résistance moyenne à la compression (fb) selon NF EN 772-1.</a:t>
            </a:r>
          </a:p>
          <a:p>
            <a:pPr algn="l">
              <a:defRPr sz="1600"/>
            </a:pPr>
            <a:r>
              <a:t>- Un mortier d'imperméabilisation doit être utilisé pour les coupures de capillarité des murs en élévation ou de soubassement.</a:t>
            </a:r>
          </a:p>
          <a:p>
            <a:pPr algn="l">
              <a:defRPr sz="1600"/>
            </a:pPr>
            <a:r>
              <a:t>- Les chaînes doivent être mises en œuvre pour assurer la tenue de l’ouvrage, transférant les efforts horizontaux et verticaux aux fondations.</a:t>
            </a:r>
          </a:p>
          <a:p>
            <a:pPr algn="l">
              <a:defRPr sz="1600"/>
            </a:pPr>
            <a:r>
              <a:t>- Les chevilles à expansion sont proscrites pour la fixation dans la pierre, préférer des inserts à basculement type Fischer ou des fixations par scellement chimique.</a:t>
            </a:r>
          </a:p>
          <a:p>
            <a:pPr algn="l">
              <a:defRPr sz="1600"/>
            </a:pPr>
            <a:r>
              <a:t>- La méthode de taille et l'implantation des joints doivent être dans le sens de la compression des pierres.</a:t>
            </a:r>
          </a:p>
          <a:p>
            <a:pPr algn="l">
              <a:defRPr sz="1600"/>
            </a:pPr>
            <a:r>
              <a:t>- Un contrôle qualité de la terre sur site doit vérifier la quantité, la couleur, la granulométrie, l'homogénéité, la teneur en eau et l'absence de matière organique.</a:t>
            </a:r>
          </a:p>
          <a:p>
            <a:pPr algn="l">
              <a:defRPr sz="1600"/>
            </a:pPr>
            <a:r>
              <a:t>- Les travaux doivent être réalisés hors période de gel et de grosse pluie, avec mise en œuvre de protections appropriées: couvertines temporaires pendant la durée du chantier.</a:t>
            </a:r>
          </a:p>
          <a:p>
            <a:pPr algn="l">
              <a:defRPr sz="1600"/>
            </a:pPr>
            <a:r>
              <a:t>- Suivre les tolérances d'implantation: ± 5mm pour l'axe de la structure, 10mm de faux aplomb pour les murs pisé sur 3m, et 10mm de décalage sur 5m pour les joints et arases.</a:t>
            </a:r>
          </a:p>
          <a:p>
            <a:pPr algn="l">
              <a:defRPr sz="1600"/>
            </a:pPr>
            <a:r>
              <a:t>- Prévoir une protection contre les intempéries pour les ouvrages en terre crue, veillant à la dégradation due aux autres corps d'état pendant les travaux.</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Note méthodologique sur la réalisation des ouvrages en terre crue</a:t>
            </a:r>
          </a:p>
        </p:txBody>
      </p:sp>
      <p:sp>
        <p:nvSpPr>
          <p:cNvPr id="3" name="Content Placeholder 2"/>
          <p:cNvSpPr>
            <a:spLocks noGrp="1"/>
          </p:cNvSpPr>
          <p:nvPr>
            <p:ph idx="1"/>
          </p:nvPr>
        </p:nvSpPr>
        <p:spPr/>
        <p:txBody>
          <a:bodyPr/>
          <a:lstStyle/>
          <a:p>
            <a:pPr algn="l">
              <a:defRPr sz="1600"/>
            </a:pPr>
            <a:r>
              <a:t>- La mise en œuvre des ouvrages en terre crue doit se faire hors période de gel (au minimum 5°C) et hors période de forte pluie, sauf avec protection complète.</a:t>
            </a:r>
          </a:p>
          <a:p>
            <a:pPr algn="l">
              <a:defRPr sz="1600"/>
            </a:pPr>
            <a:r>
              <a:t>- Les murs en pisé doivent être réalisés avec de la terre locale formulée, et ne doivent pas être exposés aux intempéries sans protection durant leur construction.</a:t>
            </a:r>
          </a:p>
          <a:p>
            <a:pPr algn="l">
              <a:defRPr sz="1600"/>
            </a:pPr>
            <a:r>
              <a:t>- Un minimum de 4 semaines de séchage est requis pour les murs porteurs en pisé avant toute mise en charge.</a:t>
            </a:r>
          </a:p>
          <a:p>
            <a:pPr algn="l">
              <a:defRPr sz="1600"/>
            </a:pPr>
            <a:r>
              <a:t>- Des protections temporaires doivent être mises en place pour protéger les ouvrages en pisé et BTC des intempéries, incluant des couvertines au-dessus des parties exposées.</a:t>
            </a:r>
          </a:p>
          <a:p>
            <a:pPr algn="l">
              <a:defRPr sz="1600"/>
            </a:pPr>
            <a:r>
              <a:t>- Les joints de fractionnement doivent être réalisés par tranches de 5 m de longueur au maximum pour les murs en pisé.</a:t>
            </a:r>
          </a:p>
          <a:p>
            <a:pPr algn="l">
              <a:defRPr sz="1600"/>
            </a:pPr>
            <a:r>
              <a:t>- La terre utilisée doit être analysée avant les travaux pour assurer qu'elle ne soit pas polluée et ne contienne pas de matière organique.</a:t>
            </a:r>
          </a:p>
          <a:p>
            <a:pPr algn="l">
              <a:defRPr sz="1600"/>
            </a:pPr>
            <a:r>
              <a:t>- La charpente bois doit être posée au moins 1 mois après le décoffrage des murs en pisé, et les menuiseries 2 mois après.</a:t>
            </a:r>
          </a:p>
          <a:p>
            <a:pPr algn="l">
              <a:defRPr sz="1600"/>
            </a:pPr>
            <a:r>
              <a:t>- Les ouvrages en terre crue doivent être protégés au niveau des angles, des arases, et dans les zones d'accès.</a:t>
            </a:r>
          </a:p>
          <a:p>
            <a:pPr algn="l">
              <a:defRPr sz="1600"/>
            </a:pPr>
            <a:r>
              <a:t>- Les protections doivent être complètement maintenues jusqu'à la mise hors d'eau du bâtiment.</a:t>
            </a:r>
          </a:p>
          <a:p>
            <a:pPr algn="l">
              <a:defRPr sz="1600"/>
            </a:pPr>
            <a:r>
              <a:t>- Toute dégradation due à un défaut de protection sera à la charge de l'entreprise, qui devra la réparer ou remplacer l'ouvrage concerné.</a:t>
            </a:r>
          </a:p>
          <a:p>
            <a:pPr algn="l">
              <a:defRPr sz="1600"/>
            </a:pPr>
            <a:r>
              <a:t>- Les éléments de protection doivent permettre la circulation de l'air pour le séchage du pisé.</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voûte, murs en pisé, doublages BTC et enduit. (Technique et moyens de mise en œuvre, planification</a:t>
            </a:r>
          </a:p>
        </p:txBody>
      </p:sp>
      <p:sp>
        <p:nvSpPr>
          <p:cNvPr id="3" name="Content Placeholder 2"/>
          <p:cNvSpPr>
            <a:spLocks noGrp="1"/>
          </p:cNvSpPr>
          <p:nvPr>
            <p:ph idx="1"/>
          </p:nvPr>
        </p:nvSpPr>
        <p:spPr/>
        <p:txBody>
          <a:bodyPr/>
          <a:lstStyle/>
          <a:p>
            <a:pPr algn="l">
              <a:defRPr sz="1600"/>
            </a:pPr>
            <a:r>
              <a:t>- Les joints de retrait des soubassements des voiles extérieurs doivent être prolongés dans les murs en pisé.</a:t>
            </a:r>
          </a:p>
          <a:p>
            <a:pPr algn="l">
              <a:defRPr sz="1600"/>
            </a:pPr>
            <a:r>
              <a:t>- Des joints de retrait seront présents tous les 5m dans les murs en pisé et les doublages BTC.</a:t>
            </a:r>
          </a:p>
          <a:p>
            <a:pPr algn="l">
              <a:defRPr sz="1600"/>
            </a:pPr>
            <a:r>
              <a:t>- Les murs en pisé doivent avoir un minimum de 4 semaines de séchage avant mise en charge.</a:t>
            </a:r>
          </a:p>
          <a:p>
            <a:pPr algn="l">
              <a:defRPr sz="1600"/>
            </a:pPr>
            <a:r>
              <a:t>- La mise en œuvre des ouvrages en terre crue ne doit pas se faire en période de gel (inférieur à 5°C) ni de grosse pluie sans protection.</a:t>
            </a:r>
          </a:p>
          <a:p>
            <a:pPr algn="l">
              <a:defRPr sz="1600"/>
            </a:pPr>
            <a:r>
              <a:t>- Les murs formeront un chanfrein autour des joints, quel que soit le matériau utilisé (pierre ou pisé).</a:t>
            </a:r>
          </a:p>
          <a:p>
            <a:pPr algn="l">
              <a:defRPr sz="1600"/>
            </a:pPr>
            <a:r>
              <a:t>- La protection des ouvrages en pisé et BTC contre les intempéries est obligatoire jusqu'à la mise hors d'eau du bâtiment.</a:t>
            </a:r>
          </a:p>
          <a:p>
            <a:pPr algn="l">
              <a:defRPr sz="1600"/>
            </a:pPr>
            <a:r>
              <a:t>- Les ouvrages en terre crue doivent être protégés, notamment à hauteur d'hommes et aux angles exposés, pour éviter les dégradations.</a:t>
            </a:r>
          </a:p>
          <a:p>
            <a:pPr algn="l">
              <a:defRPr sz="1600"/>
            </a:pPr>
            <a:r>
              <a:t>- La mise en œuvre de la voûte en BTC doit se faire entre mars et octobre, à l'abri de l'humidité.</a:t>
            </a:r>
          </a:p>
          <a:p>
            <a:pPr algn="l">
              <a:defRPr sz="1600"/>
            </a:pPr>
            <a:r>
              <a:t>- Les tolérances de mise en œuvre doivent respecter ±5mm pour l'implantation et 10mm pour le faux aplomb sur 3m de hauteur.</a:t>
            </a:r>
          </a:p>
          <a:p>
            <a:pPr algn="l">
              <a:defRPr sz="1600"/>
            </a:pPr>
            <a:r>
              <a:t>- La maçonnerie et les joints doivent être réguliers, avec une épaisseur de joint comprise entre 10 et 15mm.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Mémoire justificatif du mode d’exécution des travaux</a:t>
            </a:r>
          </a:p>
        </p:txBody>
      </p:sp>
      <p:sp>
        <p:nvSpPr>
          <p:cNvPr id="3" name="Content Placeholder 2"/>
          <p:cNvSpPr>
            <a:spLocks noGrp="1"/>
          </p:cNvSpPr>
          <p:nvPr>
            <p:ph idx="1"/>
          </p:nvPr>
        </p:nvSpPr>
        <p:spPr/>
        <p:txBody>
          <a:bodyPr/>
          <a:lstStyle/>
          <a:p>
            <a:pPr algn="l">
              <a:defRPr sz="1600"/>
            </a:pPr>
            <a:r>
              <a:t>- L'entrepreneur doit fournir toutes les études et travaux nécessaires au parfait achèvement des ouvrages, y compris les dispositifs de sécurité.</a:t>
            </a:r>
          </a:p>
          <a:p>
            <a:pPr algn="l">
              <a:defRPr sz="1600"/>
            </a:pPr>
            <a:r>
              <a:t>- Tous les matériaux doivent avoir des agréments adéquats fournis au maître d'œuvre avant le démarrage du chantier.</a:t>
            </a:r>
          </a:p>
          <a:p>
            <a:pPr algn="l">
              <a:defRPr sz="1600"/>
            </a:pPr>
            <a:r>
              <a:t>- Les essais et contrôles de conformité des matériaux doivent être réalisés conformément aux normes en vigueur et les procès-verbaux correspondants fournis.</a:t>
            </a:r>
          </a:p>
          <a:p>
            <a:pPr algn="l">
              <a:defRPr sz="1600"/>
            </a:pPr>
            <a:r>
              <a:t>- Une note de calcul générale pour la stabilité des structures doit être fournie et les dimensions précisées selon les plans d'exécution.</a:t>
            </a:r>
          </a:p>
          <a:p>
            <a:pPr algn="l">
              <a:defRPr sz="1600"/>
            </a:pPr>
            <a:r>
              <a:t>- Tous les supports doivent être contrôlés et validés avant l'exécution des travaux, signalant tout défaut au maître d'œuvre.</a:t>
            </a:r>
          </a:p>
          <a:p>
            <a:pPr algn="l">
              <a:defRPr sz="1600"/>
            </a:pPr>
            <a:r>
              <a:t>- Les procédures de fabrication et de montage doivent être soumises au maître d'œuvre et bureau de contrôle, incluant des détails sur la séquence de montage.</a:t>
            </a:r>
          </a:p>
          <a:p>
            <a:pPr algn="l">
              <a:defRPr sz="1600"/>
            </a:pPr>
            <a:r>
              <a:t>- L'entreprise devra documenter un cahier récapitulatif des jeux de tolérances à respecter pendant les travaux.</a:t>
            </a:r>
          </a:p>
          <a:p>
            <a:pPr algn="l">
              <a:defRPr sz="1600"/>
            </a:pPr>
            <a:r>
              <a:t>- L'entreprise est responsable de la protection de ses ouvrages durant toute la durée du chantier, en particulier pour les matériaux sensibles tels que la terre crue.</a:t>
            </a:r>
          </a:p>
          <a:p>
            <a:pPr algn="l">
              <a:defRPr sz="1600"/>
            </a:pPr>
            <a:r>
              <a:t>- Des vérifications doivent être faites sur la qualité du pisé en s'assurant que le mélange présente une bonne homogénéité et teneur en eau.</a:t>
            </a:r>
          </a:p>
          <a:p>
            <a:pPr algn="l">
              <a:defRPr sz="1600"/>
            </a:pPr>
            <a:r>
              <a:t>- Un planning détaillé des interventions, conforme au planning général, doit être fourni et respecté.</a:t>
            </a:r>
          </a:p>
          <a:p>
            <a:pPr algn="l">
              <a:defRPr sz="1600"/>
            </a:pPr>
            <a:r>
              <a:t>- En cas de dégradations dues à une protection insuffisante, l'entreprise sera tenue de remplacer les ouvrages défectueux.</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 mémoire expliquant les modalités d'exécution des travaux</a:t>
            </a:r>
          </a:p>
        </p:txBody>
      </p:sp>
      <p:sp>
        <p:nvSpPr>
          <p:cNvPr id="3" name="Content Placeholder 2"/>
          <p:cNvSpPr>
            <a:spLocks noGrp="1"/>
          </p:cNvSpPr>
          <p:nvPr>
            <p:ph idx="1"/>
          </p:nvPr>
        </p:nvSpPr>
        <p:spPr/>
        <p:txBody>
          <a:bodyPr/>
          <a:lstStyle/>
          <a:p>
            <a:pPr algn="l">
              <a:defRPr sz="1600"/>
            </a:pPr>
            <a:r>
              <a:t>- L'entreprise doit réaliser un prototype de mur en pisé de 2m2 pour valider les modalités de mise en œuvre, y compris le coffrage, le compactage et la tenue en eau.</a:t>
            </a:r>
          </a:p>
          <a:p>
            <a:pPr algn="l">
              <a:defRPr sz="1600"/>
            </a:pPr>
            <a:r>
              <a:t>- La protection des ouvrages en terre crue doit être assurée jusqu'à la réception par la Maîtrise d'Œuvre et la Maîtrise d'Ouvrage, particulièrement contre les intempéries et les dégradations dues aux autres corps d'état.</a:t>
            </a:r>
          </a:p>
          <a:p>
            <a:pPr algn="l">
              <a:defRPr sz="1600"/>
            </a:pPr>
            <a:r>
              <a:t>- Les travaux préparatoires doivent inclure la réception des supports et la vérification du calepinage avant la pose définitive, avec un essai "à sec" pour valider la concordance du plan de calepinage avec la réalité de l'ouvrage.</a:t>
            </a:r>
          </a:p>
          <a:p>
            <a:pPr algn="l">
              <a:defRPr sz="1600"/>
            </a:pPr>
            <a:r>
              <a:t>- Tous les matériaux utilisés doivent être neufs et exempt de vice qui pourrait nuire à la résistance ou à l'aspect des ouvrages.</a:t>
            </a:r>
          </a:p>
          <a:p>
            <a:pPr algn="l">
              <a:defRPr sz="1600"/>
            </a:pPr>
            <a:r>
              <a:t>- L'entreprise est responsable de l'établissement des calendriers pour les études et les travaux, en coordination avec l'Organisateur de Projet de Construction (OPC).</a:t>
            </a:r>
          </a:p>
          <a:p>
            <a:pPr algn="l">
              <a:defRPr sz="1600"/>
            </a:pPr>
            <a:r>
              <a:t>- Des essais et contrôles doivent être réalisés selon les normes ou par le Bureau de Contrôle, avec fourniture des procès-verbaux correspondants.</a:t>
            </a:r>
          </a:p>
          <a:p>
            <a:pPr algn="l">
              <a:defRPr sz="1600"/>
            </a:pPr>
            <a:r>
              <a:t>- Les tolérances spécifiques d'implantation et d'exécution doivent être respectées, comme des tolérances verticales et horizontales sur les murs en pisé. </a:t>
            </a:r>
          </a:p>
          <a:p>
            <a:pPr algn="l">
              <a:defRPr sz="1600"/>
            </a:pPr>
            <a:r>
              <a:t>- Une attention particulière doit être portée à la gestion des déchets et au nettoyage des salissures dues à l'exécution des travaux.</a:t>
            </a:r>
          </a:p>
          <a:p>
            <a:pPr algn="l">
              <a:defRPr sz="1600"/>
            </a:pPr>
            <a:r>
              <a:t>- Tous les échafaudages et structures provisoires nécessaires durant le montage doivent être planifiés et soumis au Maître d'Œuvre pour approbation.</a:t>
            </a:r>
          </a:p>
          <a:p>
            <a:pPr algn="l">
              <a:defRPr sz="1600"/>
            </a:pPr>
            <a:r>
              <a:t>- Les fiches techniques des matériaux utilisés doivent être fournies, ainsi que les procès-verbaux d'essai.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 moyens en personnel affecté au chantier</a:t>
            </a:r>
          </a:p>
        </p:txBody>
      </p:sp>
      <p:sp>
        <p:nvSpPr>
          <p:cNvPr id="3" name="Content Placeholder 2"/>
          <p:cNvSpPr>
            <a:spLocks noGrp="1"/>
          </p:cNvSpPr>
          <p:nvPr>
            <p:ph idx="1"/>
          </p:nvPr>
        </p:nvSpPr>
        <p:spPr/>
        <p:txBody>
          <a:bodyPr/>
          <a:lstStyle/>
          <a:p>
            <a:pPr algn="l">
              <a:defRPr sz="1600"/>
            </a:pPr>
            <a:r>
              <a:t>- L’Entreprise doit respecter le PGCSPS (Plan Général de Coordination de Sécurité et de Protection de la Santé) dès le début des travaux.</a:t>
            </a:r>
          </a:p>
          <a:p>
            <a:pPr algn="l">
              <a:defRPr sz="1600"/>
            </a:pPr>
            <a:r>
              <a:t>- L’Entreprise doit prendre connaissance de toutes les informations des documents de consultation, y compris le CCTP, les plans, et les recommandations des autorités compétentes.</a:t>
            </a:r>
          </a:p>
          <a:p>
            <a:pPr algn="l">
              <a:defRPr sz="1600"/>
            </a:pPr>
            <a:r>
              <a:t>- Tous les frais relatifs à l’organisation et à la sécurité sur le chantier doivent être inclus dans le prix des prestations de l’Entreprise.</a:t>
            </a:r>
          </a:p>
          <a:p>
            <a:pPr algn="l">
              <a:defRPr sz="1600"/>
            </a:pPr>
            <a:r>
              <a:t>- En cas d’utilisation de sous-traitants, l’Entreprise doit garantir la coordination en matière de sécurité et protection de la santé sur le chantier, conformément aux législations en vigueur.</a:t>
            </a:r>
          </a:p>
          <a:p>
            <a:pPr algn="l">
              <a:defRPr sz="1600"/>
            </a:pPr>
            <a:r>
              <a:t>- La formation du personnel affecté au montage et à la réception des échafaudages et à l'utilisation des dispositifs de levage est obligatoire et doit être justifiée par l’Entreprise.</a:t>
            </a:r>
          </a:p>
          <a:p>
            <a:pPr algn="l">
              <a:defRPr sz="1600"/>
            </a:pPr>
            <a:r>
              <a:t>- Les contrats de travail du personnel affecté au chantier devront être conformes aux exigences du Code du travail et aux normes en vigueur.</a:t>
            </a:r>
          </a:p>
          <a:p>
            <a:pPr algn="l">
              <a:defRPr sz="1600"/>
            </a:pPr>
            <a:r>
              <a:t>- L’Entreprise doit vérifier que le matériel et les moyens de levage respectent la réglementation en vigueur, y compris la conformité CE.</a:t>
            </a:r>
          </a:p>
          <a:p>
            <a:pPr algn="l">
              <a:defRPr sz="1600"/>
            </a:pPr>
            <a:r>
              <a:t>- Tous les membres du personnel doivent avoir des qualifications adéquates pour les tâches à réaliser sur le chantier, notamment pour la sécurité et la protection des ouvrages.</a:t>
            </a:r>
          </a:p>
          <a:p>
            <a:pPr algn="l">
              <a:defRPr sz="1600"/>
            </a:pPr>
            <a:r>
              <a:t>- L’Entreprise est responsable de la mise à jour régulière des compétences de son personnel, y compris les formations spécifiques liées aux risques du chantier.</a:t>
            </a:r>
          </a:p>
          <a:p>
            <a:pPr algn="l">
              <a:defRPr sz="1600"/>
            </a:pPr>
            <a:r>
              <a:t>- Des examens réguliers quant à la sécurité des installations de chantier doivent être effectués et notés dans le cadre du suivi de la sécurité.</a:t>
            </a:r>
          </a:p>
          <a:p>
            <a:pPr algn="l">
              <a:defRPr sz="1600"/>
            </a:pPr>
            <a:r>
              <a:t>- Les documents de sécurité et d’organisation doivent être visibles sur le chantier et accessibles à tous les intervenants.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Équipements et matériels utilisés, moyens de translation horizontal &amp; vertical</a:t>
            </a:r>
          </a:p>
        </p:txBody>
      </p:sp>
      <p:sp>
        <p:nvSpPr>
          <p:cNvPr id="3" name="Content Placeholder 2"/>
          <p:cNvSpPr>
            <a:spLocks noGrp="1"/>
          </p:cNvSpPr>
          <p:nvPr>
            <p:ph idx="1"/>
          </p:nvPr>
        </p:nvSpPr>
        <p:spPr/>
        <p:txBody>
          <a:bodyPr/>
          <a:lstStyle/>
          <a:p>
            <a:pPr algn="l">
              <a:defRPr sz="1600"/>
            </a:pPr>
            <a:r>
              <a:t>- Les frais de montage et d'installation des dispositifs de sécurité nécessaires au bon déroulement des travaux doivent être inclus dans le prix de chaque article.</a:t>
            </a:r>
          </a:p>
          <a:p>
            <a:pPr algn="l">
              <a:defRPr sz="1600"/>
            </a:pPr>
            <a:r>
              <a:t>- L'entrepreneur est responsable de ses propres installations de chantier et moyens de levage, distincts des installations communes.</a:t>
            </a:r>
          </a:p>
          <a:p>
            <a:pPr algn="l">
              <a:defRPr sz="1600"/>
            </a:pPr>
            <a:r>
              <a:t>- Des études d'exécution, comprenant des plans d'atelier et de construction, doivent être établies.</a:t>
            </a:r>
          </a:p>
          <a:p>
            <a:pPr algn="l">
              <a:defRPr sz="1600"/>
            </a:pPr>
            <a:r>
              <a:t>- L'entrepreneur doit respecter les tolérances d'implantation spécifiées : écart vertical à l'axe d'une structure ± 5mm et tolérances de faux aplomb de 10mm par 3m de hauteur.</a:t>
            </a:r>
          </a:p>
          <a:p>
            <a:pPr algn="l">
              <a:defRPr sz="1600"/>
            </a:pPr>
            <a:r>
              <a:t>- La maçonnerie doit être réalisée avec des joints d'une épaisseur comprise entre 10 et 15 mm, réguliers et bien répartis.</a:t>
            </a:r>
          </a:p>
          <a:p>
            <a:pPr algn="l">
              <a:defRPr sz="1600"/>
            </a:pPr>
            <a:r>
              <a:t>- La planéité d'ensemble du mur doit être vérifiée sur 10 mètres avec un cordeau, assurant ainsi l'alignement correct des blocs.</a:t>
            </a:r>
          </a:p>
          <a:p>
            <a:pPr algn="l">
              <a:defRPr sz="1600"/>
            </a:pPr>
            <a:r>
              <a:t>- Des contrôles visuels réguliers doivent être effectués sur les matériaux et équipements utilisés, incluant les mélanges de terre et l'homogénéité des couches.</a:t>
            </a:r>
          </a:p>
          <a:p>
            <a:pPr algn="l">
              <a:defRPr sz="1600"/>
            </a:pPr>
            <a:r>
              <a:t>- Des protections temporaires doivent être mises en place et maintenues jusqu'à la réception des travaux pour éviter lésions et détériorations.</a:t>
            </a:r>
          </a:p>
          <a:p>
            <a:pPr algn="l">
              <a:defRPr sz="1600"/>
            </a:pPr>
            <a:r>
              <a:t>- En cas de défaillance de la protection des ouvrages, l'entrepreneur doit intervenir sous 24 heures pour rectifier le problème.</a:t>
            </a:r>
          </a:p>
          <a:p>
            <a:pPr algn="l">
              <a:defRPr sz="1600"/>
            </a:pPr>
            <a:r>
              <a:t>- L'entrepreneur doit assurer le nettoyage général des ouvrages à la fin du chantier, en respectant les recommandations des fournisseurs concernant les produits de nettoyage.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 éventuels besoins en installation de chantiers : aire de stockage…</a:t>
            </a:r>
          </a:p>
        </p:txBody>
      </p:sp>
      <p:sp>
        <p:nvSpPr>
          <p:cNvPr id="3" name="Content Placeholder 2"/>
          <p:cNvSpPr>
            <a:spLocks noGrp="1"/>
          </p:cNvSpPr>
          <p:nvPr>
            <p:ph idx="1"/>
          </p:nvPr>
        </p:nvSpPr>
        <p:spPr/>
        <p:txBody>
          <a:bodyPr/>
          <a:lstStyle/>
          <a:p>
            <a:pPr algn="l">
              <a:defRPr sz="1600"/>
            </a:pPr>
            <a:r>
              <a:t>- Les zones de stockage des matériaux de terre crue doivent être clairement délimitées et protégées des eaux météoriques pour maintenir la matière première sèche avant mise en œuvre.</a:t>
            </a:r>
          </a:p>
          <a:p>
            <a:pPr algn="l">
              <a:defRPr sz="1600"/>
            </a:pPr>
            <a:r>
              <a:t>- En cas d'anomalie sur la protection des voiles de façades en pisé, l'entrepreneur doit intervenir dans les 24 heures pour corriger le problème.</a:t>
            </a:r>
          </a:p>
          <a:p>
            <a:pPr algn="l">
              <a:defRPr sz="1600"/>
            </a:pPr>
            <a:r>
              <a:t>- Une couvertine temporaire de protection doit être mise en place au-dessus des zones découvertes pendant toute la durée des travaux.</a:t>
            </a:r>
          </a:p>
          <a:p>
            <a:pPr algn="l">
              <a:defRPr sz="1600"/>
            </a:pPr>
            <a:r>
              <a:t>- La couvertine devra rester en place jusqu'à la mise hors d'eau du bâtiment.</a:t>
            </a:r>
          </a:p>
          <a:p>
            <a:pPr algn="l">
              <a:defRPr sz="1600"/>
            </a:pPr>
            <a:r>
              <a:t>- Un plan de stockage des blocs de pisé préfabriqués doit être établi, et ces blocs doivent être stockés à l'abri des intempéries.</a:t>
            </a:r>
          </a:p>
          <a:p>
            <a:pPr algn="l">
              <a:defRPr sz="1600"/>
            </a:pPr>
            <a:r>
              <a:t>- Les blocs de pisé préfabriqués doivent être stockés sur palettes et dans un espace ventilé pendant au moins un mois avant leur assemblage sur le chantier.</a:t>
            </a:r>
          </a:p>
          <a:p>
            <a:pPr algn="l">
              <a:defRPr sz="1600"/>
            </a:pPr>
            <a:r>
              <a:t>- Les matériaux doivent subir un contrôle qualité lors de la mise en œuvre, notamment en termes d'homogénéité et de teneur en eau.</a:t>
            </a:r>
          </a:p>
          <a:p>
            <a:pPr algn="l">
              <a:defRPr sz="1600"/>
            </a:pPr>
            <a:r>
              <a:t>- Des réservations sont nécessaires pour le levage et la pose de blocs de pisé préfabriqués, visant à faciliter la maçonnerie.</a:t>
            </a:r>
          </a:p>
          <a:p>
            <a:pPr algn="l">
              <a:defRPr sz="1600"/>
            </a:pPr>
            <a:r>
              <a:t>- La protection contre les chocs et dégradations doit être assurée pendant le transport et le stockage des matériaux.</a:t>
            </a:r>
          </a:p>
          <a:p>
            <a:pPr algn="l">
              <a:defRPr sz="1600"/>
            </a:pPr>
            <a:r>
              <a:t>- Tous les dispositifs de sécurité nécessaires pour le bon déroulement des travaux doivent être inclus dans le prix des prestations.</a:t>
            </a:r>
          </a:p>
          <a:p>
            <a:pPr algn="l">
              <a:defRPr sz="1600"/>
            </a:pPr>
            <a:r>
              <a:t>- Les matériaux doivent répondre aux spécifications de qualité définies dans les normes en vigueur.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 principales mesures prévues pour assurer l'hygiène, la sécurité et la propreté du chantier</a:t>
            </a:r>
          </a:p>
        </p:txBody>
      </p:sp>
      <p:sp>
        <p:nvSpPr>
          <p:cNvPr id="3" name="Content Placeholder 2"/>
          <p:cNvSpPr>
            <a:spLocks noGrp="1"/>
          </p:cNvSpPr>
          <p:nvPr>
            <p:ph idx="1"/>
          </p:nvPr>
        </p:nvSpPr>
        <p:spPr/>
        <p:txBody>
          <a:bodyPr/>
          <a:lstStyle/>
          <a:p>
            <a:pPr algn="l">
              <a:defRPr sz="1600"/>
            </a:pPr>
            <a:r>
              <a:t>- Les garde-corps provisoires doivent être installés au fur et à mesure de l'avancement des travaux pour garantir la sécurité des ouvriers.</a:t>
            </a:r>
          </a:p>
          <a:p>
            <a:pPr algn="l">
              <a:defRPr sz="1600"/>
            </a:pPr>
            <a:r>
              <a:t>- Les matériaux inflammables doivent être stockés dans des zones spécifiques et clairement délimitées.</a:t>
            </a:r>
          </a:p>
          <a:p>
            <a:pPr algn="l">
              <a:defRPr sz="1600"/>
            </a:pPr>
            <a:r>
              <a:t>- Les dépôts de carburant doivent être conformes à la réglementation en vigueur.</a:t>
            </a:r>
          </a:p>
          <a:p>
            <a:pPr algn="l">
              <a:defRPr sz="1600"/>
            </a:pPr>
            <a:r>
              <a:t>- Tous les équipements de lutte contre l'incendie doivent être accessibles et maintenus en état de fonctionnement.</a:t>
            </a:r>
          </a:p>
          <a:p>
            <a:pPr algn="l">
              <a:defRPr sz="1600"/>
            </a:pPr>
            <a:r>
              <a:t>- L'entrepreneur se doit de répondre aux demandes du coordinateur de sécurité concernant l'organisation de la sécurité sur le chantier.</a:t>
            </a:r>
          </a:p>
          <a:p>
            <a:pPr algn="l">
              <a:defRPr sz="1600"/>
            </a:pPr>
            <a:r>
              <a:t>- Le nettoyage des cantonnements est de la responsabilité de l'entrepreneur et doit être effectué régulièrement.</a:t>
            </a:r>
          </a:p>
          <a:p>
            <a:pPr algn="l">
              <a:defRPr sz="1600"/>
            </a:pPr>
            <a:r>
              <a:t>- Les zones de stockage des matériaux doivent être protégées des intempéries pour éviter tout dommage aux matériaux.</a:t>
            </a:r>
          </a:p>
          <a:p>
            <a:pPr algn="l">
              <a:defRPr sz="1600"/>
            </a:pPr>
            <a:r>
              <a:t>- En cas de défaillance dans la protection des ouvrages, l'entrepreneur a l'obligation d'intervenir dans les 24 heures pour corriger le problème.</a:t>
            </a:r>
          </a:p>
          <a:p>
            <a:pPr algn="l">
              <a:defRPr sz="1600"/>
            </a:pPr>
            <a:r>
              <a:t>- Une couvercle temporaire doit être installé pour protéger les parties découvertes du bâtiment en construction.</a:t>
            </a:r>
          </a:p>
          <a:p>
            <a:pPr algn="l">
              <a:defRPr sz="1600"/>
            </a:pPr>
            <a:r>
              <a:t>- Des dispositifs de sécurité collectifs comme des filets et des bouchements de trémie doivent être mis en œuvre au chantier.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Liste des sous-traitants envisagés (l’Entreprise peut citer plusieurs sous-traitants par nature de prestation)</a:t>
            </a:r>
          </a:p>
        </p:txBody>
      </p:sp>
      <p:sp>
        <p:nvSpPr>
          <p:cNvPr id="3" name="Content Placeholder 2"/>
          <p:cNvSpPr>
            <a:spLocks noGrp="1"/>
          </p:cNvSpPr>
          <p:nvPr>
            <p:ph idx="1"/>
          </p:nvPr>
        </p:nvSpPr>
        <p:spPr/>
        <p:txBody>
          <a:bodyPr/>
          <a:lstStyle/>
          <a:p>
            <a:pPr algn="l">
              <a:defRPr sz="1600"/>
            </a:pPr>
            <a:r>
              <a:t>- L'Entreprise doit prendre connaissance des documents relatifs à la sécurité et à la coordination si elle fait appel à des sous-traitants.</a:t>
            </a:r>
          </a:p>
          <a:p>
            <a:pPr algn="l">
              <a:defRPr sz="1600"/>
            </a:pPr>
            <a:r>
              <a:t>- Il est nécessaire de respecter les lois, décrets, et circulaires concernant la sécurité lors de l'intervention de plusieurs entreprises sur le chantier.</a:t>
            </a:r>
          </a:p>
          <a:p>
            <a:pPr algn="l">
              <a:defRPr sz="1600"/>
            </a:pPr>
            <a:r>
              <a:t>- L'Entrepreneur est contractuellement tenu de répondre aux demandes du coordinateur en matière de sécurité et de protection de la santé.</a:t>
            </a:r>
          </a:p>
          <a:p>
            <a:pPr algn="l">
              <a:defRPr sz="1600"/>
            </a:pPr>
            <a:r>
              <a:t>- Tous les frais relatifs à la sécurité et à l'organisation sont intégrés dans le montant du marché.</a:t>
            </a:r>
          </a:p>
          <a:p>
            <a:pPr algn="l">
              <a:defRPr sz="1600"/>
            </a:pPr>
            <a:r>
              <a:t>- L'Entreprise semble responsable de toutes les sujétions d’exécution et doit évaluer les pré-requis pour toutes ses interventions, y compris celles des sous-traitants.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Pour le lot n° 03</a:t>
            </a:r>
          </a:p>
        </p:txBody>
      </p:sp>
      <p:sp>
        <p:nvSpPr>
          <p:cNvPr id="3" name="Content Placeholder 2"/>
          <p:cNvSpPr>
            <a:spLocks noGrp="1"/>
          </p:cNvSpPr>
          <p:nvPr>
            <p:ph idx="1"/>
          </p:nvPr>
        </p:nvSpPr>
        <p:spPr/>
        <p:txBody>
          <a:bodyPr/>
          <a:lstStyle/>
          <a:p>
            <a:pPr algn="l">
              <a:defRPr sz="1600"/>
            </a:pPr>
            <a:r>
              <a:t>{"constraints_synthesis": ["- L'entreprise doit réaliser tous les travaux nécessaires à l'achèvement complet des ouvrages dans le respect des normes en vigueur.","- Tous les matériaux utilisés pour l'exécution des travaux doivent être approuvés par le maître d'œuvre et le bureau de contrôle.","- Chaque type de matériau doit être accompagné de procès-verbaux d'essai lors de l'offre et à chaque étape de la construction.","- Les éléments non conformes ou de qualité inférieure peuvent être refusés par le maître d'œuvre, aux frais de l'entreprise.","- L'entreprise doit se conformer aux exigences de sécurité définies dans le PGCSPS lors du chantier.","- La mise en œuvre des chainages doit garantir la tenue de l'ouvrage et le transfert des efforts aux fondations.","- Les joints d'étanchéité entre différents ouvrages doivent être mis en œuvre dans le respect des écarts nécessaires à la déformation des ouvrages.","- Toute fourniture de terre pour le pisé doit être accompagnée de contrôles qualité pertinents et d'une fiche d'identité de la terre.","- Les matériaux doivent être stockés et manipulés de manière à éviter toute dégradation et à garantir leur qualité jusqu'à l'achèvement des travaux.","- L'entreprise doit assurer la compatibilité de tous les matériaux avec les joints et produits de protection utilisés dans les ouvrages.”],"coverage": 0.0}</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installation fondation gros-œuvre</a:t>
            </a:r>
          </a:p>
        </p:txBody>
      </p:sp>
      <p:sp>
        <p:nvSpPr>
          <p:cNvPr id="3" name="Content Placeholder 2"/>
          <p:cNvSpPr>
            <a:spLocks noGrp="1"/>
          </p:cNvSpPr>
          <p:nvPr>
            <p:ph idx="1"/>
          </p:nvPr>
        </p:nvSpPr>
        <p:spPr/>
        <p:txBody>
          <a:bodyPr/>
          <a:lstStyle/>
          <a:p>
            <a:pPr algn="l">
              <a:defRPr sz="1600"/>
            </a:pPr>
            <a:r>
              <a:t>- Réalisation de la descente de charges de la charpente à fournir au Gros-œuvre.</a:t>
            </a:r>
          </a:p>
          <a:p>
            <a:pPr algn="l">
              <a:defRPr sz="1600"/>
            </a:pPr>
            <a:r>
              <a:t>- Plan d’implantation des ouvrages en terre et pierre à établir.</a:t>
            </a:r>
          </a:p>
          <a:p>
            <a:pPr algn="l">
              <a:defRPr sz="1600"/>
            </a:pPr>
            <a:r>
              <a:t>- Mise au point des détails d'ancrage en coordination avec le lot terre et pierre.</a:t>
            </a:r>
          </a:p>
          <a:p>
            <a:pPr algn="l">
              <a:defRPr sz="1600"/>
            </a:pPr>
            <a:r>
              <a:t>- Fourniture des tiges pré scellées et tous les éléments nécessaires à l’ancrage des ouvrages en terre et pierre sur les ouvrages du gros œuvre.</a:t>
            </a:r>
          </a:p>
          <a:p>
            <a:pPr algn="l">
              <a:defRPr sz="1600"/>
            </a:pPr>
            <a:r>
              <a:t>- Préparation des réservations pour l’ancrage par le lot terre et pierre.</a:t>
            </a:r>
          </a:p>
          <a:p>
            <a:pPr algn="l">
              <a:defRPr sz="1600"/>
            </a:pPr>
            <a:r>
              <a:t>- Les chaînages mis en œuvre doivent assurer le transfert des efforts horizontaux et verticaux aux fondations.</a:t>
            </a:r>
          </a:p>
          <a:p>
            <a:pPr algn="l">
              <a:defRPr sz="1600"/>
            </a:pPr>
            <a:r>
              <a:t>- Les chevilles à expansion sont proscrites, il faut privilégier des inserts à basculement type Fischer ou des fixations par scellement chimique.</a:t>
            </a:r>
          </a:p>
          <a:p>
            <a:pPr algn="l">
              <a:defRPr sz="1600"/>
            </a:pPr>
            <a:r>
              <a:t>- Les murs de soubassement en pierre doivent être monobloc et fixés correctement avec des systèmes adaptés.</a:t>
            </a:r>
          </a:p>
          <a:p>
            <a:pPr algn="l">
              <a:defRPr sz="1600"/>
            </a:pPr>
            <a:r>
              <a:t>- Protection des surfaces en terre par hydrofugation et antigraffiti, transmission de la fiche technique au démarrage des travaux.</a:t>
            </a:r>
          </a:p>
          <a:p>
            <a:pPr algn="l">
              <a:defRPr sz="1600"/>
            </a:pPr>
            <a:r>
              <a:t>- Coordination avec les autres lots (Démolition, Charpente, etc.) pour assurer une interface et un bon déroulement des travaux.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