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81"/>
  </p:handoutMasterIdLst>
  <p:sldIdLst>
    <p:sldId id="925" r:id="rId3"/>
    <p:sldId id="935" r:id="rId5"/>
    <p:sldId id="782" r:id="rId6"/>
    <p:sldId id="965" r:id="rId7"/>
    <p:sldId id="967" r:id="rId8"/>
    <p:sldId id="966" r:id="rId9"/>
    <p:sldId id="968" r:id="rId10"/>
    <p:sldId id="970" r:id="rId11"/>
    <p:sldId id="969" r:id="rId12"/>
    <p:sldId id="971" r:id="rId13"/>
    <p:sldId id="972" r:id="rId14"/>
    <p:sldId id="973" r:id="rId15"/>
    <p:sldId id="974" r:id="rId16"/>
    <p:sldId id="975" r:id="rId17"/>
    <p:sldId id="976" r:id="rId18"/>
    <p:sldId id="977" r:id="rId19"/>
    <p:sldId id="978" r:id="rId20"/>
    <p:sldId id="979" r:id="rId21"/>
    <p:sldId id="980" r:id="rId22"/>
    <p:sldId id="981" r:id="rId23"/>
    <p:sldId id="982" r:id="rId24"/>
    <p:sldId id="983" r:id="rId25"/>
    <p:sldId id="984" r:id="rId26"/>
    <p:sldId id="985" r:id="rId27"/>
    <p:sldId id="986" r:id="rId28"/>
    <p:sldId id="987" r:id="rId29"/>
    <p:sldId id="988" r:id="rId30"/>
    <p:sldId id="989" r:id="rId31"/>
    <p:sldId id="990" r:id="rId32"/>
    <p:sldId id="991" r:id="rId33"/>
    <p:sldId id="992" r:id="rId34"/>
    <p:sldId id="993" r:id="rId35"/>
    <p:sldId id="994" r:id="rId36"/>
    <p:sldId id="995" r:id="rId37"/>
    <p:sldId id="996" r:id="rId38"/>
    <p:sldId id="997" r:id="rId39"/>
    <p:sldId id="999" r:id="rId40"/>
    <p:sldId id="998" r:id="rId41"/>
    <p:sldId id="1000" r:id="rId42"/>
    <p:sldId id="1001" r:id="rId43"/>
    <p:sldId id="1002" r:id="rId44"/>
    <p:sldId id="1003" r:id="rId45"/>
    <p:sldId id="1004" r:id="rId46"/>
    <p:sldId id="1005" r:id="rId47"/>
    <p:sldId id="1006" r:id="rId48"/>
    <p:sldId id="1007" r:id="rId49"/>
    <p:sldId id="1008" r:id="rId50"/>
    <p:sldId id="1009" r:id="rId51"/>
    <p:sldId id="1010" r:id="rId52"/>
    <p:sldId id="1011" r:id="rId53"/>
    <p:sldId id="1012" r:id="rId54"/>
    <p:sldId id="1013" r:id="rId55"/>
    <p:sldId id="1015" r:id="rId56"/>
    <p:sldId id="1016" r:id="rId57"/>
    <p:sldId id="1017" r:id="rId58"/>
    <p:sldId id="1018" r:id="rId59"/>
    <p:sldId id="1019" r:id="rId60"/>
    <p:sldId id="1020" r:id="rId61"/>
    <p:sldId id="1021" r:id="rId62"/>
    <p:sldId id="1022" r:id="rId63"/>
    <p:sldId id="1023" r:id="rId64"/>
    <p:sldId id="1024" r:id="rId65"/>
    <p:sldId id="1025" r:id="rId66"/>
    <p:sldId id="1026" r:id="rId67"/>
    <p:sldId id="1027" r:id="rId68"/>
    <p:sldId id="1028" r:id="rId69"/>
    <p:sldId id="1029" r:id="rId70"/>
    <p:sldId id="1030" r:id="rId71"/>
    <p:sldId id="1031" r:id="rId72"/>
    <p:sldId id="1032" r:id="rId73"/>
    <p:sldId id="1033" r:id="rId74"/>
    <p:sldId id="1034" r:id="rId75"/>
    <p:sldId id="1035" r:id="rId76"/>
    <p:sldId id="1036" r:id="rId77"/>
    <p:sldId id="1037" r:id="rId78"/>
    <p:sldId id="963" r:id="rId79"/>
    <p:sldId id="962" r:id="rId80"/>
  </p:sldIdLst>
  <p:sldSz cx="12196445" cy="6858000"/>
  <p:notesSz cx="6858000" cy="9144000"/>
  <p:custDataLst>
    <p:tags r:id="rId8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006BBC"/>
    <a:srgbClr val="F8F8F8"/>
    <a:srgbClr val="EAEAEA"/>
    <a:srgbClr val="DDDDDD"/>
    <a:srgbClr val="0DC2D5"/>
    <a:srgbClr val="17DCF1"/>
    <a:srgbClr val="12D0CB"/>
    <a:srgbClr val="FDE673"/>
    <a:srgbClr val="FDE1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3" autoAdjust="0"/>
    <p:restoredTop sz="49635" autoAdjust="0"/>
  </p:normalViewPr>
  <p:slideViewPr>
    <p:cSldViewPr snapToObjects="1">
      <p:cViewPr varScale="1">
        <p:scale>
          <a:sx n="80" d="100"/>
          <a:sy n="80" d="100"/>
        </p:scale>
        <p:origin x="-898" y="-8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gs" Target="tags/tag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624" y="908050"/>
            <a:ext cx="10601349" cy="635000"/>
          </a:xfrm>
        </p:spPr>
        <p:txBody>
          <a:bodyPr/>
          <a:lstStyle>
            <a:lvl1pPr>
              <a:defRPr>
                <a:solidFill>
                  <a:schemeClr val="tx2"/>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25624" y="1600200"/>
            <a:ext cx="10601349" cy="452596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2" name="Freeform 5"/>
          <p:cNvSpPr/>
          <p:nvPr userDrawn="1"/>
        </p:nvSpPr>
        <p:spPr bwMode="auto">
          <a:xfrm>
            <a:off x="0" y="6624205"/>
            <a:ext cx="10372256" cy="233795"/>
          </a:xfrm>
          <a:custGeom>
            <a:avLst/>
            <a:gdLst>
              <a:gd name="T0" fmla="*/ 0 w 13604"/>
              <a:gd name="T1" fmla="*/ 275 h 275"/>
              <a:gd name="T2" fmla="*/ 13508 w 13604"/>
              <a:gd name="T3" fmla="*/ 275 h 275"/>
              <a:gd name="T4" fmla="*/ 13604 w 13604"/>
              <a:gd name="T5" fmla="*/ 0 h 275"/>
              <a:gd name="T6" fmla="*/ 0 w 13604"/>
              <a:gd name="T7" fmla="*/ 0 h 275"/>
              <a:gd name="T8" fmla="*/ 0 w 13604"/>
              <a:gd name="T9" fmla="*/ 275 h 275"/>
            </a:gdLst>
            <a:ahLst/>
            <a:cxnLst>
              <a:cxn ang="0">
                <a:pos x="T0" y="T1"/>
              </a:cxn>
              <a:cxn ang="0">
                <a:pos x="T2" y="T3"/>
              </a:cxn>
              <a:cxn ang="0">
                <a:pos x="T4" y="T5"/>
              </a:cxn>
              <a:cxn ang="0">
                <a:pos x="T6" y="T7"/>
              </a:cxn>
              <a:cxn ang="0">
                <a:pos x="T8" y="T9"/>
              </a:cxn>
            </a:cxnLst>
            <a:rect l="0" t="0" r="r" b="b"/>
            <a:pathLst>
              <a:path w="13604" h="275">
                <a:moveTo>
                  <a:pt x="0" y="275"/>
                </a:moveTo>
                <a:lnTo>
                  <a:pt x="13508" y="275"/>
                </a:lnTo>
                <a:lnTo>
                  <a:pt x="13604" y="0"/>
                </a:lnTo>
                <a:lnTo>
                  <a:pt x="0" y="0"/>
                </a:lnTo>
                <a:lnTo>
                  <a:pt x="0" y="275"/>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4" name="Freeform 6"/>
          <p:cNvSpPr/>
          <p:nvPr userDrawn="1"/>
        </p:nvSpPr>
        <p:spPr bwMode="auto">
          <a:xfrm>
            <a:off x="10337503" y="6482033"/>
            <a:ext cx="1859297" cy="375967"/>
          </a:xfrm>
          <a:custGeom>
            <a:avLst/>
            <a:gdLst>
              <a:gd name="T0" fmla="*/ 162 w 2439"/>
              <a:gd name="T1" fmla="*/ 0 h 443"/>
              <a:gd name="T2" fmla="*/ 0 w 2439"/>
              <a:gd name="T3" fmla="*/ 443 h 443"/>
              <a:gd name="T4" fmla="*/ 2439 w 2439"/>
              <a:gd name="T5" fmla="*/ 443 h 443"/>
              <a:gd name="T6" fmla="*/ 2439 w 2439"/>
              <a:gd name="T7" fmla="*/ 0 h 443"/>
              <a:gd name="T8" fmla="*/ 162 w 2439"/>
              <a:gd name="T9" fmla="*/ 0 h 443"/>
            </a:gdLst>
            <a:ahLst/>
            <a:cxnLst>
              <a:cxn ang="0">
                <a:pos x="T0" y="T1"/>
              </a:cxn>
              <a:cxn ang="0">
                <a:pos x="T2" y="T3"/>
              </a:cxn>
              <a:cxn ang="0">
                <a:pos x="T4" y="T5"/>
              </a:cxn>
              <a:cxn ang="0">
                <a:pos x="T6" y="T7"/>
              </a:cxn>
              <a:cxn ang="0">
                <a:pos x="T8" y="T9"/>
              </a:cxn>
            </a:cxnLst>
            <a:rect l="0" t="0" r="r" b="b"/>
            <a:pathLst>
              <a:path w="2439" h="443">
                <a:moveTo>
                  <a:pt x="162" y="0"/>
                </a:moveTo>
                <a:lnTo>
                  <a:pt x="0" y="443"/>
                </a:lnTo>
                <a:lnTo>
                  <a:pt x="2439" y="443"/>
                </a:lnTo>
                <a:lnTo>
                  <a:pt x="2439" y="0"/>
                </a:lnTo>
                <a:lnTo>
                  <a:pt x="162"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 name="Rectangle 6"/>
          <p:cNvSpPr>
            <a:spLocks noChangeArrowheads="1"/>
          </p:cNvSpPr>
          <p:nvPr userDrawn="1"/>
        </p:nvSpPr>
        <p:spPr bwMode="auto">
          <a:xfrm>
            <a:off x="10809099" y="6544615"/>
            <a:ext cx="1115532" cy="244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dirty="0" smtClean="0">
                <a:ln>
                  <a:noFill/>
                </a:ln>
                <a:solidFill>
                  <a:schemeClr val="accent2"/>
                </a:solidFill>
                <a:effectLst/>
                <a:latin typeface="+mj-ea"/>
                <a:ea typeface="+mj-ea"/>
                <a:cs typeface="宋体" panose="02010600030101010101" pitchFamily="2" charset="-122"/>
              </a:rPr>
              <a:t>第          页</a:t>
            </a:r>
            <a:endParaRPr kumimoji="0" lang="zh-CN" sz="1800" b="0" i="0" u="none" strike="noStrike" cap="none" normalizeH="0" baseline="0" dirty="0" smtClean="0">
              <a:ln>
                <a:noFill/>
              </a:ln>
              <a:solidFill>
                <a:schemeClr val="accent2"/>
              </a:solidFill>
              <a:effectLst/>
              <a:latin typeface="+mj-ea"/>
              <a:ea typeface="+mj-ea"/>
              <a:cs typeface="宋体" panose="02010600030101010101" pitchFamily="2" charset="-122"/>
            </a:endParaRPr>
          </a:p>
        </p:txBody>
      </p:sp>
      <p:sp>
        <p:nvSpPr>
          <p:cNvPr id="13" name="TextBox 12"/>
          <p:cNvSpPr txBox="1"/>
          <p:nvPr userDrawn="1"/>
        </p:nvSpPr>
        <p:spPr>
          <a:xfrm>
            <a:off x="11138277" y="6500739"/>
            <a:ext cx="457176" cy="338554"/>
          </a:xfrm>
          <a:prstGeom prst="rect">
            <a:avLst/>
          </a:prstGeom>
          <a:noFill/>
        </p:spPr>
        <p:txBody>
          <a:bodyPr wrap="none" rtlCol="0">
            <a:spAutoFit/>
          </a:bodyPr>
          <a:lstStyle/>
          <a:p>
            <a:pPr algn="ctr"/>
            <a:fld id="{9BCBF865-A225-49B7-8C06-A3D8CF7C3037}" type="slidenum">
              <a:rPr lang="zh-CN" altLang="en-US" sz="1600" smtClean="0">
                <a:solidFill>
                  <a:schemeClr val="accent2"/>
                </a:solidFill>
                <a:latin typeface="+mj-ea"/>
                <a:ea typeface="+mj-ea"/>
              </a:rPr>
            </a:fld>
            <a:endParaRPr lang="zh-CN" altLang="en-US" sz="1600" dirty="0">
              <a:solidFill>
                <a:schemeClr val="accent2"/>
              </a:solidFill>
              <a:latin typeface="+mj-ea"/>
              <a:ea typeface="+mj-ea"/>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chemeClr val="tx2"/>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chemeClr val="tx2"/>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smtClean="0"/>
              <a:t>单击此处编辑母版标题样式</a:t>
            </a:r>
            <a:endParaRPr lang="zh-CN" dirty="0" smtClean="0"/>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t>单击此处编辑母版文本样式</a:t>
            </a:r>
            <a:endParaRPr lang="zh-CN" dirty="0" smtClean="0"/>
          </a:p>
          <a:p>
            <a:pPr lvl="1"/>
            <a:r>
              <a:rPr lang="zh-CN" dirty="0" smtClean="0"/>
              <a:t>第二级</a:t>
            </a:r>
            <a:endParaRPr lang="zh-CN"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1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nvSpPr>
        <p:spPr bwMode="auto">
          <a:xfrm>
            <a:off x="0" y="0"/>
            <a:ext cx="12196800" cy="3913816"/>
          </a:xfrm>
          <a:custGeom>
            <a:avLst/>
            <a:gdLst>
              <a:gd name="T0" fmla="*/ 16000 w 16000"/>
              <a:gd name="T1" fmla="*/ 0 h 5120"/>
              <a:gd name="T2" fmla="*/ 0 w 16000"/>
              <a:gd name="T3" fmla="*/ 0 h 5120"/>
              <a:gd name="T4" fmla="*/ 0 w 16000"/>
              <a:gd name="T5" fmla="*/ 5120 h 5120"/>
              <a:gd name="T6" fmla="*/ 4993 w 16000"/>
              <a:gd name="T7" fmla="*/ 5120 h 5120"/>
              <a:gd name="T8" fmla="*/ 5035 w 16000"/>
              <a:gd name="T9" fmla="*/ 5041 h 5120"/>
              <a:gd name="T10" fmla="*/ 16000 w 16000"/>
              <a:gd name="T11" fmla="*/ 5041 h 5120"/>
              <a:gd name="T12" fmla="*/ 16000 w 16000"/>
              <a:gd name="T13" fmla="*/ 0 h 5120"/>
            </a:gdLst>
            <a:ahLst/>
            <a:cxnLst>
              <a:cxn ang="0">
                <a:pos x="T0" y="T1"/>
              </a:cxn>
              <a:cxn ang="0">
                <a:pos x="T2" y="T3"/>
              </a:cxn>
              <a:cxn ang="0">
                <a:pos x="T4" y="T5"/>
              </a:cxn>
              <a:cxn ang="0">
                <a:pos x="T6" y="T7"/>
              </a:cxn>
              <a:cxn ang="0">
                <a:pos x="T8" y="T9"/>
              </a:cxn>
              <a:cxn ang="0">
                <a:pos x="T10" y="T11"/>
              </a:cxn>
              <a:cxn ang="0">
                <a:pos x="T12" y="T13"/>
              </a:cxn>
            </a:cxnLst>
            <a:rect l="0" t="0" r="r" b="b"/>
            <a:pathLst>
              <a:path w="16000" h="5120">
                <a:moveTo>
                  <a:pt x="16000" y="0"/>
                </a:moveTo>
                <a:lnTo>
                  <a:pt x="0" y="0"/>
                </a:lnTo>
                <a:lnTo>
                  <a:pt x="0" y="5120"/>
                </a:lnTo>
                <a:lnTo>
                  <a:pt x="4993" y="5120"/>
                </a:lnTo>
                <a:lnTo>
                  <a:pt x="5035" y="5041"/>
                </a:lnTo>
                <a:lnTo>
                  <a:pt x="16000" y="5041"/>
                </a:lnTo>
                <a:lnTo>
                  <a:pt x="16000" y="0"/>
                </a:lnTo>
                <a:close/>
              </a:path>
            </a:pathLst>
          </a:custGeom>
          <a:blipFill>
            <a:blip r:embed="rId2"/>
            <a:stretch>
              <a:fillRect/>
            </a:stretch>
          </a:blipFill>
          <a:ln>
            <a:noFill/>
          </a:ln>
        </p:spPr>
        <p:txBody>
          <a:bodyPr vert="horz" wrap="square" lIns="91440" tIns="45720" rIns="91440" bIns="45720" numCol="1" anchor="t" anchorCtr="0" compatLnSpc="1"/>
          <a:lstStyle/>
          <a:p>
            <a:endParaRPr lang="zh-CN" altLang="en-US"/>
          </a:p>
        </p:txBody>
      </p:sp>
      <p:sp>
        <p:nvSpPr>
          <p:cNvPr id="8" name="Freeform 6"/>
          <p:cNvSpPr/>
          <p:nvPr/>
        </p:nvSpPr>
        <p:spPr bwMode="auto">
          <a:xfrm>
            <a:off x="0" y="3942177"/>
            <a:ext cx="3753104" cy="81932"/>
          </a:xfrm>
          <a:custGeom>
            <a:avLst/>
            <a:gdLst>
              <a:gd name="T0" fmla="*/ 0 w 4924"/>
              <a:gd name="T1" fmla="*/ 107 h 107"/>
              <a:gd name="T2" fmla="*/ 4867 w 4924"/>
              <a:gd name="T3" fmla="*/ 107 h 107"/>
              <a:gd name="T4" fmla="*/ 4924 w 4924"/>
              <a:gd name="T5" fmla="*/ 0 h 107"/>
              <a:gd name="T6" fmla="*/ 0 w 4924"/>
              <a:gd name="T7" fmla="*/ 0 h 107"/>
              <a:gd name="T8" fmla="*/ 0 w 4924"/>
              <a:gd name="T9" fmla="*/ 107 h 107"/>
            </a:gdLst>
            <a:ahLst/>
            <a:cxnLst>
              <a:cxn ang="0">
                <a:pos x="T0" y="T1"/>
              </a:cxn>
              <a:cxn ang="0">
                <a:pos x="T2" y="T3"/>
              </a:cxn>
              <a:cxn ang="0">
                <a:pos x="T4" y="T5"/>
              </a:cxn>
              <a:cxn ang="0">
                <a:pos x="T6" y="T7"/>
              </a:cxn>
              <a:cxn ang="0">
                <a:pos x="T8" y="T9"/>
              </a:cxn>
            </a:cxnLst>
            <a:rect l="0" t="0" r="r" b="b"/>
            <a:pathLst>
              <a:path w="4924" h="107">
                <a:moveTo>
                  <a:pt x="0" y="107"/>
                </a:moveTo>
                <a:lnTo>
                  <a:pt x="4867" y="107"/>
                </a:lnTo>
                <a:lnTo>
                  <a:pt x="4924" y="0"/>
                </a:lnTo>
                <a:lnTo>
                  <a:pt x="0" y="0"/>
                </a:lnTo>
                <a:lnTo>
                  <a:pt x="0" y="10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9" name="Freeform 7"/>
          <p:cNvSpPr/>
          <p:nvPr/>
        </p:nvSpPr>
        <p:spPr bwMode="auto">
          <a:xfrm>
            <a:off x="3775162" y="3877577"/>
            <a:ext cx="8421638" cy="146532"/>
          </a:xfrm>
          <a:custGeom>
            <a:avLst/>
            <a:gdLst>
              <a:gd name="T0" fmla="*/ 11046 w 11049"/>
              <a:gd name="T1" fmla="*/ 191 h 191"/>
              <a:gd name="T2" fmla="*/ 0 w 11049"/>
              <a:gd name="T3" fmla="*/ 191 h 191"/>
              <a:gd name="T4" fmla="*/ 102 w 11049"/>
              <a:gd name="T5" fmla="*/ 0 h 191"/>
              <a:gd name="T6" fmla="*/ 11049 w 11049"/>
              <a:gd name="T7" fmla="*/ 0 h 191"/>
              <a:gd name="T8" fmla="*/ 11049 w 11049"/>
              <a:gd name="T9" fmla="*/ 186 h 191"/>
              <a:gd name="T10" fmla="*/ 11046 w 11049"/>
              <a:gd name="T11" fmla="*/ 191 h 191"/>
            </a:gdLst>
            <a:ahLst/>
            <a:cxnLst>
              <a:cxn ang="0">
                <a:pos x="T0" y="T1"/>
              </a:cxn>
              <a:cxn ang="0">
                <a:pos x="T2" y="T3"/>
              </a:cxn>
              <a:cxn ang="0">
                <a:pos x="T4" y="T5"/>
              </a:cxn>
              <a:cxn ang="0">
                <a:pos x="T6" y="T7"/>
              </a:cxn>
              <a:cxn ang="0">
                <a:pos x="T8" y="T9"/>
              </a:cxn>
              <a:cxn ang="0">
                <a:pos x="T10" y="T11"/>
              </a:cxn>
            </a:cxnLst>
            <a:rect l="0" t="0" r="r" b="b"/>
            <a:pathLst>
              <a:path w="11049" h="191">
                <a:moveTo>
                  <a:pt x="11046" y="191"/>
                </a:moveTo>
                <a:lnTo>
                  <a:pt x="0" y="191"/>
                </a:lnTo>
                <a:lnTo>
                  <a:pt x="102" y="0"/>
                </a:lnTo>
                <a:lnTo>
                  <a:pt x="11049" y="0"/>
                </a:lnTo>
                <a:lnTo>
                  <a:pt x="11049" y="186"/>
                </a:lnTo>
                <a:lnTo>
                  <a:pt x="11046" y="191"/>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 name="Rectangle 3"/>
          <p:cNvSpPr txBox="1">
            <a:spLocks noChangeArrowheads="1"/>
          </p:cNvSpPr>
          <p:nvPr/>
        </p:nvSpPr>
        <p:spPr bwMode="auto">
          <a:xfrm>
            <a:off x="1301115" y="859155"/>
            <a:ext cx="10011410" cy="274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5400" b="1" dirty="0" smtClean="0">
                <a:solidFill>
                  <a:schemeClr val="accent2"/>
                </a:solidFill>
                <a:latin typeface="微软雅黑" panose="020B0503020204020204" pitchFamily="34" charset="-122"/>
                <a:ea typeface="微软雅黑" panose="020B0503020204020204" pitchFamily="34" charset="-122"/>
              </a:rPr>
              <a:t>马原课教学主要内容梳理与总</a:t>
            </a:r>
            <a:r>
              <a:rPr lang="zh-CN" altLang="en-US" sz="5400" b="1" dirty="0" smtClean="0">
                <a:solidFill>
                  <a:schemeClr val="accent2"/>
                </a:solidFill>
                <a:latin typeface="+mn-ea"/>
              </a:rPr>
              <a:t>结</a:t>
            </a:r>
            <a:endParaRPr lang="zh-CN" altLang="en-US" sz="5400" b="1" dirty="0" smtClean="0">
              <a:solidFill>
                <a:schemeClr val="accent2"/>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7979">
        <p:blinds dir="vert"/>
      </p:transition>
    </mc:Choice>
    <mc:Fallback>
      <p:transition spd="slow" advTm="7979">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40000">
                                          <p:cBhvr additive="base">
                                            <p:cTn id="11" dur="5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1000"/>
                                            <p:tgtEl>
                                              <p:spTgt spid="7"/>
                                            </p:tgtEl>
                                          </p:cBhvr>
                                        </p:animEffect>
                                      </p:childTnLst>
                                    </p:cTn>
                                  </p:par>
                                </p:childTnLst>
                              </p:cTn>
                            </p:par>
                            <p:par>
                              <p:cTn id="17" fill="hold">
                                <p:stCondLst>
                                  <p:cond delay="1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16"/>
                                            </p:tgtEl>
                                            <p:attrNameLst>
                                              <p:attrName>style.visibility</p:attrName>
                                            </p:attrNameLst>
                                          </p:cBhvr>
                                          <p:to>
                                            <p:strVal val="visible"/>
                                          </p:to>
                                        </p:set>
                                        <p:anim by="(-#ppt_w*2)" calcmode="lin" valueType="num">
                                          <p:cBhvr rctx="PPT">
                                            <p:cTn id="20" dur="500" autoRev="1" fill="hold">
                                              <p:stCondLst>
                                                <p:cond delay="0"/>
                                              </p:stCondLst>
                                            </p:cTn>
                                            <p:tgtEl>
                                              <p:spTgt spid="16"/>
                                            </p:tgtEl>
                                            <p:attrNameLst>
                                              <p:attrName>ppt_w</p:attrName>
                                            </p:attrNameLst>
                                          </p:cBhvr>
                                        </p:anim>
                                        <p:anim by="(#ppt_w*0.50)" calcmode="lin" valueType="num">
                                          <p:cBhvr>
                                            <p:cTn id="21" dur="500" decel="50000" autoRev="1" fill="hold">
                                              <p:stCondLst>
                                                <p:cond delay="0"/>
                                              </p:stCondLst>
                                            </p:cTn>
                                            <p:tgtEl>
                                              <p:spTgt spid="16"/>
                                            </p:tgtEl>
                                            <p:attrNameLst>
                                              <p:attrName>ppt_x</p:attrName>
                                            </p:attrNameLst>
                                          </p:cBhvr>
                                        </p:anim>
                                        <p:anim from="(-#ppt_h/2)" to="(#ppt_y)" calcmode="lin" valueType="num">
                                          <p:cBhvr>
                                            <p:cTn id="22" dur="1000" fill="hold">
                                              <p:stCondLst>
                                                <p:cond delay="0"/>
                                              </p:stCondLst>
                                            </p:cTn>
                                            <p:tgtEl>
                                              <p:spTgt spid="16"/>
                                            </p:tgtEl>
                                            <p:attrNameLst>
                                              <p:attrName>ppt_y</p:attrName>
                                            </p:attrNameLst>
                                          </p:cBhvr>
                                        </p:anim>
                                        <p:animRot by="21600000">
                                          <p:cBhvr>
                                            <p:cTn id="23"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1000"/>
                                            <p:tgtEl>
                                              <p:spTgt spid="7"/>
                                            </p:tgtEl>
                                          </p:cBhvr>
                                        </p:animEffect>
                                      </p:childTnLst>
                                    </p:cTn>
                                  </p:par>
                                </p:childTnLst>
                              </p:cTn>
                            </p:par>
                            <p:par>
                              <p:cTn id="17" fill="hold">
                                <p:stCondLst>
                                  <p:cond delay="1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16"/>
                                            </p:tgtEl>
                                            <p:attrNameLst>
                                              <p:attrName>style.visibility</p:attrName>
                                            </p:attrNameLst>
                                          </p:cBhvr>
                                          <p:to>
                                            <p:strVal val="visible"/>
                                          </p:to>
                                        </p:set>
                                        <p:anim by="(-#ppt_w*2)" calcmode="lin" valueType="num">
                                          <p:cBhvr rctx="PPT">
                                            <p:cTn id="20" dur="500" autoRev="1" fill="hold">
                                              <p:stCondLst>
                                                <p:cond delay="0"/>
                                              </p:stCondLst>
                                            </p:cTn>
                                            <p:tgtEl>
                                              <p:spTgt spid="16"/>
                                            </p:tgtEl>
                                            <p:attrNameLst>
                                              <p:attrName>ppt_w</p:attrName>
                                            </p:attrNameLst>
                                          </p:cBhvr>
                                        </p:anim>
                                        <p:anim by="(#ppt_w*0.50)" calcmode="lin" valueType="num">
                                          <p:cBhvr>
                                            <p:cTn id="21" dur="500" decel="50000" autoRev="1" fill="hold">
                                              <p:stCondLst>
                                                <p:cond delay="0"/>
                                              </p:stCondLst>
                                            </p:cTn>
                                            <p:tgtEl>
                                              <p:spTgt spid="16"/>
                                            </p:tgtEl>
                                            <p:attrNameLst>
                                              <p:attrName>ppt_x</p:attrName>
                                            </p:attrNameLst>
                                          </p:cBhvr>
                                        </p:anim>
                                        <p:anim from="(-#ppt_h/2)" to="(#ppt_y)" calcmode="lin" valueType="num">
                                          <p:cBhvr>
                                            <p:cTn id="22" dur="1000" fill="hold">
                                              <p:stCondLst>
                                                <p:cond delay="0"/>
                                              </p:stCondLst>
                                            </p:cTn>
                                            <p:tgtEl>
                                              <p:spTgt spid="16"/>
                                            </p:tgtEl>
                                            <p:attrNameLst>
                                              <p:attrName>ppt_y</p:attrName>
                                            </p:attrNameLst>
                                          </p:cBhvr>
                                        </p:anim>
                                        <p:animRot by="21600000">
                                          <p:cBhvr>
                                            <p:cTn id="23"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2271" y="154085"/>
            <a:ext cx="876855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（一）马克思主义产生和发展的历程</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052736"/>
            <a:ext cx="10074440" cy="4401205"/>
          </a:xfrm>
          <a:prstGeom prst="rect">
            <a:avLst/>
          </a:prstGeom>
        </p:spPr>
        <p:txBody>
          <a:bodyPr wrap="square">
            <a:spAutoFit/>
          </a:bodyPr>
          <a:lstStyle/>
          <a:p>
            <a:pPr algn="just">
              <a:lnSpc>
                <a:spcPts val="2800"/>
              </a:lnSpc>
            </a:pPr>
            <a:r>
              <a:rPr lang="zh-CN" altLang="en-US" sz="2000" dirty="0" smtClean="0">
                <a:solidFill>
                  <a:schemeClr val="tx2"/>
                </a:solidFill>
                <a:latin typeface="+mj-ea"/>
                <a:ea typeface="+mj-ea"/>
                <a:sym typeface="Wingdings" panose="05000000000000000000"/>
              </a:rPr>
              <a:t>     </a:t>
            </a:r>
            <a:r>
              <a:rPr lang="en-US" altLang="zh-CN" sz="2000" b="1" dirty="0">
                <a:solidFill>
                  <a:schemeClr val="tx2"/>
                </a:solidFill>
                <a:latin typeface="+mj-ea"/>
                <a:ea typeface="+mj-ea"/>
                <a:sym typeface="Wingdings" panose="05000000000000000000"/>
              </a:rPr>
              <a:t>1.</a:t>
            </a:r>
            <a:r>
              <a:rPr lang="zh-CN" altLang="en-US" sz="2000" b="1" dirty="0">
                <a:solidFill>
                  <a:schemeClr val="tx2"/>
                </a:solidFill>
                <a:latin typeface="+mj-ea"/>
                <a:ea typeface="+mj-ea"/>
                <a:sym typeface="Wingdings" panose="05000000000000000000"/>
              </a:rPr>
              <a:t>马克思主义产生和发展的社会根源、阶级基础和思想渊源 </a:t>
            </a:r>
            <a:endParaRPr lang="zh-CN" altLang="en-US" sz="2000" b="1" dirty="0">
              <a:solidFill>
                <a:schemeClr val="tx2"/>
              </a:solidFill>
              <a:latin typeface="+mj-ea"/>
              <a:ea typeface="+mj-ea"/>
              <a:sym typeface="Wingdings" panose="05000000000000000000"/>
            </a:endParaRPr>
          </a:p>
          <a:p>
            <a:pPr algn="just">
              <a:lnSpc>
                <a:spcPts val="2800"/>
              </a:lnSpc>
            </a:pPr>
            <a:r>
              <a:rPr lang="zh-CN" altLang="en-US" sz="2000" dirty="0" smtClean="0">
                <a:solidFill>
                  <a:schemeClr val="tx2"/>
                </a:solidFill>
                <a:latin typeface="+mj-ea"/>
                <a:ea typeface="+mj-ea"/>
                <a:sym typeface="Wingdings" panose="05000000000000000000"/>
              </a:rPr>
              <a:t>      马克思主义</a:t>
            </a:r>
            <a:r>
              <a:rPr lang="zh-CN" altLang="en-US" sz="2000" dirty="0">
                <a:solidFill>
                  <a:schemeClr val="tx2"/>
                </a:solidFill>
                <a:latin typeface="+mj-ea"/>
                <a:ea typeface="+mj-ea"/>
                <a:sym typeface="Wingdings" panose="05000000000000000000"/>
              </a:rPr>
              <a:t>创立于 </a:t>
            </a:r>
            <a:r>
              <a:rPr lang="en-US" altLang="zh-CN" sz="2000" dirty="0">
                <a:solidFill>
                  <a:schemeClr val="tx2"/>
                </a:solidFill>
                <a:latin typeface="+mj-ea"/>
                <a:ea typeface="+mj-ea"/>
                <a:sym typeface="Wingdings" panose="05000000000000000000"/>
              </a:rPr>
              <a:t>19 </a:t>
            </a:r>
            <a:r>
              <a:rPr lang="zh-CN" altLang="en-US" sz="2000" dirty="0">
                <a:solidFill>
                  <a:schemeClr val="tx2"/>
                </a:solidFill>
                <a:latin typeface="+mj-ea"/>
                <a:ea typeface="+mj-ea"/>
                <a:sym typeface="Wingdings" panose="05000000000000000000"/>
              </a:rPr>
              <a:t>世纪 </a:t>
            </a:r>
            <a:r>
              <a:rPr lang="en-US" altLang="zh-CN" sz="2000" dirty="0">
                <a:solidFill>
                  <a:schemeClr val="tx2"/>
                </a:solidFill>
                <a:latin typeface="+mj-ea"/>
                <a:ea typeface="+mj-ea"/>
                <a:sym typeface="Wingdings" panose="05000000000000000000"/>
              </a:rPr>
              <a:t>40 </a:t>
            </a:r>
            <a:r>
              <a:rPr lang="zh-CN" altLang="en-US" sz="2000" dirty="0">
                <a:solidFill>
                  <a:schemeClr val="tx2"/>
                </a:solidFill>
                <a:latin typeface="+mj-ea"/>
                <a:ea typeface="+mj-ea"/>
                <a:sym typeface="Wingdings" panose="05000000000000000000"/>
              </a:rPr>
              <a:t>年代。其社会根源在于资本主义生产方式的发展。工业革命使社会生产力空前发展，并引起了生产关系、社会关系的深刻变革，加剧了资本主义基本矛盾，从而造成了诸如社会两极分化、经济危机周期性爆发等社会灾难。其阶级基础在于无产阶级的产生及其反对资产阶级的斗争。无产阶级作为一种独立的政治力量登上了历史舞台，资产阶级与无产阶级的矛盾上升为主要矛盾。无产阶级反对资产阶级的斗争实践，提出了创立无产阶级科学理论体系的时代性要求，同时也积累了创立科学理论体系所需要的实践经验。其思想渊源在于哲学社会科学和自然科学的发展。英国古典政治经济学，英、法空想社会主义和德国古典哲学，虽然不可避免地都带有历史的和阶级的局限性，但也都不同程度地反映了当时社会矛盾的发展，提出了一些具有启发性的思想。同时，自然科学的细胞学说、能量守恒与转化定律，以及生物进化论等为马克思主义的产生提供了坚实的自然科学基础。 </a:t>
            </a:r>
            <a:endParaRPr lang="zh-CN" altLang="en-US" sz="2000" dirty="0">
              <a:solidFill>
                <a:schemeClr val="tx2"/>
              </a:solidFill>
              <a:latin typeface="+mj-ea"/>
              <a:ea typeface="+mj-ea"/>
              <a:sym typeface="Wingdings" panose="05000000000000000000"/>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9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2271" y="154085"/>
            <a:ext cx="876855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（一）马克思主义产生和发展的历程</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052736"/>
            <a:ext cx="10074440" cy="4401205"/>
          </a:xfrm>
          <a:prstGeom prst="rect">
            <a:avLst/>
          </a:prstGeom>
        </p:spPr>
        <p:txBody>
          <a:bodyPr wrap="square">
            <a:spAutoFit/>
          </a:bodyPr>
          <a:lstStyle/>
          <a:p>
            <a:pPr algn="just">
              <a:lnSpc>
                <a:spcPts val="2800"/>
              </a:lnSpc>
            </a:pPr>
            <a:r>
              <a:rPr lang="zh-CN" altLang="en-US" sz="2000" dirty="0" smtClean="0">
                <a:solidFill>
                  <a:schemeClr val="tx2"/>
                </a:solidFill>
                <a:latin typeface="+mj-ea"/>
                <a:ea typeface="+mj-ea"/>
                <a:sym typeface="Wingdings" panose="05000000000000000000"/>
              </a:rPr>
              <a:t>     </a:t>
            </a:r>
            <a:r>
              <a:rPr lang="en-US" altLang="zh-CN" sz="2000" b="1" dirty="0">
                <a:solidFill>
                  <a:schemeClr val="tx2"/>
                </a:solidFill>
                <a:latin typeface="+mj-ea"/>
                <a:ea typeface="+mj-ea"/>
                <a:sym typeface="Wingdings" panose="05000000000000000000"/>
              </a:rPr>
              <a:t>2.</a:t>
            </a:r>
            <a:r>
              <a:rPr lang="zh-CN" altLang="en-US" sz="2000" b="1" dirty="0">
                <a:solidFill>
                  <a:schemeClr val="tx2"/>
                </a:solidFill>
                <a:latin typeface="+mj-ea"/>
                <a:ea typeface="+mj-ea"/>
                <a:sym typeface="Wingdings" panose="05000000000000000000"/>
              </a:rPr>
              <a:t>马克思主义的发展过程 </a:t>
            </a:r>
            <a:endParaRPr lang="zh-CN" altLang="en-US" sz="2000" b="1" dirty="0">
              <a:solidFill>
                <a:schemeClr val="tx2"/>
              </a:solidFill>
              <a:latin typeface="+mj-ea"/>
              <a:ea typeface="+mj-ea"/>
              <a:sym typeface="Wingdings" panose="05000000000000000000"/>
            </a:endParaRPr>
          </a:p>
          <a:p>
            <a:pPr algn="just">
              <a:lnSpc>
                <a:spcPts val="2800"/>
              </a:lnSpc>
            </a:pPr>
            <a:r>
              <a:rPr lang="en-US" altLang="zh-CN" sz="2000" dirty="0" smtClean="0">
                <a:solidFill>
                  <a:schemeClr val="tx2"/>
                </a:solidFill>
                <a:latin typeface="+mj-ea"/>
                <a:ea typeface="+mj-ea"/>
                <a:sym typeface="Wingdings" panose="05000000000000000000"/>
              </a:rPr>
              <a:t>     19 </a:t>
            </a:r>
            <a:r>
              <a:rPr lang="zh-CN" altLang="en-US" sz="2000" dirty="0">
                <a:solidFill>
                  <a:schemeClr val="tx2"/>
                </a:solidFill>
                <a:latin typeface="+mj-ea"/>
                <a:ea typeface="+mj-ea"/>
                <a:sym typeface="Wingdings" panose="05000000000000000000"/>
              </a:rPr>
              <a:t>世纪 </a:t>
            </a:r>
            <a:r>
              <a:rPr lang="en-US" altLang="zh-CN" sz="2000" dirty="0">
                <a:solidFill>
                  <a:schemeClr val="tx2"/>
                </a:solidFill>
                <a:latin typeface="+mj-ea"/>
                <a:ea typeface="+mj-ea"/>
                <a:sym typeface="Wingdings" panose="05000000000000000000"/>
              </a:rPr>
              <a:t>40 </a:t>
            </a:r>
            <a:r>
              <a:rPr lang="zh-CN" altLang="en-US" sz="2000" dirty="0">
                <a:solidFill>
                  <a:schemeClr val="tx2"/>
                </a:solidFill>
                <a:latin typeface="+mj-ea"/>
                <a:ea typeface="+mj-ea"/>
                <a:sym typeface="Wingdings" panose="05000000000000000000"/>
              </a:rPr>
              <a:t>年代中期至 </a:t>
            </a:r>
            <a:r>
              <a:rPr lang="en-US" altLang="zh-CN" sz="2000" dirty="0">
                <a:solidFill>
                  <a:schemeClr val="tx2"/>
                </a:solidFill>
                <a:latin typeface="+mj-ea"/>
                <a:ea typeface="+mj-ea"/>
                <a:sym typeface="Wingdings" panose="05000000000000000000"/>
              </a:rPr>
              <a:t>19 </a:t>
            </a:r>
            <a:r>
              <a:rPr lang="zh-CN" altLang="en-US" sz="2000" dirty="0">
                <a:solidFill>
                  <a:schemeClr val="tx2"/>
                </a:solidFill>
                <a:latin typeface="+mj-ea"/>
                <a:ea typeface="+mj-ea"/>
                <a:sym typeface="Wingdings" panose="05000000000000000000"/>
              </a:rPr>
              <a:t>世纪末，是马克思主义系统化的发展时期。唯物史观的创立使马克思主义的产生和发展有着坚实的基础，运用唯物史观分析资本主义经济关系确立剩余价值理论，科学揭示资本主义生产方式运动规律，从而使科学社会主义以此为中心发展起来。马克思主义在工人运动和革命实践中，在与各种错误的社会思潮和错误观点的斗争中不断发展。</a:t>
            </a:r>
            <a:r>
              <a:rPr lang="en-US" altLang="zh-CN" sz="2000" dirty="0">
                <a:solidFill>
                  <a:schemeClr val="tx2"/>
                </a:solidFill>
                <a:latin typeface="+mj-ea"/>
                <a:ea typeface="+mj-ea"/>
                <a:sym typeface="Wingdings" panose="05000000000000000000"/>
              </a:rPr>
              <a:t>20 </a:t>
            </a:r>
            <a:r>
              <a:rPr lang="zh-CN" altLang="en-US" sz="2000" dirty="0">
                <a:solidFill>
                  <a:schemeClr val="tx2"/>
                </a:solidFill>
                <a:latin typeface="+mj-ea"/>
                <a:ea typeface="+mj-ea"/>
                <a:sym typeface="Wingdings" panose="05000000000000000000"/>
              </a:rPr>
              <a:t>世纪初，资本主义发展到垄断阶段，列宁把马克思主义基本原理与俄国的具体实际结合起来，分析了无产阶级革命问题，提出了“帝国主义论”等，丰富和发展了马克思主义。在中国，马克思主义基本原理与中国革命实际的结合，形成了毛泽东思想。</a:t>
            </a:r>
            <a:r>
              <a:rPr lang="en-US" altLang="zh-CN" sz="2000" dirty="0">
                <a:solidFill>
                  <a:schemeClr val="tx2"/>
                </a:solidFill>
                <a:latin typeface="+mj-ea"/>
                <a:ea typeface="+mj-ea"/>
                <a:sym typeface="Wingdings" panose="05000000000000000000"/>
              </a:rPr>
              <a:t>20 </a:t>
            </a:r>
            <a:r>
              <a:rPr lang="zh-CN" altLang="en-US" sz="2000" dirty="0">
                <a:solidFill>
                  <a:schemeClr val="tx2"/>
                </a:solidFill>
                <a:latin typeface="+mj-ea"/>
                <a:ea typeface="+mj-ea"/>
                <a:sym typeface="Wingdings" panose="05000000000000000000"/>
              </a:rPr>
              <a:t>世纪中期以来，马克思主义在遭受了苏东剧变的挫折中发展。改革开放以来，马克思主义基本原理与当代中国具体实际的结合，形成了邓小平理论、“三个代表”重要思想、科学发展观和习近平新时代中国特色社会主义思想，马克思主义发展到了一个新的阶段。 </a:t>
            </a:r>
            <a:endParaRPr lang="zh-CN" altLang="en-US" sz="2000" dirty="0">
              <a:solidFill>
                <a:schemeClr val="tx2"/>
              </a:solidFill>
              <a:latin typeface="+mj-ea"/>
              <a:ea typeface="+mj-ea"/>
              <a:sym typeface="Wingdings" panose="05000000000000000000"/>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9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2271" y="140660"/>
            <a:ext cx="876855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（二）马克思主义的基本内容</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481757" y="1052736"/>
            <a:ext cx="11233248" cy="5071388"/>
          </a:xfrm>
          <a:prstGeom prst="rect">
            <a:avLst/>
          </a:prstGeom>
        </p:spPr>
        <p:txBody>
          <a:bodyPr wrap="square">
            <a:spAutoFit/>
          </a:bodyPr>
          <a:lstStyle/>
          <a:p>
            <a:pPr>
              <a:lnSpc>
                <a:spcPts val="2600"/>
              </a:lnSpc>
            </a:pPr>
            <a:r>
              <a:rPr lang="en-US" altLang="zh-CN" sz="2000" dirty="0">
                <a:solidFill>
                  <a:srgbClr val="FF0000"/>
                </a:solidFill>
                <a:latin typeface="+mj-ea"/>
                <a:ea typeface="+mj-ea"/>
              </a:rPr>
              <a:t>1.</a:t>
            </a:r>
            <a:r>
              <a:rPr lang="zh-CN" altLang="zh-CN" sz="2000" dirty="0">
                <a:solidFill>
                  <a:srgbClr val="FF0000"/>
                </a:solidFill>
                <a:latin typeface="+mj-ea"/>
                <a:ea typeface="+mj-ea"/>
              </a:rPr>
              <a:t>马克思主义博大精深</a:t>
            </a:r>
            <a:r>
              <a:rPr lang="zh-CN" altLang="en-US" sz="2000" dirty="0">
                <a:solidFill>
                  <a:srgbClr val="FF0000"/>
                </a:solidFill>
                <a:latin typeface="+mj-ea"/>
                <a:ea typeface="+mj-ea"/>
              </a:rPr>
              <a:t>。</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是博大精深的科学理论体系。马克思主义涵盖了哲学、经济学</a:t>
            </a:r>
            <a:r>
              <a:rPr lang="zh-CN" altLang="zh-CN" sz="2000" dirty="0" smtClean="0">
                <a:solidFill>
                  <a:schemeClr val="tx2"/>
                </a:solidFill>
                <a:latin typeface="+mj-ea"/>
                <a:ea typeface="+mj-ea"/>
              </a:rPr>
              <a:t>、政治学</a:t>
            </a:r>
            <a:r>
              <a:rPr lang="zh-CN" altLang="zh-CN" sz="2000" dirty="0">
                <a:solidFill>
                  <a:schemeClr val="tx2"/>
                </a:solidFill>
                <a:latin typeface="+mj-ea"/>
                <a:ea typeface="+mj-ea"/>
              </a:rPr>
              <a:t>、历史学、社会学、军事学等诸多领域。马克思主义基本原理是</a:t>
            </a:r>
            <a:r>
              <a:rPr lang="zh-CN" altLang="zh-CN" sz="2000" dirty="0" smtClean="0">
                <a:solidFill>
                  <a:schemeClr val="tx2"/>
                </a:solidFill>
                <a:latin typeface="+mj-ea"/>
                <a:ea typeface="+mj-ea"/>
              </a:rPr>
              <a:t>马克思主义理</a:t>
            </a:r>
            <a:r>
              <a:rPr lang="zh-CN" altLang="zh-CN" sz="2000" dirty="0">
                <a:solidFill>
                  <a:schemeClr val="tx2"/>
                </a:solidFill>
                <a:latin typeface="+mj-ea"/>
                <a:ea typeface="+mj-ea"/>
              </a:rPr>
              <a:t>论体系的基本内容，是对马克思主义的立场、观点、方法的集中概括。它</a:t>
            </a:r>
            <a:r>
              <a:rPr lang="zh-CN" altLang="zh-CN" sz="2000" dirty="0" smtClean="0">
                <a:solidFill>
                  <a:schemeClr val="tx2"/>
                </a:solidFill>
                <a:latin typeface="+mj-ea"/>
                <a:ea typeface="+mj-ea"/>
              </a:rPr>
              <a:t>反映</a:t>
            </a:r>
            <a:r>
              <a:rPr lang="zh-CN" altLang="zh-CN" sz="2000" dirty="0">
                <a:solidFill>
                  <a:schemeClr val="tx2"/>
                </a:solidFill>
                <a:latin typeface="+mj-ea"/>
                <a:ea typeface="+mj-ea"/>
              </a:rPr>
              <a:t>了马克思主义的根本性质和整体特征，体现了马克思主义科学性和革命性的</a:t>
            </a:r>
            <a:r>
              <a:rPr lang="zh-CN" altLang="zh-CN" sz="2000" dirty="0" smtClean="0">
                <a:solidFill>
                  <a:schemeClr val="tx2"/>
                </a:solidFill>
                <a:latin typeface="+mj-ea"/>
                <a:ea typeface="+mj-ea"/>
              </a:rPr>
              <a:t>统一</a:t>
            </a:r>
            <a:r>
              <a:rPr lang="zh-CN" altLang="zh-CN" sz="2000" dirty="0">
                <a:solidFill>
                  <a:schemeClr val="tx2"/>
                </a:solidFill>
                <a:latin typeface="+mj-ea"/>
                <a:ea typeface="+mj-ea"/>
              </a:rPr>
              <a:t>。 </a:t>
            </a:r>
            <a:endParaRPr lang="zh-CN" altLang="zh-CN" sz="2000" dirty="0">
              <a:solidFill>
                <a:schemeClr val="tx2"/>
              </a:solidFill>
              <a:latin typeface="+mj-ea"/>
              <a:ea typeface="+mj-ea"/>
            </a:endParaRPr>
          </a:p>
          <a:p>
            <a:pPr>
              <a:lnSpc>
                <a:spcPts val="2600"/>
              </a:lnSpc>
            </a:pPr>
            <a:r>
              <a:rPr lang="en-US" altLang="zh-CN" sz="2000" dirty="0">
                <a:solidFill>
                  <a:srgbClr val="FF0000"/>
                </a:solidFill>
                <a:latin typeface="+mj-ea"/>
                <a:ea typeface="+mj-ea"/>
              </a:rPr>
              <a:t>2.</a:t>
            </a:r>
            <a:r>
              <a:rPr lang="zh-CN" altLang="zh-CN" sz="2000" dirty="0">
                <a:solidFill>
                  <a:srgbClr val="FF0000"/>
                </a:solidFill>
                <a:latin typeface="+mj-ea"/>
                <a:ea typeface="+mj-ea"/>
              </a:rPr>
              <a:t>马克思主义立场、观点、方法的有机</a:t>
            </a:r>
            <a:r>
              <a:rPr lang="zh-CN" altLang="zh-CN" sz="2000" dirty="0" smtClean="0">
                <a:solidFill>
                  <a:srgbClr val="FF0000"/>
                </a:solidFill>
                <a:latin typeface="+mj-ea"/>
                <a:ea typeface="+mj-ea"/>
              </a:rPr>
              <a:t>统一</a:t>
            </a:r>
            <a:r>
              <a:rPr lang="zh-CN" altLang="en-US" sz="2000" dirty="0" smtClean="0">
                <a:solidFill>
                  <a:srgbClr val="FF0000"/>
                </a:solidFill>
                <a:latin typeface="+mj-ea"/>
                <a:ea typeface="+mj-ea"/>
              </a:rPr>
              <a:t>。</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基本原理是马克思主义立场、观点、方法的有机统一。</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的立场即始终站在人民大众的立场上，全心全意为人民谋利益。这是</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观察、分析和解决问题的根本立足点和出发点。马克思主义的观点即如物质</a:t>
            </a:r>
            <a:r>
              <a:rPr lang="zh-CN" altLang="zh-CN" sz="2000" dirty="0" smtClean="0">
                <a:solidFill>
                  <a:schemeClr val="tx2"/>
                </a:solidFill>
                <a:latin typeface="+mj-ea"/>
                <a:ea typeface="+mj-ea"/>
              </a:rPr>
              <a:t>决定</a:t>
            </a:r>
            <a:r>
              <a:rPr lang="zh-CN" altLang="zh-CN" sz="2000" dirty="0">
                <a:solidFill>
                  <a:schemeClr val="tx2"/>
                </a:solidFill>
                <a:latin typeface="+mj-ea"/>
                <a:ea typeface="+mj-ea"/>
              </a:rPr>
              <a:t>意识，事物矛盾运动规律、实践和认识辩证关系、社会存在决定社会意识、</a:t>
            </a:r>
            <a:r>
              <a:rPr lang="zh-CN" altLang="zh-CN" sz="2000" dirty="0" smtClean="0">
                <a:solidFill>
                  <a:schemeClr val="tx2"/>
                </a:solidFill>
                <a:latin typeface="+mj-ea"/>
                <a:ea typeface="+mj-ea"/>
              </a:rPr>
              <a:t>阶级</a:t>
            </a:r>
            <a:r>
              <a:rPr lang="zh-CN" altLang="zh-CN" sz="2000" dirty="0">
                <a:solidFill>
                  <a:schemeClr val="tx2"/>
                </a:solidFill>
                <a:latin typeface="+mj-ea"/>
                <a:ea typeface="+mj-ea"/>
              </a:rPr>
              <a:t>和阶级斗争、人民群众创造历史、人的全面发展和社会全面进步、劳动价值论</a:t>
            </a:r>
            <a:r>
              <a:rPr lang="zh-CN" altLang="zh-CN" sz="2000" dirty="0" smtClean="0">
                <a:solidFill>
                  <a:schemeClr val="tx2"/>
                </a:solidFill>
                <a:latin typeface="+mj-ea"/>
                <a:ea typeface="+mj-ea"/>
              </a:rPr>
              <a:t>、剩余价值论</a:t>
            </a:r>
            <a:r>
              <a:rPr lang="zh-CN" altLang="en-US" sz="2000" dirty="0" smtClean="0">
                <a:solidFill>
                  <a:schemeClr val="tx2"/>
                </a:solidFill>
                <a:latin typeface="+mj-ea"/>
                <a:ea typeface="+mj-ea"/>
              </a:rPr>
              <a:t>、</a:t>
            </a:r>
            <a:r>
              <a:rPr lang="zh-CN" altLang="zh-CN" sz="2000" dirty="0" smtClean="0">
                <a:solidFill>
                  <a:schemeClr val="tx2"/>
                </a:solidFill>
                <a:latin typeface="+mj-ea"/>
                <a:ea typeface="+mj-ea"/>
              </a:rPr>
              <a:t>社会主义革命</a:t>
            </a:r>
            <a:r>
              <a:rPr lang="zh-CN" altLang="zh-CN" sz="2000" dirty="0">
                <a:solidFill>
                  <a:schemeClr val="tx2"/>
                </a:solidFill>
                <a:latin typeface="+mj-ea"/>
                <a:ea typeface="+mj-ea"/>
              </a:rPr>
              <a:t>和无产阶级专政</a:t>
            </a:r>
            <a:r>
              <a:rPr lang="zh-CN" altLang="zh-CN" sz="2000" dirty="0" smtClean="0">
                <a:solidFill>
                  <a:schemeClr val="tx2"/>
                </a:solidFill>
                <a:latin typeface="+mj-ea"/>
                <a:ea typeface="+mj-ea"/>
              </a:rPr>
              <a:t>等</a:t>
            </a:r>
            <a:r>
              <a:rPr lang="zh-CN" altLang="en-US" sz="2000" dirty="0" smtClean="0">
                <a:solidFill>
                  <a:schemeClr val="tx2"/>
                </a:solidFill>
                <a:latin typeface="+mj-ea"/>
                <a:ea typeface="+mj-ea"/>
              </a:rPr>
              <a:t>，</a:t>
            </a:r>
            <a:r>
              <a:rPr lang="zh-CN" altLang="zh-CN" sz="2000" dirty="0" smtClean="0">
                <a:solidFill>
                  <a:schemeClr val="tx2"/>
                </a:solidFill>
                <a:latin typeface="+mj-ea"/>
                <a:ea typeface="+mj-ea"/>
              </a:rPr>
              <a:t>是</a:t>
            </a:r>
            <a:r>
              <a:rPr lang="zh-CN" altLang="zh-CN" sz="2000" dirty="0">
                <a:solidFill>
                  <a:schemeClr val="tx2"/>
                </a:solidFill>
                <a:latin typeface="+mj-ea"/>
                <a:ea typeface="+mj-ea"/>
              </a:rPr>
              <a:t>对自然、社会和人类思维</a:t>
            </a:r>
            <a:r>
              <a:rPr lang="zh-CN" altLang="zh-CN" sz="2000" dirty="0" smtClean="0">
                <a:solidFill>
                  <a:schemeClr val="tx2"/>
                </a:solidFill>
                <a:latin typeface="+mj-ea"/>
                <a:ea typeface="+mj-ea"/>
              </a:rPr>
              <a:t>规律的</a:t>
            </a:r>
            <a:r>
              <a:rPr lang="zh-CN" altLang="zh-CN" sz="2000" dirty="0">
                <a:solidFill>
                  <a:schemeClr val="tx2"/>
                </a:solidFill>
                <a:latin typeface="+mj-ea"/>
                <a:ea typeface="+mj-ea"/>
              </a:rPr>
              <a:t>科学认识和对人类社会发展规律的揭示。马克思主义的方法是建立在</a:t>
            </a:r>
            <a:r>
              <a:rPr lang="zh-CN" altLang="zh-CN" sz="2000" dirty="0" smtClean="0">
                <a:solidFill>
                  <a:schemeClr val="tx2"/>
                </a:solidFill>
                <a:latin typeface="+mj-ea"/>
                <a:ea typeface="+mj-ea"/>
              </a:rPr>
              <a:t>唯物辩证法</a:t>
            </a:r>
            <a:r>
              <a:rPr lang="zh-CN" altLang="zh-CN" sz="2000" dirty="0">
                <a:solidFill>
                  <a:schemeClr val="tx2"/>
                </a:solidFill>
                <a:latin typeface="+mj-ea"/>
                <a:ea typeface="+mj-ea"/>
              </a:rPr>
              <a:t>基础上的、指导我们正确认识世界和改造世界的思想方法和工作方法。 </a:t>
            </a:r>
            <a:endParaRPr lang="zh-CN" altLang="zh-CN" sz="2000" dirty="0">
              <a:solidFill>
                <a:schemeClr val="tx2"/>
              </a:solidFill>
              <a:latin typeface="+mj-ea"/>
              <a:ea typeface="+mj-ea"/>
            </a:endParaRPr>
          </a:p>
          <a:p>
            <a:pPr>
              <a:lnSpc>
                <a:spcPts val="2600"/>
              </a:lnSpc>
            </a:pPr>
            <a:r>
              <a:rPr lang="en-US" altLang="zh-CN" sz="2000" dirty="0">
                <a:solidFill>
                  <a:srgbClr val="FF0000"/>
                </a:solidFill>
                <a:latin typeface="+mj-ea"/>
                <a:ea typeface="+mj-ea"/>
              </a:rPr>
              <a:t>3.</a:t>
            </a:r>
            <a:r>
              <a:rPr lang="zh-CN" altLang="zh-CN" sz="2000" dirty="0">
                <a:solidFill>
                  <a:srgbClr val="FF0000"/>
                </a:solidFill>
                <a:latin typeface="+mj-ea"/>
                <a:ea typeface="+mj-ea"/>
              </a:rPr>
              <a:t>马克思主义的三个基本组成部分</a:t>
            </a:r>
            <a:r>
              <a:rPr lang="zh-CN" altLang="en-US" sz="2000" dirty="0">
                <a:solidFill>
                  <a:srgbClr val="FF0000"/>
                </a:solidFill>
                <a:latin typeface="+mj-ea"/>
                <a:ea typeface="+mj-ea"/>
              </a:rPr>
              <a:t>。</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哲学、政治经济学和科学社会主义是马克思主义的三个基本</a:t>
            </a:r>
            <a:r>
              <a:rPr lang="zh-CN" altLang="zh-CN" sz="2000" dirty="0" smtClean="0">
                <a:solidFill>
                  <a:schemeClr val="tx2"/>
                </a:solidFill>
                <a:latin typeface="+mj-ea"/>
                <a:ea typeface="+mj-ea"/>
              </a:rPr>
              <a:t>组成部分</a:t>
            </a:r>
            <a:r>
              <a:rPr lang="zh-CN" altLang="zh-CN" sz="2000" dirty="0">
                <a:solidFill>
                  <a:schemeClr val="tx2"/>
                </a:solidFill>
                <a:latin typeface="+mj-ea"/>
                <a:ea typeface="+mj-ea"/>
              </a:rPr>
              <a:t>。马克思主义哲学是马克思主义的世界观和方法论基础，马克思主义政治经 </a:t>
            </a:r>
            <a:r>
              <a:rPr lang="zh-CN" altLang="zh-CN" sz="2000" dirty="0" smtClean="0">
                <a:solidFill>
                  <a:schemeClr val="tx2"/>
                </a:solidFill>
                <a:latin typeface="+mj-ea"/>
                <a:ea typeface="+mj-ea"/>
              </a:rPr>
              <a:t>济</a:t>
            </a:r>
            <a:r>
              <a:rPr lang="zh-CN" altLang="zh-CN" sz="2000" dirty="0">
                <a:solidFill>
                  <a:schemeClr val="tx2"/>
                </a:solidFill>
                <a:latin typeface="+mj-ea"/>
                <a:ea typeface="+mj-ea"/>
              </a:rPr>
              <a:t>学是运用世界观和方法论对资本主义经济关系的剖析，科学社会主义则是</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的结论和归宿。在马克思主义理论体系中，科学社会主义集中体现</a:t>
            </a:r>
            <a:r>
              <a:rPr lang="zh-CN" altLang="zh-CN" sz="2000" dirty="0" smtClean="0">
                <a:solidFill>
                  <a:schemeClr val="tx2"/>
                </a:solidFill>
                <a:latin typeface="+mj-ea"/>
                <a:ea typeface="+mj-ea"/>
              </a:rPr>
              <a:t>了马克思主义</a:t>
            </a:r>
            <a:r>
              <a:rPr lang="zh-CN" altLang="zh-CN" sz="2000" dirty="0">
                <a:solidFill>
                  <a:schemeClr val="tx2"/>
                </a:solidFill>
                <a:latin typeface="+mj-ea"/>
                <a:ea typeface="+mj-ea"/>
              </a:rPr>
              <a:t>的目的、任务和使命。 </a:t>
            </a:r>
            <a:endParaRPr lang="zh-CN" altLang="zh-CN"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18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2271" y="140660"/>
            <a:ext cx="876855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（三）马克思主义的鲜明特征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269861" y="682517"/>
            <a:ext cx="11661168" cy="5738238"/>
          </a:xfrm>
          <a:prstGeom prst="rect">
            <a:avLst/>
          </a:prstGeom>
        </p:spPr>
        <p:txBody>
          <a:bodyPr wrap="square">
            <a:spAutoFit/>
          </a:bodyPr>
          <a:lstStyle/>
          <a:p>
            <a:pPr>
              <a:lnSpc>
                <a:spcPts val="2600"/>
              </a:lnSpc>
            </a:pPr>
            <a:r>
              <a:rPr lang="en-US" altLang="zh-CN" sz="2000" dirty="0">
                <a:solidFill>
                  <a:srgbClr val="FF0000"/>
                </a:solidFill>
                <a:latin typeface="+mj-ea"/>
                <a:ea typeface="+mj-ea"/>
              </a:rPr>
              <a:t>1.</a:t>
            </a:r>
            <a:r>
              <a:rPr lang="zh-CN" altLang="zh-CN" sz="2000" dirty="0">
                <a:solidFill>
                  <a:srgbClr val="FF0000"/>
                </a:solidFill>
                <a:latin typeface="+mj-ea"/>
                <a:ea typeface="+mj-ea"/>
              </a:rPr>
              <a:t>马克思主义是科学的</a:t>
            </a:r>
            <a:r>
              <a:rPr lang="zh-CN" altLang="zh-CN" sz="2000" dirty="0" smtClean="0">
                <a:solidFill>
                  <a:srgbClr val="FF0000"/>
                </a:solidFill>
                <a:latin typeface="+mj-ea"/>
                <a:ea typeface="+mj-ea"/>
              </a:rPr>
              <a:t>理论</a:t>
            </a:r>
            <a:r>
              <a:rPr lang="zh-CN" altLang="en-US" sz="2000" dirty="0" smtClean="0">
                <a:solidFill>
                  <a:srgbClr val="FF0000"/>
                </a:solidFill>
                <a:latin typeface="+mj-ea"/>
                <a:ea typeface="+mj-ea"/>
              </a:rPr>
              <a:t>。</a:t>
            </a:r>
            <a:r>
              <a:rPr lang="zh-CN" altLang="zh-CN" sz="2000" dirty="0">
                <a:solidFill>
                  <a:schemeClr val="tx2"/>
                </a:solidFill>
                <a:latin typeface="+mj-ea"/>
                <a:ea typeface="+mj-ea"/>
              </a:rPr>
              <a:t>马克思主义</a:t>
            </a:r>
            <a:r>
              <a:rPr lang="zh-CN" altLang="zh-CN" sz="2000" dirty="0">
                <a:solidFill>
                  <a:schemeClr val="tx2"/>
                </a:solidFill>
                <a:latin typeface="+mj-ea"/>
                <a:ea typeface="+mj-ea"/>
              </a:rPr>
              <a:t>充分吸收和利用了人类取得的一切有价值的科学成果，从而使自 </a:t>
            </a:r>
            <a:r>
              <a:rPr lang="zh-CN" altLang="zh-CN" sz="2000" dirty="0">
                <a:solidFill>
                  <a:schemeClr val="tx2"/>
                </a:solidFill>
                <a:latin typeface="+mj-ea"/>
                <a:ea typeface="+mj-ea"/>
              </a:rPr>
              <a:t>己</a:t>
            </a:r>
            <a:r>
              <a:rPr lang="zh-CN" altLang="zh-CN" sz="2000" dirty="0">
                <a:solidFill>
                  <a:schemeClr val="tx2"/>
                </a:solidFill>
                <a:latin typeface="+mj-ea"/>
                <a:ea typeface="+mj-ea"/>
              </a:rPr>
              <a:t>建立在科学的基础之上。它不带有任何偏见，清除一切狭隘性和片面性的弊端</a:t>
            </a:r>
            <a:r>
              <a:rPr lang="zh-CN" altLang="zh-CN" sz="2000" dirty="0">
                <a:solidFill>
                  <a:schemeClr val="tx2"/>
                </a:solidFill>
                <a:latin typeface="+mj-ea"/>
                <a:ea typeface="+mj-ea"/>
              </a:rPr>
              <a:t>，力求</a:t>
            </a:r>
            <a:r>
              <a:rPr lang="zh-CN" altLang="zh-CN" sz="2000" dirty="0">
                <a:solidFill>
                  <a:schemeClr val="tx2"/>
                </a:solidFill>
                <a:latin typeface="+mj-ea"/>
                <a:ea typeface="+mj-ea"/>
              </a:rPr>
              <a:t>按照世界的本来面目如实认识世界，并根据对客观规律的认识能动地改造</a:t>
            </a:r>
            <a:r>
              <a:rPr lang="zh-CN" altLang="zh-CN" sz="2000" dirty="0">
                <a:solidFill>
                  <a:schemeClr val="tx2"/>
                </a:solidFill>
                <a:latin typeface="+mj-ea"/>
                <a:ea typeface="+mj-ea"/>
              </a:rPr>
              <a:t>世界</a:t>
            </a:r>
            <a:r>
              <a:rPr lang="zh-CN" altLang="zh-CN" sz="2000" dirty="0">
                <a:solidFill>
                  <a:schemeClr val="tx2"/>
                </a:solidFill>
                <a:latin typeface="+mj-ea"/>
                <a:ea typeface="+mj-ea"/>
              </a:rPr>
              <a:t>。它创立了唯物史观和剩余价值学说，揭示了人类社会发展的一般规律，</a:t>
            </a:r>
            <a:r>
              <a:rPr lang="zh-CN" altLang="zh-CN" sz="2000" dirty="0">
                <a:solidFill>
                  <a:schemeClr val="tx2"/>
                </a:solidFill>
                <a:latin typeface="+mj-ea"/>
                <a:ea typeface="+mj-ea"/>
              </a:rPr>
              <a:t>揭示了</a:t>
            </a:r>
            <a:r>
              <a:rPr lang="zh-CN" altLang="zh-CN" sz="2000" dirty="0">
                <a:solidFill>
                  <a:schemeClr val="tx2"/>
                </a:solidFill>
                <a:latin typeface="+mj-ea"/>
                <a:ea typeface="+mj-ea"/>
              </a:rPr>
              <a:t>资本主义运行的特殊规律，为人类指明了从必然王国向自由王国飞跃的途径</a:t>
            </a:r>
            <a:r>
              <a:rPr lang="zh-CN" altLang="zh-CN" sz="2000" dirty="0">
                <a:solidFill>
                  <a:schemeClr val="tx2"/>
                </a:solidFill>
                <a:latin typeface="+mj-ea"/>
                <a:ea typeface="+mj-ea"/>
              </a:rPr>
              <a:t>，为</a:t>
            </a:r>
            <a:r>
              <a:rPr lang="zh-CN" altLang="zh-CN" sz="2000" dirty="0">
                <a:solidFill>
                  <a:schemeClr val="tx2"/>
                </a:solidFill>
                <a:latin typeface="+mj-ea"/>
                <a:ea typeface="+mj-ea"/>
              </a:rPr>
              <a:t>人民指明了实现自由和解放的道路。它经受了实践的检验并随着实践的发展</a:t>
            </a:r>
            <a:r>
              <a:rPr lang="zh-CN" altLang="zh-CN" sz="2000" dirty="0">
                <a:solidFill>
                  <a:schemeClr val="tx2"/>
                </a:solidFill>
                <a:latin typeface="+mj-ea"/>
                <a:ea typeface="+mj-ea"/>
              </a:rPr>
              <a:t>而不断</a:t>
            </a:r>
            <a:r>
              <a:rPr lang="zh-CN" altLang="zh-CN" sz="2000" dirty="0">
                <a:solidFill>
                  <a:schemeClr val="tx2"/>
                </a:solidFill>
                <a:latin typeface="+mj-ea"/>
                <a:ea typeface="+mj-ea"/>
              </a:rPr>
              <a:t>发展。 </a:t>
            </a:r>
            <a:endParaRPr lang="zh-CN" altLang="zh-CN" sz="2000" dirty="0">
              <a:solidFill>
                <a:schemeClr val="tx2"/>
              </a:solidFill>
              <a:latin typeface="+mj-ea"/>
              <a:ea typeface="+mj-ea"/>
            </a:endParaRPr>
          </a:p>
          <a:p>
            <a:pPr>
              <a:lnSpc>
                <a:spcPts val="2600"/>
              </a:lnSpc>
            </a:pPr>
            <a:r>
              <a:rPr lang="en-US" altLang="zh-CN" sz="2000" dirty="0">
                <a:solidFill>
                  <a:srgbClr val="FF0000"/>
                </a:solidFill>
                <a:latin typeface="+mj-ea"/>
                <a:ea typeface="+mj-ea"/>
              </a:rPr>
              <a:t>2.</a:t>
            </a:r>
            <a:r>
              <a:rPr lang="zh-CN" altLang="zh-CN" sz="2000" dirty="0">
                <a:solidFill>
                  <a:srgbClr val="FF0000"/>
                </a:solidFill>
                <a:latin typeface="+mj-ea"/>
                <a:ea typeface="+mj-ea"/>
              </a:rPr>
              <a:t>马克思主义是人民的</a:t>
            </a:r>
            <a:r>
              <a:rPr lang="zh-CN" altLang="zh-CN" sz="2000" dirty="0">
                <a:solidFill>
                  <a:srgbClr val="FF0000"/>
                </a:solidFill>
                <a:latin typeface="+mj-ea"/>
                <a:ea typeface="+mj-ea"/>
              </a:rPr>
              <a:t>理论</a:t>
            </a:r>
            <a:r>
              <a:rPr lang="zh-CN" altLang="en-US" sz="2000" dirty="0">
                <a:solidFill>
                  <a:srgbClr val="FF0000"/>
                </a:solidFill>
                <a:latin typeface="+mj-ea"/>
                <a:ea typeface="+mj-ea"/>
              </a:rPr>
              <a:t>。</a:t>
            </a:r>
            <a:r>
              <a:rPr lang="zh-CN" altLang="zh-CN" sz="2000" dirty="0">
                <a:solidFill>
                  <a:schemeClr val="tx2"/>
                </a:solidFill>
                <a:latin typeface="+mj-ea"/>
                <a:ea typeface="+mj-ea"/>
              </a:rPr>
              <a:t>马克思主义</a:t>
            </a:r>
            <a:r>
              <a:rPr lang="zh-CN" altLang="zh-CN" sz="2000" dirty="0">
                <a:solidFill>
                  <a:schemeClr val="tx2"/>
                </a:solidFill>
                <a:latin typeface="+mj-ea"/>
                <a:ea typeface="+mj-ea"/>
              </a:rPr>
              <a:t>具有鲜明的政治立场，以科学的理论形式反映了无产阶级和广大 </a:t>
            </a:r>
            <a:r>
              <a:rPr lang="zh-CN" altLang="zh-CN" sz="2000" dirty="0">
                <a:solidFill>
                  <a:schemeClr val="tx2"/>
                </a:solidFill>
                <a:latin typeface="+mj-ea"/>
                <a:ea typeface="+mj-ea"/>
              </a:rPr>
              <a:t>人民群众</a:t>
            </a:r>
            <a:r>
              <a:rPr lang="zh-CN" altLang="zh-CN" sz="2000" dirty="0">
                <a:solidFill>
                  <a:schemeClr val="tx2"/>
                </a:solidFill>
                <a:latin typeface="+mj-ea"/>
                <a:ea typeface="+mj-ea"/>
              </a:rPr>
              <a:t>的利益、愿望和要求。它第一次创立了人民实现自身解放的思想体系</a:t>
            </a:r>
            <a:r>
              <a:rPr lang="zh-CN" altLang="zh-CN" sz="2000" dirty="0">
                <a:solidFill>
                  <a:schemeClr val="tx2"/>
                </a:solidFill>
                <a:latin typeface="+mj-ea"/>
                <a:ea typeface="+mj-ea"/>
              </a:rPr>
              <a:t>，站</a:t>
            </a:r>
            <a:r>
              <a:rPr lang="zh-CN" altLang="zh-CN" sz="2000" dirty="0">
                <a:solidFill>
                  <a:schemeClr val="tx2"/>
                </a:solidFill>
                <a:latin typeface="+mj-ea"/>
                <a:ea typeface="+mj-ea"/>
              </a:rPr>
              <a:t>在人民的立场探求人类自由解放的道路，为最终建立一个没有压迫、没有剥削</a:t>
            </a:r>
            <a:r>
              <a:rPr lang="zh-CN" altLang="zh-CN" sz="2000" dirty="0">
                <a:solidFill>
                  <a:schemeClr val="tx2"/>
                </a:solidFill>
                <a:latin typeface="+mj-ea"/>
                <a:ea typeface="+mj-ea"/>
              </a:rPr>
              <a:t>、人人</a:t>
            </a:r>
            <a:r>
              <a:rPr lang="zh-CN" altLang="zh-CN" sz="2000" dirty="0">
                <a:solidFill>
                  <a:schemeClr val="tx2"/>
                </a:solidFill>
                <a:latin typeface="+mj-ea"/>
                <a:ea typeface="+mj-ea"/>
              </a:rPr>
              <a:t>平等、人人自由的理想社会指明了方向。它公开申明自己的阶级性，植根</a:t>
            </a:r>
            <a:r>
              <a:rPr lang="zh-CN" altLang="zh-CN" sz="2000" dirty="0">
                <a:solidFill>
                  <a:schemeClr val="tx2"/>
                </a:solidFill>
                <a:latin typeface="+mj-ea"/>
                <a:ea typeface="+mj-ea"/>
              </a:rPr>
              <a:t>人民</a:t>
            </a:r>
            <a:r>
              <a:rPr lang="zh-CN" altLang="zh-CN" sz="2000" dirty="0">
                <a:solidFill>
                  <a:schemeClr val="tx2"/>
                </a:solidFill>
                <a:latin typeface="+mj-ea"/>
                <a:ea typeface="+mj-ea"/>
              </a:rPr>
              <a:t>之中，指明了依靠人民推动历史前进的人间正道。 </a:t>
            </a:r>
            <a:endParaRPr lang="zh-CN" altLang="zh-CN" sz="2000" dirty="0">
              <a:solidFill>
                <a:schemeClr val="tx2"/>
              </a:solidFill>
              <a:latin typeface="+mj-ea"/>
              <a:ea typeface="+mj-ea"/>
            </a:endParaRPr>
          </a:p>
          <a:p>
            <a:pPr>
              <a:lnSpc>
                <a:spcPts val="2600"/>
              </a:lnSpc>
            </a:pPr>
            <a:r>
              <a:rPr lang="en-US" altLang="zh-CN" sz="2000" dirty="0">
                <a:solidFill>
                  <a:srgbClr val="FF0000"/>
                </a:solidFill>
                <a:latin typeface="+mj-ea"/>
                <a:ea typeface="+mj-ea"/>
              </a:rPr>
              <a:t>3.</a:t>
            </a:r>
            <a:r>
              <a:rPr lang="zh-CN" altLang="zh-CN" sz="2000" dirty="0">
                <a:solidFill>
                  <a:srgbClr val="FF0000"/>
                </a:solidFill>
                <a:latin typeface="+mj-ea"/>
                <a:ea typeface="+mj-ea"/>
              </a:rPr>
              <a:t>马克思主义是实践的</a:t>
            </a:r>
            <a:r>
              <a:rPr lang="zh-CN" altLang="zh-CN" sz="2000" dirty="0">
                <a:solidFill>
                  <a:srgbClr val="FF0000"/>
                </a:solidFill>
                <a:latin typeface="+mj-ea"/>
                <a:ea typeface="+mj-ea"/>
              </a:rPr>
              <a:t>理论</a:t>
            </a:r>
            <a:r>
              <a:rPr lang="zh-CN" altLang="en-US" sz="2000" dirty="0">
                <a:solidFill>
                  <a:srgbClr val="FF0000"/>
                </a:solidFill>
                <a:latin typeface="+mj-ea"/>
                <a:ea typeface="+mj-ea"/>
              </a:rPr>
              <a:t>。</a:t>
            </a:r>
            <a:r>
              <a:rPr lang="zh-CN" altLang="zh-CN" sz="2000" dirty="0">
                <a:solidFill>
                  <a:schemeClr val="tx2"/>
                </a:solidFill>
                <a:latin typeface="+mj-ea"/>
                <a:ea typeface="+mj-ea"/>
              </a:rPr>
              <a:t>马克思主义</a:t>
            </a:r>
            <a:r>
              <a:rPr lang="zh-CN" altLang="zh-CN" sz="2000" dirty="0">
                <a:solidFill>
                  <a:schemeClr val="tx2"/>
                </a:solidFill>
                <a:latin typeface="+mj-ea"/>
                <a:ea typeface="+mj-ea"/>
              </a:rPr>
              <a:t>不是书斋里的学问，而是为了改变人民历史命运而创立</a:t>
            </a:r>
            <a:r>
              <a:rPr lang="zh-CN" altLang="zh-CN" sz="2000" dirty="0" smtClean="0">
                <a:solidFill>
                  <a:schemeClr val="tx2"/>
                </a:solidFill>
                <a:latin typeface="+mj-ea"/>
                <a:ea typeface="+mj-ea"/>
              </a:rPr>
              <a:t>的</a:t>
            </a:r>
            <a:r>
              <a:rPr lang="zh-CN" altLang="en-US" sz="2000" dirty="0" smtClean="0">
                <a:solidFill>
                  <a:schemeClr val="tx2"/>
                </a:solidFill>
                <a:latin typeface="+mj-ea"/>
                <a:ea typeface="+mj-ea"/>
              </a:rPr>
              <a:t>，</a:t>
            </a:r>
            <a:r>
              <a:rPr lang="zh-CN" altLang="zh-CN" sz="2000" dirty="0" smtClean="0">
                <a:solidFill>
                  <a:schemeClr val="tx2"/>
                </a:solidFill>
                <a:latin typeface="+mj-ea"/>
                <a:ea typeface="+mj-ea"/>
              </a:rPr>
              <a:t>是</a:t>
            </a:r>
            <a:r>
              <a:rPr lang="zh-CN" altLang="zh-CN" sz="2000" dirty="0">
                <a:solidFill>
                  <a:schemeClr val="tx2"/>
                </a:solidFill>
                <a:latin typeface="+mj-ea"/>
                <a:ea typeface="+mj-ea"/>
              </a:rPr>
              <a:t>在 </a:t>
            </a:r>
            <a:r>
              <a:rPr lang="zh-CN" altLang="zh-CN" sz="2000" dirty="0">
                <a:solidFill>
                  <a:schemeClr val="tx2"/>
                </a:solidFill>
                <a:latin typeface="+mj-ea"/>
                <a:ea typeface="+mj-ea"/>
              </a:rPr>
              <a:t>人民</a:t>
            </a:r>
            <a:r>
              <a:rPr lang="zh-CN" altLang="zh-CN" sz="2000" dirty="0">
                <a:solidFill>
                  <a:schemeClr val="tx2"/>
                </a:solidFill>
                <a:latin typeface="+mj-ea"/>
                <a:ea typeface="+mj-ea"/>
              </a:rPr>
              <a:t>求解放的实践中形成和发展的，为人民认识世界、改造世界提供了强大</a:t>
            </a:r>
            <a:r>
              <a:rPr lang="zh-CN" altLang="zh-CN" sz="2000" dirty="0">
                <a:solidFill>
                  <a:schemeClr val="tx2"/>
                </a:solidFill>
                <a:latin typeface="+mj-ea"/>
                <a:ea typeface="+mj-ea"/>
              </a:rPr>
              <a:t>精神力量</a:t>
            </a:r>
            <a:r>
              <a:rPr lang="zh-CN" altLang="zh-CN" sz="2000" dirty="0">
                <a:solidFill>
                  <a:schemeClr val="tx2"/>
                </a:solidFill>
                <a:latin typeface="+mj-ea"/>
                <a:ea typeface="+mj-ea"/>
              </a:rPr>
              <a:t>。它把实践观点作为自己的首要的和基本的观点，指引着人民改造世界的</a:t>
            </a:r>
            <a:r>
              <a:rPr lang="zh-CN" altLang="zh-CN" sz="2000" dirty="0">
                <a:solidFill>
                  <a:schemeClr val="tx2"/>
                </a:solidFill>
                <a:latin typeface="+mj-ea"/>
                <a:ea typeface="+mj-ea"/>
              </a:rPr>
              <a:t>行动</a:t>
            </a:r>
            <a:r>
              <a:rPr lang="zh-CN" altLang="zh-CN" sz="2000" dirty="0">
                <a:solidFill>
                  <a:schemeClr val="tx2"/>
                </a:solidFill>
                <a:latin typeface="+mj-ea"/>
                <a:ea typeface="+mj-ea"/>
              </a:rPr>
              <a:t>。它对一切否定实践、沉湎于纯粹思想领域的错误观点和做法总是给予无情</a:t>
            </a:r>
            <a:r>
              <a:rPr lang="zh-CN" altLang="zh-CN" sz="2000" dirty="0">
                <a:solidFill>
                  <a:schemeClr val="tx2"/>
                </a:solidFill>
                <a:latin typeface="+mj-ea"/>
                <a:ea typeface="+mj-ea"/>
              </a:rPr>
              <a:t>的批判</a:t>
            </a:r>
            <a:r>
              <a:rPr lang="zh-CN" altLang="zh-CN" sz="2000" dirty="0">
                <a:solidFill>
                  <a:schemeClr val="tx2"/>
                </a:solidFill>
                <a:latin typeface="+mj-ea"/>
                <a:ea typeface="+mj-ea"/>
              </a:rPr>
              <a:t>。 </a:t>
            </a:r>
            <a:endParaRPr lang="zh-CN" altLang="zh-CN" sz="2000" dirty="0">
              <a:solidFill>
                <a:schemeClr val="tx2"/>
              </a:solidFill>
              <a:latin typeface="+mj-ea"/>
              <a:ea typeface="+mj-ea"/>
            </a:endParaRPr>
          </a:p>
          <a:p>
            <a:pPr>
              <a:lnSpc>
                <a:spcPts val="2600"/>
              </a:lnSpc>
            </a:pPr>
            <a:r>
              <a:rPr lang="en-US" altLang="zh-CN" sz="2000" dirty="0">
                <a:solidFill>
                  <a:srgbClr val="FF0000"/>
                </a:solidFill>
                <a:latin typeface="+mj-ea"/>
                <a:ea typeface="+mj-ea"/>
              </a:rPr>
              <a:t>4.</a:t>
            </a:r>
            <a:r>
              <a:rPr lang="zh-CN" altLang="zh-CN" sz="2000" dirty="0">
                <a:solidFill>
                  <a:srgbClr val="FF0000"/>
                </a:solidFill>
                <a:latin typeface="+mj-ea"/>
                <a:ea typeface="+mj-ea"/>
              </a:rPr>
              <a:t>马克思主义是不断发展的开放的理论</a:t>
            </a:r>
            <a:r>
              <a:rPr lang="zh-CN" altLang="en-US" sz="2000" dirty="0">
                <a:solidFill>
                  <a:srgbClr val="FF0000"/>
                </a:solidFill>
                <a:latin typeface="+mj-ea"/>
                <a:ea typeface="+mj-ea"/>
              </a:rPr>
              <a:t>。</a:t>
            </a:r>
            <a:r>
              <a:rPr lang="zh-CN" altLang="zh-CN" sz="2000" dirty="0">
                <a:solidFill>
                  <a:srgbClr val="FF0000"/>
                </a:solidFill>
                <a:latin typeface="+mj-ea"/>
                <a:ea typeface="+mj-ea"/>
              </a:rPr>
              <a:t> </a:t>
            </a:r>
            <a:r>
              <a:rPr lang="zh-CN" altLang="zh-CN" sz="2000" dirty="0">
                <a:solidFill>
                  <a:schemeClr val="tx2"/>
                </a:solidFill>
                <a:latin typeface="+mj-ea"/>
                <a:ea typeface="+mj-ea"/>
              </a:rPr>
              <a:t>马克思主义</a:t>
            </a:r>
            <a:r>
              <a:rPr lang="zh-CN" altLang="zh-CN" sz="2000" dirty="0">
                <a:solidFill>
                  <a:schemeClr val="tx2"/>
                </a:solidFill>
                <a:latin typeface="+mj-ea"/>
                <a:ea typeface="+mj-ea"/>
              </a:rPr>
              <a:t>始终站在时代前沿，随时代、实践和科学的发展而发展。它不断 </a:t>
            </a:r>
            <a:r>
              <a:rPr lang="zh-CN" altLang="zh-CN" sz="2000" dirty="0">
                <a:solidFill>
                  <a:schemeClr val="tx2"/>
                </a:solidFill>
                <a:latin typeface="+mj-ea"/>
                <a:ea typeface="+mj-ea"/>
              </a:rPr>
              <a:t>与</a:t>
            </a:r>
            <a:r>
              <a:rPr lang="zh-CN" altLang="zh-CN" sz="2000" dirty="0">
                <a:solidFill>
                  <a:schemeClr val="tx2"/>
                </a:solidFill>
                <a:latin typeface="+mj-ea"/>
                <a:ea typeface="+mj-ea"/>
              </a:rPr>
              <a:t>时代特征和各国具体实际相结合，谱写新的理论篇章，形成新的理论成果。它 </a:t>
            </a:r>
            <a:endParaRPr lang="zh-CN" altLang="zh-CN" sz="2000" dirty="0">
              <a:solidFill>
                <a:schemeClr val="tx2"/>
              </a:solidFill>
              <a:latin typeface="+mj-ea"/>
              <a:ea typeface="+mj-ea"/>
            </a:endParaRPr>
          </a:p>
          <a:p>
            <a:pPr>
              <a:lnSpc>
                <a:spcPts val="2600"/>
              </a:lnSpc>
            </a:pPr>
            <a:r>
              <a:rPr lang="zh-CN" altLang="zh-CN" sz="2000" dirty="0">
                <a:solidFill>
                  <a:schemeClr val="tx2"/>
                </a:solidFill>
                <a:latin typeface="+mj-ea"/>
                <a:ea typeface="+mj-ea"/>
              </a:rPr>
              <a:t>永葆其美妙之青春，不断探索时代发展提出的新课题、回应人类社会面临的新</a:t>
            </a:r>
            <a:r>
              <a:rPr lang="zh-CN" altLang="zh-CN" sz="2000" dirty="0">
                <a:solidFill>
                  <a:schemeClr val="tx2"/>
                </a:solidFill>
                <a:latin typeface="+mj-ea"/>
                <a:ea typeface="+mj-ea"/>
              </a:rPr>
              <a:t>挑战</a:t>
            </a:r>
            <a:r>
              <a:rPr lang="zh-CN" altLang="zh-CN" sz="2000" dirty="0">
                <a:solidFill>
                  <a:schemeClr val="tx2"/>
                </a:solidFill>
                <a:latin typeface="+mj-ea"/>
                <a:ea typeface="+mj-ea"/>
              </a:rPr>
              <a:t>。 </a:t>
            </a:r>
            <a:endParaRPr lang="zh-CN" altLang="zh-CN"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2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5644135"/>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862661" y="2917392"/>
            <a:ext cx="8784976" cy="1015663"/>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pPr algn="ctr"/>
            <a:r>
              <a:rPr lang="zh-CN" altLang="zh-CN" sz="4000" b="1" dirty="0" smtClean="0"/>
              <a:t>专题三</a:t>
            </a:r>
            <a:r>
              <a:rPr lang="en-US" altLang="zh-CN" sz="4000" b="1" dirty="0" smtClean="0"/>
              <a:t>    </a:t>
            </a:r>
            <a:r>
              <a:rPr lang="zh-CN" altLang="zh-CN" sz="4000" b="1" dirty="0" smtClean="0"/>
              <a:t> </a:t>
            </a:r>
            <a:r>
              <a:rPr lang="zh-CN" altLang="zh-CN" sz="4000" b="1" dirty="0"/>
              <a:t>辩证唯物论</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1695068"/>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62322" y="1695068"/>
            <a:ext cx="5720609" cy="826703"/>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3092602"/>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3092602"/>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2" name="Freeform 27"/>
          <p:cNvSpPr/>
          <p:nvPr/>
        </p:nvSpPr>
        <p:spPr bwMode="auto">
          <a:xfrm>
            <a:off x="4694073" y="4498780"/>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3" name="Freeform 28"/>
          <p:cNvSpPr/>
          <p:nvPr/>
        </p:nvSpPr>
        <p:spPr bwMode="auto">
          <a:xfrm>
            <a:off x="5473536" y="4498780"/>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522317" y="1759867"/>
            <a:ext cx="5859748" cy="830997"/>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马克思主义</a:t>
            </a:r>
            <a:r>
              <a:rPr lang="zh-CN" altLang="en-US" sz="2400" b="1" dirty="0">
                <a:solidFill>
                  <a:schemeClr val="tx2"/>
                </a:solidFill>
                <a:latin typeface="微软雅黑" panose="020B0503020204020204" pitchFamily="34" charset="-122"/>
                <a:ea typeface="微软雅黑" panose="020B0503020204020204" pitchFamily="34" charset="-122"/>
              </a:rPr>
              <a:t>的唯物主义与古代、近代唯物主义的根本区别 </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522317" y="3255367"/>
            <a:ext cx="5859748"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smtClean="0">
                <a:solidFill>
                  <a:schemeClr val="tx2"/>
                </a:solidFill>
              </a:rPr>
              <a:t>辩证唯物主义</a:t>
            </a:r>
            <a:r>
              <a:rPr lang="zh-CN" altLang="en-US" sz="2400" dirty="0">
                <a:solidFill>
                  <a:schemeClr val="tx2"/>
                </a:solidFill>
              </a:rPr>
              <a:t>的物质观、运动观和时空观</a:t>
            </a:r>
            <a:endParaRPr lang="zh-CN" altLang="en-US" sz="2400" dirty="0">
              <a:solidFill>
                <a:schemeClr val="tx2"/>
              </a:solidFill>
            </a:endParaRPr>
          </a:p>
        </p:txBody>
      </p:sp>
      <p:sp>
        <p:nvSpPr>
          <p:cNvPr id="56" name="TextBox 55"/>
          <p:cNvSpPr txBox="1"/>
          <p:nvPr/>
        </p:nvSpPr>
        <p:spPr>
          <a:xfrm>
            <a:off x="5639344" y="4557823"/>
            <a:ext cx="5424112"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辩证唯物主义的意识观 </a:t>
            </a:r>
            <a:endParaRPr lang="zh-CN" altLang="en-US" sz="2400" dirty="0">
              <a:solidFill>
                <a:schemeClr val="tx2"/>
              </a:solidFill>
            </a:endParaRPr>
          </a:p>
        </p:txBody>
      </p:sp>
      <p:sp>
        <p:nvSpPr>
          <p:cNvPr id="59" name="TextBox 58"/>
          <p:cNvSpPr txBox="1"/>
          <p:nvPr/>
        </p:nvSpPr>
        <p:spPr>
          <a:xfrm>
            <a:off x="4813879" y="17290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3096127"/>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61" name="TextBox 60"/>
          <p:cNvSpPr txBox="1"/>
          <p:nvPr/>
        </p:nvSpPr>
        <p:spPr>
          <a:xfrm>
            <a:off x="4813879" y="451053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4</a:t>
            </a:r>
            <a:endParaRPr lang="zh-CN" altLang="en-US" sz="3600" b="1" dirty="0">
              <a:solidFill>
                <a:schemeClr val="accent2"/>
              </a:solidFill>
              <a:latin typeface="+mj-ea"/>
              <a:ea typeface="+mj-ea"/>
            </a:endParaRPr>
          </a:p>
        </p:txBody>
      </p:sp>
      <p:sp>
        <p:nvSpPr>
          <p:cNvPr id="25" name="Freeform 23"/>
          <p:cNvSpPr/>
          <p:nvPr/>
        </p:nvSpPr>
        <p:spPr bwMode="auto">
          <a:xfrm>
            <a:off x="4658221" y="548680"/>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37684" y="548680"/>
            <a:ext cx="5720609"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603492" y="579460"/>
            <a:ext cx="597106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哲学基本问题与哲学的党性原则</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54868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
        <p:nvSpPr>
          <p:cNvPr id="45" name="Freeform 27"/>
          <p:cNvSpPr/>
          <p:nvPr/>
        </p:nvSpPr>
        <p:spPr bwMode="auto">
          <a:xfrm>
            <a:off x="4730229" y="5666953"/>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6" name="Freeform 28"/>
          <p:cNvSpPr/>
          <p:nvPr/>
        </p:nvSpPr>
        <p:spPr bwMode="auto">
          <a:xfrm>
            <a:off x="5509692" y="5666953"/>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7" name="TextBox 46"/>
          <p:cNvSpPr txBox="1"/>
          <p:nvPr/>
        </p:nvSpPr>
        <p:spPr>
          <a:xfrm>
            <a:off x="5675500" y="5725996"/>
            <a:ext cx="5424112"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辩证唯物主义的世界物质统一性原理</a:t>
            </a:r>
            <a:endParaRPr lang="zh-CN" altLang="en-US" sz="2400" dirty="0">
              <a:solidFill>
                <a:schemeClr val="tx2"/>
              </a:solidFill>
            </a:endParaRPr>
          </a:p>
        </p:txBody>
      </p:sp>
      <p:sp>
        <p:nvSpPr>
          <p:cNvPr id="50" name="TextBox 49"/>
          <p:cNvSpPr txBox="1"/>
          <p:nvPr/>
        </p:nvSpPr>
        <p:spPr>
          <a:xfrm>
            <a:off x="4850035" y="567871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5</a:t>
            </a:r>
            <a:endParaRPr lang="zh-CN" altLang="en-US" sz="3600" b="1" dirty="0">
              <a:solidFill>
                <a:schemeClr val="accent2"/>
              </a:solidFill>
              <a:latin typeface="+mj-ea"/>
              <a:ea typeface="+mj-ea"/>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14:presetBounceEnd="50000">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14:bounceEnd="50000">
                                          <p:cBhvr additive="base">
                                            <p:cTn id="110"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par>
                                    <p:cTn id="119" presetID="2" presetClass="entr" presetSubtype="8" fill="hold" grpId="0" nodeType="withEffect">
                                      <p:stCondLst>
                                        <p:cond delay="20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20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1+#ppt_w/2"/>
                                              </p:val>
                                            </p:tav>
                                            <p:tav tm="100000">
                                              <p:val>
                                                <p:strVal val="#ppt_x"/>
                                              </p:val>
                                            </p:tav>
                                          </p:tavLst>
                                        </p:anim>
                                        <p:anim calcmode="lin" valueType="num">
                                          <p:cBhvr additive="base">
                                            <p:cTn id="126" dur="500" fill="hold"/>
                                            <p:tgtEl>
                                              <p:spTgt spid="46"/>
                                            </p:tgtEl>
                                            <p:attrNameLst>
                                              <p:attrName>ppt_y</p:attrName>
                                            </p:attrNameLst>
                                          </p:cBhvr>
                                          <p:tavLst>
                                            <p:tav tm="0">
                                              <p:val>
                                                <p:strVal val="#ppt_y"/>
                                              </p:val>
                                            </p:tav>
                                            <p:tav tm="100000">
                                              <p:val>
                                                <p:strVal val="#ppt_y"/>
                                              </p:val>
                                            </p:tav>
                                          </p:tavLst>
                                        </p:anim>
                                      </p:childTnLst>
                                    </p:cTn>
                                  </p:par>
                                </p:childTnLst>
                              </p:cTn>
                            </p:par>
                            <p:par>
                              <p:cTn id="127" fill="hold">
                                <p:stCondLst>
                                  <p:cond delay="7980"/>
                                </p:stCondLst>
                                <p:childTnLst>
                                  <p:par>
                                    <p:cTn id="128" presetID="31" presetClass="entr" presetSubtype="0" fill="hold" grpId="0" nodeType="afterEffect">
                                      <p:stCondLst>
                                        <p:cond delay="0"/>
                                      </p:stCondLst>
                                      <p:childTnLst>
                                        <p:set>
                                          <p:cBhvr>
                                            <p:cTn id="129" dur="1" fill="hold">
                                              <p:stCondLst>
                                                <p:cond delay="0"/>
                                              </p:stCondLst>
                                            </p:cTn>
                                            <p:tgtEl>
                                              <p:spTgt spid="50"/>
                                            </p:tgtEl>
                                            <p:attrNameLst>
                                              <p:attrName>style.visibility</p:attrName>
                                            </p:attrNameLst>
                                          </p:cBhvr>
                                          <p:to>
                                            <p:strVal val="visible"/>
                                          </p:to>
                                        </p:set>
                                        <p:anim calcmode="lin" valueType="num">
                                          <p:cBhvr>
                                            <p:cTn id="130" dur="400" fill="hold"/>
                                            <p:tgtEl>
                                              <p:spTgt spid="50"/>
                                            </p:tgtEl>
                                            <p:attrNameLst>
                                              <p:attrName>ppt_w</p:attrName>
                                            </p:attrNameLst>
                                          </p:cBhvr>
                                          <p:tavLst>
                                            <p:tav tm="0">
                                              <p:val>
                                                <p:fltVal val="0"/>
                                              </p:val>
                                            </p:tav>
                                            <p:tav tm="100000">
                                              <p:val>
                                                <p:strVal val="#ppt_w"/>
                                              </p:val>
                                            </p:tav>
                                          </p:tavLst>
                                        </p:anim>
                                        <p:anim calcmode="lin" valueType="num">
                                          <p:cBhvr>
                                            <p:cTn id="131" dur="400" fill="hold"/>
                                            <p:tgtEl>
                                              <p:spTgt spid="50"/>
                                            </p:tgtEl>
                                            <p:attrNameLst>
                                              <p:attrName>ppt_h</p:attrName>
                                            </p:attrNameLst>
                                          </p:cBhvr>
                                          <p:tavLst>
                                            <p:tav tm="0">
                                              <p:val>
                                                <p:fltVal val="0"/>
                                              </p:val>
                                            </p:tav>
                                            <p:tav tm="100000">
                                              <p:val>
                                                <p:strVal val="#ppt_h"/>
                                              </p:val>
                                            </p:tav>
                                          </p:tavLst>
                                        </p:anim>
                                        <p:anim calcmode="lin" valueType="num">
                                          <p:cBhvr>
                                            <p:cTn id="132" dur="400" fill="hold"/>
                                            <p:tgtEl>
                                              <p:spTgt spid="50"/>
                                            </p:tgtEl>
                                            <p:attrNameLst>
                                              <p:attrName>style.rotation</p:attrName>
                                            </p:attrNameLst>
                                          </p:cBhvr>
                                          <p:tavLst>
                                            <p:tav tm="0">
                                              <p:val>
                                                <p:fltVal val="90"/>
                                              </p:val>
                                            </p:tav>
                                            <p:tav tm="100000">
                                              <p:val>
                                                <p:fltVal val="0"/>
                                              </p:val>
                                            </p:tav>
                                          </p:tavLst>
                                        </p:anim>
                                        <p:animEffect transition="in" filter="fade">
                                          <p:cBhvr>
                                            <p:cTn id="133" dur="400"/>
                                            <p:tgtEl>
                                              <p:spTgt spid="50"/>
                                            </p:tgtEl>
                                          </p:cBhvr>
                                        </p:animEffect>
                                      </p:childTnLst>
                                    </p:cTn>
                                  </p:par>
                                </p:childTnLst>
                              </p:cTn>
                            </p:par>
                            <p:par>
                              <p:cTn id="134" fill="hold">
                                <p:stCondLst>
                                  <p:cond delay="8480"/>
                                </p:stCondLst>
                                <p:childTnLst>
                                  <p:par>
                                    <p:cTn id="135" presetID="22" presetClass="entr" presetSubtype="8"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left)">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P spid="45" grpId="0" animBg="1"/>
          <p:bldP spid="46" grpId="0" animBg="1"/>
          <p:bldP spid="47" grpId="0"/>
          <p:bldP spid="5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cBhvr additive="base">
                                            <p:cTn id="110" dur="400" fill="hold"/>
                                            <p:tgtEl>
                                              <p:spTgt spid="44"/>
                                            </p:tgtEl>
                                            <p:attrNameLst>
                                              <p:attrName>ppt_x</p:attrName>
                                            </p:attrNameLst>
                                          </p:cBhvr>
                                          <p:tavLst>
                                            <p:tav tm="0">
                                              <p:val>
                                                <p:strVal val="0-#ppt_w/2"/>
                                              </p:val>
                                            </p:tav>
                                            <p:tav tm="100000">
                                              <p:val>
                                                <p:strVal val="#ppt_x"/>
                                              </p:val>
                                            </p:tav>
                                          </p:tavLst>
                                        </p:anim>
                                        <p:anim calcmode="lin" valueType="num">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par>
                                    <p:cTn id="119" presetID="2" presetClass="entr" presetSubtype="8" fill="hold" grpId="0" nodeType="withEffect">
                                      <p:stCondLst>
                                        <p:cond delay="20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20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1+#ppt_w/2"/>
                                              </p:val>
                                            </p:tav>
                                            <p:tav tm="100000">
                                              <p:val>
                                                <p:strVal val="#ppt_x"/>
                                              </p:val>
                                            </p:tav>
                                          </p:tavLst>
                                        </p:anim>
                                        <p:anim calcmode="lin" valueType="num">
                                          <p:cBhvr additive="base">
                                            <p:cTn id="126" dur="500" fill="hold"/>
                                            <p:tgtEl>
                                              <p:spTgt spid="46"/>
                                            </p:tgtEl>
                                            <p:attrNameLst>
                                              <p:attrName>ppt_y</p:attrName>
                                            </p:attrNameLst>
                                          </p:cBhvr>
                                          <p:tavLst>
                                            <p:tav tm="0">
                                              <p:val>
                                                <p:strVal val="#ppt_y"/>
                                              </p:val>
                                            </p:tav>
                                            <p:tav tm="100000">
                                              <p:val>
                                                <p:strVal val="#ppt_y"/>
                                              </p:val>
                                            </p:tav>
                                          </p:tavLst>
                                        </p:anim>
                                      </p:childTnLst>
                                    </p:cTn>
                                  </p:par>
                                </p:childTnLst>
                              </p:cTn>
                            </p:par>
                            <p:par>
                              <p:cTn id="127" fill="hold">
                                <p:stCondLst>
                                  <p:cond delay="7980"/>
                                </p:stCondLst>
                                <p:childTnLst>
                                  <p:par>
                                    <p:cTn id="128" presetID="31" presetClass="entr" presetSubtype="0" fill="hold" grpId="0" nodeType="afterEffect">
                                      <p:stCondLst>
                                        <p:cond delay="0"/>
                                      </p:stCondLst>
                                      <p:childTnLst>
                                        <p:set>
                                          <p:cBhvr>
                                            <p:cTn id="129" dur="1" fill="hold">
                                              <p:stCondLst>
                                                <p:cond delay="0"/>
                                              </p:stCondLst>
                                            </p:cTn>
                                            <p:tgtEl>
                                              <p:spTgt spid="50"/>
                                            </p:tgtEl>
                                            <p:attrNameLst>
                                              <p:attrName>style.visibility</p:attrName>
                                            </p:attrNameLst>
                                          </p:cBhvr>
                                          <p:to>
                                            <p:strVal val="visible"/>
                                          </p:to>
                                        </p:set>
                                        <p:anim calcmode="lin" valueType="num">
                                          <p:cBhvr>
                                            <p:cTn id="130" dur="400" fill="hold"/>
                                            <p:tgtEl>
                                              <p:spTgt spid="50"/>
                                            </p:tgtEl>
                                            <p:attrNameLst>
                                              <p:attrName>ppt_w</p:attrName>
                                            </p:attrNameLst>
                                          </p:cBhvr>
                                          <p:tavLst>
                                            <p:tav tm="0">
                                              <p:val>
                                                <p:fltVal val="0"/>
                                              </p:val>
                                            </p:tav>
                                            <p:tav tm="100000">
                                              <p:val>
                                                <p:strVal val="#ppt_w"/>
                                              </p:val>
                                            </p:tav>
                                          </p:tavLst>
                                        </p:anim>
                                        <p:anim calcmode="lin" valueType="num">
                                          <p:cBhvr>
                                            <p:cTn id="131" dur="400" fill="hold"/>
                                            <p:tgtEl>
                                              <p:spTgt spid="50"/>
                                            </p:tgtEl>
                                            <p:attrNameLst>
                                              <p:attrName>ppt_h</p:attrName>
                                            </p:attrNameLst>
                                          </p:cBhvr>
                                          <p:tavLst>
                                            <p:tav tm="0">
                                              <p:val>
                                                <p:fltVal val="0"/>
                                              </p:val>
                                            </p:tav>
                                            <p:tav tm="100000">
                                              <p:val>
                                                <p:strVal val="#ppt_h"/>
                                              </p:val>
                                            </p:tav>
                                          </p:tavLst>
                                        </p:anim>
                                        <p:anim calcmode="lin" valueType="num">
                                          <p:cBhvr>
                                            <p:cTn id="132" dur="400" fill="hold"/>
                                            <p:tgtEl>
                                              <p:spTgt spid="50"/>
                                            </p:tgtEl>
                                            <p:attrNameLst>
                                              <p:attrName>style.rotation</p:attrName>
                                            </p:attrNameLst>
                                          </p:cBhvr>
                                          <p:tavLst>
                                            <p:tav tm="0">
                                              <p:val>
                                                <p:fltVal val="90"/>
                                              </p:val>
                                            </p:tav>
                                            <p:tav tm="100000">
                                              <p:val>
                                                <p:fltVal val="0"/>
                                              </p:val>
                                            </p:tav>
                                          </p:tavLst>
                                        </p:anim>
                                        <p:animEffect transition="in" filter="fade">
                                          <p:cBhvr>
                                            <p:cTn id="133" dur="400"/>
                                            <p:tgtEl>
                                              <p:spTgt spid="50"/>
                                            </p:tgtEl>
                                          </p:cBhvr>
                                        </p:animEffect>
                                      </p:childTnLst>
                                    </p:cTn>
                                  </p:par>
                                </p:childTnLst>
                              </p:cTn>
                            </p:par>
                            <p:par>
                              <p:cTn id="134" fill="hold">
                                <p:stCondLst>
                                  <p:cond delay="8480"/>
                                </p:stCondLst>
                                <p:childTnLst>
                                  <p:par>
                                    <p:cTn id="135" presetID="22" presetClass="entr" presetSubtype="8"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left)">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P spid="45" grpId="0" animBg="1"/>
          <p:bldP spid="46" grpId="0" animBg="1"/>
          <p:bldP spid="47" grpId="0"/>
          <p:bldP spid="50"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40660"/>
            <a:ext cx="876855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（一）哲学基本问题与哲学的党性原则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726920" y="1124744"/>
            <a:ext cx="7755837" cy="2400657"/>
          </a:xfrm>
          <a:prstGeom prst="rect">
            <a:avLst/>
          </a:prstGeom>
        </p:spPr>
        <p:txBody>
          <a:bodyPr wrap="square">
            <a:spAutoFit/>
          </a:bodyPr>
          <a:lstStyle/>
          <a:p>
            <a:pPr>
              <a:lnSpc>
                <a:spcPct val="150000"/>
              </a:lnSpc>
            </a:pPr>
            <a:r>
              <a:rPr lang="en-US" altLang="zh-CN" sz="2000" dirty="0">
                <a:solidFill>
                  <a:schemeClr val="tx2"/>
                </a:solidFill>
                <a:latin typeface="+mj-ea"/>
                <a:ea typeface="+mj-ea"/>
              </a:rPr>
              <a:t>      </a:t>
            </a:r>
            <a:r>
              <a:rPr lang="zh-CN" altLang="zh-CN" sz="2000" dirty="0">
                <a:solidFill>
                  <a:schemeClr val="tx2"/>
                </a:solidFill>
                <a:latin typeface="+mj-ea"/>
                <a:ea typeface="+mj-ea"/>
              </a:rPr>
              <a:t>阐明哲学基本问题的内容及理论意义，揭示哲学的党性原则是划分哲学基本派别的理论依据。结合中西方哲学史揭示唯物主义与唯心主义的根本对立及其根源，阐释主观唯心主义与客观唯心主义、可知论与不可知论的区别。揭示人类哲学思想的发展史是唯物主义与唯心主义长期斗争的历史。</a:t>
            </a:r>
            <a:endParaRPr lang="zh-CN" altLang="zh-CN"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38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40660"/>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（二）马克思主义的唯物主义与古代、近代唯物主义的根本区别</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2137941" y="1124744"/>
            <a:ext cx="7920880" cy="2400657"/>
          </a:xfrm>
          <a:prstGeom prst="rect">
            <a:avLst/>
          </a:prstGeom>
        </p:spPr>
        <p:txBody>
          <a:bodyPr wrap="square">
            <a:spAutoFit/>
          </a:bodyPr>
          <a:lstStyle/>
          <a:p>
            <a:pPr>
              <a:lnSpc>
                <a:spcPct val="150000"/>
              </a:lnSpc>
            </a:pPr>
            <a:r>
              <a:rPr lang="en-US" altLang="zh-CN" sz="2000" dirty="0">
                <a:solidFill>
                  <a:schemeClr val="tx2"/>
                </a:solidFill>
                <a:latin typeface="+mj-ea"/>
                <a:ea typeface="+mj-ea"/>
              </a:rPr>
              <a:t>      </a:t>
            </a:r>
            <a:r>
              <a:rPr lang="zh-CN" altLang="zh-CN" sz="2000" dirty="0">
                <a:solidFill>
                  <a:schemeClr val="tx2"/>
                </a:solidFill>
                <a:latin typeface="+mj-ea"/>
                <a:ea typeface="+mj-ea"/>
              </a:rPr>
              <a:t>揭示古代朴素唯物主义、近代形而上学唯物主义的基本观点、基本特征及其 根本缺陷。阐明作为马克思主义理论基础的辩证唯物主义和历史唯物主义的产生是人类哲学思想史上的划时代革命，揭示历史唯物主义是辩证唯物主义世界观方法论在社会历史领域的光辉运用及理论深化。</a:t>
            </a:r>
            <a:endParaRPr lang="zh-CN" altLang="zh-CN"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77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40660"/>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（三）辩证唯物主义的物质观、运动观和时空观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124744"/>
            <a:ext cx="8850304" cy="3323987"/>
          </a:xfrm>
          <a:prstGeom prst="rect">
            <a:avLst/>
          </a:prstGeom>
        </p:spPr>
        <p:txBody>
          <a:bodyPr wrap="square">
            <a:spAutoFit/>
          </a:bodyPr>
          <a:lstStyle/>
          <a:p>
            <a:pPr>
              <a:lnSpc>
                <a:spcPct val="150000"/>
              </a:lnSpc>
            </a:pPr>
            <a:r>
              <a:rPr lang="zh-CN" altLang="en-US" sz="2000" dirty="0" smtClean="0">
                <a:solidFill>
                  <a:schemeClr val="tx2"/>
                </a:solidFill>
                <a:latin typeface="+mj-ea"/>
                <a:ea typeface="+mj-ea"/>
              </a:rPr>
              <a:t>       阐释</a:t>
            </a:r>
            <a:r>
              <a:rPr lang="zh-CN" altLang="en-US" sz="2000" dirty="0">
                <a:solidFill>
                  <a:schemeClr val="tx2"/>
                </a:solidFill>
                <a:latin typeface="+mj-ea"/>
                <a:ea typeface="+mj-ea"/>
              </a:rPr>
              <a:t>古代朴素唯物主义物质观和近代形而上学唯物主义物质观的基本观点 </a:t>
            </a:r>
            <a:r>
              <a:rPr lang="zh-CN" altLang="en-US" sz="2000" dirty="0" smtClean="0">
                <a:solidFill>
                  <a:schemeClr val="tx2"/>
                </a:solidFill>
                <a:latin typeface="+mj-ea"/>
                <a:ea typeface="+mj-ea"/>
              </a:rPr>
              <a:t>及</a:t>
            </a:r>
            <a:r>
              <a:rPr lang="zh-CN" altLang="en-US" sz="2000" dirty="0">
                <a:solidFill>
                  <a:schemeClr val="tx2"/>
                </a:solidFill>
                <a:latin typeface="+mj-ea"/>
                <a:ea typeface="+mj-ea"/>
              </a:rPr>
              <a:t>局限性。阐明辩证唯物主义物质观的主要内容及理论意义，揭示现代科学对</a:t>
            </a:r>
            <a:r>
              <a:rPr lang="zh-CN" altLang="en-US" sz="2000" dirty="0" smtClean="0">
                <a:solidFill>
                  <a:schemeClr val="tx2"/>
                </a:solidFill>
                <a:latin typeface="+mj-ea"/>
                <a:ea typeface="+mj-ea"/>
              </a:rPr>
              <a:t>“物质”</a:t>
            </a:r>
            <a:r>
              <a:rPr lang="zh-CN" altLang="en-US" sz="2000" dirty="0">
                <a:solidFill>
                  <a:schemeClr val="tx2"/>
                </a:solidFill>
                <a:latin typeface="+mj-ea"/>
                <a:ea typeface="+mj-ea"/>
              </a:rPr>
              <a:t>认识的新成果是对辩证唯物主义物质观的科学验证和丰富发展。阐明运动</a:t>
            </a:r>
            <a:r>
              <a:rPr lang="zh-CN" altLang="en-US" sz="2000" dirty="0" smtClean="0">
                <a:solidFill>
                  <a:schemeClr val="tx2"/>
                </a:solidFill>
                <a:latin typeface="+mj-ea"/>
                <a:ea typeface="+mj-ea"/>
              </a:rPr>
              <a:t>是物质</a:t>
            </a:r>
            <a:r>
              <a:rPr lang="zh-CN" altLang="en-US" sz="2000" dirty="0">
                <a:solidFill>
                  <a:schemeClr val="tx2"/>
                </a:solidFill>
                <a:latin typeface="+mj-ea"/>
                <a:ea typeface="+mj-ea"/>
              </a:rPr>
              <a:t>的根本属性，揭示“静止”的内涵以及承认“相对静止”的认识论意义，</a:t>
            </a:r>
            <a:r>
              <a:rPr lang="zh-CN" altLang="en-US" sz="2000" dirty="0" smtClean="0">
                <a:solidFill>
                  <a:schemeClr val="tx2"/>
                </a:solidFill>
                <a:latin typeface="+mj-ea"/>
                <a:ea typeface="+mj-ea"/>
              </a:rPr>
              <a:t>分析</a:t>
            </a:r>
            <a:r>
              <a:rPr lang="zh-CN" altLang="en-US" sz="2000" dirty="0">
                <a:solidFill>
                  <a:schemeClr val="tx2"/>
                </a:solidFill>
                <a:latin typeface="+mj-ea"/>
                <a:ea typeface="+mj-ea"/>
              </a:rPr>
              <a:t>批判运动观问题上的唯心主义、形而上学、相对主义及诡辩论。阐明时间和</a:t>
            </a:r>
            <a:r>
              <a:rPr lang="zh-CN" altLang="en-US" sz="2000" dirty="0" smtClean="0">
                <a:solidFill>
                  <a:schemeClr val="tx2"/>
                </a:solidFill>
                <a:latin typeface="+mj-ea"/>
                <a:ea typeface="+mj-ea"/>
              </a:rPr>
              <a:t>空间</a:t>
            </a:r>
            <a:r>
              <a:rPr lang="zh-CN" altLang="en-US" sz="2000" dirty="0">
                <a:solidFill>
                  <a:schemeClr val="tx2"/>
                </a:solidFill>
                <a:latin typeface="+mj-ea"/>
                <a:ea typeface="+mj-ea"/>
              </a:rPr>
              <a:t>与物质运动的不可分性，揭示“时间”和“空间”的内涵及特点，分析批判</a:t>
            </a:r>
            <a:r>
              <a:rPr lang="zh-CN" altLang="en-US" sz="2000" dirty="0" smtClean="0">
                <a:solidFill>
                  <a:schemeClr val="tx2"/>
                </a:solidFill>
                <a:latin typeface="+mj-ea"/>
                <a:ea typeface="+mj-ea"/>
              </a:rPr>
              <a:t>唯心主义</a:t>
            </a:r>
            <a:r>
              <a:rPr lang="zh-CN" altLang="en-US" sz="2000" dirty="0">
                <a:solidFill>
                  <a:schemeClr val="tx2"/>
                </a:solidFill>
                <a:latin typeface="+mj-ea"/>
                <a:ea typeface="+mj-ea"/>
              </a:rPr>
              <a:t>的时空观和形而上学的时空观。</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53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40660"/>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（四）辩证唯物主义的意识观</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124744"/>
            <a:ext cx="8850304" cy="2400657"/>
          </a:xfrm>
          <a:prstGeom prst="rect">
            <a:avLst/>
          </a:prstGeom>
        </p:spPr>
        <p:txBody>
          <a:bodyPr wrap="square">
            <a:spAutoFit/>
          </a:bodyPr>
          <a:lstStyle/>
          <a:p>
            <a:pPr>
              <a:lnSpc>
                <a:spcPct val="150000"/>
              </a:lnSpc>
            </a:pPr>
            <a:r>
              <a:rPr lang="en-US" altLang="zh-CN" sz="2000" dirty="0" smtClean="0"/>
              <a:t>        </a:t>
            </a:r>
            <a:r>
              <a:rPr lang="zh-CN" altLang="zh-CN" sz="2000" dirty="0" smtClean="0">
                <a:solidFill>
                  <a:schemeClr val="tx2"/>
                </a:solidFill>
                <a:latin typeface="+mj-ea"/>
                <a:ea typeface="+mj-ea"/>
              </a:rPr>
              <a:t>从</a:t>
            </a:r>
            <a:r>
              <a:rPr lang="zh-CN" altLang="zh-CN" sz="2000" dirty="0">
                <a:solidFill>
                  <a:schemeClr val="tx2"/>
                </a:solidFill>
                <a:latin typeface="+mj-ea"/>
                <a:ea typeface="+mj-ea"/>
              </a:rPr>
              <a:t>意识的产生、本质以及能动作用三个方面完整阐明辩证唯物主义的“意识 观”。从本源上揭示意识是物质世界长期发展的产物。从本质上揭示意识对人脑 和对客观世界的根本依赖性。阐明物质对意识的决定作用以及意识对物质的能动 反作用，有针对性地批判唯心主义和庸俗唯物主义的错误。阐明尊重客观规律与充分发挥人的主观能动性的辩证统一关系及其实践意义。</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4</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18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5644135"/>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921917" y="2917393"/>
            <a:ext cx="8784976" cy="1015663"/>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r>
              <a:rPr lang="zh-CN" altLang="zh-CN" sz="4000" b="1" dirty="0"/>
              <a:t>专题一：“千年第一思想家”马克思</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40660"/>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（五）辩证唯物主义的世界物质统一性原理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124744"/>
            <a:ext cx="9066328" cy="2400657"/>
          </a:xfrm>
          <a:prstGeom prst="rect">
            <a:avLst/>
          </a:prstGeom>
        </p:spPr>
        <p:txBody>
          <a:bodyPr wrap="square">
            <a:spAutoFit/>
          </a:bodyPr>
          <a:lstStyle/>
          <a:p>
            <a:pPr>
              <a:lnSpc>
                <a:spcPct val="150000"/>
              </a:lnSpc>
            </a:pPr>
            <a:r>
              <a:rPr lang="en-US" altLang="zh-CN" sz="2000" dirty="0">
                <a:solidFill>
                  <a:schemeClr val="tx2"/>
                </a:solidFill>
                <a:latin typeface="+mj-ea"/>
                <a:ea typeface="+mj-ea"/>
              </a:rPr>
              <a:t> </a:t>
            </a:r>
            <a:r>
              <a:rPr lang="en-US" altLang="zh-CN" sz="2000" dirty="0" smtClean="0">
                <a:solidFill>
                  <a:schemeClr val="tx2"/>
                </a:solidFill>
                <a:latin typeface="+mj-ea"/>
                <a:ea typeface="+mj-ea"/>
              </a:rPr>
              <a:t>      </a:t>
            </a:r>
            <a:r>
              <a:rPr lang="zh-CN" altLang="zh-CN" sz="2000" dirty="0" smtClean="0">
                <a:solidFill>
                  <a:schemeClr val="tx2"/>
                </a:solidFill>
                <a:latin typeface="+mj-ea"/>
                <a:ea typeface="+mj-ea"/>
              </a:rPr>
              <a:t>阐明</a:t>
            </a:r>
            <a:r>
              <a:rPr lang="zh-CN" altLang="zh-CN" sz="2000" dirty="0">
                <a:solidFill>
                  <a:schemeClr val="tx2"/>
                </a:solidFill>
                <a:latin typeface="+mj-ea"/>
                <a:ea typeface="+mj-ea"/>
              </a:rPr>
              <a:t>世界的统一性在于物质性，物质世界是多样性的统一。揭示自然存在与 </a:t>
            </a:r>
            <a:r>
              <a:rPr lang="zh-CN" altLang="zh-CN" sz="2000" dirty="0" smtClean="0">
                <a:solidFill>
                  <a:schemeClr val="tx2"/>
                </a:solidFill>
                <a:latin typeface="+mj-ea"/>
                <a:ea typeface="+mj-ea"/>
              </a:rPr>
              <a:t>社会存在</a:t>
            </a:r>
            <a:r>
              <a:rPr lang="zh-CN" altLang="zh-CN" sz="2000" dirty="0">
                <a:solidFill>
                  <a:schemeClr val="tx2"/>
                </a:solidFill>
                <a:latin typeface="+mj-ea"/>
                <a:ea typeface="+mj-ea"/>
              </a:rPr>
              <a:t>的联系与区别，阐明物质世界是自然界物质性和人类社会物质性的统 </a:t>
            </a:r>
            <a:r>
              <a:rPr lang="zh-CN" altLang="zh-CN" sz="2000" dirty="0" smtClean="0">
                <a:solidFill>
                  <a:schemeClr val="tx2"/>
                </a:solidFill>
                <a:latin typeface="+mj-ea"/>
                <a:ea typeface="+mj-ea"/>
              </a:rPr>
              <a:t>一</a:t>
            </a:r>
            <a:r>
              <a:rPr lang="zh-CN" altLang="zh-CN" sz="2000" dirty="0">
                <a:solidFill>
                  <a:schemeClr val="tx2"/>
                </a:solidFill>
                <a:latin typeface="+mj-ea"/>
                <a:ea typeface="+mj-ea"/>
              </a:rPr>
              <a:t>。阐明世界物质统一性原理是坚持党的一切从实际出发、实事求是、与时俱进 </a:t>
            </a:r>
            <a:r>
              <a:rPr lang="zh-CN" altLang="zh-CN" sz="2000" dirty="0" smtClean="0">
                <a:solidFill>
                  <a:schemeClr val="tx2"/>
                </a:solidFill>
                <a:latin typeface="+mj-ea"/>
                <a:ea typeface="+mj-ea"/>
              </a:rPr>
              <a:t>思想</a:t>
            </a:r>
            <a:r>
              <a:rPr lang="zh-CN" altLang="zh-CN" sz="2000" dirty="0">
                <a:solidFill>
                  <a:schemeClr val="tx2"/>
                </a:solidFill>
                <a:latin typeface="+mj-ea"/>
                <a:ea typeface="+mj-ea"/>
              </a:rPr>
              <a:t>路线的哲学基础。阐述世界物质统一性原理对坚持中国特色社会主义道路</a:t>
            </a:r>
            <a:r>
              <a:rPr lang="zh-CN" altLang="zh-CN" sz="2000" dirty="0" smtClean="0">
                <a:solidFill>
                  <a:schemeClr val="tx2"/>
                </a:solidFill>
                <a:latin typeface="+mj-ea"/>
                <a:ea typeface="+mj-ea"/>
              </a:rPr>
              <a:t>自信</a:t>
            </a:r>
            <a:r>
              <a:rPr lang="zh-CN" altLang="zh-CN" sz="2000" dirty="0">
                <a:solidFill>
                  <a:schemeClr val="tx2"/>
                </a:solidFill>
                <a:latin typeface="+mj-ea"/>
                <a:ea typeface="+mj-ea"/>
              </a:rPr>
              <a:t>、理论自信、制度自信和文化自信的重大意义</a:t>
            </a:r>
            <a:r>
              <a:rPr lang="zh-CN" altLang="en-US" sz="2000" dirty="0" smtClean="0">
                <a:solidFill>
                  <a:schemeClr val="tx2"/>
                </a:solidFill>
                <a:latin typeface="+mj-ea"/>
                <a:ea typeface="+mj-ea"/>
              </a:rPr>
              <a:t>。</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5</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46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5644135"/>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836112" y="2917392"/>
            <a:ext cx="8784976" cy="906915"/>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pPr algn="ctr"/>
            <a:r>
              <a:rPr lang="zh-CN" altLang="zh-CN" sz="4000" b="1" dirty="0"/>
              <a:t>专题</a:t>
            </a:r>
            <a:r>
              <a:rPr lang="zh-CN" altLang="zh-CN" sz="4000" b="1" dirty="0" smtClean="0"/>
              <a:t>四</a:t>
            </a:r>
            <a:r>
              <a:rPr lang="en-US" altLang="zh-CN" sz="4000" b="1" dirty="0" smtClean="0"/>
              <a:t>    </a:t>
            </a:r>
            <a:r>
              <a:rPr lang="zh-CN" altLang="zh-CN" sz="4000" b="1" dirty="0" smtClean="0"/>
              <a:t> </a:t>
            </a:r>
            <a:r>
              <a:rPr lang="zh-CN" altLang="zh-CN" sz="4000" b="1" dirty="0"/>
              <a:t>唯物辩证法</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1695068"/>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62322" y="1695068"/>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3092602"/>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3092602"/>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2" name="Freeform 27"/>
          <p:cNvSpPr/>
          <p:nvPr/>
        </p:nvSpPr>
        <p:spPr bwMode="auto">
          <a:xfrm>
            <a:off x="4694073" y="4498780"/>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3" name="Freeform 28"/>
          <p:cNvSpPr/>
          <p:nvPr/>
        </p:nvSpPr>
        <p:spPr bwMode="auto">
          <a:xfrm>
            <a:off x="5473536" y="4498780"/>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522317" y="1759867"/>
            <a:ext cx="5859748"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联系和发展的基本环节</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522317" y="3255367"/>
            <a:ext cx="5859748"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对立统一规律 </a:t>
            </a:r>
            <a:endParaRPr lang="zh-CN" altLang="en-US" sz="2400" dirty="0">
              <a:solidFill>
                <a:schemeClr val="tx2"/>
              </a:solidFill>
            </a:endParaRPr>
          </a:p>
        </p:txBody>
      </p:sp>
      <p:sp>
        <p:nvSpPr>
          <p:cNvPr id="56" name="TextBox 55"/>
          <p:cNvSpPr txBox="1"/>
          <p:nvPr/>
        </p:nvSpPr>
        <p:spPr>
          <a:xfrm>
            <a:off x="5639344" y="4557823"/>
            <a:ext cx="5424112"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质量互变规律和否定之否定规律</a:t>
            </a:r>
            <a:endParaRPr lang="zh-CN" altLang="en-US" sz="2400" dirty="0">
              <a:solidFill>
                <a:schemeClr val="tx2"/>
              </a:solidFill>
            </a:endParaRPr>
          </a:p>
        </p:txBody>
      </p:sp>
      <p:sp>
        <p:nvSpPr>
          <p:cNvPr id="59" name="TextBox 58"/>
          <p:cNvSpPr txBox="1"/>
          <p:nvPr/>
        </p:nvSpPr>
        <p:spPr>
          <a:xfrm>
            <a:off x="4813879" y="17290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3096127"/>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61" name="TextBox 60"/>
          <p:cNvSpPr txBox="1"/>
          <p:nvPr/>
        </p:nvSpPr>
        <p:spPr>
          <a:xfrm>
            <a:off x="4813879" y="451053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4</a:t>
            </a:r>
            <a:endParaRPr lang="zh-CN" altLang="en-US" sz="3600" b="1" dirty="0">
              <a:solidFill>
                <a:schemeClr val="accent2"/>
              </a:solidFill>
              <a:latin typeface="+mj-ea"/>
              <a:ea typeface="+mj-ea"/>
            </a:endParaRPr>
          </a:p>
        </p:txBody>
      </p:sp>
      <p:sp>
        <p:nvSpPr>
          <p:cNvPr id="25" name="Freeform 23"/>
          <p:cNvSpPr/>
          <p:nvPr/>
        </p:nvSpPr>
        <p:spPr bwMode="auto">
          <a:xfrm>
            <a:off x="4658221" y="548680"/>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37684" y="548680"/>
            <a:ext cx="5720609"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603492" y="579460"/>
            <a:ext cx="597106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物质世界的总特征 </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54868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
        <p:nvSpPr>
          <p:cNvPr id="45" name="Freeform 27"/>
          <p:cNvSpPr/>
          <p:nvPr/>
        </p:nvSpPr>
        <p:spPr bwMode="auto">
          <a:xfrm>
            <a:off x="4730229" y="5666953"/>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6" name="Freeform 28"/>
          <p:cNvSpPr/>
          <p:nvPr/>
        </p:nvSpPr>
        <p:spPr bwMode="auto">
          <a:xfrm>
            <a:off x="5509692" y="5666953"/>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7" name="TextBox 46"/>
          <p:cNvSpPr txBox="1"/>
          <p:nvPr/>
        </p:nvSpPr>
        <p:spPr>
          <a:xfrm>
            <a:off x="5675500" y="5725996"/>
            <a:ext cx="5424112"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辩证思维的基本方法与思维能力</a:t>
            </a:r>
            <a:endParaRPr lang="zh-CN" altLang="en-US" sz="2400" dirty="0">
              <a:solidFill>
                <a:schemeClr val="tx2"/>
              </a:solidFill>
            </a:endParaRPr>
          </a:p>
        </p:txBody>
      </p:sp>
      <p:sp>
        <p:nvSpPr>
          <p:cNvPr id="50" name="TextBox 49"/>
          <p:cNvSpPr txBox="1"/>
          <p:nvPr/>
        </p:nvSpPr>
        <p:spPr>
          <a:xfrm>
            <a:off x="4850035" y="567871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5</a:t>
            </a:r>
            <a:endParaRPr lang="zh-CN" altLang="en-US" sz="3600" b="1" dirty="0">
              <a:solidFill>
                <a:schemeClr val="accent2"/>
              </a:solidFill>
              <a:latin typeface="+mj-ea"/>
              <a:ea typeface="+mj-ea"/>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14:presetBounceEnd="50000">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14:bounceEnd="50000">
                                          <p:cBhvr additive="base">
                                            <p:cTn id="110"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par>
                                    <p:cTn id="119" presetID="2" presetClass="entr" presetSubtype="8" fill="hold" grpId="0" nodeType="withEffect">
                                      <p:stCondLst>
                                        <p:cond delay="20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20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1+#ppt_w/2"/>
                                              </p:val>
                                            </p:tav>
                                            <p:tav tm="100000">
                                              <p:val>
                                                <p:strVal val="#ppt_x"/>
                                              </p:val>
                                            </p:tav>
                                          </p:tavLst>
                                        </p:anim>
                                        <p:anim calcmode="lin" valueType="num">
                                          <p:cBhvr additive="base">
                                            <p:cTn id="126" dur="500" fill="hold"/>
                                            <p:tgtEl>
                                              <p:spTgt spid="46"/>
                                            </p:tgtEl>
                                            <p:attrNameLst>
                                              <p:attrName>ppt_y</p:attrName>
                                            </p:attrNameLst>
                                          </p:cBhvr>
                                          <p:tavLst>
                                            <p:tav tm="0">
                                              <p:val>
                                                <p:strVal val="#ppt_y"/>
                                              </p:val>
                                            </p:tav>
                                            <p:tav tm="100000">
                                              <p:val>
                                                <p:strVal val="#ppt_y"/>
                                              </p:val>
                                            </p:tav>
                                          </p:tavLst>
                                        </p:anim>
                                      </p:childTnLst>
                                    </p:cTn>
                                  </p:par>
                                </p:childTnLst>
                              </p:cTn>
                            </p:par>
                            <p:par>
                              <p:cTn id="127" fill="hold">
                                <p:stCondLst>
                                  <p:cond delay="7980"/>
                                </p:stCondLst>
                                <p:childTnLst>
                                  <p:par>
                                    <p:cTn id="128" presetID="31" presetClass="entr" presetSubtype="0" fill="hold" grpId="0" nodeType="afterEffect">
                                      <p:stCondLst>
                                        <p:cond delay="0"/>
                                      </p:stCondLst>
                                      <p:childTnLst>
                                        <p:set>
                                          <p:cBhvr>
                                            <p:cTn id="129" dur="1" fill="hold">
                                              <p:stCondLst>
                                                <p:cond delay="0"/>
                                              </p:stCondLst>
                                            </p:cTn>
                                            <p:tgtEl>
                                              <p:spTgt spid="50"/>
                                            </p:tgtEl>
                                            <p:attrNameLst>
                                              <p:attrName>style.visibility</p:attrName>
                                            </p:attrNameLst>
                                          </p:cBhvr>
                                          <p:to>
                                            <p:strVal val="visible"/>
                                          </p:to>
                                        </p:set>
                                        <p:anim calcmode="lin" valueType="num">
                                          <p:cBhvr>
                                            <p:cTn id="130" dur="400" fill="hold"/>
                                            <p:tgtEl>
                                              <p:spTgt spid="50"/>
                                            </p:tgtEl>
                                            <p:attrNameLst>
                                              <p:attrName>ppt_w</p:attrName>
                                            </p:attrNameLst>
                                          </p:cBhvr>
                                          <p:tavLst>
                                            <p:tav tm="0">
                                              <p:val>
                                                <p:fltVal val="0"/>
                                              </p:val>
                                            </p:tav>
                                            <p:tav tm="100000">
                                              <p:val>
                                                <p:strVal val="#ppt_w"/>
                                              </p:val>
                                            </p:tav>
                                          </p:tavLst>
                                        </p:anim>
                                        <p:anim calcmode="lin" valueType="num">
                                          <p:cBhvr>
                                            <p:cTn id="131" dur="400" fill="hold"/>
                                            <p:tgtEl>
                                              <p:spTgt spid="50"/>
                                            </p:tgtEl>
                                            <p:attrNameLst>
                                              <p:attrName>ppt_h</p:attrName>
                                            </p:attrNameLst>
                                          </p:cBhvr>
                                          <p:tavLst>
                                            <p:tav tm="0">
                                              <p:val>
                                                <p:fltVal val="0"/>
                                              </p:val>
                                            </p:tav>
                                            <p:tav tm="100000">
                                              <p:val>
                                                <p:strVal val="#ppt_h"/>
                                              </p:val>
                                            </p:tav>
                                          </p:tavLst>
                                        </p:anim>
                                        <p:anim calcmode="lin" valueType="num">
                                          <p:cBhvr>
                                            <p:cTn id="132" dur="400" fill="hold"/>
                                            <p:tgtEl>
                                              <p:spTgt spid="50"/>
                                            </p:tgtEl>
                                            <p:attrNameLst>
                                              <p:attrName>style.rotation</p:attrName>
                                            </p:attrNameLst>
                                          </p:cBhvr>
                                          <p:tavLst>
                                            <p:tav tm="0">
                                              <p:val>
                                                <p:fltVal val="90"/>
                                              </p:val>
                                            </p:tav>
                                            <p:tav tm="100000">
                                              <p:val>
                                                <p:fltVal val="0"/>
                                              </p:val>
                                            </p:tav>
                                          </p:tavLst>
                                        </p:anim>
                                        <p:animEffect transition="in" filter="fade">
                                          <p:cBhvr>
                                            <p:cTn id="133" dur="400"/>
                                            <p:tgtEl>
                                              <p:spTgt spid="50"/>
                                            </p:tgtEl>
                                          </p:cBhvr>
                                        </p:animEffect>
                                      </p:childTnLst>
                                    </p:cTn>
                                  </p:par>
                                </p:childTnLst>
                              </p:cTn>
                            </p:par>
                            <p:par>
                              <p:cTn id="134" fill="hold">
                                <p:stCondLst>
                                  <p:cond delay="8480"/>
                                </p:stCondLst>
                                <p:childTnLst>
                                  <p:par>
                                    <p:cTn id="135" presetID="22" presetClass="entr" presetSubtype="8"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left)">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P spid="45" grpId="0" animBg="1"/>
          <p:bldP spid="46" grpId="0" animBg="1"/>
          <p:bldP spid="47" grpId="0"/>
          <p:bldP spid="5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cBhvr additive="base">
                                            <p:cTn id="110" dur="400" fill="hold"/>
                                            <p:tgtEl>
                                              <p:spTgt spid="44"/>
                                            </p:tgtEl>
                                            <p:attrNameLst>
                                              <p:attrName>ppt_x</p:attrName>
                                            </p:attrNameLst>
                                          </p:cBhvr>
                                          <p:tavLst>
                                            <p:tav tm="0">
                                              <p:val>
                                                <p:strVal val="0-#ppt_w/2"/>
                                              </p:val>
                                            </p:tav>
                                            <p:tav tm="100000">
                                              <p:val>
                                                <p:strVal val="#ppt_x"/>
                                              </p:val>
                                            </p:tav>
                                          </p:tavLst>
                                        </p:anim>
                                        <p:anim calcmode="lin" valueType="num">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par>
                                    <p:cTn id="119" presetID="2" presetClass="entr" presetSubtype="8" fill="hold" grpId="0" nodeType="withEffect">
                                      <p:stCondLst>
                                        <p:cond delay="20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20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1+#ppt_w/2"/>
                                              </p:val>
                                            </p:tav>
                                            <p:tav tm="100000">
                                              <p:val>
                                                <p:strVal val="#ppt_x"/>
                                              </p:val>
                                            </p:tav>
                                          </p:tavLst>
                                        </p:anim>
                                        <p:anim calcmode="lin" valueType="num">
                                          <p:cBhvr additive="base">
                                            <p:cTn id="126" dur="500" fill="hold"/>
                                            <p:tgtEl>
                                              <p:spTgt spid="46"/>
                                            </p:tgtEl>
                                            <p:attrNameLst>
                                              <p:attrName>ppt_y</p:attrName>
                                            </p:attrNameLst>
                                          </p:cBhvr>
                                          <p:tavLst>
                                            <p:tav tm="0">
                                              <p:val>
                                                <p:strVal val="#ppt_y"/>
                                              </p:val>
                                            </p:tav>
                                            <p:tav tm="100000">
                                              <p:val>
                                                <p:strVal val="#ppt_y"/>
                                              </p:val>
                                            </p:tav>
                                          </p:tavLst>
                                        </p:anim>
                                      </p:childTnLst>
                                    </p:cTn>
                                  </p:par>
                                </p:childTnLst>
                              </p:cTn>
                            </p:par>
                            <p:par>
                              <p:cTn id="127" fill="hold">
                                <p:stCondLst>
                                  <p:cond delay="7980"/>
                                </p:stCondLst>
                                <p:childTnLst>
                                  <p:par>
                                    <p:cTn id="128" presetID="31" presetClass="entr" presetSubtype="0" fill="hold" grpId="0" nodeType="afterEffect">
                                      <p:stCondLst>
                                        <p:cond delay="0"/>
                                      </p:stCondLst>
                                      <p:childTnLst>
                                        <p:set>
                                          <p:cBhvr>
                                            <p:cTn id="129" dur="1" fill="hold">
                                              <p:stCondLst>
                                                <p:cond delay="0"/>
                                              </p:stCondLst>
                                            </p:cTn>
                                            <p:tgtEl>
                                              <p:spTgt spid="50"/>
                                            </p:tgtEl>
                                            <p:attrNameLst>
                                              <p:attrName>style.visibility</p:attrName>
                                            </p:attrNameLst>
                                          </p:cBhvr>
                                          <p:to>
                                            <p:strVal val="visible"/>
                                          </p:to>
                                        </p:set>
                                        <p:anim calcmode="lin" valueType="num">
                                          <p:cBhvr>
                                            <p:cTn id="130" dur="400" fill="hold"/>
                                            <p:tgtEl>
                                              <p:spTgt spid="50"/>
                                            </p:tgtEl>
                                            <p:attrNameLst>
                                              <p:attrName>ppt_w</p:attrName>
                                            </p:attrNameLst>
                                          </p:cBhvr>
                                          <p:tavLst>
                                            <p:tav tm="0">
                                              <p:val>
                                                <p:fltVal val="0"/>
                                              </p:val>
                                            </p:tav>
                                            <p:tav tm="100000">
                                              <p:val>
                                                <p:strVal val="#ppt_w"/>
                                              </p:val>
                                            </p:tav>
                                          </p:tavLst>
                                        </p:anim>
                                        <p:anim calcmode="lin" valueType="num">
                                          <p:cBhvr>
                                            <p:cTn id="131" dur="400" fill="hold"/>
                                            <p:tgtEl>
                                              <p:spTgt spid="50"/>
                                            </p:tgtEl>
                                            <p:attrNameLst>
                                              <p:attrName>ppt_h</p:attrName>
                                            </p:attrNameLst>
                                          </p:cBhvr>
                                          <p:tavLst>
                                            <p:tav tm="0">
                                              <p:val>
                                                <p:fltVal val="0"/>
                                              </p:val>
                                            </p:tav>
                                            <p:tav tm="100000">
                                              <p:val>
                                                <p:strVal val="#ppt_h"/>
                                              </p:val>
                                            </p:tav>
                                          </p:tavLst>
                                        </p:anim>
                                        <p:anim calcmode="lin" valueType="num">
                                          <p:cBhvr>
                                            <p:cTn id="132" dur="400" fill="hold"/>
                                            <p:tgtEl>
                                              <p:spTgt spid="50"/>
                                            </p:tgtEl>
                                            <p:attrNameLst>
                                              <p:attrName>style.rotation</p:attrName>
                                            </p:attrNameLst>
                                          </p:cBhvr>
                                          <p:tavLst>
                                            <p:tav tm="0">
                                              <p:val>
                                                <p:fltVal val="90"/>
                                              </p:val>
                                            </p:tav>
                                            <p:tav tm="100000">
                                              <p:val>
                                                <p:fltVal val="0"/>
                                              </p:val>
                                            </p:tav>
                                          </p:tavLst>
                                        </p:anim>
                                        <p:animEffect transition="in" filter="fade">
                                          <p:cBhvr>
                                            <p:cTn id="133" dur="400"/>
                                            <p:tgtEl>
                                              <p:spTgt spid="50"/>
                                            </p:tgtEl>
                                          </p:cBhvr>
                                        </p:animEffect>
                                      </p:childTnLst>
                                    </p:cTn>
                                  </p:par>
                                </p:childTnLst>
                              </p:cTn>
                            </p:par>
                            <p:par>
                              <p:cTn id="134" fill="hold">
                                <p:stCondLst>
                                  <p:cond delay="8480"/>
                                </p:stCondLst>
                                <p:childTnLst>
                                  <p:par>
                                    <p:cTn id="135" presetID="22" presetClass="entr" presetSubtype="8"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left)">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P spid="45" grpId="0" animBg="1"/>
          <p:bldP spid="46" grpId="0" animBg="1"/>
          <p:bldP spid="47" grpId="0"/>
          <p:bldP spid="50"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6674" y="154085"/>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（一）物质世界的总特征</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124744"/>
            <a:ext cx="9066328" cy="1938992"/>
          </a:xfrm>
          <a:prstGeom prst="rect">
            <a:avLst/>
          </a:prstGeom>
        </p:spPr>
        <p:txBody>
          <a:bodyPr wrap="square">
            <a:spAutoFit/>
          </a:bodyPr>
          <a:lstStyle/>
          <a:p>
            <a:pPr>
              <a:lnSpc>
                <a:spcPct val="150000"/>
              </a:lnSpc>
            </a:pPr>
            <a:r>
              <a:rPr lang="zh-CN" altLang="en-US" sz="2000" dirty="0" smtClean="0">
                <a:solidFill>
                  <a:schemeClr val="tx2"/>
                </a:solidFill>
                <a:latin typeface="+mj-ea"/>
                <a:ea typeface="+mj-ea"/>
              </a:rPr>
              <a:t>      从</a:t>
            </a:r>
            <a:r>
              <a:rPr lang="zh-CN" altLang="en-US" sz="2000" dirty="0">
                <a:solidFill>
                  <a:schemeClr val="tx2"/>
                </a:solidFill>
                <a:latin typeface="+mj-ea"/>
                <a:ea typeface="+mj-ea"/>
              </a:rPr>
              <a:t>回答“物质世界是怎么样的”问题出发，阐述联系和发展是物质世界的</a:t>
            </a:r>
            <a:r>
              <a:rPr lang="zh-CN" altLang="en-US" sz="2000" dirty="0" smtClean="0">
                <a:solidFill>
                  <a:schemeClr val="tx2"/>
                </a:solidFill>
                <a:latin typeface="+mj-ea"/>
                <a:ea typeface="+mj-ea"/>
              </a:rPr>
              <a:t>总特征</a:t>
            </a:r>
            <a:r>
              <a:rPr lang="zh-CN" altLang="en-US" sz="2000" dirty="0">
                <a:solidFill>
                  <a:schemeClr val="tx2"/>
                </a:solidFill>
                <a:latin typeface="+mj-ea"/>
                <a:ea typeface="+mj-ea"/>
              </a:rPr>
              <a:t>，宏观上呈现宇宙物质世界的辩证图景。揭示“联系”和“发展”的内涵</a:t>
            </a:r>
            <a:r>
              <a:rPr lang="zh-CN" altLang="en-US" sz="2000" dirty="0" smtClean="0">
                <a:solidFill>
                  <a:schemeClr val="tx2"/>
                </a:solidFill>
                <a:latin typeface="+mj-ea"/>
                <a:ea typeface="+mj-ea"/>
              </a:rPr>
              <a:t>及特点</a:t>
            </a:r>
            <a:r>
              <a:rPr lang="zh-CN" altLang="en-US" sz="2000" dirty="0">
                <a:solidFill>
                  <a:schemeClr val="tx2"/>
                </a:solidFill>
                <a:latin typeface="+mj-ea"/>
                <a:ea typeface="+mj-ea"/>
              </a:rPr>
              <a:t>。阐明唯物辩证法与形而上学是两种根本对立的发展观，重点揭示两者的</a:t>
            </a:r>
            <a:r>
              <a:rPr lang="zh-CN" altLang="en-US" sz="2000" dirty="0" smtClean="0">
                <a:solidFill>
                  <a:schemeClr val="tx2"/>
                </a:solidFill>
                <a:latin typeface="+mj-ea"/>
                <a:ea typeface="+mj-ea"/>
              </a:rPr>
              <a:t>根本</a:t>
            </a:r>
            <a:r>
              <a:rPr lang="zh-CN" altLang="en-US" sz="2000" dirty="0">
                <a:solidFill>
                  <a:schemeClr val="tx2"/>
                </a:solidFill>
                <a:latin typeface="+mj-ea"/>
                <a:ea typeface="+mj-ea"/>
              </a:rPr>
              <a:t>分歧。 </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1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6674" y="154085"/>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（二）联系和发展的基本环节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124744"/>
            <a:ext cx="9066328" cy="2862322"/>
          </a:xfrm>
          <a:prstGeom prst="rect">
            <a:avLst/>
          </a:prstGeom>
        </p:spPr>
        <p:txBody>
          <a:bodyPr wrap="square">
            <a:spAutoFit/>
          </a:bodyPr>
          <a:lstStyle/>
          <a:p>
            <a:pPr>
              <a:lnSpc>
                <a:spcPct val="150000"/>
              </a:lnSpc>
            </a:pPr>
            <a:r>
              <a:rPr lang="zh-CN" altLang="en-US" sz="2000" dirty="0" smtClean="0">
                <a:solidFill>
                  <a:schemeClr val="tx2"/>
                </a:solidFill>
                <a:latin typeface="+mj-ea"/>
                <a:ea typeface="+mj-ea"/>
              </a:rPr>
              <a:t>       阐明</a:t>
            </a:r>
            <a:r>
              <a:rPr lang="zh-CN" altLang="en-US" sz="2000" dirty="0">
                <a:solidFill>
                  <a:schemeClr val="tx2"/>
                </a:solidFill>
                <a:latin typeface="+mj-ea"/>
                <a:ea typeface="+mj-ea"/>
              </a:rPr>
              <a:t>反映物质世界联系和发展总特征的五个基本环节，阐明内容与形式、</a:t>
            </a:r>
            <a:r>
              <a:rPr lang="zh-CN" altLang="en-US" sz="2000" dirty="0" smtClean="0">
                <a:solidFill>
                  <a:schemeClr val="tx2"/>
                </a:solidFill>
                <a:latin typeface="+mj-ea"/>
                <a:ea typeface="+mj-ea"/>
              </a:rPr>
              <a:t>本质</a:t>
            </a:r>
            <a:r>
              <a:rPr lang="zh-CN" altLang="en-US" sz="2000" dirty="0">
                <a:solidFill>
                  <a:schemeClr val="tx2"/>
                </a:solidFill>
                <a:latin typeface="+mj-ea"/>
                <a:ea typeface="+mj-ea"/>
              </a:rPr>
              <a:t>与现象、原因与结果、必然与偶然、现实与可能等基本环节的含义、每一个</a:t>
            </a:r>
            <a:r>
              <a:rPr lang="zh-CN" altLang="en-US" sz="2000" dirty="0" smtClean="0">
                <a:solidFill>
                  <a:schemeClr val="tx2"/>
                </a:solidFill>
                <a:latin typeface="+mj-ea"/>
                <a:ea typeface="+mj-ea"/>
              </a:rPr>
              <a:t>环节</a:t>
            </a:r>
            <a:r>
              <a:rPr lang="zh-CN" altLang="en-US" sz="2000" dirty="0">
                <a:solidFill>
                  <a:schemeClr val="tx2"/>
                </a:solidFill>
                <a:latin typeface="+mj-ea"/>
                <a:ea typeface="+mj-ea"/>
              </a:rPr>
              <a:t>的内在关系及方法论意义，深入分析人们在对待这些基本环节方面存在的</a:t>
            </a:r>
            <a:r>
              <a:rPr lang="zh-CN" altLang="en-US" sz="2000" dirty="0" smtClean="0">
                <a:solidFill>
                  <a:schemeClr val="tx2"/>
                </a:solidFill>
                <a:latin typeface="+mj-ea"/>
                <a:ea typeface="+mj-ea"/>
              </a:rPr>
              <a:t>唯心主义</a:t>
            </a:r>
            <a:r>
              <a:rPr lang="zh-CN" altLang="en-US" sz="2000" dirty="0">
                <a:solidFill>
                  <a:schemeClr val="tx2"/>
                </a:solidFill>
                <a:latin typeface="+mj-ea"/>
                <a:ea typeface="+mj-ea"/>
              </a:rPr>
              <a:t>或形而上学表现。引导学生坚持唯物主义的辩证决定论，反对形而上学的</a:t>
            </a:r>
            <a:r>
              <a:rPr lang="zh-CN" altLang="en-US" sz="2000" dirty="0" smtClean="0">
                <a:solidFill>
                  <a:schemeClr val="tx2"/>
                </a:solidFill>
                <a:latin typeface="+mj-ea"/>
                <a:ea typeface="+mj-ea"/>
              </a:rPr>
              <a:t>机械</a:t>
            </a:r>
            <a:r>
              <a:rPr lang="zh-CN" altLang="en-US" sz="2000" dirty="0">
                <a:solidFill>
                  <a:schemeClr val="tx2"/>
                </a:solidFill>
                <a:latin typeface="+mj-ea"/>
                <a:ea typeface="+mj-ea"/>
              </a:rPr>
              <a:t>决定论和唯心主义非决定论。</a:t>
            </a:r>
            <a:endParaRPr lang="zh-CN" altLang="en-US" sz="2000" dirty="0">
              <a:solidFill>
                <a:schemeClr val="tx2"/>
              </a:solidFill>
              <a:latin typeface="+mj-ea"/>
              <a:ea typeface="+mj-ea"/>
            </a:endParaRPr>
          </a:p>
          <a:p>
            <a:pPr>
              <a:lnSpc>
                <a:spcPct val="150000"/>
              </a:lnSpc>
            </a:pP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2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6674" y="154085"/>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（三）对立统一规律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124744"/>
            <a:ext cx="9066328" cy="2862322"/>
          </a:xfrm>
          <a:prstGeom prst="rect">
            <a:avLst/>
          </a:prstGeom>
        </p:spPr>
        <p:txBody>
          <a:bodyPr wrap="square">
            <a:spAutoFit/>
          </a:bodyPr>
          <a:lstStyle/>
          <a:p>
            <a:pPr indent="647700">
              <a:lnSpc>
                <a:spcPct val="150000"/>
              </a:lnSpc>
            </a:pPr>
            <a:r>
              <a:rPr lang="zh-CN" altLang="zh-CN" sz="2000" dirty="0">
                <a:solidFill>
                  <a:schemeClr val="tx2"/>
                </a:solidFill>
                <a:latin typeface="+mj-ea"/>
                <a:ea typeface="+mj-ea"/>
              </a:rPr>
              <a:t>阐明对立统一规律是物质世界联系和发展的最基本的规律，是唯物辩证法</a:t>
            </a:r>
            <a:r>
              <a:rPr lang="zh-CN" altLang="zh-CN" sz="2000" dirty="0" smtClean="0">
                <a:solidFill>
                  <a:schemeClr val="tx2"/>
                </a:solidFill>
                <a:latin typeface="+mj-ea"/>
                <a:ea typeface="+mj-ea"/>
              </a:rPr>
              <a:t>的实质</a:t>
            </a:r>
            <a:r>
              <a:rPr lang="zh-CN" altLang="zh-CN" sz="2000" dirty="0">
                <a:solidFill>
                  <a:schemeClr val="tx2"/>
                </a:solidFill>
                <a:latin typeface="+mj-ea"/>
                <a:ea typeface="+mj-ea"/>
              </a:rPr>
              <a:t>和核心，其思想要旨在于揭示矛盾是事物运动发展的源泉。阐明矛盾的内涵 及基本属性。阐明矛盾如何推动事物的发展以及为什么内部矛盾是推动事物发展的根本原因。阐明矛盾的普遍性和特殊性关系原理是唯物辩证法关于矛盾问题的精髓。阐明矛盾普遍性和矛盾特殊性关系原理的具体内容及方法论意义，引导学生增强推进中国特色社会主义发展道路的信心和决心。</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05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（四）质量互变规律和否定之否定规律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124744"/>
            <a:ext cx="9138336" cy="2862322"/>
          </a:xfrm>
          <a:prstGeom prst="rect">
            <a:avLst/>
          </a:prstGeom>
        </p:spPr>
        <p:txBody>
          <a:bodyPr wrap="square">
            <a:spAutoFit/>
          </a:bodyPr>
          <a:lstStyle/>
          <a:p>
            <a:pPr indent="647700">
              <a:lnSpc>
                <a:spcPct val="150000"/>
              </a:lnSpc>
            </a:pPr>
            <a:r>
              <a:rPr lang="zh-CN" altLang="en-US" sz="2000" dirty="0">
                <a:solidFill>
                  <a:schemeClr val="tx2"/>
                </a:solidFill>
                <a:latin typeface="+mj-ea"/>
                <a:ea typeface="+mj-ea"/>
              </a:rPr>
              <a:t>质量互变规律和否定之否定规律是物质世界运动发展的基本规律，它们</a:t>
            </a:r>
            <a:r>
              <a:rPr lang="zh-CN" altLang="en-US" sz="2000" dirty="0" smtClean="0">
                <a:solidFill>
                  <a:schemeClr val="tx2"/>
                </a:solidFill>
                <a:latin typeface="+mj-ea"/>
                <a:ea typeface="+mj-ea"/>
              </a:rPr>
              <a:t>深刻反映</a:t>
            </a:r>
            <a:r>
              <a:rPr lang="zh-CN" altLang="en-US" sz="2000" dirty="0">
                <a:solidFill>
                  <a:schemeClr val="tx2"/>
                </a:solidFill>
                <a:latin typeface="+mj-ea"/>
                <a:ea typeface="+mj-ea"/>
              </a:rPr>
              <a:t>了物质世界的联系和发展，也深刻揭示了物质世界的矛盾实质。其中，</a:t>
            </a:r>
            <a:r>
              <a:rPr lang="zh-CN" altLang="en-US" sz="2000" dirty="0" smtClean="0">
                <a:solidFill>
                  <a:schemeClr val="tx2"/>
                </a:solidFill>
                <a:latin typeface="+mj-ea"/>
                <a:ea typeface="+mj-ea"/>
              </a:rPr>
              <a:t>前者着力</a:t>
            </a:r>
            <a:r>
              <a:rPr lang="zh-CN" altLang="en-US" sz="2000" dirty="0">
                <a:solidFill>
                  <a:schemeClr val="tx2"/>
                </a:solidFill>
                <a:latin typeface="+mj-ea"/>
                <a:ea typeface="+mj-ea"/>
              </a:rPr>
              <a:t>揭示事物发展的道路，后者着力揭示事物发展的方向。重点把握量变与</a:t>
            </a:r>
            <a:r>
              <a:rPr lang="zh-CN" altLang="en-US" sz="2000" dirty="0" smtClean="0">
                <a:solidFill>
                  <a:schemeClr val="tx2"/>
                </a:solidFill>
                <a:latin typeface="+mj-ea"/>
                <a:ea typeface="+mj-ea"/>
              </a:rPr>
              <a:t>质变的</a:t>
            </a:r>
            <a:r>
              <a:rPr lang="zh-CN" altLang="en-US" sz="2000" dirty="0">
                <a:solidFill>
                  <a:schemeClr val="tx2"/>
                </a:solidFill>
                <a:latin typeface="+mj-ea"/>
                <a:ea typeface="+mj-ea"/>
              </a:rPr>
              <a:t>辩证关系及方法论意义、辩证否定的实质、否定之否定规律的基本特征及</a:t>
            </a:r>
            <a:r>
              <a:rPr lang="zh-CN" altLang="en-US" sz="2000" dirty="0" smtClean="0">
                <a:solidFill>
                  <a:schemeClr val="tx2"/>
                </a:solidFill>
                <a:latin typeface="+mj-ea"/>
                <a:ea typeface="+mj-ea"/>
              </a:rPr>
              <a:t>方法论</a:t>
            </a:r>
            <a:r>
              <a:rPr lang="zh-CN" altLang="en-US" sz="2000" dirty="0">
                <a:solidFill>
                  <a:schemeClr val="tx2"/>
                </a:solidFill>
                <a:latin typeface="+mj-ea"/>
                <a:ea typeface="+mj-ea"/>
              </a:rPr>
              <a:t>意义。分析批判认识和实践中存在的“唯理论（教条主义）”“经验论（经验主义）”“形而上学否定观”“历史循环论”“历史虚无主义”等错误观点。</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4</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38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（五）辩证思维的基本方法与思维能力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1124744"/>
            <a:ext cx="9138336" cy="2862322"/>
          </a:xfrm>
          <a:prstGeom prst="rect">
            <a:avLst/>
          </a:prstGeom>
        </p:spPr>
        <p:txBody>
          <a:bodyPr wrap="square">
            <a:spAutoFit/>
          </a:bodyPr>
          <a:lstStyle/>
          <a:p>
            <a:pPr indent="647700">
              <a:lnSpc>
                <a:spcPct val="150000"/>
              </a:lnSpc>
            </a:pPr>
            <a:r>
              <a:rPr lang="zh-CN" altLang="en-US" sz="2000" dirty="0">
                <a:solidFill>
                  <a:schemeClr val="tx2"/>
                </a:solidFill>
                <a:latin typeface="+mj-ea"/>
                <a:ea typeface="+mj-ea"/>
              </a:rPr>
              <a:t>阐明唯物辩证法是辩证思维方法的理论基础。阐述唯物辩证法是客观</a:t>
            </a:r>
            <a:r>
              <a:rPr lang="zh-CN" altLang="en-US" sz="2000" dirty="0" smtClean="0">
                <a:solidFill>
                  <a:schemeClr val="tx2"/>
                </a:solidFill>
                <a:latin typeface="+mj-ea"/>
                <a:ea typeface="+mj-ea"/>
              </a:rPr>
              <a:t>辩证法与</a:t>
            </a:r>
            <a:r>
              <a:rPr lang="zh-CN" altLang="en-US" sz="2000" dirty="0">
                <a:solidFill>
                  <a:schemeClr val="tx2"/>
                </a:solidFill>
                <a:latin typeface="+mj-ea"/>
                <a:ea typeface="+mj-ea"/>
              </a:rPr>
              <a:t>主观辩证法的统一。重点阐述矛盾分析法的内容及要义。阐述归纳与演绎、</a:t>
            </a:r>
            <a:r>
              <a:rPr lang="zh-CN" altLang="en-US" sz="2000" dirty="0" smtClean="0">
                <a:solidFill>
                  <a:schemeClr val="tx2"/>
                </a:solidFill>
                <a:latin typeface="+mj-ea"/>
                <a:ea typeface="+mj-ea"/>
              </a:rPr>
              <a:t>分析</a:t>
            </a:r>
            <a:r>
              <a:rPr lang="zh-CN" altLang="en-US" sz="2000" dirty="0">
                <a:solidFill>
                  <a:schemeClr val="tx2"/>
                </a:solidFill>
                <a:latin typeface="+mj-ea"/>
                <a:ea typeface="+mj-ea"/>
              </a:rPr>
              <a:t>与综合、抽象与具体、逻辑与历史相统一等辩证思维方法的内容。深入揭示</a:t>
            </a:r>
            <a:r>
              <a:rPr lang="zh-CN" altLang="en-US" sz="2000" dirty="0" smtClean="0">
                <a:solidFill>
                  <a:schemeClr val="tx2"/>
                </a:solidFill>
                <a:latin typeface="+mj-ea"/>
                <a:ea typeface="+mj-ea"/>
              </a:rPr>
              <a:t>习近平</a:t>
            </a:r>
            <a:r>
              <a:rPr lang="zh-CN" altLang="en-US" sz="2000" dirty="0">
                <a:solidFill>
                  <a:schemeClr val="tx2"/>
                </a:solidFill>
                <a:latin typeface="+mj-ea"/>
                <a:ea typeface="+mj-ea"/>
              </a:rPr>
              <a:t>关于增强辩证思维能力、历史思维能力、战略思维能力、底线思维能力和</a:t>
            </a:r>
            <a:r>
              <a:rPr lang="zh-CN" altLang="en-US" sz="2000" dirty="0" smtClean="0">
                <a:solidFill>
                  <a:schemeClr val="tx2"/>
                </a:solidFill>
                <a:latin typeface="+mj-ea"/>
                <a:ea typeface="+mj-ea"/>
              </a:rPr>
              <a:t>创新</a:t>
            </a:r>
            <a:r>
              <a:rPr lang="zh-CN" altLang="en-US" sz="2000" dirty="0">
                <a:solidFill>
                  <a:schemeClr val="tx2"/>
                </a:solidFill>
                <a:latin typeface="+mj-ea"/>
                <a:ea typeface="+mj-ea"/>
              </a:rPr>
              <a:t>思维能力的论述与唯物辩证法的逻辑关系，阐明唯物辩证法是增强人类思维</a:t>
            </a:r>
            <a:r>
              <a:rPr lang="zh-CN" altLang="en-US" sz="2000" dirty="0" smtClean="0">
                <a:solidFill>
                  <a:schemeClr val="tx2"/>
                </a:solidFill>
                <a:latin typeface="+mj-ea"/>
                <a:ea typeface="+mj-ea"/>
              </a:rPr>
              <a:t>能力</a:t>
            </a:r>
            <a:r>
              <a:rPr lang="zh-CN" altLang="en-US" sz="2000" dirty="0">
                <a:solidFill>
                  <a:schemeClr val="tx2"/>
                </a:solidFill>
                <a:latin typeface="+mj-ea"/>
                <a:ea typeface="+mj-ea"/>
              </a:rPr>
              <a:t>的方法论</a:t>
            </a:r>
            <a:r>
              <a:rPr lang="zh-CN" altLang="en-US" sz="2000" dirty="0" smtClean="0">
                <a:solidFill>
                  <a:schemeClr val="tx2"/>
                </a:solidFill>
                <a:latin typeface="+mj-ea"/>
                <a:ea typeface="+mj-ea"/>
              </a:rPr>
              <a:t>基础。</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5</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38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5644135"/>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836112" y="2917392"/>
            <a:ext cx="8784976" cy="906915"/>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pPr algn="ctr"/>
            <a:r>
              <a:rPr lang="zh-CN" altLang="zh-CN" sz="4000" b="1" dirty="0"/>
              <a:t>专题五 </a:t>
            </a:r>
            <a:r>
              <a:rPr lang="en-US" altLang="zh-CN" sz="4000" b="1" dirty="0" smtClean="0"/>
              <a:t>     </a:t>
            </a:r>
            <a:r>
              <a:rPr lang="zh-CN" altLang="zh-CN" sz="4000" b="1" dirty="0" smtClean="0"/>
              <a:t>科学</a:t>
            </a:r>
            <a:r>
              <a:rPr lang="zh-CN" altLang="zh-CN" sz="4000" b="1" dirty="0"/>
              <a:t>实践观</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1695068"/>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73536" y="1695068"/>
            <a:ext cx="5720609" cy="8597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3092602"/>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3092602"/>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2" name="Freeform 27"/>
          <p:cNvSpPr/>
          <p:nvPr/>
        </p:nvSpPr>
        <p:spPr bwMode="auto">
          <a:xfrm>
            <a:off x="4694073" y="4498780"/>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3" name="Freeform 28"/>
          <p:cNvSpPr/>
          <p:nvPr/>
        </p:nvSpPr>
        <p:spPr bwMode="auto">
          <a:xfrm>
            <a:off x="5473536" y="4498780"/>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639344" y="1759867"/>
            <a:ext cx="5424112" cy="830997"/>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实践是自然存在与社会存在区分</a:t>
            </a:r>
            <a:r>
              <a:rPr lang="zh-CN" altLang="en-US" sz="2400" b="1" dirty="0" smtClean="0">
                <a:solidFill>
                  <a:schemeClr val="tx2"/>
                </a:solidFill>
                <a:latin typeface="微软雅黑" panose="020B0503020204020204" pitchFamily="34" charset="-122"/>
                <a:ea typeface="微软雅黑" panose="020B0503020204020204" pitchFamily="34" charset="-122"/>
              </a:rPr>
              <a:t>和统一的</a:t>
            </a:r>
            <a:r>
              <a:rPr lang="zh-CN" altLang="en-US" sz="2400" b="1" dirty="0">
                <a:solidFill>
                  <a:schemeClr val="tx2"/>
                </a:solidFill>
                <a:latin typeface="微软雅黑" panose="020B0503020204020204" pitchFamily="34" charset="-122"/>
                <a:ea typeface="微软雅黑" panose="020B0503020204020204" pitchFamily="34" charset="-122"/>
              </a:rPr>
              <a:t>基础 </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639343" y="3157683"/>
            <a:ext cx="4464445"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实践在认识活动中的决定作用 </a:t>
            </a:r>
            <a:endParaRPr lang="zh-CN" altLang="en-US" sz="2400" dirty="0">
              <a:solidFill>
                <a:schemeClr val="tx2"/>
              </a:solidFill>
            </a:endParaRPr>
          </a:p>
        </p:txBody>
      </p:sp>
      <p:sp>
        <p:nvSpPr>
          <p:cNvPr id="56" name="TextBox 55"/>
          <p:cNvSpPr txBox="1"/>
          <p:nvPr/>
        </p:nvSpPr>
        <p:spPr>
          <a:xfrm>
            <a:off x="5639344" y="4557823"/>
            <a:ext cx="5424112"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科学实践观的当代意义 </a:t>
            </a:r>
            <a:endParaRPr lang="zh-CN" altLang="en-US" sz="2400" dirty="0">
              <a:solidFill>
                <a:schemeClr val="tx2"/>
              </a:solidFill>
            </a:endParaRPr>
          </a:p>
        </p:txBody>
      </p:sp>
      <p:sp>
        <p:nvSpPr>
          <p:cNvPr id="59" name="TextBox 58"/>
          <p:cNvSpPr txBox="1"/>
          <p:nvPr/>
        </p:nvSpPr>
        <p:spPr>
          <a:xfrm>
            <a:off x="4813879" y="17290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3096127"/>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61" name="TextBox 60"/>
          <p:cNvSpPr txBox="1"/>
          <p:nvPr/>
        </p:nvSpPr>
        <p:spPr>
          <a:xfrm>
            <a:off x="4813879" y="451053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4</a:t>
            </a:r>
            <a:endParaRPr lang="zh-CN" altLang="en-US" sz="3600" b="1" dirty="0">
              <a:solidFill>
                <a:schemeClr val="accent2"/>
              </a:solidFill>
              <a:latin typeface="+mj-ea"/>
              <a:ea typeface="+mj-ea"/>
            </a:endParaRPr>
          </a:p>
        </p:txBody>
      </p:sp>
      <p:sp>
        <p:nvSpPr>
          <p:cNvPr id="25" name="Freeform 23"/>
          <p:cNvSpPr/>
          <p:nvPr/>
        </p:nvSpPr>
        <p:spPr bwMode="auto">
          <a:xfrm>
            <a:off x="4658221" y="548680"/>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37684" y="548680"/>
            <a:ext cx="5720609"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603492" y="579460"/>
            <a:ext cx="597106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马克思主义的科学实践观</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54868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14:presetBounceEnd="50000">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14:bounceEnd="50000">
                                          <p:cBhvr additive="base">
                                            <p:cTn id="110"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cBhvr additive="base">
                                            <p:cTn id="110" dur="400" fill="hold"/>
                                            <p:tgtEl>
                                              <p:spTgt spid="44"/>
                                            </p:tgtEl>
                                            <p:attrNameLst>
                                              <p:attrName>ppt_x</p:attrName>
                                            </p:attrNameLst>
                                          </p:cBhvr>
                                          <p:tavLst>
                                            <p:tav tm="0">
                                              <p:val>
                                                <p:strVal val="0-#ppt_w/2"/>
                                              </p:val>
                                            </p:tav>
                                            <p:tav tm="100000">
                                              <p:val>
                                                <p:strVal val="#ppt_x"/>
                                              </p:val>
                                            </p:tav>
                                          </p:tavLst>
                                        </p:anim>
                                        <p:anim calcmode="lin" valueType="num">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1695068"/>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73536" y="1695068"/>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3092602"/>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3092602"/>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2" name="Freeform 27"/>
          <p:cNvSpPr/>
          <p:nvPr/>
        </p:nvSpPr>
        <p:spPr bwMode="auto">
          <a:xfrm>
            <a:off x="4694073" y="4498780"/>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3" name="Freeform 28"/>
          <p:cNvSpPr/>
          <p:nvPr/>
        </p:nvSpPr>
        <p:spPr bwMode="auto">
          <a:xfrm>
            <a:off x="5473536" y="4498780"/>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639344" y="1759867"/>
            <a:ext cx="4464445" cy="461665"/>
          </a:xfrm>
          <a:prstGeom prst="rect">
            <a:avLst/>
          </a:prstGeom>
          <a:noFill/>
        </p:spPr>
        <p:txBody>
          <a:bodyPr wrap="square" rtlCol="0">
            <a:spAutoFit/>
          </a:bodyPr>
          <a:lstStyle/>
          <a:p>
            <a:r>
              <a:rPr lang="zh-CN" altLang="zh-CN" sz="2400" b="1" dirty="0">
                <a:solidFill>
                  <a:schemeClr val="tx2"/>
                </a:solidFill>
                <a:latin typeface="微软雅黑" panose="020B0503020204020204" pitchFamily="34" charset="-122"/>
                <a:ea typeface="微软雅黑" panose="020B0503020204020204" pitchFamily="34" charset="-122"/>
              </a:rPr>
              <a:t>什么是马克思主义？</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639343" y="3157683"/>
            <a:ext cx="4464445"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马克思主义的当代价值</a:t>
            </a:r>
            <a:endParaRPr lang="zh-CN" altLang="en-US" sz="2400" dirty="0">
              <a:solidFill>
                <a:schemeClr val="tx2"/>
              </a:solidFill>
            </a:endParaRPr>
          </a:p>
        </p:txBody>
      </p:sp>
      <p:sp>
        <p:nvSpPr>
          <p:cNvPr id="56" name="TextBox 55"/>
          <p:cNvSpPr txBox="1"/>
          <p:nvPr/>
        </p:nvSpPr>
        <p:spPr>
          <a:xfrm>
            <a:off x="5639344" y="4557823"/>
            <a:ext cx="5424112"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自觉学习和运用马克思主义</a:t>
            </a:r>
            <a:endParaRPr lang="zh-CN" altLang="en-US" sz="2400" dirty="0">
              <a:solidFill>
                <a:schemeClr val="tx2"/>
              </a:solidFill>
            </a:endParaRPr>
          </a:p>
        </p:txBody>
      </p:sp>
      <p:sp>
        <p:nvSpPr>
          <p:cNvPr id="59" name="TextBox 58"/>
          <p:cNvSpPr txBox="1"/>
          <p:nvPr/>
        </p:nvSpPr>
        <p:spPr>
          <a:xfrm>
            <a:off x="4813879" y="17290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3096127"/>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61" name="TextBox 60"/>
          <p:cNvSpPr txBox="1"/>
          <p:nvPr/>
        </p:nvSpPr>
        <p:spPr>
          <a:xfrm>
            <a:off x="4813879" y="451053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4</a:t>
            </a:r>
            <a:endParaRPr lang="zh-CN" altLang="en-US" sz="3600" b="1" dirty="0">
              <a:solidFill>
                <a:schemeClr val="accent2"/>
              </a:solidFill>
              <a:latin typeface="+mj-ea"/>
              <a:ea typeface="+mj-ea"/>
            </a:endParaRPr>
          </a:p>
        </p:txBody>
      </p:sp>
      <p:sp>
        <p:nvSpPr>
          <p:cNvPr id="25" name="Freeform 23"/>
          <p:cNvSpPr/>
          <p:nvPr/>
        </p:nvSpPr>
        <p:spPr bwMode="auto">
          <a:xfrm>
            <a:off x="4658221" y="548680"/>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37684" y="548680"/>
            <a:ext cx="5720609"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603492" y="579460"/>
            <a:ext cx="597106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为什么说马克思是“千年第一思想家”？</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54868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14:presetBounceEnd="50000">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14:bounceEnd="50000">
                                          <p:cBhvr additive="base">
                                            <p:cTn id="110"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cBhvr additive="base">
                                            <p:cTn id="110" dur="400" fill="hold"/>
                                            <p:tgtEl>
                                              <p:spTgt spid="44"/>
                                            </p:tgtEl>
                                            <p:attrNameLst>
                                              <p:attrName>ppt_x</p:attrName>
                                            </p:attrNameLst>
                                          </p:cBhvr>
                                          <p:tavLst>
                                            <p:tav tm="0">
                                              <p:val>
                                                <p:strVal val="0-#ppt_w/2"/>
                                              </p:val>
                                            </p:tav>
                                            <p:tav tm="100000">
                                              <p:val>
                                                <p:strVal val="#ppt_x"/>
                                              </p:val>
                                            </p:tav>
                                          </p:tavLst>
                                        </p:anim>
                                        <p:anim calcmode="lin" valueType="num">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（一）马克思主义的科学实践观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1124744"/>
            <a:ext cx="10153128" cy="5068054"/>
          </a:xfrm>
          <a:prstGeom prst="rect">
            <a:avLst/>
          </a:prstGeom>
        </p:spPr>
        <p:txBody>
          <a:bodyPr wrap="square">
            <a:spAutoFit/>
          </a:bodyPr>
          <a:lstStyle/>
          <a:p>
            <a:r>
              <a:rPr lang="en-US" altLang="zh-CN" sz="2000" dirty="0">
                <a:solidFill>
                  <a:srgbClr val="FF0000"/>
                </a:solidFill>
                <a:latin typeface="+mj-ea"/>
                <a:ea typeface="+mj-ea"/>
              </a:rPr>
              <a:t>1.</a:t>
            </a:r>
            <a:r>
              <a:rPr lang="zh-CN" altLang="zh-CN" sz="2000" dirty="0">
                <a:solidFill>
                  <a:srgbClr val="FF0000"/>
                </a:solidFill>
                <a:latin typeface="+mj-ea"/>
                <a:ea typeface="+mj-ea"/>
              </a:rPr>
              <a:t>科学实践观的形成及本质 </a:t>
            </a:r>
            <a:endParaRPr lang="zh-CN" altLang="zh-CN" sz="2000" dirty="0">
              <a:solidFill>
                <a:srgbClr val="FF0000"/>
              </a:solidFill>
              <a:latin typeface="+mj-ea"/>
              <a:ea typeface="+mj-ea"/>
            </a:endParaRPr>
          </a:p>
          <a:p>
            <a:pPr>
              <a:lnSpc>
                <a:spcPts val="2800"/>
              </a:lnSpc>
            </a:pPr>
            <a:r>
              <a:rPr lang="en-US" altLang="zh-CN" sz="2000" dirty="0" smtClean="0">
                <a:solidFill>
                  <a:schemeClr val="tx2"/>
                </a:solidFill>
                <a:latin typeface="+mj-ea"/>
                <a:ea typeface="+mj-ea"/>
              </a:rPr>
              <a:t>       </a:t>
            </a:r>
            <a:r>
              <a:rPr lang="zh-CN" altLang="zh-CN" sz="2000" dirty="0" smtClean="0">
                <a:solidFill>
                  <a:schemeClr val="tx2"/>
                </a:solidFill>
                <a:latin typeface="+mj-ea"/>
                <a:ea typeface="+mj-ea"/>
              </a:rPr>
              <a:t>实践</a:t>
            </a:r>
            <a:r>
              <a:rPr lang="zh-CN" altLang="zh-CN" sz="2000" dirty="0">
                <a:solidFill>
                  <a:schemeClr val="tx2"/>
                </a:solidFill>
                <a:latin typeface="+mj-ea"/>
                <a:ea typeface="+mj-ea"/>
              </a:rPr>
              <a:t>并非马克思、恩格斯原创的哲学概念。中国古代哲学中所说的“行”</a:t>
            </a:r>
            <a:r>
              <a:rPr lang="zh-CN" altLang="zh-CN" sz="2000" dirty="0" smtClean="0">
                <a:solidFill>
                  <a:schemeClr val="tx2"/>
                </a:solidFill>
                <a:latin typeface="+mj-ea"/>
                <a:ea typeface="+mj-ea"/>
              </a:rPr>
              <a:t>，主要</a:t>
            </a:r>
            <a:r>
              <a:rPr lang="zh-CN" altLang="zh-CN" sz="2000" dirty="0">
                <a:solidFill>
                  <a:schemeClr val="tx2"/>
                </a:solidFill>
                <a:latin typeface="+mj-ea"/>
                <a:ea typeface="+mj-ea"/>
              </a:rPr>
              <a:t>是道德伦理行为；在西方哲学史上，亚里士多德虽然把实践活动从理论</a:t>
            </a:r>
            <a:r>
              <a:rPr lang="zh-CN" altLang="zh-CN" sz="2000" dirty="0" smtClean="0">
                <a:solidFill>
                  <a:schemeClr val="tx2"/>
                </a:solidFill>
                <a:latin typeface="+mj-ea"/>
                <a:ea typeface="+mj-ea"/>
              </a:rPr>
              <a:t>活动中</a:t>
            </a:r>
            <a:r>
              <a:rPr lang="zh-CN" altLang="zh-CN" sz="2000" dirty="0">
                <a:solidFill>
                  <a:schemeClr val="tx2"/>
                </a:solidFill>
                <a:latin typeface="+mj-ea"/>
                <a:ea typeface="+mj-ea"/>
              </a:rPr>
              <a:t>划分出来，但他给予理论活动更重要的地位，而且他所称的“实践”也主要</a:t>
            </a:r>
            <a:r>
              <a:rPr lang="zh-CN" altLang="zh-CN" sz="2000" dirty="0" smtClean="0">
                <a:solidFill>
                  <a:schemeClr val="tx2"/>
                </a:solidFill>
                <a:latin typeface="+mj-ea"/>
                <a:ea typeface="+mj-ea"/>
              </a:rPr>
              <a:t>是指</a:t>
            </a:r>
            <a:r>
              <a:rPr lang="zh-CN" altLang="zh-CN" sz="2000" dirty="0">
                <a:solidFill>
                  <a:schemeClr val="tx2"/>
                </a:solidFill>
                <a:latin typeface="+mj-ea"/>
                <a:ea typeface="+mj-ea"/>
              </a:rPr>
              <a:t>伦理和政治行为。黑格尔把生产劳动提升到哲学层面，但他把自我意识理解</a:t>
            </a:r>
            <a:r>
              <a:rPr lang="zh-CN" altLang="zh-CN" sz="2000" dirty="0" smtClean="0">
                <a:solidFill>
                  <a:schemeClr val="tx2"/>
                </a:solidFill>
                <a:latin typeface="+mj-ea"/>
                <a:ea typeface="+mj-ea"/>
              </a:rPr>
              <a:t>为人</a:t>
            </a:r>
            <a:r>
              <a:rPr lang="zh-CN" altLang="zh-CN" sz="2000" dirty="0">
                <a:solidFill>
                  <a:schemeClr val="tx2"/>
                </a:solidFill>
                <a:latin typeface="+mj-ea"/>
                <a:ea typeface="+mj-ea"/>
              </a:rPr>
              <a:t>的本质，把劳动只是看作绝对精神发展的一个逻辑环节，因而劳动最终被</a:t>
            </a:r>
            <a:r>
              <a:rPr lang="zh-CN" altLang="zh-CN" sz="2000" dirty="0" smtClean="0">
                <a:solidFill>
                  <a:schemeClr val="tx2"/>
                </a:solidFill>
                <a:latin typeface="+mj-ea"/>
                <a:ea typeface="+mj-ea"/>
              </a:rPr>
              <a:t>归结为</a:t>
            </a:r>
            <a:r>
              <a:rPr lang="zh-CN" altLang="zh-CN" sz="2000" dirty="0">
                <a:solidFill>
                  <a:schemeClr val="tx2"/>
                </a:solidFill>
                <a:latin typeface="+mj-ea"/>
                <a:ea typeface="+mj-ea"/>
              </a:rPr>
              <a:t>抽象的精神活动。费尔巴哈仅仅把理论的活动看作是真正人的活动，因而也</a:t>
            </a:r>
            <a:r>
              <a:rPr lang="zh-CN" altLang="zh-CN" sz="2000" dirty="0" smtClean="0">
                <a:solidFill>
                  <a:schemeClr val="tx2"/>
                </a:solidFill>
                <a:latin typeface="+mj-ea"/>
                <a:ea typeface="+mj-ea"/>
              </a:rPr>
              <a:t>不理解</a:t>
            </a:r>
            <a:r>
              <a:rPr lang="zh-CN" altLang="zh-CN" sz="2000" dirty="0">
                <a:solidFill>
                  <a:schemeClr val="tx2"/>
                </a:solidFill>
                <a:latin typeface="+mj-ea"/>
                <a:ea typeface="+mj-ea"/>
              </a:rPr>
              <a:t>实践的真正本质。马克思在批判性借鉴前人思想的基础上，科学阐明了</a:t>
            </a:r>
            <a:r>
              <a:rPr lang="zh-CN" altLang="zh-CN" sz="2000" dirty="0" smtClean="0">
                <a:solidFill>
                  <a:schemeClr val="tx2"/>
                </a:solidFill>
                <a:latin typeface="+mj-ea"/>
                <a:ea typeface="+mj-ea"/>
              </a:rPr>
              <a:t>实践的</a:t>
            </a:r>
            <a:r>
              <a:rPr lang="zh-CN" altLang="zh-CN" sz="2000" dirty="0">
                <a:solidFill>
                  <a:schemeClr val="tx2"/>
                </a:solidFill>
                <a:latin typeface="+mj-ea"/>
                <a:ea typeface="+mj-ea"/>
              </a:rPr>
              <a:t>本质及其在认识世界和改造世界中的作用，创立了科学的实践观。实践是</a:t>
            </a:r>
            <a:r>
              <a:rPr lang="zh-CN" altLang="zh-CN" sz="2000" dirty="0" smtClean="0">
                <a:solidFill>
                  <a:schemeClr val="tx2"/>
                </a:solidFill>
                <a:latin typeface="+mj-ea"/>
                <a:ea typeface="+mj-ea"/>
              </a:rPr>
              <a:t>人类能动</a:t>
            </a:r>
            <a:r>
              <a:rPr lang="zh-CN" altLang="zh-CN" sz="2000" dirty="0">
                <a:solidFill>
                  <a:schemeClr val="tx2"/>
                </a:solidFill>
                <a:latin typeface="+mj-ea"/>
                <a:ea typeface="+mj-ea"/>
              </a:rPr>
              <a:t>地改造世界的社会性的物质活动，是自然存在与社会存在区分和统一的</a:t>
            </a:r>
            <a:r>
              <a:rPr lang="zh-CN" altLang="zh-CN" sz="2000" dirty="0" smtClean="0">
                <a:solidFill>
                  <a:schemeClr val="tx2"/>
                </a:solidFill>
                <a:latin typeface="+mj-ea"/>
                <a:ea typeface="+mj-ea"/>
              </a:rPr>
              <a:t>基础</a:t>
            </a:r>
            <a:r>
              <a:rPr lang="zh-CN" altLang="zh-CN" sz="2000" dirty="0">
                <a:solidFill>
                  <a:schemeClr val="tx2"/>
                </a:solidFill>
                <a:latin typeface="+mj-ea"/>
                <a:ea typeface="+mj-ea"/>
              </a:rPr>
              <a:t>。实践的观点是马克思主义认识论首要的基本的观点，也是马克思主义哲学</a:t>
            </a:r>
            <a:r>
              <a:rPr lang="zh-CN" altLang="zh-CN" sz="2000" dirty="0" smtClean="0">
                <a:solidFill>
                  <a:schemeClr val="tx2"/>
                </a:solidFill>
                <a:latin typeface="+mj-ea"/>
                <a:ea typeface="+mj-ea"/>
              </a:rPr>
              <a:t>的核心</a:t>
            </a:r>
            <a:r>
              <a:rPr lang="zh-CN" altLang="zh-CN" sz="2000" dirty="0">
                <a:solidFill>
                  <a:schemeClr val="tx2"/>
                </a:solidFill>
                <a:latin typeface="+mj-ea"/>
                <a:ea typeface="+mj-ea"/>
              </a:rPr>
              <a:t>观点。只有在科学实践观的基础上，马克思主义哲学才超越了以往的</a:t>
            </a:r>
            <a:r>
              <a:rPr lang="zh-CN" altLang="zh-CN" sz="2000" dirty="0" smtClean="0">
                <a:solidFill>
                  <a:schemeClr val="tx2"/>
                </a:solidFill>
                <a:latin typeface="+mj-ea"/>
                <a:ea typeface="+mj-ea"/>
              </a:rPr>
              <a:t>唯心主义</a:t>
            </a:r>
            <a:r>
              <a:rPr lang="zh-CN" altLang="zh-CN" sz="2000" dirty="0">
                <a:solidFill>
                  <a:schemeClr val="tx2"/>
                </a:solidFill>
                <a:latin typeface="+mj-ea"/>
                <a:ea typeface="+mj-ea"/>
              </a:rPr>
              <a:t>和旧唯物主义，实现了唯物主义与辩证法、唯物主义自然观和历史观的统一</a:t>
            </a:r>
            <a:r>
              <a:rPr lang="zh-CN" altLang="zh-CN" sz="2000" dirty="0" smtClean="0">
                <a:solidFill>
                  <a:schemeClr val="tx2"/>
                </a:solidFill>
                <a:latin typeface="+mj-ea"/>
                <a:ea typeface="+mj-ea"/>
              </a:rPr>
              <a:t>。实践</a:t>
            </a:r>
            <a:r>
              <a:rPr lang="zh-CN" altLang="zh-CN" sz="2000" dirty="0">
                <a:solidFill>
                  <a:schemeClr val="tx2"/>
                </a:solidFill>
                <a:latin typeface="+mj-ea"/>
                <a:ea typeface="+mj-ea"/>
              </a:rPr>
              <a:t>是改造世界的客观物质活动，具有直接现实性；实践是一种有意识、有</a:t>
            </a:r>
            <a:r>
              <a:rPr lang="zh-CN" altLang="zh-CN" sz="2000" dirty="0" smtClean="0">
                <a:solidFill>
                  <a:schemeClr val="tx2"/>
                </a:solidFill>
                <a:latin typeface="+mj-ea"/>
                <a:ea typeface="+mj-ea"/>
              </a:rPr>
              <a:t>目的的</a:t>
            </a:r>
            <a:r>
              <a:rPr lang="zh-CN" altLang="zh-CN" sz="2000" dirty="0">
                <a:solidFill>
                  <a:schemeClr val="tx2"/>
                </a:solidFill>
                <a:latin typeface="+mj-ea"/>
                <a:ea typeface="+mj-ea"/>
              </a:rPr>
              <a:t>人类活动，具有自觉能动性；实践是社会性的、历史性的活动，具有社会</a:t>
            </a:r>
            <a:r>
              <a:rPr lang="zh-CN" altLang="zh-CN" sz="2000" dirty="0" smtClean="0">
                <a:solidFill>
                  <a:schemeClr val="tx2"/>
                </a:solidFill>
                <a:latin typeface="+mj-ea"/>
                <a:ea typeface="+mj-ea"/>
              </a:rPr>
              <a:t>历史性</a:t>
            </a:r>
            <a:r>
              <a:rPr lang="zh-CN" altLang="zh-CN" sz="2000" dirty="0">
                <a:solidFill>
                  <a:schemeClr val="tx2"/>
                </a:solidFill>
                <a:latin typeface="+mj-ea"/>
                <a:ea typeface="+mj-ea"/>
              </a:rPr>
              <a:t>。 </a:t>
            </a:r>
            <a:endParaRPr lang="zh-CN" altLang="zh-CN"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5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（一）马克思主义的科学实践观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980728"/>
            <a:ext cx="10153128" cy="5090624"/>
          </a:xfrm>
          <a:prstGeom prst="rect">
            <a:avLst/>
          </a:prstGeom>
        </p:spPr>
        <p:txBody>
          <a:bodyPr wrap="square">
            <a:spAutoFit/>
          </a:bodyPr>
          <a:lstStyle/>
          <a:p>
            <a:pPr>
              <a:lnSpc>
                <a:spcPts val="2800"/>
              </a:lnSpc>
            </a:pPr>
            <a:r>
              <a:rPr lang="en-US" altLang="zh-CN" sz="2000" dirty="0">
                <a:solidFill>
                  <a:srgbClr val="FF0000"/>
                </a:solidFill>
                <a:latin typeface="+mj-ea"/>
                <a:ea typeface="+mj-ea"/>
              </a:rPr>
              <a:t>2.</a:t>
            </a:r>
            <a:r>
              <a:rPr lang="zh-CN" altLang="en-US" sz="2000" dirty="0">
                <a:solidFill>
                  <a:srgbClr val="FF0000"/>
                </a:solidFill>
                <a:latin typeface="+mj-ea"/>
                <a:ea typeface="+mj-ea"/>
              </a:rPr>
              <a:t>实践的基本结构 </a:t>
            </a:r>
            <a:endParaRPr lang="zh-CN" altLang="en-US" sz="2000" dirty="0">
              <a:solidFill>
                <a:srgbClr val="FF0000"/>
              </a:solidFill>
              <a:latin typeface="+mj-ea"/>
              <a:ea typeface="+mj-ea"/>
            </a:endParaRPr>
          </a:p>
          <a:p>
            <a:pPr>
              <a:lnSpc>
                <a:spcPts val="2800"/>
              </a:lnSpc>
            </a:pPr>
            <a:r>
              <a:rPr lang="zh-CN" altLang="en-US" sz="2000" dirty="0" smtClean="0">
                <a:solidFill>
                  <a:schemeClr val="tx2"/>
                </a:solidFill>
                <a:latin typeface="+mj-ea"/>
                <a:ea typeface="+mj-ea"/>
              </a:rPr>
              <a:t>        实践</a:t>
            </a:r>
            <a:r>
              <a:rPr lang="zh-CN" altLang="en-US" sz="2000" dirty="0">
                <a:solidFill>
                  <a:schemeClr val="tx2"/>
                </a:solidFill>
                <a:latin typeface="+mj-ea"/>
                <a:ea typeface="+mj-ea"/>
              </a:rPr>
              <a:t>的基本结构是实践的主体、客体和中介的有机统一。实践主体是指</a:t>
            </a:r>
            <a:r>
              <a:rPr lang="zh-CN" altLang="en-US" sz="2000" dirty="0" smtClean="0">
                <a:solidFill>
                  <a:schemeClr val="tx2"/>
                </a:solidFill>
                <a:latin typeface="+mj-ea"/>
                <a:ea typeface="+mj-ea"/>
              </a:rPr>
              <a:t>具有一定</a:t>
            </a:r>
            <a:r>
              <a:rPr lang="zh-CN" altLang="en-US" sz="2000" dirty="0">
                <a:solidFill>
                  <a:schemeClr val="tx2"/>
                </a:solidFill>
                <a:latin typeface="+mj-ea"/>
                <a:ea typeface="+mj-ea"/>
              </a:rPr>
              <a:t>的主体能力、从事现实社会实践活动的人，是实践活动中自主性和能动性</a:t>
            </a:r>
            <a:r>
              <a:rPr lang="zh-CN" altLang="en-US" sz="2000" dirty="0" smtClean="0">
                <a:solidFill>
                  <a:schemeClr val="tx2"/>
                </a:solidFill>
                <a:latin typeface="+mj-ea"/>
                <a:ea typeface="+mj-ea"/>
              </a:rPr>
              <a:t>的因素</a:t>
            </a:r>
            <a:r>
              <a:rPr lang="zh-CN" altLang="en-US" sz="2000" dirty="0">
                <a:solidFill>
                  <a:schemeClr val="tx2"/>
                </a:solidFill>
                <a:latin typeface="+mj-ea"/>
                <a:ea typeface="+mj-ea"/>
              </a:rPr>
              <a:t>。实践客体是指实践活动所指向的对象。实践中介是指各种形式的工具、</a:t>
            </a:r>
            <a:r>
              <a:rPr lang="zh-CN" altLang="en-US" sz="2000" dirty="0" smtClean="0">
                <a:solidFill>
                  <a:schemeClr val="tx2"/>
                </a:solidFill>
                <a:latin typeface="+mj-ea"/>
                <a:ea typeface="+mj-ea"/>
              </a:rPr>
              <a:t>手段</a:t>
            </a:r>
            <a:r>
              <a:rPr lang="zh-CN" altLang="en-US" sz="2000" dirty="0">
                <a:solidFill>
                  <a:schemeClr val="tx2"/>
                </a:solidFill>
                <a:latin typeface="+mj-ea"/>
                <a:ea typeface="+mj-ea"/>
              </a:rPr>
              <a:t>以及运用、操作这些工具、手段的程序和方法。实践的主体和客体相互作用</a:t>
            </a:r>
            <a:r>
              <a:rPr lang="zh-CN" altLang="en-US" sz="2000" dirty="0" smtClean="0">
                <a:solidFill>
                  <a:schemeClr val="tx2"/>
                </a:solidFill>
                <a:latin typeface="+mj-ea"/>
                <a:ea typeface="+mj-ea"/>
              </a:rPr>
              <a:t>的关系</a:t>
            </a:r>
            <a:r>
              <a:rPr lang="zh-CN" altLang="en-US" sz="2000" dirty="0">
                <a:solidFill>
                  <a:schemeClr val="tx2"/>
                </a:solidFill>
                <a:latin typeface="+mj-ea"/>
                <a:ea typeface="+mj-ea"/>
              </a:rPr>
              <a:t>，包括实践关系、认识关系、价值关系，其中实践关系是最根本的关系。</a:t>
            </a:r>
            <a:r>
              <a:rPr lang="zh-CN" altLang="en-US" sz="2000" dirty="0" smtClean="0">
                <a:solidFill>
                  <a:schemeClr val="tx2"/>
                </a:solidFill>
                <a:latin typeface="+mj-ea"/>
                <a:ea typeface="+mj-ea"/>
              </a:rPr>
              <a:t>实践</a:t>
            </a:r>
            <a:r>
              <a:rPr lang="zh-CN" altLang="en-US" sz="2000" dirty="0">
                <a:solidFill>
                  <a:schemeClr val="tx2"/>
                </a:solidFill>
                <a:latin typeface="+mj-ea"/>
                <a:ea typeface="+mj-ea"/>
              </a:rPr>
              <a:t>的主体、客体和中介是不断变化发展的，因而实践的基本结构也是历史地</a:t>
            </a:r>
            <a:r>
              <a:rPr lang="zh-CN" altLang="en-US" sz="2000" dirty="0" smtClean="0">
                <a:solidFill>
                  <a:schemeClr val="tx2"/>
                </a:solidFill>
                <a:latin typeface="+mj-ea"/>
                <a:ea typeface="+mj-ea"/>
              </a:rPr>
              <a:t>变化发展</a:t>
            </a:r>
            <a:r>
              <a:rPr lang="zh-CN" altLang="en-US" sz="2000" dirty="0">
                <a:solidFill>
                  <a:schemeClr val="tx2"/>
                </a:solidFill>
                <a:latin typeface="+mj-ea"/>
                <a:ea typeface="+mj-ea"/>
              </a:rPr>
              <a:t>的，这种变化主要表现为主体客体化与客体主体化的双向运动。 </a:t>
            </a:r>
            <a:endParaRPr lang="zh-CN" altLang="en-US" sz="2000" dirty="0">
              <a:solidFill>
                <a:schemeClr val="tx2"/>
              </a:solidFill>
              <a:latin typeface="+mj-ea"/>
              <a:ea typeface="+mj-ea"/>
            </a:endParaRPr>
          </a:p>
          <a:p>
            <a:pPr>
              <a:lnSpc>
                <a:spcPts val="2800"/>
              </a:lnSpc>
            </a:pPr>
            <a:r>
              <a:rPr lang="en-US" altLang="zh-CN" sz="2000" dirty="0">
                <a:solidFill>
                  <a:srgbClr val="FF0000"/>
                </a:solidFill>
                <a:latin typeface="+mj-ea"/>
                <a:ea typeface="+mj-ea"/>
              </a:rPr>
              <a:t>3.</a:t>
            </a:r>
            <a:r>
              <a:rPr lang="zh-CN" altLang="en-US" sz="2000" dirty="0">
                <a:solidFill>
                  <a:srgbClr val="FF0000"/>
                </a:solidFill>
                <a:latin typeface="+mj-ea"/>
                <a:ea typeface="+mj-ea"/>
              </a:rPr>
              <a:t>实践的多样形式 </a:t>
            </a:r>
            <a:endParaRPr lang="en-US" altLang="zh-CN" sz="2000" dirty="0">
              <a:solidFill>
                <a:srgbClr val="FF0000"/>
              </a:solidFill>
              <a:latin typeface="+mj-ea"/>
              <a:ea typeface="+mj-ea"/>
            </a:endParaRPr>
          </a:p>
          <a:p>
            <a:pPr>
              <a:lnSpc>
                <a:spcPts val="2800"/>
              </a:lnSpc>
            </a:pPr>
            <a:r>
              <a:rPr lang="zh-CN" altLang="en-US" sz="2000" dirty="0" smtClean="0">
                <a:solidFill>
                  <a:schemeClr val="tx2"/>
                </a:solidFill>
                <a:latin typeface="+mj-ea"/>
                <a:ea typeface="+mj-ea"/>
              </a:rPr>
              <a:t>      实践</a:t>
            </a:r>
            <a:r>
              <a:rPr lang="zh-CN" altLang="en-US" sz="2000" dirty="0">
                <a:solidFill>
                  <a:schemeClr val="tx2"/>
                </a:solidFill>
                <a:latin typeface="+mj-ea"/>
                <a:ea typeface="+mj-ea"/>
              </a:rPr>
              <a:t>分为物质生产实践、社会政治实践和科学文化实践三种基本类型。</a:t>
            </a:r>
            <a:r>
              <a:rPr lang="zh-CN" altLang="en-US" sz="2000" dirty="0" smtClean="0">
                <a:solidFill>
                  <a:schemeClr val="tx2"/>
                </a:solidFill>
                <a:latin typeface="+mj-ea"/>
                <a:ea typeface="+mj-ea"/>
              </a:rPr>
              <a:t>物质生产</a:t>
            </a:r>
            <a:r>
              <a:rPr lang="zh-CN" altLang="en-US" sz="2000" dirty="0">
                <a:solidFill>
                  <a:schemeClr val="tx2"/>
                </a:solidFill>
                <a:latin typeface="+mj-ea"/>
                <a:ea typeface="+mj-ea"/>
              </a:rPr>
              <a:t>实践是人类最基本的实践活动，社会政治实践是形成各种社会关系的实践</a:t>
            </a:r>
            <a:r>
              <a:rPr lang="zh-CN" altLang="en-US" sz="2000" dirty="0" smtClean="0">
                <a:solidFill>
                  <a:schemeClr val="tx2"/>
                </a:solidFill>
                <a:latin typeface="+mj-ea"/>
                <a:ea typeface="+mj-ea"/>
              </a:rPr>
              <a:t>活动</a:t>
            </a:r>
            <a:r>
              <a:rPr lang="zh-CN" altLang="en-US" sz="2000" dirty="0">
                <a:solidFill>
                  <a:schemeClr val="tx2"/>
                </a:solidFill>
                <a:latin typeface="+mj-ea"/>
                <a:ea typeface="+mj-ea"/>
              </a:rPr>
              <a:t>，科学文化实践是创造精神文化产品的实践活动。这三种实践类型既各具</a:t>
            </a:r>
            <a:r>
              <a:rPr lang="zh-CN" altLang="en-US" sz="2000" dirty="0" smtClean="0">
                <a:solidFill>
                  <a:schemeClr val="tx2"/>
                </a:solidFill>
                <a:latin typeface="+mj-ea"/>
                <a:ea typeface="+mj-ea"/>
              </a:rPr>
              <a:t>不同的</a:t>
            </a:r>
            <a:r>
              <a:rPr lang="zh-CN" altLang="en-US" sz="2000" dirty="0">
                <a:solidFill>
                  <a:schemeClr val="tx2"/>
                </a:solidFill>
                <a:latin typeface="+mj-ea"/>
                <a:ea typeface="+mj-ea"/>
              </a:rPr>
              <a:t>社会功能，又密切联系在一起，其中物质生产实践是最基本的实践活动。</a:t>
            </a:r>
            <a:r>
              <a:rPr lang="zh-CN" altLang="en-US" sz="2000" dirty="0" smtClean="0">
                <a:solidFill>
                  <a:schemeClr val="tx2"/>
                </a:solidFill>
                <a:latin typeface="+mj-ea"/>
                <a:ea typeface="+mj-ea"/>
              </a:rPr>
              <a:t>现代信息技术</a:t>
            </a:r>
            <a:r>
              <a:rPr lang="zh-CN" altLang="en-US" sz="2000" dirty="0">
                <a:solidFill>
                  <a:schemeClr val="tx2"/>
                </a:solidFill>
                <a:latin typeface="+mj-ea"/>
                <a:ea typeface="+mj-ea"/>
              </a:rPr>
              <a:t>的发展使得当代社会产生了一种新的实践形式，即虚拟实践。虚拟</a:t>
            </a:r>
            <a:r>
              <a:rPr lang="zh-CN" altLang="en-US" sz="2000" dirty="0" smtClean="0">
                <a:solidFill>
                  <a:schemeClr val="tx2"/>
                </a:solidFill>
                <a:latin typeface="+mj-ea"/>
                <a:ea typeface="+mj-ea"/>
              </a:rPr>
              <a:t>实践是</a:t>
            </a:r>
            <a:r>
              <a:rPr lang="zh-CN" altLang="en-US" sz="2000" dirty="0">
                <a:solidFill>
                  <a:schemeClr val="tx2"/>
                </a:solidFill>
                <a:latin typeface="+mj-ea"/>
                <a:ea typeface="+mj-ea"/>
              </a:rPr>
              <a:t>实践活动的派生形式，具有相对独立性。 </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5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（二）实践是自然存在与社会存在区分和统一的基础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980728"/>
            <a:ext cx="10153128" cy="4192943"/>
          </a:xfrm>
          <a:prstGeom prst="rect">
            <a:avLst/>
          </a:prstGeom>
        </p:spPr>
        <p:txBody>
          <a:bodyPr wrap="square">
            <a:spAutoFit/>
          </a:bodyPr>
          <a:lstStyle/>
          <a:p>
            <a:pPr>
              <a:lnSpc>
                <a:spcPct val="150000"/>
              </a:lnSpc>
            </a:pPr>
            <a:r>
              <a:rPr lang="zh-CN" altLang="en-US" sz="2000" dirty="0" smtClean="0">
                <a:solidFill>
                  <a:schemeClr val="tx2"/>
                </a:solidFill>
                <a:latin typeface="+mj-ea"/>
                <a:ea typeface="+mj-ea"/>
              </a:rPr>
              <a:t>      实践</a:t>
            </a:r>
            <a:r>
              <a:rPr lang="zh-CN" altLang="en-US" sz="2000" dirty="0">
                <a:solidFill>
                  <a:schemeClr val="tx2"/>
                </a:solidFill>
                <a:latin typeface="+mj-ea"/>
                <a:ea typeface="+mj-ea"/>
              </a:rPr>
              <a:t>是使物质世界分化为自然界与人类社会的历史前提，又是使自然界与</a:t>
            </a:r>
            <a:r>
              <a:rPr lang="zh-CN" altLang="en-US" sz="2000" dirty="0" smtClean="0">
                <a:solidFill>
                  <a:schemeClr val="tx2"/>
                </a:solidFill>
                <a:latin typeface="+mj-ea"/>
                <a:ea typeface="+mj-ea"/>
              </a:rPr>
              <a:t>人类社会</a:t>
            </a:r>
            <a:r>
              <a:rPr lang="zh-CN" altLang="en-US" sz="2000" dirty="0">
                <a:solidFill>
                  <a:schemeClr val="tx2"/>
                </a:solidFill>
                <a:latin typeface="+mj-ea"/>
                <a:ea typeface="+mj-ea"/>
              </a:rPr>
              <a:t>统一起来的现实基础。正是在劳动实践中，人才成为大写的人，主体</a:t>
            </a:r>
            <a:r>
              <a:rPr lang="zh-CN" altLang="en-US" sz="2000" dirty="0" smtClean="0">
                <a:solidFill>
                  <a:schemeClr val="tx2"/>
                </a:solidFill>
                <a:latin typeface="+mj-ea"/>
                <a:ea typeface="+mj-ea"/>
              </a:rPr>
              <a:t>意识也</a:t>
            </a:r>
            <a:r>
              <a:rPr lang="zh-CN" altLang="en-US" sz="2000" dirty="0">
                <a:solidFill>
                  <a:schemeClr val="tx2"/>
                </a:solidFill>
                <a:latin typeface="+mj-ea"/>
                <a:ea typeface="+mj-ea"/>
              </a:rPr>
              <a:t>是在实践中形成的。正是有了实践，才使人从自然存在的状态中“飞跃”出来</a:t>
            </a:r>
            <a:r>
              <a:rPr lang="zh-CN" altLang="en-US" sz="2000" dirty="0" smtClean="0">
                <a:solidFill>
                  <a:schemeClr val="tx2"/>
                </a:solidFill>
                <a:latin typeface="+mj-ea"/>
                <a:ea typeface="+mj-ea"/>
              </a:rPr>
              <a:t>，建构</a:t>
            </a:r>
            <a:r>
              <a:rPr lang="zh-CN" altLang="en-US" sz="2000" dirty="0">
                <a:solidFill>
                  <a:schemeClr val="tx2"/>
                </a:solidFill>
                <a:latin typeface="+mj-ea"/>
                <a:ea typeface="+mj-ea"/>
              </a:rPr>
              <a:t>起丰富多元的人类社会。这就使物质世界被区分为自然界和人类社会两大</a:t>
            </a:r>
            <a:r>
              <a:rPr lang="zh-CN" altLang="en-US" sz="2000" dirty="0" smtClean="0">
                <a:solidFill>
                  <a:schemeClr val="tx2"/>
                </a:solidFill>
                <a:latin typeface="+mj-ea"/>
                <a:ea typeface="+mj-ea"/>
              </a:rPr>
              <a:t>领域</a:t>
            </a:r>
            <a:r>
              <a:rPr lang="zh-CN" altLang="en-US" sz="2000" dirty="0">
                <a:solidFill>
                  <a:schemeClr val="tx2"/>
                </a:solidFill>
                <a:latin typeface="+mj-ea"/>
                <a:ea typeface="+mj-ea"/>
              </a:rPr>
              <a:t>。自然界是人类社会形成的自然基础，人类社会的存在和发展又反过来影响</a:t>
            </a:r>
            <a:r>
              <a:rPr lang="zh-CN" altLang="en-US" sz="2000" dirty="0" smtClean="0">
                <a:solidFill>
                  <a:schemeClr val="tx2"/>
                </a:solidFill>
                <a:latin typeface="+mj-ea"/>
                <a:ea typeface="+mj-ea"/>
              </a:rPr>
              <a:t>并不断</a:t>
            </a:r>
            <a:r>
              <a:rPr lang="zh-CN" altLang="en-US" sz="2000" dirty="0">
                <a:solidFill>
                  <a:schemeClr val="tx2"/>
                </a:solidFill>
                <a:latin typeface="+mj-ea"/>
                <a:ea typeface="+mj-ea"/>
              </a:rPr>
              <a:t>改变着自然界。劳动是人的存在方式，也是人类社会存在与发展的基础。</a:t>
            </a:r>
            <a:r>
              <a:rPr lang="zh-CN" altLang="en-US" sz="2000" dirty="0" smtClean="0">
                <a:solidFill>
                  <a:schemeClr val="tx2"/>
                </a:solidFill>
                <a:latin typeface="+mj-ea"/>
                <a:ea typeface="+mj-ea"/>
              </a:rPr>
              <a:t>只有</a:t>
            </a:r>
            <a:r>
              <a:rPr lang="zh-CN" altLang="en-US" sz="2000" dirty="0">
                <a:solidFill>
                  <a:schemeClr val="tx2"/>
                </a:solidFill>
                <a:latin typeface="+mj-ea"/>
                <a:ea typeface="+mj-ea"/>
              </a:rPr>
              <a:t>通过劳动实践，才能够协调人与自然的关系，实现人与自然的和谐发展。同时</a:t>
            </a:r>
            <a:r>
              <a:rPr lang="zh-CN" altLang="en-US" sz="2000" dirty="0" smtClean="0">
                <a:solidFill>
                  <a:schemeClr val="tx2"/>
                </a:solidFill>
                <a:latin typeface="+mj-ea"/>
                <a:ea typeface="+mj-ea"/>
              </a:rPr>
              <a:t>，实践</a:t>
            </a:r>
            <a:r>
              <a:rPr lang="zh-CN" altLang="en-US" sz="2000" dirty="0">
                <a:solidFill>
                  <a:schemeClr val="tx2"/>
                </a:solidFill>
                <a:latin typeface="+mj-ea"/>
                <a:ea typeface="+mj-ea"/>
              </a:rPr>
              <a:t>是人类社会的基础，是理解和解释一切社会现象的钥匙。马克思主义确认</a:t>
            </a:r>
            <a:r>
              <a:rPr lang="zh-CN" altLang="en-US" sz="2000" dirty="0" smtClean="0">
                <a:solidFill>
                  <a:schemeClr val="tx2"/>
                </a:solidFill>
                <a:latin typeface="+mj-ea"/>
                <a:ea typeface="+mj-ea"/>
              </a:rPr>
              <a:t>人类</a:t>
            </a:r>
            <a:r>
              <a:rPr lang="zh-CN" altLang="en-US" sz="2000" dirty="0">
                <a:solidFill>
                  <a:schemeClr val="tx2"/>
                </a:solidFill>
                <a:latin typeface="+mj-ea"/>
                <a:ea typeface="+mj-ea"/>
              </a:rPr>
              <a:t>全部的社会生活在本质上是实践的，也就是把社会生活“当作实践去理解”。</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62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（三）实践在认识活动中的决定作用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980728"/>
            <a:ext cx="9433048" cy="3323987"/>
          </a:xfrm>
          <a:prstGeom prst="rect">
            <a:avLst/>
          </a:prstGeom>
        </p:spPr>
        <p:txBody>
          <a:bodyPr wrap="square">
            <a:spAutoFit/>
          </a:bodyPr>
          <a:lstStyle/>
          <a:p>
            <a:pPr>
              <a:lnSpc>
                <a:spcPct val="150000"/>
              </a:lnSpc>
            </a:pPr>
            <a:r>
              <a:rPr lang="en-US" altLang="zh-CN" sz="2000" dirty="0" smtClean="0">
                <a:solidFill>
                  <a:schemeClr val="tx2"/>
                </a:solidFill>
                <a:latin typeface="+mj-ea"/>
                <a:ea typeface="+mj-ea"/>
              </a:rPr>
              <a:t>       </a:t>
            </a:r>
            <a:r>
              <a:rPr lang="zh-CN" altLang="zh-CN" sz="2000" dirty="0" smtClean="0">
                <a:solidFill>
                  <a:schemeClr val="tx2"/>
                </a:solidFill>
                <a:latin typeface="+mj-ea"/>
                <a:ea typeface="+mj-ea"/>
              </a:rPr>
              <a:t>辩证唯物主义</a:t>
            </a:r>
            <a:r>
              <a:rPr lang="zh-CN" altLang="zh-CN" sz="2000" dirty="0">
                <a:solidFill>
                  <a:schemeClr val="tx2"/>
                </a:solidFill>
                <a:latin typeface="+mj-ea"/>
                <a:ea typeface="+mj-ea"/>
              </a:rPr>
              <a:t>认为，实践是认识的基础，实践决定认识。具体表现为：第一，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实践是认识的来源。认识的内容是在实践活动的基础上产生和发展的。第二，实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践是认识发展的动力。实践的需要推动认识的产生和发展，推动人类的科学发现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和技术发明，推动人类的思想进步和理论创新。第三，实践是认识的目的。认识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的最终目的是为实践服务，指导实践，以满足人们生活和生产的需要。第四，实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践是检验认识真理性的唯一标准。认识是否具有真理性，只有在实践中才能得到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验证。 </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33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（四）科学实践观的当代意义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980728"/>
            <a:ext cx="7632848" cy="1938992"/>
          </a:xfrm>
          <a:prstGeom prst="rect">
            <a:avLst/>
          </a:prstGeom>
        </p:spPr>
        <p:txBody>
          <a:bodyPr wrap="square">
            <a:spAutoFit/>
          </a:bodyPr>
          <a:lstStyle/>
          <a:p>
            <a:pPr>
              <a:lnSpc>
                <a:spcPct val="150000"/>
              </a:lnSpc>
            </a:pPr>
            <a:r>
              <a:rPr lang="zh-CN" altLang="en-US" sz="2000" dirty="0" smtClean="0">
                <a:solidFill>
                  <a:schemeClr val="tx2"/>
                </a:solidFill>
                <a:latin typeface="+mj-ea"/>
                <a:ea typeface="+mj-ea"/>
              </a:rPr>
              <a:t>      实践</a:t>
            </a:r>
            <a:r>
              <a:rPr lang="zh-CN" altLang="en-US" sz="2000" dirty="0">
                <a:solidFill>
                  <a:schemeClr val="tx2"/>
                </a:solidFill>
                <a:latin typeface="+mj-ea"/>
                <a:ea typeface="+mj-ea"/>
              </a:rPr>
              <a:t>没有止境，理论创新也没有止境。我们要根据时代变化和实践发展，不 </a:t>
            </a:r>
            <a:r>
              <a:rPr lang="zh-CN" altLang="en-US" sz="2000" dirty="0" smtClean="0">
                <a:solidFill>
                  <a:schemeClr val="tx2"/>
                </a:solidFill>
                <a:latin typeface="+mj-ea"/>
                <a:ea typeface="+mj-ea"/>
              </a:rPr>
              <a:t>断</a:t>
            </a:r>
            <a:r>
              <a:rPr lang="zh-CN" altLang="en-US" sz="2000" dirty="0">
                <a:solidFill>
                  <a:schemeClr val="tx2"/>
                </a:solidFill>
                <a:latin typeface="+mj-ea"/>
                <a:ea typeface="+mj-ea"/>
              </a:rPr>
              <a:t>深化认识，不断总结经验，不断进行理论创新，坚持理论指导和实践探索辩证 </a:t>
            </a:r>
            <a:r>
              <a:rPr lang="zh-CN" altLang="en-US" sz="2000" dirty="0" smtClean="0">
                <a:solidFill>
                  <a:schemeClr val="tx2"/>
                </a:solidFill>
                <a:latin typeface="+mj-ea"/>
                <a:ea typeface="+mj-ea"/>
              </a:rPr>
              <a:t>统一</a:t>
            </a:r>
            <a:r>
              <a:rPr lang="zh-CN" altLang="en-US" sz="2000" dirty="0">
                <a:solidFill>
                  <a:schemeClr val="tx2"/>
                </a:solidFill>
                <a:latin typeface="+mj-ea"/>
                <a:ea typeface="+mj-ea"/>
              </a:rPr>
              <a:t>，实现理论创新和实践创新良性互动，在这种统一和互动中发展 </a:t>
            </a:r>
            <a:r>
              <a:rPr lang="en-US" altLang="zh-CN" sz="2000" dirty="0">
                <a:solidFill>
                  <a:schemeClr val="tx2"/>
                </a:solidFill>
                <a:latin typeface="+mj-ea"/>
                <a:ea typeface="+mj-ea"/>
              </a:rPr>
              <a:t>21 </a:t>
            </a:r>
            <a:r>
              <a:rPr lang="zh-CN" altLang="en-US" sz="2000" dirty="0">
                <a:solidFill>
                  <a:schemeClr val="tx2"/>
                </a:solidFill>
                <a:latin typeface="+mj-ea"/>
                <a:ea typeface="+mj-ea"/>
              </a:rPr>
              <a:t>世纪</a:t>
            </a:r>
            <a:r>
              <a:rPr lang="zh-CN" altLang="en-US" sz="2000" dirty="0" smtClean="0">
                <a:solidFill>
                  <a:schemeClr val="tx2"/>
                </a:solidFill>
                <a:latin typeface="+mj-ea"/>
                <a:ea typeface="+mj-ea"/>
              </a:rPr>
              <a:t>中国</a:t>
            </a:r>
            <a:r>
              <a:rPr lang="zh-CN" altLang="en-US" sz="2000" dirty="0">
                <a:solidFill>
                  <a:schemeClr val="tx2"/>
                </a:solidFill>
                <a:latin typeface="+mj-ea"/>
                <a:ea typeface="+mj-ea"/>
              </a:rPr>
              <a:t>的马克思主义。</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4</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2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5644135"/>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836112" y="2917392"/>
            <a:ext cx="8784976" cy="906915"/>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pPr algn="ctr"/>
            <a:r>
              <a:rPr lang="zh-CN" altLang="zh-CN" sz="4000" b="1" dirty="0"/>
              <a:t>专题六 </a:t>
            </a:r>
            <a:r>
              <a:rPr lang="en-US" altLang="zh-CN" sz="4000" b="1" dirty="0" smtClean="0"/>
              <a:t>     </a:t>
            </a:r>
            <a:r>
              <a:rPr lang="zh-CN" altLang="zh-CN" sz="4000" b="1" dirty="0" smtClean="0"/>
              <a:t>唯物</a:t>
            </a:r>
            <a:r>
              <a:rPr lang="zh-CN" altLang="zh-CN" sz="4000" b="1" dirty="0"/>
              <a:t>辩证的认识论</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2973275"/>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73536" y="2973275"/>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4370809"/>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4370809"/>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639344" y="3038074"/>
            <a:ext cx="4464445"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真理与价值</a:t>
            </a:r>
            <a:endParaRPr lang="zh-CN" altLang="zh-CN"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639343" y="4435890"/>
            <a:ext cx="4464445"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马克思主义认识论的方法论意义</a:t>
            </a:r>
            <a:endParaRPr lang="zh-CN" altLang="en-US" sz="2400" dirty="0">
              <a:solidFill>
                <a:schemeClr val="tx2"/>
              </a:solidFill>
            </a:endParaRPr>
          </a:p>
        </p:txBody>
      </p:sp>
      <p:sp>
        <p:nvSpPr>
          <p:cNvPr id="59" name="TextBox 58"/>
          <p:cNvSpPr txBox="1"/>
          <p:nvPr/>
        </p:nvSpPr>
        <p:spPr>
          <a:xfrm>
            <a:off x="4813879" y="3007295"/>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4374334"/>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25" name="Freeform 23"/>
          <p:cNvSpPr/>
          <p:nvPr/>
        </p:nvSpPr>
        <p:spPr bwMode="auto">
          <a:xfrm>
            <a:off x="4658221" y="1826887"/>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37684" y="1826887"/>
            <a:ext cx="5720609"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558027" y="1936232"/>
            <a:ext cx="597106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认识</a:t>
            </a:r>
            <a:r>
              <a:rPr lang="zh-CN" altLang="en-US" sz="2400" b="1" dirty="0">
                <a:solidFill>
                  <a:schemeClr val="tx2"/>
                </a:solidFill>
                <a:latin typeface="微软雅黑" panose="020B0503020204020204" pitchFamily="34" charset="-122"/>
                <a:ea typeface="微软雅黑" panose="020B0503020204020204" pitchFamily="34" charset="-122"/>
              </a:rPr>
              <a:t>的本质与过程 </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18268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14:presetBounceEnd="50000">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14:bounceEnd="50000">
                                          <p:cBhvr additive="base">
                                            <p:cTn id="91"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400" fill="hold"/>
                                            <p:tgtEl>
                                              <p:spTgt spid="44"/>
                                            </p:tgtEl>
                                            <p:attrNameLst>
                                              <p:attrName>ppt_x</p:attrName>
                                            </p:attrNameLst>
                                          </p:cBhvr>
                                          <p:tavLst>
                                            <p:tav tm="0">
                                              <p:val>
                                                <p:strVal val="0-#ppt_w/2"/>
                                              </p:val>
                                            </p:tav>
                                            <p:tav tm="100000">
                                              <p:val>
                                                <p:strVal val="#ppt_x"/>
                                              </p:val>
                                            </p:tav>
                                          </p:tavLst>
                                        </p:anim>
                                        <p:anim calcmode="lin" valueType="num">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（一）认识的本质与过程</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594206" y="908720"/>
            <a:ext cx="10688751" cy="5090624"/>
          </a:xfrm>
          <a:prstGeom prst="rect">
            <a:avLst/>
          </a:prstGeom>
        </p:spPr>
        <p:txBody>
          <a:bodyPr wrap="square">
            <a:spAutoFit/>
          </a:bodyPr>
          <a:lstStyle/>
          <a:p>
            <a:pPr>
              <a:lnSpc>
                <a:spcPts val="2800"/>
              </a:lnSpc>
            </a:pPr>
            <a:r>
              <a:rPr lang="en-US" altLang="zh-CN" sz="2000" dirty="0">
                <a:solidFill>
                  <a:srgbClr val="FF0000"/>
                </a:solidFill>
                <a:latin typeface="+mj-ea"/>
                <a:ea typeface="+mj-ea"/>
              </a:rPr>
              <a:t>1.</a:t>
            </a:r>
            <a:r>
              <a:rPr lang="zh-CN" altLang="zh-CN" sz="2000" dirty="0">
                <a:solidFill>
                  <a:srgbClr val="FF0000"/>
                </a:solidFill>
                <a:latin typeface="+mj-ea"/>
                <a:ea typeface="+mj-ea"/>
              </a:rPr>
              <a:t>辩证唯物主义认识论是能动的反映论 </a:t>
            </a:r>
            <a:endParaRPr lang="zh-CN" altLang="zh-CN" sz="2000" dirty="0">
              <a:solidFill>
                <a:srgbClr val="FF0000"/>
              </a:solidFill>
              <a:latin typeface="+mj-ea"/>
              <a:ea typeface="+mj-ea"/>
            </a:endParaRPr>
          </a:p>
          <a:p>
            <a:pPr>
              <a:lnSpc>
                <a:spcPts val="2800"/>
              </a:lnSpc>
            </a:pPr>
            <a:r>
              <a:rPr lang="en-US" altLang="zh-CN" sz="2000" dirty="0" smtClean="0">
                <a:solidFill>
                  <a:schemeClr val="tx2"/>
                </a:solidFill>
                <a:latin typeface="+mj-ea"/>
                <a:ea typeface="+mj-ea"/>
              </a:rPr>
              <a:t>      </a:t>
            </a:r>
            <a:r>
              <a:rPr lang="zh-CN" altLang="zh-CN" sz="2000" dirty="0" smtClean="0">
                <a:solidFill>
                  <a:schemeClr val="tx2"/>
                </a:solidFill>
                <a:latin typeface="+mj-ea"/>
                <a:ea typeface="+mj-ea"/>
              </a:rPr>
              <a:t>在</a:t>
            </a:r>
            <a:r>
              <a:rPr lang="zh-CN" altLang="zh-CN" sz="2000" dirty="0">
                <a:solidFill>
                  <a:schemeClr val="tx2"/>
                </a:solidFill>
                <a:latin typeface="+mj-ea"/>
                <a:ea typeface="+mj-ea"/>
              </a:rPr>
              <a:t>认识的本质问题上，存在着两条根本对立的认识路线：一条是坚持从物</a:t>
            </a:r>
            <a:r>
              <a:rPr lang="zh-CN" altLang="zh-CN" sz="2000" dirty="0" smtClean="0">
                <a:solidFill>
                  <a:schemeClr val="tx2"/>
                </a:solidFill>
                <a:latin typeface="+mj-ea"/>
                <a:ea typeface="+mj-ea"/>
              </a:rPr>
              <a:t>到感觉</a:t>
            </a:r>
            <a:r>
              <a:rPr lang="zh-CN" altLang="zh-CN" sz="2000" dirty="0">
                <a:solidFill>
                  <a:schemeClr val="tx2"/>
                </a:solidFill>
                <a:latin typeface="+mj-ea"/>
                <a:ea typeface="+mj-ea"/>
              </a:rPr>
              <a:t>和思想的唯物主义认识路线，另一条是坚持从思想和感觉到物的唯心主义</a:t>
            </a:r>
            <a:r>
              <a:rPr lang="zh-CN" altLang="zh-CN" sz="2000" dirty="0" smtClean="0">
                <a:solidFill>
                  <a:schemeClr val="tx2"/>
                </a:solidFill>
                <a:latin typeface="+mj-ea"/>
                <a:ea typeface="+mj-ea"/>
              </a:rPr>
              <a:t>认识</a:t>
            </a:r>
            <a:r>
              <a:rPr lang="zh-CN" altLang="zh-CN" sz="2000" dirty="0">
                <a:solidFill>
                  <a:schemeClr val="tx2"/>
                </a:solidFill>
                <a:latin typeface="+mj-ea"/>
                <a:ea typeface="+mj-ea"/>
              </a:rPr>
              <a:t>路线。辩证唯物主义认识论在继承了旧唯物主义反映论的合理前提的同时，</a:t>
            </a:r>
            <a:r>
              <a:rPr lang="zh-CN" altLang="zh-CN" sz="2000" dirty="0" smtClean="0">
                <a:solidFill>
                  <a:schemeClr val="tx2"/>
                </a:solidFill>
                <a:latin typeface="+mj-ea"/>
                <a:ea typeface="+mj-ea"/>
              </a:rPr>
              <a:t>又克服</a:t>
            </a:r>
            <a:r>
              <a:rPr lang="zh-CN" altLang="zh-CN" sz="2000" dirty="0">
                <a:solidFill>
                  <a:schemeClr val="tx2"/>
                </a:solidFill>
                <a:latin typeface="+mj-ea"/>
                <a:ea typeface="+mj-ea"/>
              </a:rPr>
              <a:t>了它的严重缺陷，把实践的观点引入认识论，把辩证法应用于反映论考察</a:t>
            </a:r>
            <a:r>
              <a:rPr lang="zh-CN" altLang="zh-CN" sz="2000" dirty="0" smtClean="0">
                <a:solidFill>
                  <a:schemeClr val="tx2"/>
                </a:solidFill>
                <a:latin typeface="+mj-ea"/>
                <a:ea typeface="+mj-ea"/>
              </a:rPr>
              <a:t>认识</a:t>
            </a:r>
            <a:r>
              <a:rPr lang="zh-CN" altLang="zh-CN" sz="2000" dirty="0">
                <a:solidFill>
                  <a:schemeClr val="tx2"/>
                </a:solidFill>
                <a:latin typeface="+mj-ea"/>
                <a:ea typeface="+mj-ea"/>
              </a:rPr>
              <a:t>的发展过程，创立了以实践观点和辩证观点为特征的能动反映论，实现了</a:t>
            </a:r>
            <a:r>
              <a:rPr lang="zh-CN" altLang="zh-CN" sz="2000" dirty="0" smtClean="0">
                <a:solidFill>
                  <a:schemeClr val="tx2"/>
                </a:solidFill>
                <a:latin typeface="+mj-ea"/>
                <a:ea typeface="+mj-ea"/>
              </a:rPr>
              <a:t>人类认识</a:t>
            </a:r>
            <a:r>
              <a:rPr lang="zh-CN" altLang="zh-CN" sz="2000" dirty="0">
                <a:solidFill>
                  <a:schemeClr val="tx2"/>
                </a:solidFill>
                <a:latin typeface="+mj-ea"/>
                <a:ea typeface="+mj-ea"/>
              </a:rPr>
              <a:t>史上的变革。 </a:t>
            </a:r>
            <a:endParaRPr lang="zh-CN" altLang="zh-CN" sz="2000" dirty="0">
              <a:solidFill>
                <a:schemeClr val="tx2"/>
              </a:solidFill>
              <a:latin typeface="+mj-ea"/>
              <a:ea typeface="+mj-ea"/>
            </a:endParaRPr>
          </a:p>
          <a:p>
            <a:pPr>
              <a:lnSpc>
                <a:spcPts val="2800"/>
              </a:lnSpc>
            </a:pPr>
            <a:r>
              <a:rPr lang="en-US" altLang="zh-CN" sz="2000" dirty="0">
                <a:solidFill>
                  <a:srgbClr val="FF0000"/>
                </a:solidFill>
                <a:latin typeface="+mj-ea"/>
                <a:ea typeface="+mj-ea"/>
              </a:rPr>
              <a:t>2.</a:t>
            </a:r>
            <a:r>
              <a:rPr lang="zh-CN" altLang="zh-CN" sz="2000" dirty="0">
                <a:solidFill>
                  <a:srgbClr val="FF0000"/>
                </a:solidFill>
                <a:latin typeface="+mj-ea"/>
                <a:ea typeface="+mj-ea"/>
              </a:rPr>
              <a:t>对认识的本质的科学回答 </a:t>
            </a:r>
            <a:endParaRPr lang="zh-CN" altLang="zh-CN" sz="2000" dirty="0">
              <a:solidFill>
                <a:srgbClr val="FF0000"/>
              </a:solidFill>
              <a:latin typeface="+mj-ea"/>
              <a:ea typeface="+mj-ea"/>
            </a:endParaRPr>
          </a:p>
          <a:p>
            <a:pPr>
              <a:lnSpc>
                <a:spcPts val="2800"/>
              </a:lnSpc>
            </a:pPr>
            <a:r>
              <a:rPr lang="en-US" altLang="zh-CN" sz="2000" dirty="0" smtClean="0">
                <a:solidFill>
                  <a:schemeClr val="tx2"/>
                </a:solidFill>
                <a:latin typeface="+mj-ea"/>
                <a:ea typeface="+mj-ea"/>
              </a:rPr>
              <a:t>     </a:t>
            </a:r>
            <a:r>
              <a:rPr lang="zh-CN" altLang="zh-CN" sz="2000" dirty="0" smtClean="0">
                <a:solidFill>
                  <a:schemeClr val="tx2"/>
                </a:solidFill>
                <a:latin typeface="+mj-ea"/>
                <a:ea typeface="+mj-ea"/>
              </a:rPr>
              <a:t>认识</a:t>
            </a:r>
            <a:r>
              <a:rPr lang="zh-CN" altLang="zh-CN" sz="2000" dirty="0">
                <a:solidFill>
                  <a:schemeClr val="tx2"/>
                </a:solidFill>
                <a:latin typeface="+mj-ea"/>
                <a:ea typeface="+mj-ea"/>
              </a:rPr>
              <a:t>的本质是主体在实践基础上对客体的能动反映。这种能动反映有两个</a:t>
            </a:r>
            <a:r>
              <a:rPr lang="zh-CN" altLang="zh-CN" sz="2000" dirty="0" smtClean="0">
                <a:solidFill>
                  <a:schemeClr val="tx2"/>
                </a:solidFill>
                <a:latin typeface="+mj-ea"/>
                <a:ea typeface="+mj-ea"/>
              </a:rPr>
              <a:t>基本</a:t>
            </a:r>
            <a:r>
              <a:rPr lang="zh-CN" altLang="zh-CN" sz="2000" dirty="0">
                <a:solidFill>
                  <a:schemeClr val="tx2"/>
                </a:solidFill>
                <a:latin typeface="+mj-ea"/>
                <a:ea typeface="+mj-ea"/>
              </a:rPr>
              <a:t>特征，其一是反映特性，即反映具有摹写性，人的认识必然要以客观事物为</a:t>
            </a:r>
            <a:r>
              <a:rPr lang="zh-CN" altLang="zh-CN" sz="2000" dirty="0" smtClean="0">
                <a:solidFill>
                  <a:schemeClr val="tx2"/>
                </a:solidFill>
                <a:latin typeface="+mj-ea"/>
                <a:ea typeface="+mj-ea"/>
              </a:rPr>
              <a:t>原型</a:t>
            </a:r>
            <a:r>
              <a:rPr lang="zh-CN" altLang="zh-CN" sz="2000" dirty="0">
                <a:solidFill>
                  <a:schemeClr val="tx2"/>
                </a:solidFill>
                <a:latin typeface="+mj-ea"/>
                <a:ea typeface="+mj-ea"/>
              </a:rPr>
              <a:t>和摹本，在思维中再现或摹写客观事物的状态、属性和本质，表明了反映的</a:t>
            </a:r>
            <a:r>
              <a:rPr lang="zh-CN" altLang="zh-CN" sz="2000" dirty="0" smtClean="0">
                <a:solidFill>
                  <a:schemeClr val="tx2"/>
                </a:solidFill>
                <a:latin typeface="+mj-ea"/>
                <a:ea typeface="+mj-ea"/>
              </a:rPr>
              <a:t>客观性</a:t>
            </a:r>
            <a:r>
              <a:rPr lang="zh-CN" altLang="zh-CN" sz="2000" dirty="0">
                <a:solidFill>
                  <a:schemeClr val="tx2"/>
                </a:solidFill>
                <a:latin typeface="+mj-ea"/>
                <a:ea typeface="+mj-ea"/>
              </a:rPr>
              <a:t>；其二是创造性，人的认识不是简单直接的原物映现，而是为了在实践中</a:t>
            </a:r>
            <a:r>
              <a:rPr lang="zh-CN" altLang="zh-CN" sz="2000" dirty="0" smtClean="0">
                <a:solidFill>
                  <a:schemeClr val="tx2"/>
                </a:solidFill>
                <a:latin typeface="+mj-ea"/>
                <a:ea typeface="+mj-ea"/>
              </a:rPr>
              <a:t>实现</a:t>
            </a:r>
            <a:r>
              <a:rPr lang="zh-CN" altLang="zh-CN" sz="2000" dirty="0">
                <a:solidFill>
                  <a:schemeClr val="tx2"/>
                </a:solidFill>
                <a:latin typeface="+mj-ea"/>
                <a:ea typeface="+mj-ea"/>
              </a:rPr>
              <a:t>预定目的，运用辩证逻辑的思维方法，在观念中分解、加工和改造对象。</a:t>
            </a:r>
            <a:r>
              <a:rPr lang="zh-CN" altLang="zh-CN" sz="2000" dirty="0" smtClean="0">
                <a:solidFill>
                  <a:schemeClr val="tx2"/>
                </a:solidFill>
                <a:latin typeface="+mj-ea"/>
                <a:ea typeface="+mj-ea"/>
              </a:rPr>
              <a:t>这种探寻</a:t>
            </a:r>
            <a:r>
              <a:rPr lang="zh-CN" altLang="zh-CN" sz="2000" dirty="0">
                <a:solidFill>
                  <a:schemeClr val="tx2"/>
                </a:solidFill>
                <a:latin typeface="+mj-ea"/>
                <a:ea typeface="+mj-ea"/>
              </a:rPr>
              <a:t>把握本质的抽象活动，体现了认识的能动性和创造性。反映和创造不是</a:t>
            </a:r>
            <a:r>
              <a:rPr lang="zh-CN" altLang="zh-CN" sz="2000" dirty="0" smtClean="0">
                <a:solidFill>
                  <a:schemeClr val="tx2"/>
                </a:solidFill>
                <a:latin typeface="+mj-ea"/>
                <a:ea typeface="+mj-ea"/>
              </a:rPr>
              <a:t>人类认识</a:t>
            </a:r>
            <a:r>
              <a:rPr lang="zh-CN" altLang="zh-CN" sz="2000" dirty="0">
                <a:solidFill>
                  <a:schemeClr val="tx2"/>
                </a:solidFill>
                <a:latin typeface="+mj-ea"/>
                <a:ea typeface="+mj-ea"/>
              </a:rPr>
              <a:t>的两种不同本质，而是同一本质的两种不同的功能。只有以科学的实践观</a:t>
            </a:r>
            <a:r>
              <a:rPr lang="zh-CN" altLang="zh-CN" sz="2000" dirty="0" smtClean="0">
                <a:solidFill>
                  <a:schemeClr val="tx2"/>
                </a:solidFill>
                <a:latin typeface="+mj-ea"/>
                <a:ea typeface="+mj-ea"/>
              </a:rPr>
              <a:t>为基础</a:t>
            </a:r>
            <a:r>
              <a:rPr lang="zh-CN" altLang="zh-CN" sz="2000" dirty="0">
                <a:solidFill>
                  <a:schemeClr val="tx2"/>
                </a:solidFill>
                <a:latin typeface="+mj-ea"/>
                <a:ea typeface="+mj-ea"/>
              </a:rPr>
              <a:t>，坚持反映性和创造性的辩证统一，才能真正弄懂认识的本质和规律。 </a:t>
            </a:r>
            <a:r>
              <a:rPr lang="en-US" altLang="zh-CN" sz="2000" dirty="0">
                <a:solidFill>
                  <a:schemeClr val="tx2"/>
                </a:solidFill>
                <a:latin typeface="+mj-ea"/>
                <a:ea typeface="+mj-ea"/>
              </a:rPr>
              <a:t>  </a:t>
            </a:r>
            <a:endParaRPr lang="zh-CN" altLang="zh-CN"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1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（一）认识的本质与过程</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980728"/>
            <a:ext cx="9649072" cy="4247317"/>
          </a:xfrm>
          <a:prstGeom prst="rect">
            <a:avLst/>
          </a:prstGeom>
        </p:spPr>
        <p:txBody>
          <a:bodyPr wrap="square">
            <a:spAutoFit/>
          </a:bodyPr>
          <a:lstStyle/>
          <a:p>
            <a:pPr>
              <a:lnSpc>
                <a:spcPct val="150000"/>
              </a:lnSpc>
            </a:pPr>
            <a:r>
              <a:rPr lang="en-US" altLang="zh-CN" sz="2000" dirty="0">
                <a:solidFill>
                  <a:srgbClr val="FF0000"/>
                </a:solidFill>
                <a:latin typeface="+mj-ea"/>
                <a:ea typeface="+mj-ea"/>
              </a:rPr>
              <a:t>3.</a:t>
            </a:r>
            <a:r>
              <a:rPr lang="zh-CN" altLang="zh-CN" sz="2000" dirty="0">
                <a:solidFill>
                  <a:srgbClr val="FF0000"/>
                </a:solidFill>
                <a:latin typeface="+mj-ea"/>
                <a:ea typeface="+mj-ea"/>
              </a:rPr>
              <a:t>认识运动的辩证过程 </a:t>
            </a:r>
            <a:endParaRPr lang="zh-CN" altLang="zh-CN" sz="2000" dirty="0">
              <a:solidFill>
                <a:srgbClr val="FF0000"/>
              </a:solidFill>
              <a:latin typeface="+mj-ea"/>
              <a:ea typeface="+mj-ea"/>
            </a:endParaRPr>
          </a:p>
          <a:p>
            <a:pPr>
              <a:lnSpc>
                <a:spcPct val="150000"/>
              </a:lnSpc>
            </a:pPr>
            <a:r>
              <a:rPr lang="en-US" altLang="zh-CN" sz="2000" dirty="0" smtClean="0">
                <a:solidFill>
                  <a:schemeClr val="tx2"/>
                </a:solidFill>
                <a:latin typeface="+mj-ea"/>
                <a:ea typeface="+mj-ea"/>
              </a:rPr>
              <a:t>      </a:t>
            </a:r>
            <a:r>
              <a:rPr lang="zh-CN" altLang="zh-CN" sz="2000" dirty="0" smtClean="0">
                <a:solidFill>
                  <a:schemeClr val="tx2"/>
                </a:solidFill>
                <a:latin typeface="+mj-ea"/>
                <a:ea typeface="+mj-ea"/>
              </a:rPr>
              <a:t>人们</a:t>
            </a:r>
            <a:r>
              <a:rPr lang="zh-CN" altLang="zh-CN" sz="2000" dirty="0">
                <a:solidFill>
                  <a:schemeClr val="tx2"/>
                </a:solidFill>
                <a:latin typeface="+mj-ea"/>
                <a:ea typeface="+mj-ea"/>
              </a:rPr>
              <a:t>认识事物，是一个从实践到认识，再从认识到实践的过程，具体过程表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现为“两次飞跃”。第一次飞跃是从实践到认识的过程，表现为在实践基础上认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识活动由感性认识能动地飞跃到理性认识，感性认识和理性认识的关系是在实践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基础上辩证统一的；第二次飞跃是从认识到实践的飞跃，是从认识世界到改造世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界的过程，也是在实践中检验和发展认识的过程，是更为重要、意义更加重大的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飞跃。实践与认识的辩证运动，是一个由感性认识到理性认识，又由理性认识到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实践的飞跃，是实践、认识、再实践、再认识，循环往复以至无穷的辩证发展过 </a:t>
            </a:r>
            <a:endParaRPr lang="zh-CN" altLang="zh-CN" sz="2000" dirty="0">
              <a:solidFill>
                <a:schemeClr val="tx2"/>
              </a:solidFill>
              <a:latin typeface="+mj-ea"/>
              <a:ea typeface="+mj-ea"/>
            </a:endParaRPr>
          </a:p>
          <a:p>
            <a:pPr>
              <a:lnSpc>
                <a:spcPct val="150000"/>
              </a:lnSpc>
            </a:pPr>
            <a:r>
              <a:rPr lang="zh-CN" altLang="zh-CN" sz="2000" dirty="0">
                <a:solidFill>
                  <a:schemeClr val="tx2"/>
                </a:solidFill>
                <a:latin typeface="+mj-ea"/>
                <a:ea typeface="+mj-ea"/>
              </a:rPr>
              <a:t>程，这就是认识运动的基本规律。 </a:t>
            </a:r>
            <a:endParaRPr lang="zh-CN" altLang="zh-CN"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1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（二）真理与价值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93726" y="591455"/>
            <a:ext cx="11737303" cy="6247864"/>
          </a:xfrm>
          <a:prstGeom prst="rect">
            <a:avLst/>
          </a:prstGeom>
        </p:spPr>
        <p:txBody>
          <a:bodyPr wrap="square">
            <a:spAutoFit/>
          </a:bodyPr>
          <a:lstStyle/>
          <a:p>
            <a:r>
              <a:rPr lang="en-US" altLang="zh-CN" sz="2000" b="1" dirty="0">
                <a:solidFill>
                  <a:schemeClr val="tx2"/>
                </a:solidFill>
              </a:rPr>
              <a:t>1.</a:t>
            </a:r>
            <a:r>
              <a:rPr lang="zh-CN" altLang="zh-CN" sz="2000" b="1" dirty="0">
                <a:solidFill>
                  <a:schemeClr val="tx2"/>
                </a:solidFill>
              </a:rPr>
              <a:t>真理的客观性、绝对性和相对性 </a:t>
            </a:r>
            <a:endParaRPr lang="zh-CN" altLang="zh-CN" sz="2000" dirty="0">
              <a:solidFill>
                <a:schemeClr val="tx2"/>
              </a:solidFill>
            </a:endParaRPr>
          </a:p>
          <a:p>
            <a:r>
              <a:rPr lang="en-US" altLang="zh-CN" sz="2000" dirty="0" smtClean="0">
                <a:solidFill>
                  <a:schemeClr val="tx2"/>
                </a:solidFill>
              </a:rPr>
              <a:t>      </a:t>
            </a:r>
            <a:r>
              <a:rPr lang="en-US" altLang="zh-CN" sz="2000" dirty="0" smtClean="0">
                <a:solidFill>
                  <a:schemeClr val="tx2"/>
                </a:solidFill>
                <a:sym typeface="Wingdings" panose="05000000000000000000"/>
              </a:rPr>
              <a:t></a:t>
            </a:r>
            <a:r>
              <a:rPr lang="zh-CN" altLang="zh-CN" sz="2000" dirty="0" smtClean="0">
                <a:solidFill>
                  <a:srgbClr val="FF0000"/>
                </a:solidFill>
              </a:rPr>
              <a:t>真理</a:t>
            </a:r>
            <a:r>
              <a:rPr lang="zh-CN" altLang="zh-CN" sz="2000" dirty="0">
                <a:solidFill>
                  <a:srgbClr val="FF0000"/>
                </a:solidFill>
              </a:rPr>
              <a:t>是标志主观与客观相符合的哲学范畴，是人们对客观事物及其规律的</a:t>
            </a:r>
            <a:r>
              <a:rPr lang="zh-CN" altLang="zh-CN" sz="2000" dirty="0" smtClean="0">
                <a:solidFill>
                  <a:srgbClr val="FF0000"/>
                </a:solidFill>
              </a:rPr>
              <a:t>正确</a:t>
            </a:r>
            <a:r>
              <a:rPr lang="zh-CN" altLang="zh-CN" sz="2000" dirty="0">
                <a:solidFill>
                  <a:srgbClr val="FF0000"/>
                </a:solidFill>
              </a:rPr>
              <a:t>反映。</a:t>
            </a:r>
            <a:r>
              <a:rPr lang="zh-CN" altLang="zh-CN" sz="2000" dirty="0">
                <a:solidFill>
                  <a:schemeClr val="tx2"/>
                </a:solidFill>
              </a:rPr>
              <a:t>真理具有客观性，表现为真理的内容是对客观事物及其规律的正确反映</a:t>
            </a:r>
            <a:r>
              <a:rPr lang="zh-CN" altLang="zh-CN" sz="2000" dirty="0" smtClean="0">
                <a:solidFill>
                  <a:schemeClr val="tx2"/>
                </a:solidFill>
              </a:rPr>
              <a:t>，包含</a:t>
            </a:r>
            <a:r>
              <a:rPr lang="zh-CN" altLang="zh-CN" sz="2000" dirty="0">
                <a:solidFill>
                  <a:schemeClr val="tx2"/>
                </a:solidFill>
              </a:rPr>
              <a:t>着不依赖于人和人的意识的客观内容。但真理的形式又是主观的，通过人</a:t>
            </a:r>
            <a:r>
              <a:rPr lang="zh-CN" altLang="zh-CN" sz="2000" dirty="0" smtClean="0">
                <a:solidFill>
                  <a:schemeClr val="tx2"/>
                </a:solidFill>
              </a:rPr>
              <a:t>的感觉</a:t>
            </a:r>
            <a:r>
              <a:rPr lang="zh-CN" altLang="zh-CN" sz="2000" dirty="0">
                <a:solidFill>
                  <a:schemeClr val="tx2"/>
                </a:solidFill>
              </a:rPr>
              <a:t>、知觉、表象、概念、判断、推理等主观形式表达出来。真理的客观性原理</a:t>
            </a:r>
            <a:r>
              <a:rPr lang="zh-CN" altLang="zh-CN" sz="2000" dirty="0" smtClean="0">
                <a:solidFill>
                  <a:schemeClr val="tx2"/>
                </a:solidFill>
              </a:rPr>
              <a:t>，是</a:t>
            </a:r>
            <a:r>
              <a:rPr lang="zh-CN" altLang="zh-CN" sz="2000" dirty="0">
                <a:solidFill>
                  <a:schemeClr val="tx2"/>
                </a:solidFill>
              </a:rPr>
              <a:t>唯物主义认识论即反映论的一般原理在真理问题上的贯彻，是真理问题上的</a:t>
            </a:r>
            <a:r>
              <a:rPr lang="zh-CN" altLang="zh-CN" sz="2000" dirty="0" smtClean="0">
                <a:solidFill>
                  <a:schemeClr val="tx2"/>
                </a:solidFill>
              </a:rPr>
              <a:t>唯物论</a:t>
            </a:r>
            <a:r>
              <a:rPr lang="zh-CN" altLang="zh-CN" sz="2000" dirty="0">
                <a:solidFill>
                  <a:schemeClr val="tx2"/>
                </a:solidFill>
              </a:rPr>
              <a:t>。真理的客观性决定了真理的一元性。 </a:t>
            </a:r>
            <a:endParaRPr lang="zh-CN" altLang="zh-CN" sz="2000" dirty="0">
              <a:solidFill>
                <a:schemeClr val="tx2"/>
              </a:solidFill>
            </a:endParaRPr>
          </a:p>
          <a:p>
            <a:r>
              <a:rPr lang="en-US" altLang="zh-CN" sz="2000" dirty="0" smtClean="0">
                <a:solidFill>
                  <a:schemeClr val="tx2"/>
                </a:solidFill>
              </a:rPr>
              <a:t>       </a:t>
            </a:r>
            <a:r>
              <a:rPr lang="en-US" altLang="zh-CN" sz="2000" dirty="0">
                <a:solidFill>
                  <a:schemeClr val="tx2"/>
                </a:solidFill>
              </a:rPr>
              <a:t> </a:t>
            </a:r>
            <a:r>
              <a:rPr lang="en-US" altLang="zh-CN" sz="2000" dirty="0">
                <a:solidFill>
                  <a:schemeClr val="tx2"/>
                </a:solidFill>
                <a:sym typeface="Wingdings" panose="05000000000000000000"/>
              </a:rPr>
              <a:t></a:t>
            </a:r>
            <a:r>
              <a:rPr lang="zh-CN" altLang="zh-CN" sz="2000" dirty="0">
                <a:solidFill>
                  <a:srgbClr val="FF0000"/>
                </a:solidFill>
              </a:rPr>
              <a:t>真理是一个过程，就真理的发展过程以及人们对它的认识和掌握程度来说</a:t>
            </a:r>
            <a:r>
              <a:rPr lang="zh-CN" altLang="en-US" sz="2000" dirty="0">
                <a:solidFill>
                  <a:srgbClr val="FF0000"/>
                </a:solidFill>
              </a:rPr>
              <a:t>，</a:t>
            </a:r>
            <a:r>
              <a:rPr lang="zh-CN" altLang="zh-CN" sz="2000" dirty="0">
                <a:solidFill>
                  <a:srgbClr val="FF0000"/>
                </a:solidFill>
              </a:rPr>
              <a:t>真理既具有绝对性，又具有相对性，这是真理问题上的辩证法。</a:t>
            </a:r>
            <a:r>
              <a:rPr lang="zh-CN" altLang="zh-CN" sz="2000" dirty="0" smtClean="0">
                <a:solidFill>
                  <a:schemeClr val="tx2"/>
                </a:solidFill>
              </a:rPr>
              <a:t>真理的绝对性，是指真理的无条件性、无限性；真理的相对性，是指真理的有条件性、有限性。真理的绝对性和相对性是辩证统一的，其根源于人认识世界的能力的无限性与有限性、绝对性与相对性的矛盾。真理永远处在由相对向绝对的转化和发展中，任何真理性的认识都是其中的一个环节，真理与谬误对立统一，真理总是同谬误相比较而存在、相斗争而发展，这是真理发展的规律。要正确认识马克思主义作为客观真理，是绝对性和相对性的统一，在实践中丰富和发展马克思主义。</a:t>
            </a:r>
            <a:endParaRPr lang="en-US" altLang="zh-CN" sz="2000" dirty="0" smtClean="0">
              <a:solidFill>
                <a:schemeClr val="tx2"/>
              </a:solidFill>
            </a:endParaRPr>
          </a:p>
          <a:p>
            <a:r>
              <a:rPr lang="en-US" altLang="zh-CN" sz="2000" dirty="0" smtClean="0">
                <a:solidFill>
                  <a:schemeClr val="tx2"/>
                </a:solidFill>
              </a:rPr>
              <a:t>      </a:t>
            </a:r>
            <a:r>
              <a:rPr lang="en-US" altLang="zh-CN" sz="2000" dirty="0">
                <a:solidFill>
                  <a:schemeClr val="tx2"/>
                </a:solidFill>
              </a:rPr>
              <a:t> </a:t>
            </a:r>
            <a:r>
              <a:rPr lang="en-US" altLang="zh-CN" sz="2000" dirty="0">
                <a:solidFill>
                  <a:schemeClr val="tx2"/>
                </a:solidFill>
                <a:sym typeface="Wingdings" panose="05000000000000000000"/>
              </a:rPr>
              <a:t></a:t>
            </a:r>
            <a:r>
              <a:rPr lang="en-US" altLang="zh-CN" sz="2000" dirty="0" smtClean="0">
                <a:solidFill>
                  <a:schemeClr val="tx2"/>
                </a:solidFill>
              </a:rPr>
              <a:t> </a:t>
            </a:r>
            <a:r>
              <a:rPr lang="zh-CN" altLang="zh-CN" sz="2000" dirty="0">
                <a:solidFill>
                  <a:srgbClr val="FF0000"/>
                </a:solidFill>
              </a:rPr>
              <a:t>真理</a:t>
            </a:r>
            <a:r>
              <a:rPr lang="zh-CN" altLang="zh-CN" sz="2000" dirty="0">
                <a:solidFill>
                  <a:srgbClr val="FF0000"/>
                </a:solidFill>
              </a:rPr>
              <a:t>的检验标准。</a:t>
            </a:r>
            <a:r>
              <a:rPr lang="zh-CN" altLang="zh-CN" sz="2000" dirty="0">
                <a:solidFill>
                  <a:schemeClr val="tx2"/>
                </a:solidFill>
              </a:rPr>
              <a:t>辩证唯物主义认识论科学回答了哲学史上关于真理标准</a:t>
            </a:r>
            <a:r>
              <a:rPr lang="zh-CN" altLang="zh-CN" sz="2000" dirty="0" smtClean="0">
                <a:solidFill>
                  <a:schemeClr val="tx2"/>
                </a:solidFill>
              </a:rPr>
              <a:t>问题</a:t>
            </a:r>
            <a:r>
              <a:rPr lang="zh-CN" altLang="zh-CN" sz="2000" dirty="0">
                <a:solidFill>
                  <a:schemeClr val="tx2"/>
                </a:solidFill>
              </a:rPr>
              <a:t>的争论，认为实践是检验真理的唯一标准。这是由真理的本性和实践的特点</a:t>
            </a:r>
            <a:r>
              <a:rPr lang="zh-CN" altLang="zh-CN" sz="2000" dirty="0" smtClean="0">
                <a:solidFill>
                  <a:schemeClr val="tx2"/>
                </a:solidFill>
              </a:rPr>
              <a:t>决定</a:t>
            </a:r>
            <a:r>
              <a:rPr lang="zh-CN" altLang="zh-CN" sz="2000" dirty="0">
                <a:solidFill>
                  <a:schemeClr val="tx2"/>
                </a:solidFill>
              </a:rPr>
              <a:t>的。从真理的本性看，真理是人们对客观事物及其发展规律的正确反映，它</a:t>
            </a:r>
            <a:r>
              <a:rPr lang="zh-CN" altLang="zh-CN" sz="2000" dirty="0" smtClean="0">
                <a:solidFill>
                  <a:schemeClr val="tx2"/>
                </a:solidFill>
              </a:rPr>
              <a:t>的本性</a:t>
            </a:r>
            <a:r>
              <a:rPr lang="zh-CN" altLang="zh-CN" sz="2000" dirty="0">
                <a:solidFill>
                  <a:schemeClr val="tx2"/>
                </a:solidFill>
              </a:rPr>
              <a:t>在于主观和客观相符合。检验真理就是检验人的主观认识同客观实际是否</a:t>
            </a:r>
            <a:r>
              <a:rPr lang="zh-CN" altLang="zh-CN" sz="2000" dirty="0" smtClean="0">
                <a:solidFill>
                  <a:schemeClr val="tx2"/>
                </a:solidFill>
              </a:rPr>
              <a:t>符合</a:t>
            </a:r>
            <a:r>
              <a:rPr lang="zh-CN" altLang="zh-CN" sz="2000" dirty="0">
                <a:solidFill>
                  <a:schemeClr val="tx2"/>
                </a:solidFill>
              </a:rPr>
              <a:t>以及符合的程度。从实践的特点看，实践的直接现实性特点是作为检验真理</a:t>
            </a:r>
            <a:r>
              <a:rPr lang="zh-CN" altLang="zh-CN" sz="2000" dirty="0" smtClean="0">
                <a:solidFill>
                  <a:schemeClr val="tx2"/>
                </a:solidFill>
              </a:rPr>
              <a:t>标准</a:t>
            </a:r>
            <a:r>
              <a:rPr lang="zh-CN" altLang="zh-CN" sz="2000" dirty="0">
                <a:solidFill>
                  <a:schemeClr val="tx2"/>
                </a:solidFill>
              </a:rPr>
              <a:t>的主要依据。在实践检验真理的过程中，逻辑证明可以起到重要的补充作用</a:t>
            </a:r>
            <a:r>
              <a:rPr lang="zh-CN" altLang="zh-CN" sz="2000" dirty="0" smtClean="0">
                <a:solidFill>
                  <a:schemeClr val="tx2"/>
                </a:solidFill>
              </a:rPr>
              <a:t>。把握</a:t>
            </a:r>
            <a:r>
              <a:rPr lang="zh-CN" altLang="zh-CN" sz="2000" dirty="0">
                <a:solidFill>
                  <a:schemeClr val="tx2"/>
                </a:solidFill>
              </a:rPr>
              <a:t>实践检验真理的辩证发展过程，要理解实践标准是确定性和不确定性的统 </a:t>
            </a:r>
            <a:r>
              <a:rPr lang="zh-CN" altLang="zh-CN" sz="2000" dirty="0" smtClean="0">
                <a:solidFill>
                  <a:schemeClr val="tx2"/>
                </a:solidFill>
              </a:rPr>
              <a:t>一</a:t>
            </a:r>
            <a:r>
              <a:rPr lang="zh-CN" altLang="zh-CN" sz="2000" dirty="0">
                <a:solidFill>
                  <a:schemeClr val="tx2"/>
                </a:solidFill>
              </a:rPr>
              <a:t>，实践检验真理是一个永无止境的发展过程。 </a:t>
            </a:r>
            <a:endParaRPr lang="zh-CN" altLang="zh-CN" sz="2000" dirty="0">
              <a:solidFill>
                <a:schemeClr val="tx2"/>
              </a:solidFill>
            </a:endParaRPr>
          </a:p>
          <a:p>
            <a:r>
              <a:rPr lang="zh-CN" altLang="zh-CN" sz="2000" dirty="0" smtClean="0"/>
              <a:t> </a:t>
            </a:r>
            <a:endParaRPr lang="zh-CN" altLang="zh-CN" sz="2000" dirty="0"/>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 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01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2271" y="154085"/>
            <a:ext cx="876855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（一）为什么说马克思是“千年第一思想家”？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756311" y="1052736"/>
            <a:ext cx="10526646" cy="4731552"/>
          </a:xfrm>
          <a:prstGeom prst="rect">
            <a:avLst/>
          </a:prstGeom>
        </p:spPr>
        <p:txBody>
          <a:bodyPr wrap="square">
            <a:spAutoFit/>
          </a:bodyPr>
          <a:lstStyle/>
          <a:p>
            <a:pPr algn="just">
              <a:lnSpc>
                <a:spcPts val="2800"/>
              </a:lnSpc>
            </a:pPr>
            <a:r>
              <a:rPr lang="zh-CN" altLang="en-US" sz="2000" dirty="0" smtClean="0">
                <a:solidFill>
                  <a:schemeClr val="tx2"/>
                </a:solidFill>
                <a:latin typeface="+mj-ea"/>
                <a:ea typeface="+mj-ea"/>
                <a:sym typeface="Wingdings" panose="05000000000000000000"/>
              </a:rPr>
              <a:t>      </a:t>
            </a:r>
            <a:r>
              <a:rPr lang="zh-CN" altLang="en-US" sz="2000" dirty="0" smtClean="0">
                <a:solidFill>
                  <a:schemeClr val="tx2"/>
                </a:solidFill>
                <a:latin typeface="+mj-ea"/>
                <a:ea typeface="+mj-ea"/>
              </a:rPr>
              <a:t>习近平</a:t>
            </a:r>
            <a:r>
              <a:rPr lang="zh-CN" altLang="en-US" sz="2000" dirty="0">
                <a:solidFill>
                  <a:schemeClr val="tx2"/>
                </a:solidFill>
                <a:latin typeface="+mj-ea"/>
                <a:ea typeface="+mj-ea"/>
              </a:rPr>
              <a:t>在纪念马克思诞辰 </a:t>
            </a:r>
            <a:r>
              <a:rPr lang="en-US" altLang="zh-CN" sz="2000" dirty="0">
                <a:solidFill>
                  <a:schemeClr val="tx2"/>
                </a:solidFill>
                <a:latin typeface="+mj-ea"/>
                <a:ea typeface="+mj-ea"/>
              </a:rPr>
              <a:t>200 </a:t>
            </a:r>
            <a:r>
              <a:rPr lang="zh-CN" altLang="en-US" sz="2000" dirty="0">
                <a:solidFill>
                  <a:schemeClr val="tx2"/>
                </a:solidFill>
                <a:latin typeface="+mj-ea"/>
                <a:ea typeface="+mj-ea"/>
              </a:rPr>
              <a:t>周年大会上的讲话中指出：“马克思是全世界无产阶级和劳动人民的革命导师，是马克思主义的主要创始人，是马克思主义政党的缔造者和国际共产主义的开创者，是近代以来最伟大的思想家。两个世纪过去了，人类社会发生了巨大而深刻的变化，但马克思的名字依然在世界各地受到人们的尊敬，马克思的学说依然闪烁着耀眼的真理光芒！”</a:t>
            </a:r>
            <a:endParaRPr lang="zh-CN" altLang="en-US" sz="2000" dirty="0">
              <a:solidFill>
                <a:schemeClr val="tx2"/>
              </a:solidFill>
              <a:latin typeface="+mj-ea"/>
              <a:ea typeface="+mj-ea"/>
            </a:endParaRPr>
          </a:p>
          <a:p>
            <a:pPr algn="just">
              <a:lnSpc>
                <a:spcPts val="2800"/>
              </a:lnSpc>
            </a:pPr>
            <a:r>
              <a:rPr lang="zh-CN" altLang="en-US" sz="2000" dirty="0" smtClean="0">
                <a:solidFill>
                  <a:schemeClr val="tx2"/>
                </a:solidFill>
                <a:latin typeface="+mj-ea"/>
                <a:sym typeface="Wingdings" panose="05000000000000000000"/>
              </a:rPr>
              <a:t>     </a:t>
            </a:r>
            <a:r>
              <a:rPr lang="zh-CN" altLang="en-US" sz="2000" dirty="0" smtClean="0">
                <a:solidFill>
                  <a:schemeClr val="tx2"/>
                </a:solidFill>
                <a:latin typeface="+mj-ea"/>
                <a:ea typeface="+mj-ea"/>
              </a:rPr>
              <a:t>习近平</a:t>
            </a:r>
            <a:r>
              <a:rPr lang="zh-CN" altLang="en-US" sz="2000" dirty="0">
                <a:solidFill>
                  <a:schemeClr val="tx2"/>
                </a:solidFill>
                <a:latin typeface="+mj-ea"/>
                <a:ea typeface="+mj-ea"/>
              </a:rPr>
              <a:t>用“三个一生”评价马克思的人生历程，“马克思的一生，是胸怀崇高理想、为人类解放不懈奋斗的一生”；“马克思的一生，是不畏艰难险阻、为追求真理而勇攀思想高峰的一生”；“马克思的一生，是为推翻旧世界、建立新世界而不息战斗的一生。” </a:t>
            </a:r>
            <a:endParaRPr lang="zh-CN" altLang="en-US" sz="2000" dirty="0">
              <a:solidFill>
                <a:schemeClr val="tx2"/>
              </a:solidFill>
              <a:latin typeface="+mj-ea"/>
              <a:ea typeface="+mj-ea"/>
            </a:endParaRPr>
          </a:p>
          <a:p>
            <a:pPr algn="just">
              <a:lnSpc>
                <a:spcPts val="2800"/>
              </a:lnSpc>
            </a:pPr>
            <a:r>
              <a:rPr lang="zh-CN" altLang="en-US" sz="2000" dirty="0" smtClean="0">
                <a:solidFill>
                  <a:schemeClr val="tx2"/>
                </a:solidFill>
                <a:latin typeface="+mj-ea"/>
                <a:sym typeface="Wingdings" panose="05000000000000000000"/>
              </a:rPr>
              <a:t>     </a:t>
            </a:r>
            <a:r>
              <a:rPr lang="zh-CN" altLang="en-US" sz="2000" dirty="0" smtClean="0">
                <a:solidFill>
                  <a:schemeClr val="tx2"/>
                </a:solidFill>
                <a:latin typeface="+mj-ea"/>
                <a:ea typeface="+mj-ea"/>
              </a:rPr>
              <a:t>习近平</a:t>
            </a:r>
            <a:r>
              <a:rPr lang="zh-CN" altLang="en-US" sz="2000" dirty="0">
                <a:solidFill>
                  <a:schemeClr val="tx2"/>
                </a:solidFill>
                <a:latin typeface="+mj-ea"/>
                <a:ea typeface="+mj-ea"/>
              </a:rPr>
              <a:t>指出：“马克思给我们留下的最有价值、最具影响力的精神财富，就是以他名字命名的科学理论</a:t>
            </a:r>
            <a:r>
              <a:rPr lang="en-US" altLang="zh-CN" sz="2000" dirty="0">
                <a:solidFill>
                  <a:schemeClr val="tx2"/>
                </a:solidFill>
                <a:latin typeface="+mj-ea"/>
                <a:ea typeface="+mj-ea"/>
              </a:rPr>
              <a:t>——</a:t>
            </a:r>
            <a:r>
              <a:rPr lang="zh-CN" altLang="en-US" sz="2000" dirty="0">
                <a:solidFill>
                  <a:schemeClr val="tx2"/>
                </a:solidFill>
                <a:latin typeface="+mj-ea"/>
                <a:ea typeface="+mj-ea"/>
              </a:rPr>
              <a:t>马克思主义。这一理论犹如壮丽的日出，照亮了人类探索历史规律和寻求自身解放的道路。”马克思主义的产生和发展极大地改变了人类历史发展进程，极大地推进了人类文明进程，至今依然是具有重大国际影响的思想体系和话语体系，马克思至今依然被公认为“千年第一思想家”。</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53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（二）真理与价值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980728"/>
            <a:ext cx="9649072" cy="4372479"/>
          </a:xfrm>
          <a:prstGeom prst="rect">
            <a:avLst/>
          </a:prstGeom>
        </p:spPr>
        <p:txBody>
          <a:bodyPr wrap="square">
            <a:spAutoFit/>
          </a:bodyPr>
          <a:lstStyle/>
          <a:p>
            <a:pPr>
              <a:lnSpc>
                <a:spcPts val="2800"/>
              </a:lnSpc>
            </a:pPr>
            <a:r>
              <a:rPr lang="en-US" altLang="zh-CN" sz="2000" b="1" dirty="0">
                <a:solidFill>
                  <a:schemeClr val="tx2"/>
                </a:solidFill>
                <a:latin typeface="+mj-ea"/>
                <a:ea typeface="+mj-ea"/>
              </a:rPr>
              <a:t>2.</a:t>
            </a:r>
            <a:r>
              <a:rPr lang="zh-CN" altLang="zh-CN" sz="2000" b="1" dirty="0">
                <a:solidFill>
                  <a:schemeClr val="tx2"/>
                </a:solidFill>
                <a:latin typeface="+mj-ea"/>
                <a:ea typeface="+mj-ea"/>
              </a:rPr>
              <a:t>价值、价值评价与价值观 </a:t>
            </a:r>
            <a:endParaRPr lang="zh-CN" altLang="zh-CN" sz="2000" b="1" dirty="0">
              <a:solidFill>
                <a:schemeClr val="tx2"/>
              </a:solidFill>
              <a:latin typeface="+mj-ea"/>
              <a:ea typeface="+mj-ea"/>
            </a:endParaRPr>
          </a:p>
          <a:p>
            <a:pPr>
              <a:lnSpc>
                <a:spcPts val="2800"/>
              </a:lnSpc>
            </a:pPr>
            <a:r>
              <a:rPr lang="en-US" altLang="zh-CN" sz="2000" dirty="0">
                <a:solidFill>
                  <a:schemeClr val="tx2"/>
                </a:solidFill>
                <a:latin typeface="+mj-ea"/>
                <a:ea typeface="+mj-ea"/>
              </a:rPr>
              <a:t> </a:t>
            </a:r>
            <a:r>
              <a:rPr lang="en-US" altLang="zh-CN" sz="2000" dirty="0" smtClean="0">
                <a:solidFill>
                  <a:schemeClr val="tx2"/>
                </a:solidFill>
                <a:latin typeface="+mj-ea"/>
                <a:ea typeface="+mj-ea"/>
              </a:rPr>
              <a:t>     </a:t>
            </a:r>
            <a:r>
              <a:rPr lang="en-US" altLang="zh-CN" sz="2000" dirty="0" smtClean="0">
                <a:solidFill>
                  <a:schemeClr val="tx2"/>
                </a:solidFill>
                <a:sym typeface="Wingdings" panose="05000000000000000000"/>
              </a:rPr>
              <a:t></a:t>
            </a:r>
            <a:r>
              <a:rPr lang="zh-CN" altLang="zh-CN" sz="2000" dirty="0" smtClean="0">
                <a:solidFill>
                  <a:schemeClr val="tx2"/>
                </a:solidFill>
                <a:latin typeface="+mj-ea"/>
                <a:ea typeface="+mj-ea"/>
              </a:rPr>
              <a:t>哲学</a:t>
            </a:r>
            <a:r>
              <a:rPr lang="zh-CN" altLang="zh-CN" sz="2000" dirty="0">
                <a:solidFill>
                  <a:schemeClr val="tx2"/>
                </a:solidFill>
                <a:latin typeface="+mj-ea"/>
                <a:ea typeface="+mj-ea"/>
              </a:rPr>
              <a:t>上的</a:t>
            </a:r>
            <a:r>
              <a:rPr lang="zh-CN" altLang="zh-CN" sz="2000" dirty="0">
                <a:solidFill>
                  <a:srgbClr val="FF0000"/>
                </a:solidFill>
                <a:latin typeface="+mj-ea"/>
                <a:ea typeface="+mj-ea"/>
              </a:rPr>
              <a:t>价值</a:t>
            </a:r>
            <a:r>
              <a:rPr lang="zh-CN" altLang="zh-CN" sz="2000" dirty="0">
                <a:solidFill>
                  <a:schemeClr val="tx2"/>
                </a:solidFill>
                <a:latin typeface="+mj-ea"/>
                <a:ea typeface="+mj-ea"/>
              </a:rPr>
              <a:t>是指在实践基础上形成的主体和客体之间的意义关系，是客体 </a:t>
            </a:r>
            <a:endParaRPr lang="zh-CN" altLang="zh-CN" sz="2000" dirty="0">
              <a:solidFill>
                <a:schemeClr val="tx2"/>
              </a:solidFill>
              <a:latin typeface="+mj-ea"/>
              <a:ea typeface="+mj-ea"/>
            </a:endParaRPr>
          </a:p>
          <a:p>
            <a:pPr>
              <a:lnSpc>
                <a:spcPts val="2800"/>
              </a:lnSpc>
            </a:pPr>
            <a:r>
              <a:rPr lang="zh-CN" altLang="zh-CN" sz="2000" dirty="0">
                <a:solidFill>
                  <a:schemeClr val="tx2"/>
                </a:solidFill>
                <a:latin typeface="+mj-ea"/>
                <a:ea typeface="+mj-ea"/>
              </a:rPr>
              <a:t>对个人、群体乃至社会的生活和活动所具有的积极意义。价值具有主体性、客观 </a:t>
            </a:r>
            <a:endParaRPr lang="zh-CN" altLang="zh-CN" sz="2000" dirty="0">
              <a:solidFill>
                <a:schemeClr val="tx2"/>
              </a:solidFill>
              <a:latin typeface="+mj-ea"/>
              <a:ea typeface="+mj-ea"/>
            </a:endParaRPr>
          </a:p>
          <a:p>
            <a:pPr>
              <a:lnSpc>
                <a:spcPts val="2800"/>
              </a:lnSpc>
            </a:pPr>
            <a:r>
              <a:rPr lang="zh-CN" altLang="zh-CN" sz="2000" dirty="0">
                <a:solidFill>
                  <a:schemeClr val="tx2"/>
                </a:solidFill>
                <a:latin typeface="+mj-ea"/>
                <a:ea typeface="+mj-ea"/>
              </a:rPr>
              <a:t>性、多维性和社会历史性。价值评价是一种关于价值现象的认识活动，以主客体 </a:t>
            </a:r>
            <a:endParaRPr lang="zh-CN" altLang="zh-CN" sz="2000" dirty="0">
              <a:solidFill>
                <a:schemeClr val="tx2"/>
              </a:solidFill>
              <a:latin typeface="+mj-ea"/>
              <a:ea typeface="+mj-ea"/>
            </a:endParaRPr>
          </a:p>
          <a:p>
            <a:pPr>
              <a:lnSpc>
                <a:spcPts val="2800"/>
              </a:lnSpc>
            </a:pPr>
            <a:r>
              <a:rPr lang="zh-CN" altLang="zh-CN" sz="2000" dirty="0">
                <a:solidFill>
                  <a:schemeClr val="tx2"/>
                </a:solidFill>
                <a:latin typeface="+mj-ea"/>
                <a:ea typeface="+mj-ea"/>
              </a:rPr>
              <a:t>的价值关系为认识对象，评价结果与评价主体直接相关，评价结果的正确与否依 </a:t>
            </a:r>
            <a:endParaRPr lang="zh-CN" altLang="zh-CN" sz="2000" dirty="0">
              <a:solidFill>
                <a:schemeClr val="tx2"/>
              </a:solidFill>
              <a:latin typeface="+mj-ea"/>
              <a:ea typeface="+mj-ea"/>
            </a:endParaRPr>
          </a:p>
          <a:p>
            <a:pPr>
              <a:lnSpc>
                <a:spcPts val="2800"/>
              </a:lnSpc>
            </a:pPr>
            <a:r>
              <a:rPr lang="zh-CN" altLang="zh-CN" sz="2000" dirty="0">
                <a:solidFill>
                  <a:schemeClr val="tx2"/>
                </a:solidFill>
                <a:latin typeface="+mj-ea"/>
                <a:ea typeface="+mj-ea"/>
              </a:rPr>
              <a:t>赖于对客体状况和主体需要的认识。 </a:t>
            </a:r>
            <a:endParaRPr lang="zh-CN" altLang="zh-CN" sz="2000" dirty="0">
              <a:solidFill>
                <a:schemeClr val="tx2"/>
              </a:solidFill>
              <a:latin typeface="+mj-ea"/>
              <a:ea typeface="+mj-ea"/>
            </a:endParaRPr>
          </a:p>
          <a:p>
            <a:pPr>
              <a:lnSpc>
                <a:spcPts val="2800"/>
              </a:lnSpc>
            </a:pPr>
            <a:r>
              <a:rPr lang="en-US" altLang="zh-CN" sz="2000" dirty="0">
                <a:solidFill>
                  <a:srgbClr val="FF0000"/>
                </a:solidFill>
                <a:latin typeface="+mj-ea"/>
                <a:ea typeface="+mj-ea"/>
              </a:rPr>
              <a:t> </a:t>
            </a:r>
            <a:r>
              <a:rPr lang="en-US" altLang="zh-CN" sz="2000" dirty="0" smtClean="0">
                <a:solidFill>
                  <a:srgbClr val="FF0000"/>
                </a:solidFill>
                <a:latin typeface="+mj-ea"/>
                <a:ea typeface="+mj-ea"/>
              </a:rPr>
              <a:t>     </a:t>
            </a:r>
            <a:r>
              <a:rPr lang="en-US" altLang="zh-CN" sz="2000" dirty="0" smtClean="0">
                <a:solidFill>
                  <a:schemeClr val="tx2"/>
                </a:solidFill>
                <a:sym typeface="Wingdings" panose="05000000000000000000"/>
              </a:rPr>
              <a:t></a:t>
            </a:r>
            <a:r>
              <a:rPr lang="zh-CN" altLang="zh-CN" sz="2000" dirty="0" smtClean="0">
                <a:solidFill>
                  <a:srgbClr val="FF0000"/>
                </a:solidFill>
                <a:latin typeface="+mj-ea"/>
                <a:ea typeface="+mj-ea"/>
              </a:rPr>
              <a:t>价值</a:t>
            </a:r>
            <a:r>
              <a:rPr lang="zh-CN" altLang="zh-CN" sz="2000" dirty="0">
                <a:solidFill>
                  <a:srgbClr val="FF0000"/>
                </a:solidFill>
                <a:latin typeface="+mj-ea"/>
                <a:ea typeface="+mj-ea"/>
              </a:rPr>
              <a:t>评价</a:t>
            </a:r>
            <a:r>
              <a:rPr lang="zh-CN" altLang="zh-CN" sz="2000" dirty="0">
                <a:solidFill>
                  <a:schemeClr val="tx2"/>
                </a:solidFill>
                <a:latin typeface="+mj-ea"/>
                <a:ea typeface="+mj-ea"/>
              </a:rPr>
              <a:t>要以真理为依据，要与社会历史发展的客观规律相一致，要以人民 </a:t>
            </a:r>
            <a:endParaRPr lang="zh-CN" altLang="zh-CN" sz="2000" dirty="0">
              <a:solidFill>
                <a:schemeClr val="tx2"/>
              </a:solidFill>
              <a:latin typeface="+mj-ea"/>
              <a:ea typeface="+mj-ea"/>
            </a:endParaRPr>
          </a:p>
          <a:p>
            <a:pPr>
              <a:lnSpc>
                <a:spcPts val="2800"/>
              </a:lnSpc>
            </a:pPr>
            <a:r>
              <a:rPr lang="zh-CN" altLang="zh-CN" sz="2000" dirty="0">
                <a:solidFill>
                  <a:schemeClr val="tx2"/>
                </a:solidFill>
                <a:latin typeface="+mj-ea"/>
                <a:ea typeface="+mj-ea"/>
              </a:rPr>
              <a:t>群众的需要和利益为根本，这是价值评价的根本特征和基本原则。 </a:t>
            </a:r>
            <a:endParaRPr lang="zh-CN" altLang="zh-CN" sz="2000" dirty="0">
              <a:solidFill>
                <a:schemeClr val="tx2"/>
              </a:solidFill>
              <a:latin typeface="+mj-ea"/>
              <a:ea typeface="+mj-ea"/>
            </a:endParaRPr>
          </a:p>
          <a:p>
            <a:pPr>
              <a:lnSpc>
                <a:spcPts val="2800"/>
              </a:lnSpc>
            </a:pPr>
            <a:r>
              <a:rPr lang="en-US" altLang="zh-CN" sz="2000" dirty="0">
                <a:solidFill>
                  <a:schemeClr val="tx2"/>
                </a:solidFill>
                <a:latin typeface="+mj-ea"/>
                <a:ea typeface="+mj-ea"/>
              </a:rPr>
              <a:t> </a:t>
            </a:r>
            <a:r>
              <a:rPr lang="en-US" altLang="zh-CN" sz="2000" dirty="0" smtClean="0">
                <a:solidFill>
                  <a:schemeClr val="tx2"/>
                </a:solidFill>
                <a:latin typeface="+mj-ea"/>
                <a:ea typeface="+mj-ea"/>
              </a:rPr>
              <a:t>     </a:t>
            </a:r>
            <a:r>
              <a:rPr lang="en-US" altLang="zh-CN" sz="2000" dirty="0" smtClean="0">
                <a:solidFill>
                  <a:schemeClr val="tx2"/>
                </a:solidFill>
                <a:sym typeface="Wingdings" panose="05000000000000000000"/>
              </a:rPr>
              <a:t></a:t>
            </a:r>
            <a:r>
              <a:rPr lang="en-US" altLang="zh-CN" sz="2000" dirty="0" smtClean="0">
                <a:solidFill>
                  <a:schemeClr val="tx2"/>
                </a:solidFill>
                <a:latin typeface="+mj-ea"/>
                <a:ea typeface="+mj-ea"/>
              </a:rPr>
              <a:t> </a:t>
            </a:r>
            <a:r>
              <a:rPr lang="zh-CN" altLang="zh-CN" sz="2000" dirty="0">
                <a:solidFill>
                  <a:srgbClr val="FF0000"/>
                </a:solidFill>
                <a:latin typeface="+mj-ea"/>
                <a:ea typeface="+mj-ea"/>
              </a:rPr>
              <a:t>价值观</a:t>
            </a:r>
            <a:r>
              <a:rPr lang="zh-CN" altLang="zh-CN" sz="2000" dirty="0">
                <a:solidFill>
                  <a:schemeClr val="tx2"/>
                </a:solidFill>
                <a:latin typeface="+mj-ea"/>
                <a:ea typeface="+mj-ea"/>
              </a:rPr>
              <a:t>是人们关于价值本质的认识以及对人和事物的评价标准、评价原则和 </a:t>
            </a:r>
            <a:endParaRPr lang="zh-CN" altLang="zh-CN" sz="2000" dirty="0">
              <a:solidFill>
                <a:schemeClr val="tx2"/>
              </a:solidFill>
              <a:latin typeface="+mj-ea"/>
              <a:ea typeface="+mj-ea"/>
            </a:endParaRPr>
          </a:p>
          <a:p>
            <a:pPr>
              <a:lnSpc>
                <a:spcPts val="2800"/>
              </a:lnSpc>
            </a:pPr>
            <a:r>
              <a:rPr lang="zh-CN" altLang="zh-CN" sz="2000" dirty="0">
                <a:solidFill>
                  <a:schemeClr val="tx2"/>
                </a:solidFill>
                <a:latin typeface="+mj-ea"/>
                <a:ea typeface="+mj-ea"/>
              </a:rPr>
              <a:t>评价方法的观点的体系。对民族和国家来说，最持久、最深层的力量是全社会共 </a:t>
            </a:r>
            <a:endParaRPr lang="zh-CN" altLang="zh-CN" sz="2000" dirty="0">
              <a:solidFill>
                <a:schemeClr val="tx2"/>
              </a:solidFill>
              <a:latin typeface="+mj-ea"/>
              <a:ea typeface="+mj-ea"/>
            </a:endParaRPr>
          </a:p>
          <a:p>
            <a:pPr>
              <a:lnSpc>
                <a:spcPts val="2800"/>
              </a:lnSpc>
            </a:pPr>
            <a:r>
              <a:rPr lang="zh-CN" altLang="zh-CN" sz="2000" dirty="0">
                <a:solidFill>
                  <a:schemeClr val="tx2"/>
                </a:solidFill>
                <a:latin typeface="+mj-ea"/>
                <a:ea typeface="+mj-ea"/>
              </a:rPr>
              <a:t>同认可的核心价值观。社会主义核心价值观是当代中国精神的集中体现，具有强 </a:t>
            </a:r>
            <a:endParaRPr lang="zh-CN" altLang="zh-CN" sz="2000" dirty="0">
              <a:solidFill>
                <a:schemeClr val="tx2"/>
              </a:solidFill>
              <a:latin typeface="+mj-ea"/>
              <a:ea typeface="+mj-ea"/>
            </a:endParaRPr>
          </a:p>
          <a:p>
            <a:pPr>
              <a:lnSpc>
                <a:spcPts val="2800"/>
              </a:lnSpc>
            </a:pPr>
            <a:r>
              <a:rPr lang="zh-CN" altLang="zh-CN" sz="2000" dirty="0">
                <a:solidFill>
                  <a:schemeClr val="tx2"/>
                </a:solidFill>
                <a:latin typeface="+mj-ea"/>
                <a:ea typeface="+mj-ea"/>
              </a:rPr>
              <a:t>大的引领作用。 </a:t>
            </a:r>
            <a:endParaRPr lang="zh-CN" altLang="zh-CN"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01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（二）真理与价值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980728"/>
            <a:ext cx="9649072" cy="3785652"/>
          </a:xfrm>
          <a:prstGeom prst="rect">
            <a:avLst/>
          </a:prstGeom>
        </p:spPr>
        <p:txBody>
          <a:bodyPr wrap="square">
            <a:spAutoFit/>
          </a:bodyPr>
          <a:lstStyle/>
          <a:p>
            <a:pPr>
              <a:lnSpc>
                <a:spcPct val="150000"/>
              </a:lnSpc>
            </a:pPr>
            <a:r>
              <a:rPr lang="en-US" altLang="zh-CN" sz="2000" b="1" dirty="0">
                <a:solidFill>
                  <a:schemeClr val="tx2"/>
                </a:solidFill>
                <a:latin typeface="+mj-ea"/>
                <a:ea typeface="+mj-ea"/>
              </a:rPr>
              <a:t>3.</a:t>
            </a:r>
            <a:r>
              <a:rPr lang="zh-CN" altLang="en-US" sz="2000" b="1" dirty="0">
                <a:solidFill>
                  <a:schemeClr val="tx2"/>
                </a:solidFill>
                <a:latin typeface="+mj-ea"/>
                <a:ea typeface="+mj-ea"/>
              </a:rPr>
              <a:t>真理与价值的辩证统一 </a:t>
            </a:r>
            <a:endParaRPr lang="zh-CN" altLang="en-US" sz="2000" b="1" dirty="0">
              <a:solidFill>
                <a:schemeClr val="tx2"/>
              </a:solidFill>
              <a:latin typeface="+mj-ea"/>
              <a:ea typeface="+mj-ea"/>
            </a:endParaRPr>
          </a:p>
          <a:p>
            <a:pPr>
              <a:lnSpc>
                <a:spcPct val="150000"/>
              </a:lnSpc>
            </a:pPr>
            <a:r>
              <a:rPr lang="zh-CN" altLang="en-US" sz="2000" dirty="0" smtClean="0">
                <a:solidFill>
                  <a:schemeClr val="tx2"/>
                </a:solidFill>
                <a:latin typeface="+mj-ea"/>
                <a:ea typeface="+mj-ea"/>
              </a:rPr>
              <a:t>       实践</a:t>
            </a:r>
            <a:r>
              <a:rPr lang="zh-CN" altLang="en-US" sz="2000" dirty="0">
                <a:solidFill>
                  <a:schemeClr val="tx2"/>
                </a:solidFill>
                <a:latin typeface="+mj-ea"/>
                <a:ea typeface="+mj-ea"/>
              </a:rPr>
              <a:t>活动总是受真理尺度和价值尺度的制约。实践的真理尺度是指在实践中 </a:t>
            </a:r>
            <a:endParaRPr lang="zh-CN" altLang="en-US" sz="2000" dirty="0">
              <a:solidFill>
                <a:schemeClr val="tx2"/>
              </a:solidFill>
              <a:latin typeface="+mj-ea"/>
              <a:ea typeface="+mj-ea"/>
            </a:endParaRPr>
          </a:p>
          <a:p>
            <a:pPr>
              <a:lnSpc>
                <a:spcPct val="150000"/>
              </a:lnSpc>
            </a:pPr>
            <a:r>
              <a:rPr lang="zh-CN" altLang="en-US" sz="2000" dirty="0">
                <a:solidFill>
                  <a:schemeClr val="tx2"/>
                </a:solidFill>
                <a:latin typeface="+mj-ea"/>
                <a:ea typeface="+mj-ea"/>
              </a:rPr>
              <a:t>人们必须遵循正确反映客观事物本质和规律的真理。实践的价值尺度是指在实践 </a:t>
            </a:r>
            <a:endParaRPr lang="zh-CN" altLang="en-US" sz="2000" dirty="0">
              <a:solidFill>
                <a:schemeClr val="tx2"/>
              </a:solidFill>
              <a:latin typeface="+mj-ea"/>
              <a:ea typeface="+mj-ea"/>
            </a:endParaRPr>
          </a:p>
          <a:p>
            <a:pPr>
              <a:lnSpc>
                <a:spcPct val="150000"/>
              </a:lnSpc>
            </a:pPr>
            <a:r>
              <a:rPr lang="zh-CN" altLang="en-US" sz="2000" dirty="0">
                <a:solidFill>
                  <a:schemeClr val="tx2"/>
                </a:solidFill>
                <a:latin typeface="+mj-ea"/>
                <a:ea typeface="+mj-ea"/>
              </a:rPr>
              <a:t>中人们都是按照自己的尺度和需要去认识世界和改造世界，这一尺度体现了人的 </a:t>
            </a:r>
            <a:endParaRPr lang="zh-CN" altLang="en-US" sz="2000" dirty="0">
              <a:solidFill>
                <a:schemeClr val="tx2"/>
              </a:solidFill>
              <a:latin typeface="+mj-ea"/>
              <a:ea typeface="+mj-ea"/>
            </a:endParaRPr>
          </a:p>
          <a:p>
            <a:pPr>
              <a:lnSpc>
                <a:spcPct val="150000"/>
              </a:lnSpc>
            </a:pPr>
            <a:r>
              <a:rPr lang="zh-CN" altLang="en-US" sz="2000" dirty="0">
                <a:solidFill>
                  <a:schemeClr val="tx2"/>
                </a:solidFill>
                <a:latin typeface="+mj-ea"/>
                <a:ea typeface="+mj-ea"/>
              </a:rPr>
              <a:t>活动的目的性。任何成功的实践都是真理尺度和价值尺度的统一，是合规律性和 </a:t>
            </a:r>
            <a:endParaRPr lang="zh-CN" altLang="en-US" sz="2000" dirty="0">
              <a:solidFill>
                <a:schemeClr val="tx2"/>
              </a:solidFill>
              <a:latin typeface="+mj-ea"/>
              <a:ea typeface="+mj-ea"/>
            </a:endParaRPr>
          </a:p>
          <a:p>
            <a:pPr>
              <a:lnSpc>
                <a:spcPct val="150000"/>
              </a:lnSpc>
            </a:pPr>
            <a:r>
              <a:rPr lang="zh-CN" altLang="en-US" sz="2000" dirty="0">
                <a:solidFill>
                  <a:schemeClr val="tx2"/>
                </a:solidFill>
                <a:latin typeface="+mj-ea"/>
                <a:ea typeface="+mj-ea"/>
              </a:rPr>
              <a:t>合目的性的统一。价值尺度必须以真理为前提，价值尺度推动人们发现新的真理。 </a:t>
            </a:r>
            <a:endParaRPr lang="zh-CN" altLang="en-US" sz="2000" dirty="0">
              <a:solidFill>
                <a:schemeClr val="tx2"/>
              </a:solidFill>
              <a:latin typeface="+mj-ea"/>
              <a:ea typeface="+mj-ea"/>
            </a:endParaRPr>
          </a:p>
          <a:p>
            <a:pPr>
              <a:lnSpc>
                <a:spcPct val="150000"/>
              </a:lnSpc>
            </a:pPr>
            <a:r>
              <a:rPr lang="zh-CN" altLang="en-US" sz="2000" dirty="0">
                <a:solidFill>
                  <a:schemeClr val="tx2"/>
                </a:solidFill>
                <a:latin typeface="+mj-ea"/>
                <a:ea typeface="+mj-ea"/>
              </a:rPr>
              <a:t>新时代中国特色社会主义的伟大实践，充分体现了真理尺度与价值尺度的辩证统 </a:t>
            </a:r>
            <a:endParaRPr lang="zh-CN" altLang="en-US" sz="2000" dirty="0">
              <a:solidFill>
                <a:schemeClr val="tx2"/>
              </a:solidFill>
              <a:latin typeface="+mj-ea"/>
              <a:ea typeface="+mj-ea"/>
            </a:endParaRPr>
          </a:p>
          <a:p>
            <a:pPr>
              <a:lnSpc>
                <a:spcPct val="150000"/>
              </a:lnSpc>
            </a:pPr>
            <a:r>
              <a:rPr lang="zh-CN" altLang="en-US" sz="2000" dirty="0">
                <a:solidFill>
                  <a:schemeClr val="tx2"/>
                </a:solidFill>
                <a:latin typeface="+mj-ea"/>
                <a:ea typeface="+mj-ea"/>
              </a:rPr>
              <a:t>一。 </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01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（三）马克思主义认识论的方法论意义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304106" y="708639"/>
            <a:ext cx="11482907" cy="5808770"/>
          </a:xfrm>
          <a:prstGeom prst="rect">
            <a:avLst/>
          </a:prstGeom>
        </p:spPr>
        <p:txBody>
          <a:bodyPr wrap="square">
            <a:spAutoFit/>
          </a:bodyPr>
          <a:lstStyle/>
          <a:p>
            <a:pPr>
              <a:lnSpc>
                <a:spcPts val="2800"/>
              </a:lnSpc>
            </a:pPr>
            <a:r>
              <a:rPr lang="en-US" altLang="zh-CN" sz="2000" dirty="0">
                <a:solidFill>
                  <a:srgbClr val="FF0000"/>
                </a:solidFill>
                <a:latin typeface="+mj-ea"/>
                <a:ea typeface="+mj-ea"/>
              </a:rPr>
              <a:t>1.</a:t>
            </a:r>
            <a:r>
              <a:rPr lang="zh-CN" altLang="zh-CN" sz="2000" dirty="0">
                <a:solidFill>
                  <a:srgbClr val="FF0000"/>
                </a:solidFill>
                <a:latin typeface="+mj-ea"/>
                <a:ea typeface="+mj-ea"/>
              </a:rPr>
              <a:t>认识世界和改造世界相结合 </a:t>
            </a:r>
            <a:endParaRPr lang="zh-CN" altLang="zh-CN" sz="2000" dirty="0">
              <a:solidFill>
                <a:srgbClr val="FF0000"/>
              </a:solidFill>
              <a:latin typeface="+mj-ea"/>
              <a:ea typeface="+mj-ea"/>
            </a:endParaRPr>
          </a:p>
          <a:p>
            <a:pPr>
              <a:lnSpc>
                <a:spcPts val="2800"/>
              </a:lnSpc>
            </a:pPr>
            <a:r>
              <a:rPr lang="en-US" altLang="zh-CN" sz="2000" dirty="0">
                <a:solidFill>
                  <a:schemeClr val="tx2"/>
                </a:solidFill>
                <a:latin typeface="+mj-ea"/>
                <a:ea typeface="+mj-ea"/>
              </a:rPr>
              <a:t>       </a:t>
            </a:r>
            <a:r>
              <a:rPr lang="zh-CN" altLang="zh-CN" sz="2000" dirty="0">
                <a:solidFill>
                  <a:schemeClr val="tx2"/>
                </a:solidFill>
                <a:latin typeface="+mj-ea"/>
                <a:ea typeface="+mj-ea"/>
              </a:rPr>
              <a:t>认识</a:t>
            </a:r>
            <a:r>
              <a:rPr lang="zh-CN" altLang="zh-CN" sz="2000" dirty="0">
                <a:solidFill>
                  <a:schemeClr val="tx2"/>
                </a:solidFill>
                <a:latin typeface="+mj-ea"/>
                <a:ea typeface="+mj-ea"/>
              </a:rPr>
              <a:t>世界和改造世界是人类创造历史的两种基本活动。认识的任务不仅在于解释世界，更重要的在于为改造世界提供理论指导，实现主观与客观、认识与实践的具体的历史的统一。认识世界和改造世界的过程，既是认识和改造客观</a:t>
            </a:r>
            <a:r>
              <a:rPr lang="zh-CN" altLang="zh-CN" sz="2000" dirty="0">
                <a:solidFill>
                  <a:schemeClr val="tx2"/>
                </a:solidFill>
                <a:latin typeface="+mj-ea"/>
                <a:ea typeface="+mj-ea"/>
              </a:rPr>
              <a:t>世界的</a:t>
            </a:r>
            <a:r>
              <a:rPr lang="zh-CN" altLang="zh-CN" sz="2000" dirty="0">
                <a:solidFill>
                  <a:schemeClr val="tx2"/>
                </a:solidFill>
                <a:latin typeface="+mj-ea"/>
                <a:ea typeface="+mj-ea"/>
              </a:rPr>
              <a:t>过程，也是认识和改造主观世界的过程，这个充满矛盾的过程，就是从必然</a:t>
            </a:r>
            <a:r>
              <a:rPr lang="zh-CN" altLang="zh-CN" sz="2000" dirty="0">
                <a:solidFill>
                  <a:schemeClr val="tx2"/>
                </a:solidFill>
                <a:latin typeface="+mj-ea"/>
                <a:ea typeface="+mj-ea"/>
              </a:rPr>
              <a:t>走向</a:t>
            </a:r>
            <a:r>
              <a:rPr lang="zh-CN" altLang="zh-CN" sz="2000" dirty="0">
                <a:solidFill>
                  <a:schemeClr val="tx2"/>
                </a:solidFill>
                <a:latin typeface="+mj-ea"/>
                <a:ea typeface="+mj-ea"/>
              </a:rPr>
              <a:t>自由的过程。 </a:t>
            </a:r>
            <a:endParaRPr lang="zh-CN" altLang="zh-CN" sz="2000" dirty="0">
              <a:solidFill>
                <a:schemeClr val="tx2"/>
              </a:solidFill>
              <a:latin typeface="+mj-ea"/>
              <a:ea typeface="+mj-ea"/>
            </a:endParaRPr>
          </a:p>
          <a:p>
            <a:pPr>
              <a:lnSpc>
                <a:spcPts val="2800"/>
              </a:lnSpc>
            </a:pPr>
            <a:r>
              <a:rPr lang="en-US" altLang="zh-CN" sz="2000" dirty="0">
                <a:solidFill>
                  <a:srgbClr val="FF0000"/>
                </a:solidFill>
                <a:latin typeface="+mj-ea"/>
                <a:ea typeface="+mj-ea"/>
              </a:rPr>
              <a:t>2.</a:t>
            </a:r>
            <a:r>
              <a:rPr lang="zh-CN" altLang="zh-CN" sz="2000" dirty="0">
                <a:solidFill>
                  <a:srgbClr val="FF0000"/>
                </a:solidFill>
                <a:latin typeface="+mj-ea"/>
                <a:ea typeface="+mj-ea"/>
              </a:rPr>
              <a:t>一切从实际出发，实事求是 </a:t>
            </a:r>
            <a:endParaRPr lang="zh-CN" altLang="zh-CN" sz="2000" dirty="0">
              <a:solidFill>
                <a:srgbClr val="FF0000"/>
              </a:solidFill>
              <a:latin typeface="+mj-ea"/>
              <a:ea typeface="+mj-ea"/>
            </a:endParaRPr>
          </a:p>
          <a:p>
            <a:pPr>
              <a:lnSpc>
                <a:spcPts val="2800"/>
              </a:lnSpc>
            </a:pPr>
            <a:r>
              <a:rPr lang="en-US" altLang="zh-CN" sz="2000" dirty="0">
                <a:solidFill>
                  <a:schemeClr val="tx2"/>
                </a:solidFill>
                <a:latin typeface="+mj-ea"/>
                <a:ea typeface="+mj-ea"/>
              </a:rPr>
              <a:t>     </a:t>
            </a:r>
            <a:r>
              <a:rPr lang="zh-CN" altLang="zh-CN" sz="2000" dirty="0">
                <a:solidFill>
                  <a:schemeClr val="tx2"/>
                </a:solidFill>
                <a:latin typeface="+mj-ea"/>
                <a:ea typeface="+mj-ea"/>
              </a:rPr>
              <a:t>思想</a:t>
            </a:r>
            <a:r>
              <a:rPr lang="zh-CN" altLang="zh-CN" sz="2000" dirty="0">
                <a:solidFill>
                  <a:schemeClr val="tx2"/>
                </a:solidFill>
                <a:latin typeface="+mj-ea"/>
                <a:ea typeface="+mj-ea"/>
              </a:rPr>
              <a:t>路线是人们在实践中用以指导行动的基本原则和方法，认识路线与</a:t>
            </a:r>
            <a:r>
              <a:rPr lang="zh-CN" altLang="zh-CN" sz="2000" dirty="0">
                <a:solidFill>
                  <a:schemeClr val="tx2"/>
                </a:solidFill>
                <a:latin typeface="+mj-ea"/>
                <a:ea typeface="+mj-ea"/>
              </a:rPr>
              <a:t>思想路线</a:t>
            </a:r>
            <a:r>
              <a:rPr lang="zh-CN" altLang="zh-CN" sz="2000" dirty="0">
                <a:solidFill>
                  <a:schemeClr val="tx2"/>
                </a:solidFill>
                <a:latin typeface="+mj-ea"/>
                <a:ea typeface="+mj-ea"/>
              </a:rPr>
              <a:t>是统一的。一切从实际出发，就是要把客观存在的事物作为观察和处理</a:t>
            </a:r>
            <a:r>
              <a:rPr lang="zh-CN" altLang="zh-CN" sz="2000" dirty="0">
                <a:solidFill>
                  <a:schemeClr val="tx2"/>
                </a:solidFill>
                <a:latin typeface="+mj-ea"/>
                <a:ea typeface="+mj-ea"/>
              </a:rPr>
              <a:t>问题的</a:t>
            </a:r>
            <a:r>
              <a:rPr lang="zh-CN" altLang="zh-CN" sz="2000" dirty="0">
                <a:solidFill>
                  <a:schemeClr val="tx2"/>
                </a:solidFill>
                <a:latin typeface="+mj-ea"/>
                <a:ea typeface="+mj-ea"/>
              </a:rPr>
              <a:t>根本出发点，这是马克思主义认识论的根本要求和具体体现。党的思想路线</a:t>
            </a:r>
            <a:r>
              <a:rPr lang="zh-CN" altLang="zh-CN" sz="2000" dirty="0">
                <a:solidFill>
                  <a:schemeClr val="tx2"/>
                </a:solidFill>
                <a:latin typeface="+mj-ea"/>
                <a:ea typeface="+mj-ea"/>
              </a:rPr>
              <a:t>是一切</a:t>
            </a:r>
            <a:r>
              <a:rPr lang="zh-CN" altLang="zh-CN" sz="2000" dirty="0">
                <a:solidFill>
                  <a:schemeClr val="tx2"/>
                </a:solidFill>
                <a:latin typeface="+mj-ea"/>
                <a:ea typeface="+mj-ea"/>
              </a:rPr>
              <a:t>从实际出发，理论联系实际，实事求是，在实践中检验和发展真理。在</a:t>
            </a:r>
            <a:r>
              <a:rPr lang="zh-CN" altLang="zh-CN" sz="2000" dirty="0">
                <a:solidFill>
                  <a:schemeClr val="tx2"/>
                </a:solidFill>
                <a:latin typeface="+mj-ea"/>
                <a:ea typeface="+mj-ea"/>
              </a:rPr>
              <a:t>当代中国</a:t>
            </a:r>
            <a:r>
              <a:rPr lang="zh-CN" altLang="zh-CN" sz="2000" dirty="0">
                <a:solidFill>
                  <a:schemeClr val="tx2"/>
                </a:solidFill>
                <a:latin typeface="+mj-ea"/>
                <a:ea typeface="+mj-ea"/>
              </a:rPr>
              <a:t>，要一切从中国特色社会主义进入了新时代这个新的历史方位出发，解放</a:t>
            </a:r>
            <a:r>
              <a:rPr lang="zh-CN" altLang="zh-CN" sz="2000" dirty="0">
                <a:solidFill>
                  <a:schemeClr val="tx2"/>
                </a:solidFill>
                <a:latin typeface="+mj-ea"/>
                <a:ea typeface="+mj-ea"/>
              </a:rPr>
              <a:t>思想</a:t>
            </a:r>
            <a:r>
              <a:rPr lang="zh-CN" altLang="zh-CN" sz="2000" dirty="0">
                <a:solidFill>
                  <a:schemeClr val="tx2"/>
                </a:solidFill>
                <a:latin typeface="+mj-ea"/>
                <a:ea typeface="+mj-ea"/>
              </a:rPr>
              <a:t>、实事求是、与时俱进。 </a:t>
            </a:r>
            <a:endParaRPr lang="zh-CN" altLang="zh-CN" sz="2000" dirty="0">
              <a:solidFill>
                <a:schemeClr val="tx2"/>
              </a:solidFill>
              <a:latin typeface="+mj-ea"/>
              <a:ea typeface="+mj-ea"/>
            </a:endParaRPr>
          </a:p>
          <a:p>
            <a:pPr>
              <a:lnSpc>
                <a:spcPts val="2800"/>
              </a:lnSpc>
            </a:pPr>
            <a:r>
              <a:rPr lang="en-US" altLang="zh-CN" sz="2000" dirty="0">
                <a:solidFill>
                  <a:srgbClr val="FF0000"/>
                </a:solidFill>
                <a:latin typeface="+mj-ea"/>
                <a:ea typeface="+mj-ea"/>
              </a:rPr>
              <a:t>3.</a:t>
            </a:r>
            <a:r>
              <a:rPr lang="zh-CN" altLang="zh-CN" sz="2000" dirty="0">
                <a:solidFill>
                  <a:srgbClr val="FF0000"/>
                </a:solidFill>
                <a:latin typeface="+mj-ea"/>
                <a:ea typeface="+mj-ea"/>
              </a:rPr>
              <a:t>实现理论创新和实践创新的良性互动 </a:t>
            </a:r>
            <a:endParaRPr lang="zh-CN" altLang="zh-CN" sz="2000" dirty="0">
              <a:solidFill>
                <a:srgbClr val="FF0000"/>
              </a:solidFill>
              <a:latin typeface="+mj-ea"/>
              <a:ea typeface="+mj-ea"/>
            </a:endParaRPr>
          </a:p>
          <a:p>
            <a:pPr>
              <a:lnSpc>
                <a:spcPts val="2800"/>
              </a:lnSpc>
            </a:pPr>
            <a:r>
              <a:rPr lang="en-US" altLang="zh-CN" sz="2000" dirty="0">
                <a:solidFill>
                  <a:schemeClr val="tx2"/>
                </a:solidFill>
                <a:latin typeface="+mj-ea"/>
                <a:ea typeface="+mj-ea"/>
              </a:rPr>
              <a:t>      </a:t>
            </a:r>
            <a:r>
              <a:rPr lang="zh-CN" altLang="zh-CN" sz="2000" dirty="0">
                <a:solidFill>
                  <a:schemeClr val="tx2"/>
                </a:solidFill>
                <a:latin typeface="+mj-ea"/>
                <a:ea typeface="+mj-ea"/>
              </a:rPr>
              <a:t>人类</a:t>
            </a:r>
            <a:r>
              <a:rPr lang="zh-CN" altLang="zh-CN" sz="2000" dirty="0">
                <a:solidFill>
                  <a:schemeClr val="tx2"/>
                </a:solidFill>
                <a:latin typeface="+mj-ea"/>
                <a:ea typeface="+mj-ea"/>
              </a:rPr>
              <a:t>认识世界和改造世界的过程，是一个包含着创新的发展过程。创新是</a:t>
            </a:r>
            <a:r>
              <a:rPr lang="zh-CN" altLang="zh-CN" sz="2000" dirty="0">
                <a:solidFill>
                  <a:schemeClr val="tx2"/>
                </a:solidFill>
                <a:latin typeface="+mj-ea"/>
                <a:ea typeface="+mj-ea"/>
              </a:rPr>
              <a:t>社会</a:t>
            </a:r>
            <a:r>
              <a:rPr lang="zh-CN" altLang="zh-CN" sz="2000" dirty="0">
                <a:solidFill>
                  <a:schemeClr val="tx2"/>
                </a:solidFill>
                <a:latin typeface="+mj-ea"/>
                <a:ea typeface="+mj-ea"/>
              </a:rPr>
              <a:t>发展的不竭动力，包括理论创新和实践创新两个基本方面，实践创新为理论</a:t>
            </a:r>
            <a:r>
              <a:rPr lang="zh-CN" altLang="zh-CN" sz="2000" dirty="0">
                <a:solidFill>
                  <a:schemeClr val="tx2"/>
                </a:solidFill>
                <a:latin typeface="+mj-ea"/>
                <a:ea typeface="+mj-ea"/>
              </a:rPr>
              <a:t>创新</a:t>
            </a:r>
            <a:r>
              <a:rPr lang="zh-CN" altLang="zh-CN" sz="2000" dirty="0">
                <a:solidFill>
                  <a:schemeClr val="tx2"/>
                </a:solidFill>
                <a:latin typeface="+mj-ea"/>
                <a:ea typeface="+mj-ea"/>
              </a:rPr>
              <a:t>提供不竭的动力源泉，理论创新为实践创新提供科学的行动指南。理论创新</a:t>
            </a:r>
            <a:r>
              <a:rPr lang="zh-CN" altLang="zh-CN" sz="2000" dirty="0">
                <a:solidFill>
                  <a:schemeClr val="tx2"/>
                </a:solidFill>
                <a:latin typeface="+mj-ea"/>
                <a:ea typeface="+mj-ea"/>
              </a:rPr>
              <a:t>和实践</a:t>
            </a:r>
            <a:r>
              <a:rPr lang="zh-CN" altLang="zh-CN" sz="2000" dirty="0">
                <a:solidFill>
                  <a:schemeClr val="tx2"/>
                </a:solidFill>
                <a:latin typeface="+mj-ea"/>
                <a:ea typeface="+mj-ea"/>
              </a:rPr>
              <a:t>创新辩证统一、互动互存，在中国特色社会主义建设中体现为：新时代</a:t>
            </a:r>
            <a:r>
              <a:rPr lang="zh-CN" altLang="zh-CN" sz="2000" dirty="0">
                <a:solidFill>
                  <a:schemeClr val="tx2"/>
                </a:solidFill>
                <a:latin typeface="+mj-ea"/>
                <a:ea typeface="+mj-ea"/>
              </a:rPr>
              <a:t>提出新课题</a:t>
            </a:r>
            <a:r>
              <a:rPr lang="zh-CN" altLang="zh-CN" sz="2000" dirty="0">
                <a:solidFill>
                  <a:schemeClr val="tx2"/>
                </a:solidFill>
                <a:latin typeface="+mj-ea"/>
                <a:ea typeface="+mj-ea"/>
              </a:rPr>
              <a:t>，新课题催生新理论，新理论引领新实践。</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38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 y="5623211"/>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561876" y="2895668"/>
            <a:ext cx="9145017" cy="1938992"/>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pPr algn="ctr"/>
            <a:r>
              <a:rPr lang="zh-CN" altLang="zh-CN" sz="4000" b="1" dirty="0" smtClean="0"/>
              <a:t>专题</a:t>
            </a:r>
            <a:r>
              <a:rPr lang="zh-CN" altLang="en-US" sz="4000" b="1" dirty="0" smtClean="0"/>
              <a:t>七   </a:t>
            </a:r>
            <a:r>
              <a:rPr lang="zh-CN" altLang="zh-CN" sz="4000" b="1" dirty="0" smtClean="0"/>
              <a:t>历史观</a:t>
            </a:r>
            <a:r>
              <a:rPr lang="zh-CN" altLang="zh-CN" sz="4000" b="1" dirty="0"/>
              <a:t>的基本</a:t>
            </a:r>
            <a:r>
              <a:rPr lang="zh-CN" altLang="zh-CN" sz="4000" b="1" dirty="0" smtClean="0"/>
              <a:t>问题</a:t>
            </a:r>
            <a:endParaRPr lang="en-US" altLang="zh-CN" sz="4000" b="1" dirty="0" smtClean="0"/>
          </a:p>
          <a:p>
            <a:pPr algn="ctr"/>
            <a:r>
              <a:rPr lang="zh-CN" altLang="zh-CN" sz="4000" b="1" dirty="0" smtClean="0"/>
              <a:t>与</a:t>
            </a:r>
            <a:r>
              <a:rPr lang="zh-CN" altLang="zh-CN" sz="4000" b="1" dirty="0"/>
              <a:t>唯物史观的产生</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2973275"/>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73536" y="2973275"/>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4370809"/>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4370809"/>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639344" y="3038074"/>
            <a:ext cx="4995541"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社会存在及其在社会发展中的作用 </a:t>
            </a:r>
            <a:endParaRPr lang="zh-CN" altLang="zh-CN"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639343" y="4479503"/>
            <a:ext cx="5139558"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社会意识的相对独立性及其反作用</a:t>
            </a:r>
            <a:endParaRPr lang="zh-CN" altLang="en-US" sz="2400" dirty="0">
              <a:solidFill>
                <a:schemeClr val="tx2"/>
              </a:solidFill>
            </a:endParaRPr>
          </a:p>
        </p:txBody>
      </p:sp>
      <p:sp>
        <p:nvSpPr>
          <p:cNvPr id="59" name="TextBox 58"/>
          <p:cNvSpPr txBox="1"/>
          <p:nvPr/>
        </p:nvSpPr>
        <p:spPr>
          <a:xfrm>
            <a:off x="4813879" y="3007295"/>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4374334"/>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25" name="Freeform 23"/>
          <p:cNvSpPr/>
          <p:nvPr/>
        </p:nvSpPr>
        <p:spPr bwMode="auto">
          <a:xfrm>
            <a:off x="4658221" y="1826887"/>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03686" y="1700808"/>
            <a:ext cx="5754607" cy="80643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558027" y="1700808"/>
            <a:ext cx="5971060" cy="830997"/>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两种</a:t>
            </a:r>
            <a:r>
              <a:rPr lang="zh-CN" altLang="en-US" sz="2400" b="1" dirty="0">
                <a:solidFill>
                  <a:schemeClr val="tx2"/>
                </a:solidFill>
                <a:latin typeface="微软雅黑" panose="020B0503020204020204" pitchFamily="34" charset="-122"/>
                <a:ea typeface="微软雅黑" panose="020B0503020204020204" pitchFamily="34" charset="-122"/>
              </a:rPr>
              <a:t>根本对立的历史观与</a:t>
            </a:r>
            <a:r>
              <a:rPr lang="zh-CN" altLang="en-US" sz="2400" b="1" dirty="0" smtClean="0">
                <a:solidFill>
                  <a:schemeClr val="tx2"/>
                </a:solidFill>
                <a:latin typeface="微软雅黑" panose="020B0503020204020204" pitchFamily="34" charset="-122"/>
                <a:ea typeface="微软雅黑" panose="020B0503020204020204" pitchFamily="34" charset="-122"/>
              </a:rPr>
              <a:t>唯物史观</a:t>
            </a:r>
            <a:endParaRPr lang="en-US" altLang="zh-CN" sz="2400" b="1" dirty="0" smtClean="0">
              <a:solidFill>
                <a:schemeClr val="tx2"/>
              </a:solidFill>
              <a:latin typeface="微软雅黑" panose="020B0503020204020204" pitchFamily="34" charset="-122"/>
              <a:ea typeface="微软雅黑" panose="020B0503020204020204" pitchFamily="34" charset="-122"/>
            </a:endParaRPr>
          </a:p>
          <a:p>
            <a:r>
              <a:rPr lang="zh-CN" altLang="en-US" sz="2400" b="1" dirty="0" smtClean="0">
                <a:solidFill>
                  <a:schemeClr val="tx2"/>
                </a:solidFill>
                <a:latin typeface="微软雅黑" panose="020B0503020204020204" pitchFamily="34" charset="-122"/>
                <a:ea typeface="微软雅黑" panose="020B0503020204020204" pitchFamily="34" charset="-122"/>
              </a:rPr>
              <a:t>的</a:t>
            </a:r>
            <a:r>
              <a:rPr lang="zh-CN" altLang="en-US" sz="2400" b="1" dirty="0">
                <a:solidFill>
                  <a:schemeClr val="tx2"/>
                </a:solidFill>
                <a:latin typeface="微软雅黑" panose="020B0503020204020204" pitchFamily="34" charset="-122"/>
                <a:ea typeface="微软雅黑" panose="020B0503020204020204" pitchFamily="34" charset="-122"/>
              </a:rPr>
              <a:t>基本问题 </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18268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14:presetBounceEnd="50000">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14:bounceEnd="50000">
                                          <p:cBhvr additive="base">
                                            <p:cTn id="91"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400" fill="hold"/>
                                            <p:tgtEl>
                                              <p:spTgt spid="44"/>
                                            </p:tgtEl>
                                            <p:attrNameLst>
                                              <p:attrName>ppt_x</p:attrName>
                                            </p:attrNameLst>
                                          </p:cBhvr>
                                          <p:tavLst>
                                            <p:tav tm="0">
                                              <p:val>
                                                <p:strVal val="0-#ppt_w/2"/>
                                              </p:val>
                                            </p:tav>
                                            <p:tav tm="100000">
                                              <p:val>
                                                <p:strVal val="#ppt_x"/>
                                              </p:val>
                                            </p:tav>
                                          </p:tavLst>
                                        </p:anim>
                                        <p:anim calcmode="lin" valueType="num">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（一）两种根本对立的历史观与唯物史观的基本问题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980728"/>
            <a:ext cx="10081120" cy="4708981"/>
          </a:xfrm>
          <a:prstGeom prst="rect">
            <a:avLst/>
          </a:prstGeom>
        </p:spPr>
        <p:txBody>
          <a:bodyPr wrap="square">
            <a:spAutoFit/>
          </a:bodyPr>
          <a:lstStyle/>
          <a:p>
            <a:pPr>
              <a:lnSpc>
                <a:spcPct val="150000"/>
              </a:lnSpc>
            </a:pPr>
            <a:r>
              <a:rPr lang="en-US" altLang="zh-CN" sz="2000" dirty="0">
                <a:solidFill>
                  <a:srgbClr val="FF0000"/>
                </a:solidFill>
                <a:latin typeface="+mj-ea"/>
                <a:ea typeface="+mj-ea"/>
              </a:rPr>
              <a:t>1.</a:t>
            </a:r>
            <a:r>
              <a:rPr lang="zh-CN" altLang="en-US" sz="2000" dirty="0">
                <a:solidFill>
                  <a:srgbClr val="FF0000"/>
                </a:solidFill>
                <a:latin typeface="+mj-ea"/>
                <a:ea typeface="+mj-ea"/>
              </a:rPr>
              <a:t>旧历史观及其存在样态。</a:t>
            </a:r>
            <a:r>
              <a:rPr lang="zh-CN" altLang="en-US" sz="2000" dirty="0">
                <a:solidFill>
                  <a:schemeClr val="tx2"/>
                </a:solidFill>
                <a:latin typeface="+mj-ea"/>
                <a:ea typeface="+mj-ea"/>
              </a:rPr>
              <a:t>英雄史观、神学史观、主观意志论、客观精神</a:t>
            </a:r>
            <a:r>
              <a:rPr lang="zh-CN" altLang="en-US" sz="2000" dirty="0" smtClean="0">
                <a:solidFill>
                  <a:schemeClr val="tx2"/>
                </a:solidFill>
                <a:latin typeface="+mj-ea"/>
                <a:ea typeface="+mj-ea"/>
              </a:rPr>
              <a:t>论等</a:t>
            </a:r>
            <a:r>
              <a:rPr lang="zh-CN" altLang="en-US" sz="2000" dirty="0">
                <a:solidFill>
                  <a:schemeClr val="tx2"/>
                </a:solidFill>
                <a:latin typeface="+mj-ea"/>
                <a:ea typeface="+mj-ea"/>
              </a:rPr>
              <a:t>。分析旧历史观的根本缺陷，比较两种根本对立的历史观。 </a:t>
            </a:r>
            <a:endParaRPr lang="zh-CN" altLang="en-US" sz="2000" dirty="0">
              <a:solidFill>
                <a:schemeClr val="tx2"/>
              </a:solidFill>
              <a:latin typeface="+mj-ea"/>
              <a:ea typeface="+mj-ea"/>
            </a:endParaRPr>
          </a:p>
          <a:p>
            <a:pPr>
              <a:lnSpc>
                <a:spcPct val="150000"/>
              </a:lnSpc>
            </a:pPr>
            <a:r>
              <a:rPr lang="en-US" altLang="zh-CN" sz="2000" dirty="0">
                <a:solidFill>
                  <a:srgbClr val="FF0000"/>
                </a:solidFill>
                <a:latin typeface="+mj-ea"/>
                <a:ea typeface="+mj-ea"/>
              </a:rPr>
              <a:t>2.</a:t>
            </a:r>
            <a:r>
              <a:rPr lang="zh-CN" altLang="en-US" sz="2000" dirty="0">
                <a:solidFill>
                  <a:srgbClr val="FF0000"/>
                </a:solidFill>
                <a:latin typeface="+mj-ea"/>
                <a:ea typeface="+mj-ea"/>
              </a:rPr>
              <a:t>唯物史观的科学逻辑。</a:t>
            </a:r>
            <a:r>
              <a:rPr lang="zh-CN" altLang="en-US" sz="2000" dirty="0">
                <a:solidFill>
                  <a:schemeClr val="tx2"/>
                </a:solidFill>
                <a:latin typeface="+mj-ea"/>
                <a:ea typeface="+mj-ea"/>
              </a:rPr>
              <a:t>教材中谈到马克思在</a:t>
            </a:r>
            <a:r>
              <a:rPr lang="en-US" altLang="zh-CN" sz="2000" dirty="0">
                <a:solidFill>
                  <a:schemeClr val="tx2"/>
                </a:solidFill>
                <a:latin typeface="+mj-ea"/>
                <a:ea typeface="+mj-ea"/>
              </a:rPr>
              <a:t>《&lt;</a:t>
            </a:r>
            <a:r>
              <a:rPr lang="zh-CN" altLang="en-US" sz="2000" dirty="0">
                <a:solidFill>
                  <a:schemeClr val="tx2"/>
                </a:solidFill>
                <a:latin typeface="+mj-ea"/>
                <a:ea typeface="+mj-ea"/>
              </a:rPr>
              <a:t>政治经济学批判</a:t>
            </a:r>
            <a:r>
              <a:rPr lang="en-US" altLang="zh-CN" sz="2000" dirty="0">
                <a:solidFill>
                  <a:schemeClr val="tx2"/>
                </a:solidFill>
                <a:latin typeface="+mj-ea"/>
                <a:ea typeface="+mj-ea"/>
              </a:rPr>
              <a:t>&gt;</a:t>
            </a:r>
            <a:r>
              <a:rPr lang="zh-CN" altLang="en-US" sz="2000" dirty="0">
                <a:solidFill>
                  <a:schemeClr val="tx2"/>
                </a:solidFill>
                <a:latin typeface="+mj-ea"/>
                <a:ea typeface="+mj-ea"/>
              </a:rPr>
              <a:t>序言</a:t>
            </a:r>
            <a:r>
              <a:rPr lang="en-US" altLang="zh-CN" sz="2000" dirty="0">
                <a:solidFill>
                  <a:schemeClr val="tx2"/>
                </a:solidFill>
                <a:latin typeface="+mj-ea"/>
                <a:ea typeface="+mj-ea"/>
              </a:rPr>
              <a:t>》</a:t>
            </a:r>
            <a:r>
              <a:rPr lang="zh-CN" altLang="en-US" sz="2000" dirty="0" smtClean="0">
                <a:solidFill>
                  <a:schemeClr val="tx2"/>
                </a:solidFill>
                <a:latin typeface="+mj-ea"/>
                <a:ea typeface="+mj-ea"/>
              </a:rPr>
              <a:t>中关于</a:t>
            </a:r>
            <a:r>
              <a:rPr lang="zh-CN" altLang="en-US" sz="2000" dirty="0">
                <a:solidFill>
                  <a:schemeClr val="tx2"/>
                </a:solidFill>
                <a:latin typeface="+mj-ea"/>
                <a:ea typeface="+mj-ea"/>
              </a:rPr>
              <a:t>唯物史观的经典论断，从中分析 </a:t>
            </a:r>
            <a:r>
              <a:rPr lang="en-US" altLang="zh-CN" sz="2000" dirty="0">
                <a:solidFill>
                  <a:schemeClr val="tx2"/>
                </a:solidFill>
                <a:latin typeface="+mj-ea"/>
                <a:ea typeface="+mj-ea"/>
              </a:rPr>
              <a:t>10 </a:t>
            </a:r>
            <a:r>
              <a:rPr lang="zh-CN" altLang="en-US" sz="2000" dirty="0">
                <a:solidFill>
                  <a:schemeClr val="tx2"/>
                </a:solidFill>
                <a:latin typeface="+mj-ea"/>
                <a:ea typeface="+mj-ea"/>
              </a:rPr>
              <a:t>个关键词，概括出历史唯物主义的</a:t>
            </a:r>
            <a:r>
              <a:rPr lang="zh-CN" altLang="en-US" sz="2000" dirty="0" smtClean="0">
                <a:solidFill>
                  <a:schemeClr val="tx2"/>
                </a:solidFill>
                <a:latin typeface="+mj-ea"/>
                <a:ea typeface="+mj-ea"/>
              </a:rPr>
              <a:t>完整画卷</a:t>
            </a:r>
            <a:r>
              <a:rPr lang="zh-CN" altLang="en-US" sz="2000" dirty="0">
                <a:solidFill>
                  <a:schemeClr val="tx2"/>
                </a:solidFill>
                <a:latin typeface="+mj-ea"/>
                <a:ea typeface="+mj-ea"/>
              </a:rPr>
              <a:t>。 </a:t>
            </a:r>
            <a:endParaRPr lang="zh-CN" altLang="en-US" sz="2000" dirty="0">
              <a:solidFill>
                <a:schemeClr val="tx2"/>
              </a:solidFill>
              <a:latin typeface="+mj-ea"/>
              <a:ea typeface="+mj-ea"/>
            </a:endParaRPr>
          </a:p>
          <a:p>
            <a:pPr>
              <a:lnSpc>
                <a:spcPct val="150000"/>
              </a:lnSpc>
            </a:pPr>
            <a:r>
              <a:rPr lang="en-US" altLang="zh-CN" sz="2000" dirty="0">
                <a:solidFill>
                  <a:srgbClr val="FF0000"/>
                </a:solidFill>
                <a:latin typeface="+mj-ea"/>
                <a:ea typeface="+mj-ea"/>
              </a:rPr>
              <a:t>3.</a:t>
            </a:r>
            <a:r>
              <a:rPr lang="zh-CN" altLang="en-US" sz="2000" dirty="0">
                <a:solidFill>
                  <a:srgbClr val="FF0000"/>
                </a:solidFill>
                <a:latin typeface="+mj-ea"/>
                <a:ea typeface="+mj-ea"/>
              </a:rPr>
              <a:t>历史观的基本问题</a:t>
            </a:r>
            <a:r>
              <a:rPr lang="zh-CN" altLang="en-US" sz="2000" dirty="0">
                <a:solidFill>
                  <a:schemeClr val="tx2"/>
                </a:solidFill>
                <a:latin typeface="+mj-ea"/>
                <a:ea typeface="+mj-ea"/>
              </a:rPr>
              <a:t>，即社会存在与社会意识的关系问题，借助于两种</a:t>
            </a:r>
            <a:r>
              <a:rPr lang="zh-CN" altLang="en-US" sz="2000" dirty="0" smtClean="0">
                <a:solidFill>
                  <a:schemeClr val="tx2"/>
                </a:solidFill>
                <a:latin typeface="+mj-ea"/>
                <a:ea typeface="+mj-ea"/>
              </a:rPr>
              <a:t>不同历史观</a:t>
            </a:r>
            <a:r>
              <a:rPr lang="zh-CN" altLang="en-US" sz="2000" dirty="0">
                <a:solidFill>
                  <a:schemeClr val="tx2"/>
                </a:solidFill>
                <a:latin typeface="+mj-ea"/>
                <a:ea typeface="+mj-ea"/>
              </a:rPr>
              <a:t>的比较，与哲学基本问题</a:t>
            </a:r>
            <a:r>
              <a:rPr lang="en-US" altLang="zh-CN" sz="2000" dirty="0">
                <a:solidFill>
                  <a:schemeClr val="tx2"/>
                </a:solidFill>
                <a:latin typeface="+mj-ea"/>
                <a:ea typeface="+mj-ea"/>
              </a:rPr>
              <a:t>——“</a:t>
            </a:r>
            <a:r>
              <a:rPr lang="zh-CN" altLang="en-US" sz="2000" dirty="0">
                <a:solidFill>
                  <a:schemeClr val="tx2"/>
                </a:solidFill>
                <a:latin typeface="+mj-ea"/>
                <a:ea typeface="+mj-ea"/>
              </a:rPr>
              <a:t>思维与现存的关系问题”相呼应，从</a:t>
            </a:r>
            <a:r>
              <a:rPr lang="zh-CN" altLang="en-US" sz="2000" dirty="0" smtClean="0">
                <a:solidFill>
                  <a:schemeClr val="tx2"/>
                </a:solidFill>
                <a:latin typeface="+mj-ea"/>
                <a:ea typeface="+mj-ea"/>
              </a:rPr>
              <a:t>总体上</a:t>
            </a:r>
            <a:r>
              <a:rPr lang="zh-CN" altLang="en-US" sz="2000" dirty="0">
                <a:solidFill>
                  <a:schemeClr val="tx2"/>
                </a:solidFill>
                <a:latin typeface="+mj-ea"/>
                <a:ea typeface="+mj-ea"/>
              </a:rPr>
              <a:t>分析社会存在与社会意识及其辩证关系。 </a:t>
            </a:r>
            <a:endParaRPr lang="zh-CN" altLang="en-US" sz="2000" dirty="0">
              <a:solidFill>
                <a:schemeClr val="tx2"/>
              </a:solidFill>
              <a:latin typeface="+mj-ea"/>
              <a:ea typeface="+mj-ea"/>
            </a:endParaRPr>
          </a:p>
          <a:p>
            <a:pPr>
              <a:lnSpc>
                <a:spcPct val="150000"/>
              </a:lnSpc>
            </a:pPr>
            <a:r>
              <a:rPr lang="en-US" altLang="zh-CN" sz="2000" dirty="0">
                <a:solidFill>
                  <a:srgbClr val="FF0000"/>
                </a:solidFill>
                <a:latin typeface="+mj-ea"/>
                <a:ea typeface="+mj-ea"/>
              </a:rPr>
              <a:t>4.</a:t>
            </a:r>
            <a:r>
              <a:rPr lang="zh-CN" altLang="en-US" sz="2000" dirty="0">
                <a:solidFill>
                  <a:srgbClr val="FF0000"/>
                </a:solidFill>
                <a:latin typeface="+mj-ea"/>
                <a:ea typeface="+mj-ea"/>
              </a:rPr>
              <a:t>社会存在与社会意识辩证关系的原理具有重要的理论和实践意义</a:t>
            </a:r>
            <a:r>
              <a:rPr lang="zh-CN" altLang="en-US" sz="2000" dirty="0">
                <a:solidFill>
                  <a:schemeClr val="tx2"/>
                </a:solidFill>
                <a:latin typeface="+mj-ea"/>
                <a:ea typeface="+mj-ea"/>
              </a:rPr>
              <a:t>，它在人类历史上第一次正确解决了社会历史观的基本问题，是社会历史观革命性变革的基础。从“两个划分”到“两个归结”破解了“历史之谜”。 </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62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（二）社会存在及其在社会发展中的作用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782900" y="836712"/>
            <a:ext cx="10081120" cy="5449697"/>
          </a:xfrm>
          <a:prstGeom prst="rect">
            <a:avLst/>
          </a:prstGeom>
        </p:spPr>
        <p:txBody>
          <a:bodyPr wrap="square">
            <a:spAutoFit/>
          </a:bodyPr>
          <a:lstStyle/>
          <a:p>
            <a:pPr>
              <a:lnSpc>
                <a:spcPts val="2800"/>
              </a:lnSpc>
            </a:pPr>
            <a:r>
              <a:rPr lang="en-US" altLang="zh-CN" sz="2000" dirty="0">
                <a:solidFill>
                  <a:srgbClr val="FF0000"/>
                </a:solidFill>
                <a:latin typeface="+mj-ea"/>
                <a:ea typeface="+mj-ea"/>
              </a:rPr>
              <a:t>1.</a:t>
            </a:r>
            <a:r>
              <a:rPr lang="zh-CN" altLang="zh-CN" sz="2000" dirty="0">
                <a:solidFill>
                  <a:srgbClr val="FF0000"/>
                </a:solidFill>
                <a:latin typeface="+mj-ea"/>
                <a:ea typeface="+mj-ea"/>
              </a:rPr>
              <a:t>社会存在指的是社会物质生活条件，主要包括物质资料的生产方式、地理环境和人口因素。</a:t>
            </a:r>
            <a:r>
              <a:rPr lang="zh-CN" altLang="zh-CN" sz="2000" dirty="0">
                <a:solidFill>
                  <a:schemeClr val="tx2"/>
                </a:solidFill>
                <a:latin typeface="+mj-ea"/>
                <a:ea typeface="+mj-ea"/>
              </a:rPr>
              <a:t>其中，物质资料的生产方式是最核心、最根本的因素。 </a:t>
            </a:r>
            <a:endParaRPr lang="zh-CN" altLang="zh-CN" sz="2000" dirty="0">
              <a:solidFill>
                <a:schemeClr val="tx2"/>
              </a:solidFill>
              <a:latin typeface="+mj-ea"/>
              <a:ea typeface="+mj-ea"/>
            </a:endParaRPr>
          </a:p>
          <a:p>
            <a:pPr>
              <a:lnSpc>
                <a:spcPts val="2800"/>
              </a:lnSpc>
            </a:pPr>
            <a:r>
              <a:rPr lang="en-US" altLang="zh-CN" sz="2000" dirty="0">
                <a:solidFill>
                  <a:srgbClr val="FF0000"/>
                </a:solidFill>
                <a:latin typeface="+mj-ea"/>
                <a:ea typeface="+mj-ea"/>
              </a:rPr>
              <a:t>2.</a:t>
            </a:r>
            <a:r>
              <a:rPr lang="zh-CN" altLang="zh-CN" sz="2000" dirty="0">
                <a:solidFill>
                  <a:srgbClr val="FF0000"/>
                </a:solidFill>
                <a:latin typeface="+mj-ea"/>
                <a:ea typeface="+mj-ea"/>
              </a:rPr>
              <a:t>地理环境是人类生存和发展的永恒的、必要的物质前提</a:t>
            </a:r>
            <a:r>
              <a:rPr lang="zh-CN" altLang="zh-CN" sz="2000" dirty="0">
                <a:solidFill>
                  <a:schemeClr val="tx2"/>
                </a:solidFill>
                <a:latin typeface="+mj-ea"/>
                <a:ea typeface="+mj-ea"/>
              </a:rPr>
              <a:t>，它包括气候、</a:t>
            </a:r>
            <a:r>
              <a:rPr lang="zh-CN" altLang="zh-CN" sz="2000" dirty="0">
                <a:solidFill>
                  <a:schemeClr val="tx2"/>
                </a:solidFill>
                <a:latin typeface="+mj-ea"/>
                <a:ea typeface="+mj-ea"/>
              </a:rPr>
              <a:t>地形</a:t>
            </a:r>
            <a:r>
              <a:rPr lang="zh-CN" altLang="zh-CN" sz="2000" dirty="0">
                <a:solidFill>
                  <a:schemeClr val="tx2"/>
                </a:solidFill>
                <a:latin typeface="+mj-ea"/>
                <a:ea typeface="+mj-ea"/>
              </a:rPr>
              <a:t>、河流、土壤、动植物的分布以及地下矿藏等。地理环境只能在一定意义上对 </a:t>
            </a:r>
            <a:endParaRPr lang="zh-CN" altLang="zh-CN" sz="2000" dirty="0">
              <a:solidFill>
                <a:schemeClr val="tx2"/>
              </a:solidFill>
              <a:latin typeface="+mj-ea"/>
              <a:ea typeface="+mj-ea"/>
            </a:endParaRPr>
          </a:p>
          <a:p>
            <a:pPr>
              <a:lnSpc>
                <a:spcPts val="2800"/>
              </a:lnSpc>
            </a:pPr>
            <a:r>
              <a:rPr lang="zh-CN" altLang="zh-CN" sz="2000" dirty="0">
                <a:solidFill>
                  <a:schemeClr val="tx2"/>
                </a:solidFill>
                <a:latin typeface="+mj-ea"/>
                <a:ea typeface="+mj-ea"/>
              </a:rPr>
              <a:t>社会发展起到加速或者延缓的作用。 </a:t>
            </a:r>
            <a:endParaRPr lang="zh-CN" altLang="zh-CN" sz="2000" dirty="0">
              <a:solidFill>
                <a:schemeClr val="tx2"/>
              </a:solidFill>
              <a:latin typeface="+mj-ea"/>
              <a:ea typeface="+mj-ea"/>
            </a:endParaRPr>
          </a:p>
          <a:p>
            <a:pPr>
              <a:lnSpc>
                <a:spcPts val="2800"/>
              </a:lnSpc>
            </a:pPr>
            <a:r>
              <a:rPr lang="en-US" altLang="zh-CN" sz="2000" dirty="0">
                <a:solidFill>
                  <a:srgbClr val="FF0000"/>
                </a:solidFill>
                <a:latin typeface="+mj-ea"/>
                <a:ea typeface="+mj-ea"/>
              </a:rPr>
              <a:t>3.</a:t>
            </a:r>
            <a:r>
              <a:rPr lang="zh-CN" altLang="zh-CN" sz="2000" dirty="0">
                <a:solidFill>
                  <a:srgbClr val="FF0000"/>
                </a:solidFill>
                <a:latin typeface="+mj-ea"/>
                <a:ea typeface="+mj-ea"/>
              </a:rPr>
              <a:t>人口因素也是重要的社会物质生活条件，对社会发展起着制约和影响作用。</a:t>
            </a:r>
            <a:r>
              <a:rPr lang="zh-CN" altLang="zh-CN" sz="2000" dirty="0">
                <a:solidFill>
                  <a:schemeClr val="tx2"/>
                </a:solidFill>
                <a:latin typeface="+mj-ea"/>
                <a:ea typeface="+mj-ea"/>
              </a:rPr>
              <a:t>它包括人口的数量、素质、结构、分布，以及人口的变化规律。马克思、</a:t>
            </a:r>
            <a:r>
              <a:rPr lang="zh-CN" altLang="zh-CN" sz="2000" dirty="0">
                <a:solidFill>
                  <a:schemeClr val="tx2"/>
                </a:solidFill>
                <a:latin typeface="+mj-ea"/>
                <a:ea typeface="+mj-ea"/>
              </a:rPr>
              <a:t>恩格斯</a:t>
            </a:r>
            <a:r>
              <a:rPr lang="zh-CN" altLang="zh-CN" sz="2000" dirty="0">
                <a:solidFill>
                  <a:schemeClr val="tx2"/>
                </a:solidFill>
                <a:latin typeface="+mj-ea"/>
                <a:ea typeface="+mj-ea"/>
              </a:rPr>
              <a:t>在谈到人类生产的时候曾经谈到过两种生产，第一种叫物质生活资料的</a:t>
            </a:r>
            <a:r>
              <a:rPr lang="zh-CN" altLang="zh-CN" sz="2000" dirty="0">
                <a:solidFill>
                  <a:schemeClr val="tx2"/>
                </a:solidFill>
                <a:latin typeface="+mj-ea"/>
                <a:ea typeface="+mj-ea"/>
              </a:rPr>
              <a:t>生产</a:t>
            </a:r>
            <a:r>
              <a:rPr lang="zh-CN" altLang="zh-CN" sz="2000" dirty="0">
                <a:solidFill>
                  <a:schemeClr val="tx2"/>
                </a:solidFill>
                <a:latin typeface="+mj-ea"/>
                <a:ea typeface="+mj-ea"/>
              </a:rPr>
              <a:t>，第二种是人口的生产。人口因素只有与生产方式相结合，才能够成为这个</a:t>
            </a:r>
            <a:r>
              <a:rPr lang="zh-CN" altLang="zh-CN" sz="2000" dirty="0">
                <a:solidFill>
                  <a:schemeClr val="tx2"/>
                </a:solidFill>
                <a:latin typeface="+mj-ea"/>
                <a:ea typeface="+mj-ea"/>
              </a:rPr>
              <a:t>社会</a:t>
            </a:r>
            <a:r>
              <a:rPr lang="zh-CN" altLang="zh-CN" sz="2000" dirty="0">
                <a:solidFill>
                  <a:schemeClr val="tx2"/>
                </a:solidFill>
                <a:latin typeface="+mj-ea"/>
                <a:ea typeface="+mj-ea"/>
              </a:rPr>
              <a:t>的社会存在，也就是说，人口因素对社会的发展不起决定性作用。 </a:t>
            </a:r>
            <a:endParaRPr lang="zh-CN" altLang="zh-CN" sz="2000" dirty="0">
              <a:solidFill>
                <a:schemeClr val="tx2"/>
              </a:solidFill>
              <a:latin typeface="+mj-ea"/>
              <a:ea typeface="+mj-ea"/>
            </a:endParaRPr>
          </a:p>
          <a:p>
            <a:pPr>
              <a:lnSpc>
                <a:spcPts val="2800"/>
              </a:lnSpc>
            </a:pPr>
            <a:r>
              <a:rPr lang="en-US" altLang="zh-CN" sz="2000" dirty="0">
                <a:solidFill>
                  <a:srgbClr val="FF0000"/>
                </a:solidFill>
                <a:latin typeface="+mj-ea"/>
                <a:ea typeface="+mj-ea"/>
              </a:rPr>
              <a:t>4.</a:t>
            </a:r>
            <a:r>
              <a:rPr lang="zh-CN" altLang="zh-CN" sz="2000" dirty="0">
                <a:solidFill>
                  <a:srgbClr val="FF0000"/>
                </a:solidFill>
                <a:latin typeface="+mj-ea"/>
                <a:ea typeface="+mj-ea"/>
              </a:rPr>
              <a:t>物质生产方式是社会历史发展的决定力量。</a:t>
            </a:r>
            <a:r>
              <a:rPr lang="zh-CN" altLang="zh-CN" sz="2000" dirty="0">
                <a:solidFill>
                  <a:schemeClr val="tx2"/>
                </a:solidFill>
                <a:latin typeface="+mj-ea"/>
                <a:ea typeface="+mj-ea"/>
              </a:rPr>
              <a:t>首先，物质生产活动及</a:t>
            </a:r>
            <a:r>
              <a:rPr lang="zh-CN" altLang="zh-CN" sz="2000" dirty="0">
                <a:solidFill>
                  <a:schemeClr val="tx2"/>
                </a:solidFill>
                <a:latin typeface="+mj-ea"/>
                <a:ea typeface="+mj-ea"/>
              </a:rPr>
              <a:t>生产方式</a:t>
            </a:r>
            <a:r>
              <a:rPr lang="zh-CN" altLang="zh-CN" sz="2000" dirty="0">
                <a:solidFill>
                  <a:schemeClr val="tx2"/>
                </a:solidFill>
                <a:latin typeface="+mj-ea"/>
                <a:ea typeface="+mj-ea"/>
              </a:rPr>
              <a:t>是人类社会赖以存在和发展的基础，是人类其他一切活动的首要前提。其次</a:t>
            </a:r>
            <a:r>
              <a:rPr lang="zh-CN" altLang="zh-CN" sz="2000" dirty="0">
                <a:solidFill>
                  <a:schemeClr val="tx2"/>
                </a:solidFill>
                <a:latin typeface="+mj-ea"/>
                <a:ea typeface="+mj-ea"/>
              </a:rPr>
              <a:t>，物质</a:t>
            </a:r>
            <a:r>
              <a:rPr lang="zh-CN" altLang="zh-CN" sz="2000" dirty="0">
                <a:solidFill>
                  <a:schemeClr val="tx2"/>
                </a:solidFill>
                <a:latin typeface="+mj-ea"/>
                <a:ea typeface="+mj-ea"/>
              </a:rPr>
              <a:t>生产活动及生产方式决定了社会结构、性质和面貌，制约着人们的经济生活</a:t>
            </a:r>
            <a:r>
              <a:rPr lang="zh-CN" altLang="zh-CN" sz="2000" dirty="0">
                <a:solidFill>
                  <a:schemeClr val="tx2"/>
                </a:solidFill>
                <a:latin typeface="+mj-ea"/>
                <a:ea typeface="+mj-ea"/>
              </a:rPr>
              <a:t>、政治</a:t>
            </a:r>
            <a:r>
              <a:rPr lang="zh-CN" altLang="zh-CN" sz="2000" dirty="0">
                <a:solidFill>
                  <a:schemeClr val="tx2"/>
                </a:solidFill>
                <a:latin typeface="+mj-ea"/>
                <a:ea typeface="+mj-ea"/>
              </a:rPr>
              <a:t>生活和精神生活等全部社会生活。最后，物质生产活动及生产方式的变化</a:t>
            </a:r>
            <a:r>
              <a:rPr lang="zh-CN" altLang="zh-CN" sz="2000" dirty="0">
                <a:solidFill>
                  <a:schemeClr val="tx2"/>
                </a:solidFill>
                <a:latin typeface="+mj-ea"/>
                <a:ea typeface="+mj-ea"/>
              </a:rPr>
              <a:t>发展</a:t>
            </a:r>
            <a:r>
              <a:rPr lang="zh-CN" altLang="zh-CN" sz="2000" dirty="0">
                <a:solidFill>
                  <a:schemeClr val="tx2"/>
                </a:solidFill>
                <a:latin typeface="+mj-ea"/>
                <a:ea typeface="+mj-ea"/>
              </a:rPr>
              <a:t>决定整个社会历史的变化发展，决定社会形态从低级向高级的更替和发展。</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42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（三）社会意识的相对独立性及其反作用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782900" y="836712"/>
            <a:ext cx="10081120" cy="4975208"/>
          </a:xfrm>
          <a:prstGeom prst="rect">
            <a:avLst/>
          </a:prstGeom>
        </p:spPr>
        <p:txBody>
          <a:bodyPr wrap="square">
            <a:spAutoFit/>
          </a:bodyPr>
          <a:lstStyle/>
          <a:p>
            <a:pPr>
              <a:lnSpc>
                <a:spcPts val="3200"/>
              </a:lnSpc>
            </a:pPr>
            <a:r>
              <a:rPr lang="en-US" altLang="zh-CN" sz="2000" dirty="0" smtClean="0">
                <a:solidFill>
                  <a:srgbClr val="FF0000"/>
                </a:solidFill>
                <a:latin typeface="+mj-ea"/>
                <a:ea typeface="+mj-ea"/>
              </a:rPr>
              <a:t>1</a:t>
            </a:r>
            <a:r>
              <a:rPr lang="en-US" altLang="zh-CN" sz="2000" dirty="0">
                <a:solidFill>
                  <a:srgbClr val="FF0000"/>
                </a:solidFill>
                <a:latin typeface="+mj-ea"/>
                <a:ea typeface="+mj-ea"/>
              </a:rPr>
              <a:t>.</a:t>
            </a:r>
            <a:r>
              <a:rPr lang="zh-CN" altLang="en-US" sz="2000" dirty="0">
                <a:solidFill>
                  <a:srgbClr val="FF0000"/>
                </a:solidFill>
                <a:latin typeface="+mj-ea"/>
                <a:ea typeface="+mj-ea"/>
              </a:rPr>
              <a:t>社会意识的复杂构成。</a:t>
            </a:r>
            <a:r>
              <a:rPr lang="zh-CN" altLang="en-US" sz="2000" dirty="0">
                <a:solidFill>
                  <a:schemeClr val="tx2"/>
                </a:solidFill>
                <a:latin typeface="+mj-ea"/>
                <a:ea typeface="+mj-ea"/>
              </a:rPr>
              <a:t>社会意识是社会生活的精神方面，是社会存在的</a:t>
            </a:r>
            <a:r>
              <a:rPr lang="zh-CN" altLang="en-US" sz="2000" dirty="0" smtClean="0">
                <a:solidFill>
                  <a:schemeClr val="tx2"/>
                </a:solidFill>
                <a:latin typeface="+mj-ea"/>
                <a:ea typeface="+mj-ea"/>
              </a:rPr>
              <a:t>反映</a:t>
            </a:r>
            <a:r>
              <a:rPr lang="zh-CN" altLang="en-US" sz="2000" dirty="0">
                <a:solidFill>
                  <a:schemeClr val="tx2"/>
                </a:solidFill>
                <a:latin typeface="+mj-ea"/>
                <a:ea typeface="+mj-ea"/>
              </a:rPr>
              <a:t>。从主体层面上来说，社会意识可分为个人意识和群体意识；从高低不同的</a:t>
            </a:r>
            <a:r>
              <a:rPr lang="zh-CN" altLang="en-US" sz="2000" dirty="0" smtClean="0">
                <a:solidFill>
                  <a:schemeClr val="tx2"/>
                </a:solidFill>
                <a:latin typeface="+mj-ea"/>
                <a:ea typeface="+mj-ea"/>
              </a:rPr>
              <a:t>层次</a:t>
            </a:r>
            <a:r>
              <a:rPr lang="zh-CN" altLang="en-US" sz="2000" dirty="0">
                <a:solidFill>
                  <a:schemeClr val="tx2"/>
                </a:solidFill>
                <a:latin typeface="+mj-ea"/>
                <a:ea typeface="+mj-ea"/>
              </a:rPr>
              <a:t>来说，社会意识可分为社会心理和社会意识形式；从与上层建筑的关系而言</a:t>
            </a:r>
            <a:r>
              <a:rPr lang="zh-CN" altLang="en-US" sz="2000" dirty="0" smtClean="0">
                <a:solidFill>
                  <a:schemeClr val="tx2"/>
                </a:solidFill>
                <a:latin typeface="+mj-ea"/>
                <a:ea typeface="+mj-ea"/>
              </a:rPr>
              <a:t>，社会意识</a:t>
            </a:r>
            <a:r>
              <a:rPr lang="zh-CN" altLang="en-US" sz="2000" dirty="0">
                <a:solidFill>
                  <a:schemeClr val="tx2"/>
                </a:solidFill>
                <a:latin typeface="+mj-ea"/>
                <a:ea typeface="+mj-ea"/>
              </a:rPr>
              <a:t>可分为上层建筑的社会意识形式和非上层建筑的社会意识形式。 </a:t>
            </a:r>
            <a:endParaRPr lang="zh-CN" altLang="en-US" sz="2000" dirty="0">
              <a:solidFill>
                <a:schemeClr val="tx2"/>
              </a:solidFill>
              <a:latin typeface="+mj-ea"/>
              <a:ea typeface="+mj-ea"/>
            </a:endParaRPr>
          </a:p>
          <a:p>
            <a:pPr>
              <a:lnSpc>
                <a:spcPts val="3200"/>
              </a:lnSpc>
            </a:pPr>
            <a:r>
              <a:rPr lang="en-US" altLang="zh-CN" sz="2000" dirty="0">
                <a:solidFill>
                  <a:srgbClr val="FF0000"/>
                </a:solidFill>
                <a:latin typeface="+mj-ea"/>
                <a:ea typeface="+mj-ea"/>
              </a:rPr>
              <a:t>2.</a:t>
            </a:r>
            <a:r>
              <a:rPr lang="zh-CN" altLang="en-US" sz="2000" dirty="0">
                <a:solidFill>
                  <a:srgbClr val="FF0000"/>
                </a:solidFill>
                <a:latin typeface="+mj-ea"/>
                <a:ea typeface="+mj-ea"/>
              </a:rPr>
              <a:t>社会意识对于社会存在具有相对独立性。</a:t>
            </a:r>
            <a:r>
              <a:rPr lang="zh-CN" altLang="en-US" sz="2000" dirty="0">
                <a:solidFill>
                  <a:schemeClr val="tx2"/>
                </a:solidFill>
                <a:latin typeface="+mj-ea"/>
                <a:ea typeface="+mj-ea"/>
              </a:rPr>
              <a:t>首先，社会意识与社会存在</a:t>
            </a:r>
            <a:r>
              <a:rPr lang="zh-CN" altLang="en-US" sz="2000" dirty="0" smtClean="0">
                <a:solidFill>
                  <a:schemeClr val="tx2"/>
                </a:solidFill>
                <a:latin typeface="+mj-ea"/>
                <a:ea typeface="+mj-ea"/>
              </a:rPr>
              <a:t>发展具有</a:t>
            </a:r>
            <a:r>
              <a:rPr lang="zh-CN" altLang="en-US" sz="2000" dirty="0">
                <a:solidFill>
                  <a:schemeClr val="tx2"/>
                </a:solidFill>
                <a:latin typeface="+mj-ea"/>
                <a:ea typeface="+mj-ea"/>
              </a:rPr>
              <a:t>不完全同步性和不平衡性；其次，社会意识内部各种形式之间相互影响，</a:t>
            </a:r>
            <a:r>
              <a:rPr lang="zh-CN" altLang="en-US" sz="2000" dirty="0" smtClean="0">
                <a:solidFill>
                  <a:schemeClr val="tx2"/>
                </a:solidFill>
                <a:latin typeface="+mj-ea"/>
                <a:ea typeface="+mj-ea"/>
              </a:rPr>
              <a:t>各自</a:t>
            </a:r>
            <a:r>
              <a:rPr lang="zh-CN" altLang="en-US" sz="2000" dirty="0">
                <a:solidFill>
                  <a:schemeClr val="tx2"/>
                </a:solidFill>
                <a:latin typeface="+mj-ea"/>
                <a:ea typeface="+mj-ea"/>
              </a:rPr>
              <a:t>具有历史的继承性；最后，社会意识对社会存在具有能动的反作用，这是</a:t>
            </a:r>
            <a:r>
              <a:rPr lang="zh-CN" altLang="en-US" sz="2000" dirty="0" smtClean="0">
                <a:solidFill>
                  <a:schemeClr val="tx2"/>
                </a:solidFill>
                <a:latin typeface="+mj-ea"/>
                <a:ea typeface="+mj-ea"/>
              </a:rPr>
              <a:t>社会意识</a:t>
            </a:r>
            <a:r>
              <a:rPr lang="zh-CN" altLang="en-US" sz="2000" dirty="0">
                <a:solidFill>
                  <a:schemeClr val="tx2"/>
                </a:solidFill>
                <a:latin typeface="+mj-ea"/>
                <a:ea typeface="+mj-ea"/>
              </a:rPr>
              <a:t>相对独立性的突出表现。 </a:t>
            </a:r>
            <a:endParaRPr lang="zh-CN" altLang="en-US" sz="2000" dirty="0">
              <a:solidFill>
                <a:schemeClr val="tx2"/>
              </a:solidFill>
              <a:latin typeface="+mj-ea"/>
              <a:ea typeface="+mj-ea"/>
            </a:endParaRPr>
          </a:p>
          <a:p>
            <a:pPr>
              <a:lnSpc>
                <a:spcPts val="3200"/>
              </a:lnSpc>
            </a:pPr>
            <a:r>
              <a:rPr lang="en-US" altLang="zh-CN" sz="2000" dirty="0">
                <a:solidFill>
                  <a:srgbClr val="FF0000"/>
                </a:solidFill>
                <a:latin typeface="+mj-ea"/>
                <a:ea typeface="+mj-ea"/>
              </a:rPr>
              <a:t>3.</a:t>
            </a:r>
            <a:r>
              <a:rPr lang="zh-CN" altLang="en-US" sz="2000" dirty="0">
                <a:solidFill>
                  <a:srgbClr val="FF0000"/>
                </a:solidFill>
                <a:latin typeface="+mj-ea"/>
                <a:ea typeface="+mj-ea"/>
              </a:rPr>
              <a:t>社会意识的相对独立性及其反作用的重大现实意义。</a:t>
            </a:r>
            <a:r>
              <a:rPr lang="zh-CN" altLang="en-US" sz="2000" dirty="0">
                <a:solidFill>
                  <a:schemeClr val="tx2"/>
                </a:solidFill>
                <a:latin typeface="+mj-ea"/>
                <a:ea typeface="+mj-ea"/>
              </a:rPr>
              <a:t>在人类历史发展中</a:t>
            </a:r>
            <a:r>
              <a:rPr lang="zh-CN" altLang="en-US" sz="2000" dirty="0" smtClean="0">
                <a:solidFill>
                  <a:schemeClr val="tx2"/>
                </a:solidFill>
                <a:latin typeface="+mj-ea"/>
                <a:ea typeface="+mj-ea"/>
              </a:rPr>
              <a:t>，先进</a:t>
            </a:r>
            <a:r>
              <a:rPr lang="zh-CN" altLang="en-US" sz="2000" dirty="0">
                <a:solidFill>
                  <a:schemeClr val="tx2"/>
                </a:solidFill>
                <a:latin typeface="+mj-ea"/>
                <a:ea typeface="+mj-ea"/>
              </a:rPr>
              <a:t>文化是有效地解决人类社会生存和发展中各种矛盾的精神武器。在当代，</a:t>
            </a:r>
            <a:r>
              <a:rPr lang="zh-CN" altLang="en-US" sz="2000" dirty="0" smtClean="0">
                <a:solidFill>
                  <a:schemeClr val="tx2"/>
                </a:solidFill>
                <a:latin typeface="+mj-ea"/>
                <a:ea typeface="+mj-ea"/>
              </a:rPr>
              <a:t>文化</a:t>
            </a:r>
            <a:r>
              <a:rPr lang="zh-CN" altLang="en-US" sz="2000" dirty="0">
                <a:solidFill>
                  <a:schemeClr val="tx2"/>
                </a:solidFill>
                <a:latin typeface="+mj-ea"/>
                <a:ea typeface="+mj-ea"/>
              </a:rPr>
              <a:t>与经济相互交融，在综合国力竞争中的地位和作用越来越突出。在当代中国</a:t>
            </a:r>
            <a:r>
              <a:rPr lang="zh-CN" altLang="en-US" sz="2000" dirty="0" smtClean="0">
                <a:solidFill>
                  <a:schemeClr val="tx2"/>
                </a:solidFill>
                <a:latin typeface="+mj-ea"/>
                <a:ea typeface="+mj-ea"/>
              </a:rPr>
              <a:t>，坚持</a:t>
            </a:r>
            <a:r>
              <a:rPr lang="zh-CN" altLang="en-US" sz="2000" dirty="0">
                <a:solidFill>
                  <a:schemeClr val="tx2"/>
                </a:solidFill>
                <a:latin typeface="+mj-ea"/>
                <a:ea typeface="+mj-ea"/>
              </a:rPr>
              <a:t>马克思主义的理论指导，必须走中国特色社会主义文化发展道路，不断以</a:t>
            </a:r>
            <a:r>
              <a:rPr lang="zh-CN" altLang="en-US" sz="2000" dirty="0" smtClean="0">
                <a:solidFill>
                  <a:schemeClr val="tx2"/>
                </a:solidFill>
                <a:latin typeface="+mj-ea"/>
                <a:ea typeface="+mj-ea"/>
              </a:rPr>
              <a:t>思想</a:t>
            </a:r>
            <a:r>
              <a:rPr lang="zh-CN" altLang="en-US" sz="2000" dirty="0">
                <a:solidFill>
                  <a:schemeClr val="tx2"/>
                </a:solidFill>
                <a:latin typeface="+mj-ea"/>
                <a:ea typeface="+mj-ea"/>
              </a:rPr>
              <a:t>文化新觉醒、理论创造新成果、文化建设新成就激发全民族创造活力。</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42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 y="5623211"/>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777901" y="2907663"/>
            <a:ext cx="9145017" cy="1015663"/>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pPr algn="ctr"/>
            <a:r>
              <a:rPr lang="zh-CN" altLang="zh-CN" sz="4000" b="1" dirty="0" smtClean="0"/>
              <a:t>专题</a:t>
            </a:r>
            <a:r>
              <a:rPr lang="zh-CN" altLang="en-US" sz="4000" b="1" dirty="0" smtClean="0"/>
              <a:t>八    </a:t>
            </a:r>
            <a:r>
              <a:rPr lang="zh-CN" altLang="zh-CN" sz="4000" b="1" dirty="0" smtClean="0"/>
              <a:t>社会</a:t>
            </a:r>
            <a:r>
              <a:rPr lang="zh-CN" altLang="zh-CN" sz="4000" b="1" dirty="0"/>
              <a:t>基本矛盾与社会发展规律</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2973275"/>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73536" y="2973275"/>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4370809"/>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4370809"/>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566901" y="3038074"/>
            <a:ext cx="5787629"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经济基础与上层建筑的矛盾运动及其规律</a:t>
            </a:r>
            <a:endParaRPr lang="zh-CN" altLang="zh-CN"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639343" y="4479503"/>
            <a:ext cx="5139558"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社会形态更替的一般规律及其特殊性</a:t>
            </a:r>
            <a:endParaRPr lang="zh-CN" altLang="en-US" sz="2400" dirty="0">
              <a:solidFill>
                <a:schemeClr val="tx2"/>
              </a:solidFill>
            </a:endParaRPr>
          </a:p>
        </p:txBody>
      </p:sp>
      <p:sp>
        <p:nvSpPr>
          <p:cNvPr id="59" name="TextBox 58"/>
          <p:cNvSpPr txBox="1"/>
          <p:nvPr/>
        </p:nvSpPr>
        <p:spPr>
          <a:xfrm>
            <a:off x="4813879" y="3007295"/>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4374334"/>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25" name="Freeform 23"/>
          <p:cNvSpPr/>
          <p:nvPr/>
        </p:nvSpPr>
        <p:spPr bwMode="auto">
          <a:xfrm>
            <a:off x="4658221" y="1826887"/>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03686" y="1826887"/>
            <a:ext cx="5754607"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566901" y="1919220"/>
            <a:ext cx="597106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生产力与生产关系的矛盾运动及其规律 </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18268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14:presetBounceEnd="50000">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14:bounceEnd="50000">
                                          <p:cBhvr additive="base">
                                            <p:cTn id="91"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400" fill="hold"/>
                                            <p:tgtEl>
                                              <p:spTgt spid="44"/>
                                            </p:tgtEl>
                                            <p:attrNameLst>
                                              <p:attrName>ppt_x</p:attrName>
                                            </p:attrNameLst>
                                          </p:cBhvr>
                                          <p:tavLst>
                                            <p:tav tm="0">
                                              <p:val>
                                                <p:strVal val="0-#ppt_w/2"/>
                                              </p:val>
                                            </p:tav>
                                            <p:tav tm="100000">
                                              <p:val>
                                                <p:strVal val="#ppt_x"/>
                                              </p:val>
                                            </p:tav>
                                          </p:tavLst>
                                        </p:anim>
                                        <p:anim calcmode="lin" valueType="num">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2271" y="154085"/>
            <a:ext cx="876855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（二）什么是马克思主义？</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633885" y="1052736"/>
            <a:ext cx="8136904" cy="3785652"/>
          </a:xfrm>
          <a:prstGeom prst="rect">
            <a:avLst/>
          </a:prstGeom>
        </p:spPr>
        <p:txBody>
          <a:bodyPr wrap="square">
            <a:spAutoFit/>
          </a:bodyPr>
          <a:lstStyle/>
          <a:p>
            <a:pPr algn="just">
              <a:lnSpc>
                <a:spcPct val="150000"/>
              </a:lnSpc>
            </a:pPr>
            <a:r>
              <a:rPr lang="zh-CN" altLang="en-US" sz="2000" dirty="0" smtClean="0">
                <a:solidFill>
                  <a:schemeClr val="tx2"/>
                </a:solidFill>
                <a:latin typeface="+mj-ea"/>
                <a:ea typeface="+mj-ea"/>
                <a:sym typeface="Wingdings" panose="05000000000000000000"/>
              </a:rPr>
              <a:t>      </a:t>
            </a:r>
            <a:r>
              <a:rPr lang="zh-CN" altLang="en-US" sz="2000" dirty="0">
                <a:solidFill>
                  <a:schemeClr val="tx2"/>
                </a:solidFill>
                <a:latin typeface="+mj-ea"/>
                <a:ea typeface="+mj-ea"/>
              </a:rPr>
              <a:t>马克思主义是由马克思和恩格斯创立并为后继者所不断发展的科学理论体 </a:t>
            </a:r>
            <a:r>
              <a:rPr lang="zh-CN" altLang="en-US" sz="2000" dirty="0" smtClean="0">
                <a:solidFill>
                  <a:schemeClr val="tx2"/>
                </a:solidFill>
                <a:latin typeface="+mj-ea"/>
                <a:ea typeface="+mj-ea"/>
              </a:rPr>
              <a:t>系</a:t>
            </a:r>
            <a:r>
              <a:rPr lang="zh-CN" altLang="en-US" sz="2000" dirty="0">
                <a:solidFill>
                  <a:schemeClr val="tx2"/>
                </a:solidFill>
                <a:latin typeface="+mj-ea"/>
                <a:ea typeface="+mj-ea"/>
              </a:rPr>
              <a:t>，是关于自然、社会和人类思维发展一般规律的学说，是关于社会主义必然代 </a:t>
            </a:r>
            <a:r>
              <a:rPr lang="zh-CN" altLang="en-US" sz="2000" dirty="0" smtClean="0">
                <a:solidFill>
                  <a:schemeClr val="tx2"/>
                </a:solidFill>
                <a:latin typeface="+mj-ea"/>
                <a:ea typeface="+mj-ea"/>
              </a:rPr>
              <a:t>替</a:t>
            </a:r>
            <a:r>
              <a:rPr lang="zh-CN" altLang="en-US" sz="2000" dirty="0">
                <a:solidFill>
                  <a:schemeClr val="tx2"/>
                </a:solidFill>
                <a:latin typeface="+mj-ea"/>
                <a:ea typeface="+mj-ea"/>
              </a:rPr>
              <a:t>资本主义、最终实现共产主义的学说，是关于无产阶级解放、全人类解放和每 </a:t>
            </a:r>
            <a:r>
              <a:rPr lang="zh-CN" altLang="en-US" sz="2000" dirty="0" smtClean="0">
                <a:solidFill>
                  <a:schemeClr val="tx2"/>
                </a:solidFill>
                <a:latin typeface="+mj-ea"/>
                <a:ea typeface="+mj-ea"/>
              </a:rPr>
              <a:t>个人</a:t>
            </a:r>
            <a:r>
              <a:rPr lang="zh-CN" altLang="en-US" sz="2000" dirty="0">
                <a:solidFill>
                  <a:schemeClr val="tx2"/>
                </a:solidFill>
                <a:latin typeface="+mj-ea"/>
                <a:ea typeface="+mj-ea"/>
              </a:rPr>
              <a:t>自由而全面发展的学说，是指引人民创造美好生活的行动指南。 </a:t>
            </a:r>
            <a:endParaRPr lang="zh-CN" altLang="en-US" sz="2000" dirty="0">
              <a:solidFill>
                <a:schemeClr val="tx2"/>
              </a:solidFill>
              <a:latin typeface="+mj-ea"/>
              <a:ea typeface="+mj-ea"/>
            </a:endParaRPr>
          </a:p>
          <a:p>
            <a:pPr algn="just">
              <a:lnSpc>
                <a:spcPct val="150000"/>
              </a:lnSpc>
            </a:pPr>
            <a:r>
              <a:rPr lang="zh-CN" altLang="en-US" sz="2000" dirty="0">
                <a:solidFill>
                  <a:schemeClr val="tx2"/>
                </a:solidFill>
                <a:latin typeface="+mj-ea"/>
                <a:sym typeface="Wingdings" panose="05000000000000000000"/>
              </a:rPr>
              <a:t> </a:t>
            </a:r>
            <a:r>
              <a:rPr lang="zh-CN" altLang="en-US" sz="2000" dirty="0" smtClean="0">
                <a:solidFill>
                  <a:schemeClr val="tx2"/>
                </a:solidFill>
                <a:latin typeface="+mj-ea"/>
                <a:sym typeface="Wingdings" panose="05000000000000000000"/>
              </a:rPr>
              <a:t>     </a:t>
            </a:r>
            <a:r>
              <a:rPr lang="zh-CN" altLang="en-US" sz="2000" dirty="0" smtClean="0">
                <a:solidFill>
                  <a:schemeClr val="tx2"/>
                </a:solidFill>
                <a:latin typeface="+mj-ea"/>
                <a:ea typeface="+mj-ea"/>
              </a:rPr>
              <a:t>马克思主义</a:t>
            </a:r>
            <a:r>
              <a:rPr lang="zh-CN" altLang="en-US" sz="2000" dirty="0">
                <a:solidFill>
                  <a:schemeClr val="tx2"/>
                </a:solidFill>
                <a:latin typeface="+mj-ea"/>
                <a:ea typeface="+mj-ea"/>
              </a:rPr>
              <a:t>既包括由马克思、恩格斯创立和列宁等发展了的马克思主义，也 </a:t>
            </a:r>
            <a:r>
              <a:rPr lang="zh-CN" altLang="en-US" sz="2000" dirty="0" smtClean="0">
                <a:solidFill>
                  <a:schemeClr val="tx2"/>
                </a:solidFill>
                <a:latin typeface="+mj-ea"/>
                <a:ea typeface="+mj-ea"/>
              </a:rPr>
              <a:t>包括</a:t>
            </a:r>
            <a:r>
              <a:rPr lang="zh-CN" altLang="en-US" sz="2000" dirty="0">
                <a:solidFill>
                  <a:schemeClr val="tx2"/>
                </a:solidFill>
                <a:latin typeface="+mj-ea"/>
                <a:ea typeface="+mj-ea"/>
              </a:rPr>
              <a:t>中国共产党人将其与中国具体实际相结合，不断推进马克思主义中国化的</a:t>
            </a:r>
            <a:r>
              <a:rPr lang="zh-CN" altLang="en-US" sz="2000" dirty="0" smtClean="0">
                <a:solidFill>
                  <a:schemeClr val="tx2"/>
                </a:solidFill>
                <a:latin typeface="+mj-ea"/>
                <a:ea typeface="+mj-ea"/>
              </a:rPr>
              <a:t>理论</a:t>
            </a:r>
            <a:r>
              <a:rPr lang="zh-CN" altLang="en-US" sz="2000" dirty="0">
                <a:solidFill>
                  <a:schemeClr val="tx2"/>
                </a:solidFill>
                <a:latin typeface="+mj-ea"/>
                <a:ea typeface="+mj-ea"/>
              </a:rPr>
              <a:t>成果。 </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14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（一）生产力与生产关系的矛盾运动及其规律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304107" y="836712"/>
            <a:ext cx="11482906" cy="5427127"/>
          </a:xfrm>
          <a:prstGeom prst="rect">
            <a:avLst/>
          </a:prstGeom>
        </p:spPr>
        <p:txBody>
          <a:bodyPr wrap="square">
            <a:spAutoFit/>
          </a:bodyPr>
          <a:lstStyle/>
          <a:p>
            <a:pPr>
              <a:lnSpc>
                <a:spcPts val="2600"/>
              </a:lnSpc>
            </a:pPr>
            <a:r>
              <a:rPr lang="zh-CN" altLang="en-US" sz="2000" dirty="0" smtClean="0">
                <a:solidFill>
                  <a:schemeClr val="tx2">
                    <a:lumMod val="75000"/>
                  </a:schemeClr>
                </a:solidFill>
                <a:latin typeface="+mj-ea"/>
                <a:ea typeface="+mj-ea"/>
              </a:rPr>
              <a:t>       主要</a:t>
            </a:r>
            <a:r>
              <a:rPr lang="zh-CN" altLang="en-US" sz="2000" dirty="0">
                <a:solidFill>
                  <a:schemeClr val="tx2">
                    <a:lumMod val="75000"/>
                  </a:schemeClr>
                </a:solidFill>
                <a:latin typeface="+mj-ea"/>
                <a:ea typeface="+mj-ea"/>
              </a:rPr>
              <a:t>讲授两个范畴的基本内涵及其辩证关系，在此基础上讲授生产关系</a:t>
            </a:r>
            <a:r>
              <a:rPr lang="zh-CN" altLang="en-US" sz="2000" dirty="0" smtClean="0">
                <a:solidFill>
                  <a:schemeClr val="tx2">
                    <a:lumMod val="75000"/>
                  </a:schemeClr>
                </a:solidFill>
                <a:latin typeface="+mj-ea"/>
                <a:ea typeface="+mj-ea"/>
              </a:rPr>
              <a:t>一定要</a:t>
            </a:r>
            <a:r>
              <a:rPr lang="zh-CN" altLang="en-US" sz="2000" dirty="0">
                <a:solidFill>
                  <a:schemeClr val="tx2">
                    <a:lumMod val="75000"/>
                  </a:schemeClr>
                </a:solidFill>
                <a:latin typeface="+mj-ea"/>
                <a:ea typeface="+mj-ea"/>
              </a:rPr>
              <a:t>适合生产力状况的规律。 </a:t>
            </a:r>
            <a:endParaRPr lang="zh-CN" altLang="en-US" sz="2000" dirty="0">
              <a:solidFill>
                <a:schemeClr val="tx2">
                  <a:lumMod val="75000"/>
                </a:schemeClr>
              </a:solidFill>
              <a:latin typeface="+mj-ea"/>
              <a:ea typeface="+mj-ea"/>
            </a:endParaRPr>
          </a:p>
          <a:p>
            <a:pPr>
              <a:lnSpc>
                <a:spcPts val="2600"/>
              </a:lnSpc>
            </a:pPr>
            <a:r>
              <a:rPr lang="en-US" altLang="zh-CN" sz="2000" dirty="0">
                <a:solidFill>
                  <a:srgbClr val="FF0000"/>
                </a:solidFill>
                <a:latin typeface="+mj-ea"/>
                <a:ea typeface="+mj-ea"/>
              </a:rPr>
              <a:t>1.</a:t>
            </a:r>
            <a:r>
              <a:rPr lang="zh-CN" altLang="en-US" sz="2000" dirty="0">
                <a:solidFill>
                  <a:srgbClr val="FF0000"/>
                </a:solidFill>
                <a:latin typeface="+mj-ea"/>
                <a:ea typeface="+mj-ea"/>
              </a:rPr>
              <a:t>生产力是人类在生产实践中形成的改造和影响自然以使其适合社会</a:t>
            </a:r>
            <a:r>
              <a:rPr lang="zh-CN" altLang="en-US" sz="2000" dirty="0" smtClean="0">
                <a:solidFill>
                  <a:srgbClr val="FF0000"/>
                </a:solidFill>
                <a:latin typeface="+mj-ea"/>
                <a:ea typeface="+mj-ea"/>
              </a:rPr>
              <a:t>需要的</a:t>
            </a:r>
            <a:r>
              <a:rPr lang="zh-CN" altLang="en-US" sz="2000" dirty="0">
                <a:solidFill>
                  <a:srgbClr val="FF0000"/>
                </a:solidFill>
                <a:latin typeface="+mj-ea"/>
                <a:ea typeface="+mj-ea"/>
              </a:rPr>
              <a:t>物质力量</a:t>
            </a:r>
            <a:r>
              <a:rPr lang="zh-CN" altLang="en-US" sz="2000" dirty="0">
                <a:solidFill>
                  <a:schemeClr val="tx2">
                    <a:lumMod val="75000"/>
                  </a:schemeClr>
                </a:solidFill>
                <a:latin typeface="+mj-ea"/>
                <a:ea typeface="+mj-ea"/>
              </a:rPr>
              <a:t>。它包括生产力的水平、性质、状况和发展要求等方面，包括三个</a:t>
            </a:r>
            <a:r>
              <a:rPr lang="zh-CN" altLang="en-US" sz="2000" dirty="0" smtClean="0">
                <a:solidFill>
                  <a:schemeClr val="tx2">
                    <a:lumMod val="75000"/>
                  </a:schemeClr>
                </a:solidFill>
                <a:latin typeface="+mj-ea"/>
                <a:ea typeface="+mj-ea"/>
              </a:rPr>
              <a:t>基本</a:t>
            </a:r>
            <a:r>
              <a:rPr lang="zh-CN" altLang="en-US" sz="2000" dirty="0">
                <a:solidFill>
                  <a:schemeClr val="tx2">
                    <a:lumMod val="75000"/>
                  </a:schemeClr>
                </a:solidFill>
                <a:latin typeface="+mj-ea"/>
                <a:ea typeface="+mj-ea"/>
              </a:rPr>
              <a:t>要素：劳动资料、劳动对象和劳动者。“人”是生产力中的第一要素。</a:t>
            </a:r>
            <a:r>
              <a:rPr lang="zh-CN" altLang="en-US" sz="2000" dirty="0" smtClean="0">
                <a:solidFill>
                  <a:schemeClr val="tx2">
                    <a:lumMod val="75000"/>
                  </a:schemeClr>
                </a:solidFill>
                <a:latin typeface="+mj-ea"/>
                <a:ea typeface="+mj-ea"/>
              </a:rPr>
              <a:t>除此之外</a:t>
            </a:r>
            <a:r>
              <a:rPr lang="zh-CN" altLang="en-US" sz="2000" dirty="0">
                <a:solidFill>
                  <a:schemeClr val="tx2">
                    <a:lumMod val="75000"/>
                  </a:schemeClr>
                </a:solidFill>
                <a:latin typeface="+mj-ea"/>
                <a:ea typeface="+mj-ea"/>
              </a:rPr>
              <a:t>，还有一个非常重要的渗透性要素</a:t>
            </a:r>
            <a:r>
              <a:rPr lang="en-US" altLang="zh-CN" sz="2000" dirty="0">
                <a:solidFill>
                  <a:schemeClr val="tx2">
                    <a:lumMod val="75000"/>
                  </a:schemeClr>
                </a:solidFill>
                <a:latin typeface="+mj-ea"/>
                <a:ea typeface="+mj-ea"/>
              </a:rPr>
              <a:t>——</a:t>
            </a:r>
            <a:r>
              <a:rPr lang="zh-CN" altLang="en-US" sz="2000" dirty="0">
                <a:solidFill>
                  <a:schemeClr val="tx2">
                    <a:lumMod val="75000"/>
                  </a:schemeClr>
                </a:solidFill>
                <a:latin typeface="+mj-ea"/>
                <a:ea typeface="+mj-ea"/>
              </a:rPr>
              <a:t>科学技术。在当代社会，科学技术是</a:t>
            </a:r>
            <a:r>
              <a:rPr lang="zh-CN" altLang="en-US" sz="2000" dirty="0" smtClean="0">
                <a:solidFill>
                  <a:schemeClr val="tx2">
                    <a:lumMod val="75000"/>
                  </a:schemeClr>
                </a:solidFill>
                <a:latin typeface="+mj-ea"/>
                <a:ea typeface="+mj-ea"/>
              </a:rPr>
              <a:t>第一</a:t>
            </a:r>
            <a:r>
              <a:rPr lang="zh-CN" altLang="en-US" sz="2000" dirty="0">
                <a:solidFill>
                  <a:schemeClr val="tx2">
                    <a:lumMod val="75000"/>
                  </a:schemeClr>
                </a:solidFill>
                <a:latin typeface="+mj-ea"/>
                <a:ea typeface="+mj-ea"/>
              </a:rPr>
              <a:t>生产力。 </a:t>
            </a:r>
            <a:endParaRPr lang="zh-CN" altLang="en-US" sz="2000" dirty="0">
              <a:solidFill>
                <a:schemeClr val="tx2">
                  <a:lumMod val="75000"/>
                </a:schemeClr>
              </a:solidFill>
              <a:latin typeface="+mj-ea"/>
              <a:ea typeface="+mj-ea"/>
            </a:endParaRPr>
          </a:p>
          <a:p>
            <a:pPr>
              <a:lnSpc>
                <a:spcPts val="2600"/>
              </a:lnSpc>
            </a:pPr>
            <a:r>
              <a:rPr lang="en-US" altLang="zh-CN" sz="2000" dirty="0">
                <a:solidFill>
                  <a:srgbClr val="FF0000"/>
                </a:solidFill>
                <a:latin typeface="+mj-ea"/>
                <a:ea typeface="+mj-ea"/>
              </a:rPr>
              <a:t>2.</a:t>
            </a:r>
            <a:r>
              <a:rPr lang="zh-CN" altLang="en-US" sz="2000" dirty="0">
                <a:solidFill>
                  <a:srgbClr val="FF0000"/>
                </a:solidFill>
                <a:latin typeface="+mj-ea"/>
                <a:ea typeface="+mj-ea"/>
              </a:rPr>
              <a:t>生产关系就是人们在物质生产过程中所形成的不以人的意志为转移的</a:t>
            </a:r>
            <a:r>
              <a:rPr lang="zh-CN" altLang="en-US" sz="2000" dirty="0">
                <a:solidFill>
                  <a:srgbClr val="FF0000"/>
                </a:solidFill>
                <a:latin typeface="+mj-ea"/>
                <a:ea typeface="+mj-ea"/>
              </a:rPr>
              <a:t>经济</a:t>
            </a:r>
            <a:r>
              <a:rPr lang="zh-CN" altLang="en-US" sz="2000" dirty="0">
                <a:solidFill>
                  <a:srgbClr val="FF0000"/>
                </a:solidFill>
                <a:latin typeface="+mj-ea"/>
                <a:ea typeface="+mj-ea"/>
              </a:rPr>
              <a:t>关系。</a:t>
            </a:r>
            <a:r>
              <a:rPr lang="zh-CN" altLang="en-US" sz="2000" dirty="0">
                <a:solidFill>
                  <a:schemeClr val="tx2">
                    <a:lumMod val="75000"/>
                  </a:schemeClr>
                </a:solidFill>
                <a:latin typeface="+mj-ea"/>
                <a:ea typeface="+mj-ea"/>
              </a:rPr>
              <a:t>生产关系</a:t>
            </a:r>
            <a:r>
              <a:rPr lang="zh-CN" altLang="en-US" sz="2000" dirty="0" smtClean="0">
                <a:solidFill>
                  <a:schemeClr val="tx2">
                    <a:lumMod val="75000"/>
                  </a:schemeClr>
                </a:solidFill>
                <a:latin typeface="+mj-ea"/>
                <a:ea typeface="+mj-ea"/>
              </a:rPr>
              <a:t>有狭义</a:t>
            </a:r>
            <a:r>
              <a:rPr lang="zh-CN" altLang="en-US" sz="2000" dirty="0">
                <a:solidFill>
                  <a:schemeClr val="tx2">
                    <a:lumMod val="75000"/>
                  </a:schemeClr>
                </a:solidFill>
                <a:latin typeface="+mj-ea"/>
                <a:ea typeface="+mj-ea"/>
              </a:rPr>
              <a:t>和广义之分。广义的生产关系包括四个要素，那就是</a:t>
            </a:r>
            <a:r>
              <a:rPr lang="zh-CN" altLang="en-US" sz="2000" dirty="0" smtClean="0">
                <a:solidFill>
                  <a:schemeClr val="tx2">
                    <a:lumMod val="75000"/>
                  </a:schemeClr>
                </a:solidFill>
                <a:latin typeface="+mj-ea"/>
                <a:ea typeface="+mj-ea"/>
              </a:rPr>
              <a:t>生产</a:t>
            </a:r>
            <a:r>
              <a:rPr lang="zh-CN" altLang="en-US" sz="2000" dirty="0">
                <a:solidFill>
                  <a:schemeClr val="tx2">
                    <a:lumMod val="75000"/>
                  </a:schemeClr>
                </a:solidFill>
                <a:latin typeface="+mj-ea"/>
                <a:ea typeface="+mj-ea"/>
              </a:rPr>
              <a:t>、分配、交换和消费。狭义的生产关系是指人们在直接生产过程中所结成的</a:t>
            </a:r>
            <a:r>
              <a:rPr lang="zh-CN" altLang="en-US" sz="2000" dirty="0" smtClean="0">
                <a:solidFill>
                  <a:schemeClr val="tx2">
                    <a:lumMod val="75000"/>
                  </a:schemeClr>
                </a:solidFill>
                <a:latin typeface="+mj-ea"/>
                <a:ea typeface="+mj-ea"/>
              </a:rPr>
              <a:t>相互</a:t>
            </a:r>
            <a:r>
              <a:rPr lang="zh-CN" altLang="en-US" sz="2000" dirty="0">
                <a:solidFill>
                  <a:schemeClr val="tx2">
                    <a:lumMod val="75000"/>
                  </a:schemeClr>
                </a:solidFill>
                <a:latin typeface="+mj-ea"/>
                <a:ea typeface="+mj-ea"/>
              </a:rPr>
              <a:t>关系，它包括生产资料的所有制形式、生产中人与人之间的关系和产品的</a:t>
            </a:r>
            <a:r>
              <a:rPr lang="zh-CN" altLang="en-US" sz="2000" dirty="0" smtClean="0">
                <a:solidFill>
                  <a:schemeClr val="tx2">
                    <a:lumMod val="75000"/>
                  </a:schemeClr>
                </a:solidFill>
                <a:latin typeface="+mj-ea"/>
                <a:ea typeface="+mj-ea"/>
              </a:rPr>
              <a:t>分配形式</a:t>
            </a:r>
            <a:r>
              <a:rPr lang="zh-CN" altLang="en-US" sz="2000" dirty="0">
                <a:solidFill>
                  <a:schemeClr val="tx2">
                    <a:lumMod val="75000"/>
                  </a:schemeClr>
                </a:solidFill>
                <a:latin typeface="+mj-ea"/>
                <a:ea typeface="+mj-ea"/>
              </a:rPr>
              <a:t>；在生产关系中，生产资料的所有制形式起决定作用。 </a:t>
            </a:r>
            <a:endParaRPr lang="zh-CN" altLang="en-US" sz="2000" dirty="0">
              <a:solidFill>
                <a:schemeClr val="tx2">
                  <a:lumMod val="75000"/>
                </a:schemeClr>
              </a:solidFill>
              <a:latin typeface="+mj-ea"/>
              <a:ea typeface="+mj-ea"/>
            </a:endParaRPr>
          </a:p>
          <a:p>
            <a:pPr>
              <a:lnSpc>
                <a:spcPts val="2600"/>
              </a:lnSpc>
            </a:pPr>
            <a:r>
              <a:rPr lang="en-US" altLang="zh-CN" sz="2000" dirty="0">
                <a:solidFill>
                  <a:srgbClr val="FF0000"/>
                </a:solidFill>
                <a:latin typeface="+mj-ea"/>
                <a:ea typeface="+mj-ea"/>
              </a:rPr>
              <a:t>3.</a:t>
            </a:r>
            <a:r>
              <a:rPr lang="zh-CN" altLang="en-US" sz="2000" dirty="0">
                <a:solidFill>
                  <a:srgbClr val="FF0000"/>
                </a:solidFill>
                <a:latin typeface="+mj-ea"/>
                <a:ea typeface="+mj-ea"/>
              </a:rPr>
              <a:t>生产关系一定要适合生产力状况的规律。</a:t>
            </a:r>
            <a:r>
              <a:rPr lang="zh-CN" altLang="en-US" sz="2000" dirty="0">
                <a:solidFill>
                  <a:schemeClr val="tx2">
                    <a:lumMod val="75000"/>
                  </a:schemeClr>
                </a:solidFill>
                <a:latin typeface="+mj-ea"/>
                <a:ea typeface="+mj-ea"/>
              </a:rPr>
              <a:t>生产力决定生产关系的产生、</a:t>
            </a:r>
            <a:r>
              <a:rPr lang="zh-CN" altLang="en-US" sz="2000" dirty="0" smtClean="0">
                <a:solidFill>
                  <a:schemeClr val="tx2">
                    <a:lumMod val="75000"/>
                  </a:schemeClr>
                </a:solidFill>
                <a:latin typeface="+mj-ea"/>
                <a:ea typeface="+mj-ea"/>
              </a:rPr>
              <a:t>内容</a:t>
            </a:r>
            <a:r>
              <a:rPr lang="zh-CN" altLang="en-US" sz="2000" dirty="0">
                <a:solidFill>
                  <a:schemeClr val="tx2">
                    <a:lumMod val="75000"/>
                  </a:schemeClr>
                </a:solidFill>
                <a:latin typeface="+mj-ea"/>
                <a:ea typeface="+mj-ea"/>
              </a:rPr>
              <a:t>、性质和发展方向；生产关系对生产力具有能动的反作用</a:t>
            </a:r>
            <a:r>
              <a:rPr lang="zh-CN" altLang="en-US" sz="2000" dirty="0" smtClean="0">
                <a:solidFill>
                  <a:schemeClr val="tx2">
                    <a:lumMod val="75000"/>
                  </a:schemeClr>
                </a:solidFill>
                <a:latin typeface="+mj-ea"/>
                <a:ea typeface="+mj-ea"/>
              </a:rPr>
              <a:t>。生产关系</a:t>
            </a:r>
            <a:r>
              <a:rPr lang="zh-CN" altLang="en-US" sz="2000" dirty="0">
                <a:solidFill>
                  <a:schemeClr val="tx2">
                    <a:lumMod val="75000"/>
                  </a:schemeClr>
                </a:solidFill>
                <a:latin typeface="+mj-ea"/>
                <a:ea typeface="+mj-ea"/>
              </a:rPr>
              <a:t>对于生产力总是从基本相适合到基本不相适合、再到基本相适合</a:t>
            </a:r>
            <a:r>
              <a:rPr lang="zh-CN" altLang="en-US" sz="2000" dirty="0" smtClean="0">
                <a:solidFill>
                  <a:schemeClr val="tx2">
                    <a:lumMod val="75000"/>
                  </a:schemeClr>
                </a:solidFill>
                <a:latin typeface="+mj-ea"/>
                <a:ea typeface="+mj-ea"/>
              </a:rPr>
              <a:t>的过程</a:t>
            </a:r>
            <a:r>
              <a:rPr lang="zh-CN" altLang="en-US" sz="2000" dirty="0">
                <a:solidFill>
                  <a:schemeClr val="tx2">
                    <a:lumMod val="75000"/>
                  </a:schemeClr>
                </a:solidFill>
                <a:latin typeface="+mj-ea"/>
                <a:ea typeface="+mj-ea"/>
              </a:rPr>
              <a:t>；由此相适应，生产关系也总是从相对稳定到新旧更替、再到相对稳定的</a:t>
            </a:r>
            <a:r>
              <a:rPr lang="zh-CN" altLang="en-US" sz="2000" dirty="0" smtClean="0">
                <a:solidFill>
                  <a:schemeClr val="tx2">
                    <a:lumMod val="75000"/>
                  </a:schemeClr>
                </a:solidFill>
                <a:latin typeface="+mj-ea"/>
                <a:ea typeface="+mj-ea"/>
              </a:rPr>
              <a:t>过程</a:t>
            </a:r>
            <a:r>
              <a:rPr lang="zh-CN" altLang="en-US" sz="2000" dirty="0">
                <a:solidFill>
                  <a:schemeClr val="tx2">
                    <a:lumMod val="75000"/>
                  </a:schemeClr>
                </a:solidFill>
                <a:latin typeface="+mj-ea"/>
                <a:ea typeface="+mj-ea"/>
              </a:rPr>
              <a:t>。只有生产关系适合于生产力的发展，才能够推动社会的进步，否则就会</a:t>
            </a:r>
            <a:r>
              <a:rPr lang="zh-CN" altLang="en-US" sz="2000" dirty="0" smtClean="0">
                <a:solidFill>
                  <a:schemeClr val="tx2">
                    <a:lumMod val="75000"/>
                  </a:schemeClr>
                </a:solidFill>
                <a:latin typeface="+mj-ea"/>
                <a:ea typeface="+mj-ea"/>
              </a:rPr>
              <a:t>阻碍社会</a:t>
            </a:r>
            <a:r>
              <a:rPr lang="zh-CN" altLang="en-US" sz="2000" dirty="0">
                <a:solidFill>
                  <a:schemeClr val="tx2">
                    <a:lumMod val="75000"/>
                  </a:schemeClr>
                </a:solidFill>
                <a:latin typeface="+mj-ea"/>
                <a:ea typeface="+mj-ea"/>
              </a:rPr>
              <a:t>的发展。可见，生产力和生产关系作为一种矛盾，它们之间始终充满了对立</a:t>
            </a:r>
            <a:r>
              <a:rPr lang="zh-CN" altLang="en-US" sz="2000" dirty="0" smtClean="0">
                <a:solidFill>
                  <a:schemeClr val="tx2">
                    <a:lumMod val="75000"/>
                  </a:schemeClr>
                </a:solidFill>
                <a:latin typeface="+mj-ea"/>
                <a:ea typeface="+mj-ea"/>
              </a:rPr>
              <a:t>、充满</a:t>
            </a:r>
            <a:r>
              <a:rPr lang="zh-CN" altLang="en-US" sz="2000" dirty="0">
                <a:solidFill>
                  <a:schemeClr val="tx2">
                    <a:lumMod val="75000"/>
                  </a:schemeClr>
                </a:solidFill>
                <a:latin typeface="+mj-ea"/>
                <a:ea typeface="+mj-ea"/>
              </a:rPr>
              <a:t>了斗争，也充满了和谐、充满了统一。也正是在这种斗争与和谐、对立与</a:t>
            </a:r>
            <a:r>
              <a:rPr lang="zh-CN" altLang="en-US" sz="2000" dirty="0" smtClean="0">
                <a:solidFill>
                  <a:schemeClr val="tx2">
                    <a:lumMod val="75000"/>
                  </a:schemeClr>
                </a:solidFill>
                <a:latin typeface="+mj-ea"/>
                <a:ea typeface="+mj-ea"/>
              </a:rPr>
              <a:t>统一</a:t>
            </a:r>
            <a:r>
              <a:rPr lang="zh-CN" altLang="en-US" sz="2000" dirty="0">
                <a:solidFill>
                  <a:schemeClr val="tx2">
                    <a:lumMod val="75000"/>
                  </a:schemeClr>
                </a:solidFill>
                <a:latin typeface="+mj-ea"/>
                <a:ea typeface="+mj-ea"/>
              </a:rPr>
              <a:t>中，这一社会基本矛盾推动了人类社会的发展。 </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（二）经济基础与上层建筑的矛盾运动及其规律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304107" y="836712"/>
            <a:ext cx="11482906" cy="5090624"/>
          </a:xfrm>
          <a:prstGeom prst="rect">
            <a:avLst/>
          </a:prstGeom>
        </p:spPr>
        <p:txBody>
          <a:bodyPr wrap="square">
            <a:spAutoFit/>
          </a:bodyPr>
          <a:lstStyle/>
          <a:p>
            <a:pPr>
              <a:lnSpc>
                <a:spcPts val="2800"/>
              </a:lnSpc>
            </a:pPr>
            <a:r>
              <a:rPr lang="en-US" altLang="zh-CN" sz="2000" dirty="0">
                <a:solidFill>
                  <a:schemeClr val="tx2">
                    <a:lumMod val="75000"/>
                  </a:schemeClr>
                </a:solidFill>
                <a:latin typeface="+mj-ea"/>
                <a:ea typeface="+mj-ea"/>
              </a:rPr>
              <a:t>      </a:t>
            </a:r>
            <a:r>
              <a:rPr lang="zh-CN" altLang="zh-CN" sz="2000" dirty="0">
                <a:solidFill>
                  <a:schemeClr val="tx2">
                    <a:lumMod val="75000"/>
                  </a:schemeClr>
                </a:solidFill>
                <a:latin typeface="+mj-ea"/>
                <a:ea typeface="+mj-ea"/>
              </a:rPr>
              <a:t>主要</a:t>
            </a:r>
            <a:r>
              <a:rPr lang="zh-CN" altLang="zh-CN" sz="2000" dirty="0">
                <a:solidFill>
                  <a:schemeClr val="tx2">
                    <a:lumMod val="75000"/>
                  </a:schemeClr>
                </a:solidFill>
                <a:latin typeface="+mj-ea"/>
                <a:ea typeface="+mj-ea"/>
              </a:rPr>
              <a:t>讲授经济基础与上层建筑的基本内涵及其辩证关系，在此基础上讲授上 </a:t>
            </a:r>
            <a:r>
              <a:rPr lang="zh-CN" altLang="zh-CN" sz="2000" dirty="0">
                <a:solidFill>
                  <a:schemeClr val="tx2">
                    <a:lumMod val="75000"/>
                  </a:schemeClr>
                </a:solidFill>
                <a:latin typeface="+mj-ea"/>
                <a:ea typeface="+mj-ea"/>
              </a:rPr>
              <a:t>层</a:t>
            </a:r>
            <a:r>
              <a:rPr lang="zh-CN" altLang="zh-CN" sz="2000" dirty="0">
                <a:solidFill>
                  <a:schemeClr val="tx2">
                    <a:lumMod val="75000"/>
                  </a:schemeClr>
                </a:solidFill>
                <a:latin typeface="+mj-ea"/>
                <a:ea typeface="+mj-ea"/>
              </a:rPr>
              <a:t>建筑一定要适合经济基础状况的规律。 </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1.</a:t>
            </a:r>
            <a:r>
              <a:rPr lang="zh-CN" altLang="zh-CN" sz="2000" dirty="0">
                <a:solidFill>
                  <a:srgbClr val="FF0000"/>
                </a:solidFill>
                <a:latin typeface="+mj-ea"/>
                <a:ea typeface="+mj-ea"/>
              </a:rPr>
              <a:t>经济基础是指一个社会中由一定发展阶段的生产力所决定的生产关系</a:t>
            </a:r>
            <a:r>
              <a:rPr lang="zh-CN" altLang="zh-CN" sz="2000" dirty="0">
                <a:solidFill>
                  <a:srgbClr val="FF0000"/>
                </a:solidFill>
                <a:latin typeface="+mj-ea"/>
                <a:ea typeface="+mj-ea"/>
              </a:rPr>
              <a:t>的总和</a:t>
            </a:r>
            <a:r>
              <a:rPr lang="zh-CN" altLang="zh-CN" sz="2000" dirty="0">
                <a:solidFill>
                  <a:srgbClr val="FF0000"/>
                </a:solidFill>
                <a:latin typeface="+mj-ea"/>
                <a:ea typeface="+mj-ea"/>
              </a:rPr>
              <a:t>。</a:t>
            </a:r>
            <a:r>
              <a:rPr lang="zh-CN" altLang="zh-CN" sz="2000" dirty="0">
                <a:solidFill>
                  <a:schemeClr val="tx2">
                    <a:lumMod val="75000"/>
                  </a:schemeClr>
                </a:solidFill>
                <a:latin typeface="+mj-ea"/>
                <a:ea typeface="+mj-ea"/>
              </a:rPr>
              <a:t>其一，经济基础的实质是社会一定发展阶段上的基本经济制度，是</a:t>
            </a:r>
            <a:r>
              <a:rPr lang="zh-CN" altLang="zh-CN" sz="2000" dirty="0">
                <a:solidFill>
                  <a:schemeClr val="tx2">
                    <a:lumMod val="75000"/>
                  </a:schemeClr>
                </a:solidFill>
                <a:latin typeface="+mj-ea"/>
                <a:ea typeface="+mj-ea"/>
              </a:rPr>
              <a:t>制度化的</a:t>
            </a:r>
            <a:r>
              <a:rPr lang="zh-CN" altLang="zh-CN" sz="2000" dirty="0">
                <a:solidFill>
                  <a:schemeClr val="tx2">
                    <a:lumMod val="75000"/>
                  </a:schemeClr>
                </a:solidFill>
                <a:latin typeface="+mj-ea"/>
                <a:ea typeface="+mj-ea"/>
              </a:rPr>
              <a:t>物质社会关系，决定一个社会性质的是其占支配地位的生产关系。其二，</a:t>
            </a:r>
            <a:r>
              <a:rPr lang="zh-CN" altLang="zh-CN" sz="2000" dirty="0">
                <a:solidFill>
                  <a:schemeClr val="tx2">
                    <a:lumMod val="75000"/>
                  </a:schemeClr>
                </a:solidFill>
                <a:latin typeface="+mj-ea"/>
                <a:ea typeface="+mj-ea"/>
              </a:rPr>
              <a:t>经济基础</a:t>
            </a:r>
            <a:r>
              <a:rPr lang="zh-CN" altLang="zh-CN" sz="2000" dirty="0">
                <a:solidFill>
                  <a:schemeClr val="tx2">
                    <a:lumMod val="75000"/>
                  </a:schemeClr>
                </a:solidFill>
                <a:latin typeface="+mj-ea"/>
                <a:ea typeface="+mj-ea"/>
              </a:rPr>
              <a:t>与经济体制具有内在联系，经济体制是社会基本经济制度所采取的</a:t>
            </a:r>
            <a:r>
              <a:rPr lang="zh-CN" altLang="zh-CN" sz="2000" dirty="0">
                <a:solidFill>
                  <a:schemeClr val="tx2">
                    <a:lumMod val="75000"/>
                  </a:schemeClr>
                </a:solidFill>
                <a:latin typeface="+mj-ea"/>
                <a:ea typeface="+mj-ea"/>
              </a:rPr>
              <a:t>组织形式和</a:t>
            </a:r>
            <a:r>
              <a:rPr lang="zh-CN" altLang="zh-CN" sz="2000" dirty="0">
                <a:solidFill>
                  <a:schemeClr val="tx2">
                    <a:lumMod val="75000"/>
                  </a:schemeClr>
                </a:solidFill>
                <a:latin typeface="+mj-ea"/>
                <a:ea typeface="+mj-ea"/>
              </a:rPr>
              <a:t>管理形式，是生产关系的具体实现形式。这是我们理解经济基础的关键。 </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2.</a:t>
            </a:r>
            <a:r>
              <a:rPr lang="zh-CN" altLang="zh-CN" sz="2000" dirty="0">
                <a:solidFill>
                  <a:srgbClr val="FF0000"/>
                </a:solidFill>
                <a:latin typeface="+mj-ea"/>
                <a:ea typeface="+mj-ea"/>
              </a:rPr>
              <a:t>上层建筑是在一定经济基础之上所产生的意识形态以及相应的制度、组织和设施。</a:t>
            </a:r>
            <a:r>
              <a:rPr lang="zh-CN" altLang="zh-CN" sz="2000" dirty="0">
                <a:solidFill>
                  <a:schemeClr val="tx2">
                    <a:lumMod val="75000"/>
                  </a:schemeClr>
                </a:solidFill>
                <a:latin typeface="+mj-ea"/>
                <a:ea typeface="+mj-ea"/>
              </a:rPr>
              <a:t>通过这一概念的考察，我们起码可以从中看到两个关键词：意识形态</a:t>
            </a:r>
            <a:r>
              <a:rPr lang="zh-CN" altLang="zh-CN" sz="2000" dirty="0">
                <a:solidFill>
                  <a:schemeClr val="tx2">
                    <a:lumMod val="75000"/>
                  </a:schemeClr>
                </a:solidFill>
                <a:latin typeface="+mj-ea"/>
                <a:ea typeface="+mj-ea"/>
              </a:rPr>
              <a:t>、制度</a:t>
            </a:r>
            <a:r>
              <a:rPr lang="zh-CN" altLang="zh-CN" sz="2000" dirty="0">
                <a:solidFill>
                  <a:schemeClr val="tx2">
                    <a:lumMod val="75000"/>
                  </a:schemeClr>
                </a:solidFill>
                <a:latin typeface="+mj-ea"/>
                <a:ea typeface="+mj-ea"/>
              </a:rPr>
              <a:t>设施。其中，从意识形态层面上所构成的就是观念上层建筑；从制度、</a:t>
            </a:r>
            <a:r>
              <a:rPr lang="zh-CN" altLang="zh-CN" sz="2000" dirty="0">
                <a:solidFill>
                  <a:schemeClr val="tx2">
                    <a:lumMod val="75000"/>
                  </a:schemeClr>
                </a:solidFill>
                <a:latin typeface="+mj-ea"/>
                <a:ea typeface="+mj-ea"/>
              </a:rPr>
              <a:t>组织和</a:t>
            </a:r>
            <a:r>
              <a:rPr lang="zh-CN" altLang="zh-CN" sz="2000" dirty="0">
                <a:solidFill>
                  <a:schemeClr val="tx2">
                    <a:lumMod val="75000"/>
                  </a:schemeClr>
                </a:solidFill>
                <a:latin typeface="+mj-ea"/>
                <a:ea typeface="+mj-ea"/>
              </a:rPr>
              <a:t>设施层面上所构成的就是政治上层建筑。观念上层建筑和政治上层建筑共同</a:t>
            </a:r>
            <a:r>
              <a:rPr lang="zh-CN" altLang="zh-CN" sz="2000" dirty="0">
                <a:solidFill>
                  <a:schemeClr val="tx2">
                    <a:lumMod val="75000"/>
                  </a:schemeClr>
                </a:solidFill>
                <a:latin typeface="+mj-ea"/>
                <a:ea typeface="+mj-ea"/>
              </a:rPr>
              <a:t>支撑</a:t>
            </a:r>
            <a:r>
              <a:rPr lang="zh-CN" altLang="zh-CN" sz="2000" dirty="0">
                <a:solidFill>
                  <a:schemeClr val="tx2">
                    <a:lumMod val="75000"/>
                  </a:schemeClr>
                </a:solidFill>
                <a:latin typeface="+mj-ea"/>
                <a:ea typeface="+mj-ea"/>
              </a:rPr>
              <a:t>了一个国家的上层建筑的发展。 </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3.</a:t>
            </a:r>
            <a:r>
              <a:rPr lang="zh-CN" altLang="zh-CN" sz="2000" dirty="0">
                <a:solidFill>
                  <a:srgbClr val="FF0000"/>
                </a:solidFill>
                <a:latin typeface="+mj-ea"/>
                <a:ea typeface="+mj-ea"/>
              </a:rPr>
              <a:t>经济基础与上层建筑的矛盾运动的规律。</a:t>
            </a:r>
            <a:r>
              <a:rPr lang="zh-CN" altLang="zh-CN" sz="2000" dirty="0">
                <a:solidFill>
                  <a:schemeClr val="tx2">
                    <a:lumMod val="75000"/>
                  </a:schemeClr>
                </a:solidFill>
                <a:latin typeface="+mj-ea"/>
                <a:ea typeface="+mj-ea"/>
              </a:rPr>
              <a:t>经济基础决定上层建筑的产生</a:t>
            </a:r>
            <a:r>
              <a:rPr lang="zh-CN" altLang="zh-CN" sz="2000" dirty="0">
                <a:solidFill>
                  <a:schemeClr val="tx2">
                    <a:lumMod val="75000"/>
                  </a:schemeClr>
                </a:solidFill>
                <a:latin typeface="+mj-ea"/>
                <a:ea typeface="+mj-ea"/>
              </a:rPr>
              <a:t>、内容</a:t>
            </a:r>
            <a:r>
              <a:rPr lang="zh-CN" altLang="zh-CN" sz="2000" dirty="0">
                <a:solidFill>
                  <a:schemeClr val="tx2">
                    <a:lumMod val="75000"/>
                  </a:schemeClr>
                </a:solidFill>
                <a:latin typeface="+mj-ea"/>
                <a:ea typeface="+mj-ea"/>
              </a:rPr>
              <a:t>、性质和发展变化；上层建筑对经济基础有着巨大的反作用</a:t>
            </a:r>
            <a:r>
              <a:rPr lang="zh-CN" altLang="zh-CN" sz="2000" dirty="0">
                <a:solidFill>
                  <a:schemeClr val="tx2">
                    <a:lumMod val="75000"/>
                  </a:schemeClr>
                </a:solidFill>
                <a:latin typeface="+mj-ea"/>
                <a:ea typeface="+mj-ea"/>
              </a:rPr>
              <a:t>。上层建筑</a:t>
            </a:r>
            <a:r>
              <a:rPr lang="zh-CN" altLang="zh-CN" sz="2000" dirty="0">
                <a:solidFill>
                  <a:schemeClr val="tx2">
                    <a:lumMod val="75000"/>
                  </a:schemeClr>
                </a:solidFill>
                <a:latin typeface="+mj-ea"/>
                <a:ea typeface="+mj-ea"/>
              </a:rPr>
              <a:t>一定要适合经济基础状况的规律，经济基础不允许上层建筑长期</a:t>
            </a:r>
            <a:r>
              <a:rPr lang="zh-CN" altLang="zh-CN" sz="2000" dirty="0">
                <a:solidFill>
                  <a:schemeClr val="tx2">
                    <a:lumMod val="75000"/>
                  </a:schemeClr>
                </a:solidFill>
                <a:latin typeface="+mj-ea"/>
                <a:ea typeface="+mj-ea"/>
              </a:rPr>
              <a:t>落后</a:t>
            </a:r>
            <a:r>
              <a:rPr lang="zh-CN" altLang="zh-CN" sz="2000" dirty="0">
                <a:solidFill>
                  <a:schemeClr val="tx2">
                    <a:lumMod val="75000"/>
                  </a:schemeClr>
                </a:solidFill>
                <a:latin typeface="+mj-ea"/>
                <a:ea typeface="+mj-ea"/>
              </a:rPr>
              <a:t>于或不适应于自己的发展；同时，上层建筑也必须取决于和服从于经济基础</a:t>
            </a:r>
            <a:r>
              <a:rPr lang="zh-CN" altLang="zh-CN" sz="2000" dirty="0">
                <a:solidFill>
                  <a:schemeClr val="tx2">
                    <a:lumMod val="75000"/>
                  </a:schemeClr>
                </a:solidFill>
                <a:latin typeface="+mj-ea"/>
                <a:ea typeface="+mj-ea"/>
              </a:rPr>
              <a:t>的客观</a:t>
            </a:r>
            <a:r>
              <a:rPr lang="zh-CN" altLang="zh-CN" sz="2000" dirty="0">
                <a:solidFill>
                  <a:schemeClr val="tx2">
                    <a:lumMod val="75000"/>
                  </a:schemeClr>
                </a:solidFill>
                <a:latin typeface="+mj-ea"/>
                <a:ea typeface="+mj-ea"/>
              </a:rPr>
              <a:t>要求，不允许上层建筑脱离经济基础的发展状况和水平。</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53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（三）社会形态更替的一般规律及其特殊性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836712"/>
            <a:ext cx="10081120" cy="4728217"/>
          </a:xfrm>
          <a:prstGeom prst="rect">
            <a:avLst/>
          </a:prstGeom>
        </p:spPr>
        <p:txBody>
          <a:bodyPr wrap="square">
            <a:spAutoFit/>
          </a:bodyPr>
          <a:lstStyle/>
          <a:p>
            <a:pPr>
              <a:lnSpc>
                <a:spcPts val="2800"/>
              </a:lnSpc>
            </a:pPr>
            <a:r>
              <a:rPr lang="en-US" altLang="zh-CN" sz="2000" dirty="0">
                <a:solidFill>
                  <a:schemeClr val="tx2">
                    <a:lumMod val="75000"/>
                  </a:schemeClr>
                </a:solidFill>
                <a:latin typeface="+mj-ea"/>
                <a:ea typeface="+mj-ea"/>
              </a:rPr>
              <a:t>        </a:t>
            </a:r>
            <a:r>
              <a:rPr lang="zh-CN" altLang="zh-CN" sz="2000" dirty="0">
                <a:solidFill>
                  <a:schemeClr val="tx2">
                    <a:lumMod val="75000"/>
                  </a:schemeClr>
                </a:solidFill>
                <a:latin typeface="+mj-ea"/>
                <a:ea typeface="+mj-ea"/>
              </a:rPr>
              <a:t>深刻</a:t>
            </a:r>
            <a:r>
              <a:rPr lang="zh-CN" altLang="zh-CN" sz="2000" dirty="0">
                <a:solidFill>
                  <a:schemeClr val="tx2">
                    <a:lumMod val="75000"/>
                  </a:schemeClr>
                </a:solidFill>
                <a:latin typeface="+mj-ea"/>
                <a:ea typeface="+mj-ea"/>
              </a:rPr>
              <a:t>、全面把握社会形态的内涵，在此基础上领会社会形态的发展、变迁</a:t>
            </a:r>
            <a:r>
              <a:rPr lang="zh-CN" altLang="zh-CN" sz="2000" dirty="0">
                <a:solidFill>
                  <a:schemeClr val="tx2">
                    <a:lumMod val="75000"/>
                  </a:schemeClr>
                </a:solidFill>
                <a:latin typeface="+mj-ea"/>
                <a:ea typeface="+mj-ea"/>
              </a:rPr>
              <a:t>和更替</a:t>
            </a:r>
            <a:r>
              <a:rPr lang="zh-CN" altLang="zh-CN" sz="2000" dirty="0">
                <a:solidFill>
                  <a:schemeClr val="tx2">
                    <a:lumMod val="75000"/>
                  </a:schemeClr>
                </a:solidFill>
                <a:latin typeface="+mj-ea"/>
                <a:ea typeface="+mj-ea"/>
              </a:rPr>
              <a:t>过程中所呈现出来的统一性与多样性、必然性与选择性、前进性与曲折性。 </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1.</a:t>
            </a:r>
            <a:r>
              <a:rPr lang="zh-CN" altLang="zh-CN" sz="2000" dirty="0">
                <a:solidFill>
                  <a:srgbClr val="FF0000"/>
                </a:solidFill>
                <a:latin typeface="+mj-ea"/>
                <a:ea typeface="+mj-ea"/>
              </a:rPr>
              <a:t>社会形态的内涵。</a:t>
            </a:r>
            <a:r>
              <a:rPr lang="zh-CN" altLang="zh-CN" sz="2000" dirty="0">
                <a:solidFill>
                  <a:schemeClr val="tx2">
                    <a:lumMod val="75000"/>
                  </a:schemeClr>
                </a:solidFill>
                <a:latin typeface="+mj-ea"/>
                <a:ea typeface="+mj-ea"/>
              </a:rPr>
              <a:t>社会形态是同生产力发展一定阶段相适应的经济基础</a:t>
            </a:r>
            <a:r>
              <a:rPr lang="zh-CN" altLang="zh-CN" sz="2000" dirty="0">
                <a:solidFill>
                  <a:schemeClr val="tx2">
                    <a:lumMod val="75000"/>
                  </a:schemeClr>
                </a:solidFill>
                <a:latin typeface="+mj-ea"/>
                <a:ea typeface="+mj-ea"/>
              </a:rPr>
              <a:t>与上层建筑</a:t>
            </a:r>
            <a:r>
              <a:rPr lang="zh-CN" altLang="zh-CN" sz="2000" dirty="0">
                <a:solidFill>
                  <a:schemeClr val="tx2">
                    <a:lumMod val="75000"/>
                  </a:schemeClr>
                </a:solidFill>
                <a:latin typeface="+mj-ea"/>
                <a:ea typeface="+mj-ea"/>
              </a:rPr>
              <a:t>的统一体，包括社会的经济形态、政治形态和意识形态。社会形态是</a:t>
            </a:r>
            <a:r>
              <a:rPr lang="zh-CN" altLang="zh-CN" sz="2000" dirty="0">
                <a:solidFill>
                  <a:schemeClr val="tx2">
                    <a:lumMod val="75000"/>
                  </a:schemeClr>
                </a:solidFill>
                <a:latin typeface="+mj-ea"/>
                <a:ea typeface="+mj-ea"/>
              </a:rPr>
              <a:t>三者</a:t>
            </a:r>
            <a:r>
              <a:rPr lang="zh-CN" altLang="zh-CN" sz="2000" dirty="0">
                <a:solidFill>
                  <a:schemeClr val="tx2">
                    <a:lumMod val="75000"/>
                  </a:schemeClr>
                </a:solidFill>
                <a:latin typeface="+mj-ea"/>
                <a:ea typeface="+mj-ea"/>
              </a:rPr>
              <a:t>的具体的历史的统一。 </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2.</a:t>
            </a:r>
            <a:r>
              <a:rPr lang="zh-CN" altLang="zh-CN" sz="2000" dirty="0">
                <a:solidFill>
                  <a:srgbClr val="FF0000"/>
                </a:solidFill>
                <a:latin typeface="+mj-ea"/>
                <a:ea typeface="+mj-ea"/>
              </a:rPr>
              <a:t>社会形态更替的统一性与多样性</a:t>
            </a:r>
            <a:r>
              <a:rPr lang="zh-CN" altLang="zh-CN" sz="2000" dirty="0">
                <a:solidFill>
                  <a:schemeClr val="tx2">
                    <a:lumMod val="75000"/>
                  </a:schemeClr>
                </a:solidFill>
                <a:latin typeface="+mj-ea"/>
                <a:ea typeface="+mj-ea"/>
              </a:rPr>
              <a:t>。人类社会从低级向高级发展，这就是</a:t>
            </a:r>
            <a:r>
              <a:rPr lang="zh-CN" altLang="zh-CN" sz="2000" dirty="0">
                <a:solidFill>
                  <a:schemeClr val="tx2">
                    <a:lumMod val="75000"/>
                  </a:schemeClr>
                </a:solidFill>
                <a:latin typeface="+mj-ea"/>
                <a:ea typeface="+mj-ea"/>
              </a:rPr>
              <a:t>社会形态</a:t>
            </a:r>
            <a:r>
              <a:rPr lang="zh-CN" altLang="zh-CN" sz="2000" dirty="0">
                <a:solidFill>
                  <a:schemeClr val="tx2">
                    <a:lumMod val="75000"/>
                  </a:schemeClr>
                </a:solidFill>
                <a:latin typeface="+mj-ea"/>
                <a:ea typeface="+mj-ea"/>
              </a:rPr>
              <a:t>更替的统一性。就某一国家或某一民族发展的历程而言，其发展历程</a:t>
            </a:r>
            <a:r>
              <a:rPr lang="zh-CN" altLang="zh-CN" sz="2000" dirty="0">
                <a:solidFill>
                  <a:schemeClr val="tx2">
                    <a:lumMod val="75000"/>
                  </a:schemeClr>
                </a:solidFill>
                <a:latin typeface="+mj-ea"/>
                <a:ea typeface="+mj-ea"/>
              </a:rPr>
              <a:t>存在着</a:t>
            </a:r>
            <a:r>
              <a:rPr lang="zh-CN" altLang="zh-CN" sz="2000" dirty="0">
                <a:solidFill>
                  <a:schemeClr val="tx2">
                    <a:lumMod val="75000"/>
                  </a:schemeClr>
                </a:solidFill>
                <a:latin typeface="+mj-ea"/>
                <a:ea typeface="+mj-ea"/>
              </a:rPr>
              <a:t>多样性。 </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3.</a:t>
            </a:r>
            <a:r>
              <a:rPr lang="zh-CN" altLang="zh-CN" sz="2000" dirty="0">
                <a:solidFill>
                  <a:srgbClr val="FF0000"/>
                </a:solidFill>
                <a:latin typeface="+mj-ea"/>
                <a:ea typeface="+mj-ea"/>
              </a:rPr>
              <a:t>社会形态变更的必然性与人们的历史选择性。</a:t>
            </a:r>
            <a:r>
              <a:rPr lang="zh-CN" altLang="zh-CN" sz="2000" dirty="0">
                <a:solidFill>
                  <a:schemeClr val="tx2">
                    <a:lumMod val="75000"/>
                  </a:schemeClr>
                </a:solidFill>
                <a:latin typeface="+mj-ea"/>
                <a:ea typeface="+mj-ea"/>
              </a:rPr>
              <a:t>社会形态更替的统一性，</a:t>
            </a:r>
            <a:r>
              <a:rPr lang="zh-CN" altLang="zh-CN" sz="2000" dirty="0">
                <a:solidFill>
                  <a:schemeClr val="tx2">
                    <a:lumMod val="75000"/>
                  </a:schemeClr>
                </a:solidFill>
                <a:latin typeface="+mj-ea"/>
                <a:ea typeface="+mj-ea"/>
              </a:rPr>
              <a:t>昭示</a:t>
            </a:r>
            <a:r>
              <a:rPr lang="zh-CN" altLang="zh-CN" sz="2000" dirty="0">
                <a:solidFill>
                  <a:schemeClr val="tx2">
                    <a:lumMod val="75000"/>
                  </a:schemeClr>
                </a:solidFill>
                <a:latin typeface="+mj-ea"/>
                <a:ea typeface="+mj-ea"/>
              </a:rPr>
              <a:t>了社会形态更替的决定性、必然性；而社会形态变更的多样性，则揭示了</a:t>
            </a:r>
            <a:r>
              <a:rPr lang="zh-CN" altLang="zh-CN" sz="2000" dirty="0">
                <a:solidFill>
                  <a:schemeClr val="tx2">
                    <a:lumMod val="75000"/>
                  </a:schemeClr>
                </a:solidFill>
                <a:latin typeface="+mj-ea"/>
                <a:ea typeface="+mj-ea"/>
              </a:rPr>
              <a:t>人们对</a:t>
            </a:r>
            <a:r>
              <a:rPr lang="zh-CN" altLang="zh-CN" sz="2000" dirty="0">
                <a:solidFill>
                  <a:schemeClr val="tx2">
                    <a:lumMod val="75000"/>
                  </a:schemeClr>
                </a:solidFill>
                <a:latin typeface="+mj-ea"/>
                <a:ea typeface="+mj-ea"/>
              </a:rPr>
              <a:t>社会发展的历史选择性。 </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4.</a:t>
            </a:r>
            <a:r>
              <a:rPr lang="zh-CN" altLang="zh-CN" sz="2000" dirty="0">
                <a:solidFill>
                  <a:srgbClr val="FF0000"/>
                </a:solidFill>
                <a:latin typeface="+mj-ea"/>
                <a:ea typeface="+mj-ea"/>
              </a:rPr>
              <a:t>社会形态更替的前进性与曲折性。</a:t>
            </a:r>
            <a:r>
              <a:rPr lang="zh-CN" altLang="zh-CN" sz="2000" dirty="0">
                <a:solidFill>
                  <a:schemeClr val="tx2">
                    <a:lumMod val="75000"/>
                  </a:schemeClr>
                </a:solidFill>
                <a:latin typeface="+mj-ea"/>
                <a:ea typeface="+mj-ea"/>
              </a:rPr>
              <a:t>社会形态的更替不是一帆风顺的，它</a:t>
            </a:r>
            <a:r>
              <a:rPr lang="zh-CN" altLang="zh-CN" sz="2000" dirty="0">
                <a:solidFill>
                  <a:schemeClr val="tx2">
                    <a:lumMod val="75000"/>
                  </a:schemeClr>
                </a:solidFill>
                <a:latin typeface="+mj-ea"/>
                <a:ea typeface="+mj-ea"/>
              </a:rPr>
              <a:t>总要</a:t>
            </a:r>
            <a:r>
              <a:rPr lang="zh-CN" altLang="zh-CN" sz="2000" dirty="0">
                <a:solidFill>
                  <a:schemeClr val="tx2">
                    <a:lumMod val="75000"/>
                  </a:schemeClr>
                </a:solidFill>
                <a:latin typeface="+mj-ea"/>
                <a:ea typeface="+mj-ea"/>
              </a:rPr>
              <a:t>通过复杂的经济斗争、政治斗争、社会斗争来完成。当一定的社会形态正式</a:t>
            </a:r>
            <a:r>
              <a:rPr lang="zh-CN" altLang="zh-CN" sz="2000" dirty="0">
                <a:solidFill>
                  <a:schemeClr val="tx2">
                    <a:lumMod val="75000"/>
                  </a:schemeClr>
                </a:solidFill>
                <a:latin typeface="+mj-ea"/>
                <a:ea typeface="+mj-ea"/>
              </a:rPr>
              <a:t>确定</a:t>
            </a:r>
            <a:r>
              <a:rPr lang="zh-CN" altLang="zh-CN" sz="2000" dirty="0">
                <a:solidFill>
                  <a:schemeClr val="tx2">
                    <a:lumMod val="75000"/>
                  </a:schemeClr>
                </a:solidFill>
                <a:latin typeface="+mj-ea"/>
                <a:ea typeface="+mj-ea"/>
              </a:rPr>
              <a:t>以后，在其建设和发展过程中，同样也不是一帆风顺的。</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46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 y="5623211"/>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777901" y="2907663"/>
            <a:ext cx="9145017" cy="1015663"/>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pPr algn="ctr"/>
            <a:r>
              <a:rPr lang="zh-CN" altLang="zh-CN" sz="4000" b="1" dirty="0" smtClean="0"/>
              <a:t>专题</a:t>
            </a:r>
            <a:r>
              <a:rPr lang="zh-CN" altLang="en-US" sz="4000" b="1" dirty="0" smtClean="0"/>
              <a:t>九    </a:t>
            </a:r>
            <a:r>
              <a:rPr lang="zh-CN" altLang="zh-CN" sz="4000" b="1" dirty="0" smtClean="0"/>
              <a:t>社会</a:t>
            </a:r>
            <a:r>
              <a:rPr lang="zh-CN" altLang="zh-CN" sz="4000" b="1" dirty="0"/>
              <a:t>发展的动力系统</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1695068"/>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62322" y="1695068"/>
            <a:ext cx="5720609" cy="680351"/>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3092602"/>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3092602"/>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2" name="Freeform 27"/>
          <p:cNvSpPr/>
          <p:nvPr/>
        </p:nvSpPr>
        <p:spPr bwMode="auto">
          <a:xfrm>
            <a:off x="4694073" y="4498780"/>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3" name="Freeform 28"/>
          <p:cNvSpPr/>
          <p:nvPr/>
        </p:nvSpPr>
        <p:spPr bwMode="auto">
          <a:xfrm>
            <a:off x="5473536" y="4498780"/>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522317" y="1759867"/>
            <a:ext cx="5859748"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阶级斗争</a:t>
            </a:r>
            <a:r>
              <a:rPr lang="zh-CN" altLang="en-US" sz="2400" b="1" dirty="0">
                <a:solidFill>
                  <a:schemeClr val="tx2"/>
                </a:solidFill>
                <a:latin typeface="微软雅黑" panose="020B0503020204020204" pitchFamily="34" charset="-122"/>
                <a:ea typeface="微软雅黑" panose="020B0503020204020204" pitchFamily="34" charset="-122"/>
              </a:rPr>
              <a:t>是阶级社会发展的直接动力 </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522317" y="3255367"/>
            <a:ext cx="5859748"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smtClean="0">
                <a:solidFill>
                  <a:schemeClr val="tx2"/>
                </a:solidFill>
              </a:rPr>
              <a:t>革命</a:t>
            </a:r>
            <a:r>
              <a:rPr lang="zh-CN" altLang="en-US" sz="2400" dirty="0">
                <a:solidFill>
                  <a:schemeClr val="tx2"/>
                </a:solidFill>
              </a:rPr>
              <a:t>在社会发展中的重要作用</a:t>
            </a:r>
            <a:endParaRPr lang="zh-CN" altLang="en-US" sz="2400" dirty="0">
              <a:solidFill>
                <a:schemeClr val="tx2"/>
              </a:solidFill>
            </a:endParaRPr>
          </a:p>
        </p:txBody>
      </p:sp>
      <p:sp>
        <p:nvSpPr>
          <p:cNvPr id="56" name="TextBox 55"/>
          <p:cNvSpPr txBox="1"/>
          <p:nvPr/>
        </p:nvSpPr>
        <p:spPr>
          <a:xfrm>
            <a:off x="5639344" y="4557823"/>
            <a:ext cx="5424112"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改革在社会发展中的作用</a:t>
            </a:r>
            <a:endParaRPr lang="zh-CN" altLang="en-US" sz="2400" dirty="0">
              <a:solidFill>
                <a:schemeClr val="tx2"/>
              </a:solidFill>
            </a:endParaRPr>
          </a:p>
        </p:txBody>
      </p:sp>
      <p:sp>
        <p:nvSpPr>
          <p:cNvPr id="59" name="TextBox 58"/>
          <p:cNvSpPr txBox="1"/>
          <p:nvPr/>
        </p:nvSpPr>
        <p:spPr>
          <a:xfrm>
            <a:off x="4813879" y="17290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3096127"/>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61" name="TextBox 60"/>
          <p:cNvSpPr txBox="1"/>
          <p:nvPr/>
        </p:nvSpPr>
        <p:spPr>
          <a:xfrm>
            <a:off x="4813879" y="451053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4</a:t>
            </a:r>
            <a:endParaRPr lang="zh-CN" altLang="en-US" sz="3600" b="1" dirty="0">
              <a:solidFill>
                <a:schemeClr val="accent2"/>
              </a:solidFill>
              <a:latin typeface="+mj-ea"/>
              <a:ea typeface="+mj-ea"/>
            </a:endParaRPr>
          </a:p>
        </p:txBody>
      </p:sp>
      <p:sp>
        <p:nvSpPr>
          <p:cNvPr id="25" name="Freeform 23"/>
          <p:cNvSpPr/>
          <p:nvPr/>
        </p:nvSpPr>
        <p:spPr bwMode="auto">
          <a:xfrm>
            <a:off x="4658221" y="548680"/>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37684" y="548680"/>
            <a:ext cx="5720609"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603492" y="579460"/>
            <a:ext cx="597106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社会</a:t>
            </a:r>
            <a:r>
              <a:rPr lang="zh-CN" altLang="en-US" sz="2400" b="1" dirty="0">
                <a:solidFill>
                  <a:schemeClr val="tx2"/>
                </a:solidFill>
                <a:latin typeface="微软雅黑" panose="020B0503020204020204" pitchFamily="34" charset="-122"/>
                <a:ea typeface="微软雅黑" panose="020B0503020204020204" pitchFamily="34" charset="-122"/>
              </a:rPr>
              <a:t>基本矛盾是社会发展的根本动力 </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54868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
        <p:nvSpPr>
          <p:cNvPr id="45" name="Freeform 27"/>
          <p:cNvSpPr/>
          <p:nvPr/>
        </p:nvSpPr>
        <p:spPr bwMode="auto">
          <a:xfrm>
            <a:off x="4730229" y="5666953"/>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6" name="Freeform 28"/>
          <p:cNvSpPr/>
          <p:nvPr/>
        </p:nvSpPr>
        <p:spPr bwMode="auto">
          <a:xfrm>
            <a:off x="5509692" y="5666953"/>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7" name="TextBox 46"/>
          <p:cNvSpPr txBox="1"/>
          <p:nvPr/>
        </p:nvSpPr>
        <p:spPr>
          <a:xfrm>
            <a:off x="5675500" y="5725996"/>
            <a:ext cx="5424112"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smtClean="0">
                <a:solidFill>
                  <a:schemeClr val="tx2"/>
                </a:solidFill>
              </a:rPr>
              <a:t>科学技术</a:t>
            </a:r>
            <a:r>
              <a:rPr lang="zh-CN" altLang="en-US" sz="2400" dirty="0">
                <a:solidFill>
                  <a:schemeClr val="tx2"/>
                </a:solidFill>
              </a:rPr>
              <a:t>在社会发展中的作用 </a:t>
            </a:r>
            <a:endParaRPr lang="zh-CN" altLang="en-US" sz="2400" dirty="0">
              <a:solidFill>
                <a:schemeClr val="tx2"/>
              </a:solidFill>
            </a:endParaRPr>
          </a:p>
        </p:txBody>
      </p:sp>
      <p:sp>
        <p:nvSpPr>
          <p:cNvPr id="50" name="TextBox 49"/>
          <p:cNvSpPr txBox="1"/>
          <p:nvPr/>
        </p:nvSpPr>
        <p:spPr>
          <a:xfrm>
            <a:off x="4850035" y="567871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5</a:t>
            </a:r>
            <a:endParaRPr lang="zh-CN" altLang="en-US" sz="3600" b="1" dirty="0">
              <a:solidFill>
                <a:schemeClr val="accent2"/>
              </a:solidFill>
              <a:latin typeface="+mj-ea"/>
              <a:ea typeface="+mj-ea"/>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14:presetBounceEnd="50000">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14:bounceEnd="50000">
                                          <p:cBhvr additive="base">
                                            <p:cTn id="110"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par>
                                    <p:cTn id="119" presetID="2" presetClass="entr" presetSubtype="8" fill="hold" grpId="0" nodeType="withEffect">
                                      <p:stCondLst>
                                        <p:cond delay="20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20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1+#ppt_w/2"/>
                                              </p:val>
                                            </p:tav>
                                            <p:tav tm="100000">
                                              <p:val>
                                                <p:strVal val="#ppt_x"/>
                                              </p:val>
                                            </p:tav>
                                          </p:tavLst>
                                        </p:anim>
                                        <p:anim calcmode="lin" valueType="num">
                                          <p:cBhvr additive="base">
                                            <p:cTn id="126" dur="500" fill="hold"/>
                                            <p:tgtEl>
                                              <p:spTgt spid="46"/>
                                            </p:tgtEl>
                                            <p:attrNameLst>
                                              <p:attrName>ppt_y</p:attrName>
                                            </p:attrNameLst>
                                          </p:cBhvr>
                                          <p:tavLst>
                                            <p:tav tm="0">
                                              <p:val>
                                                <p:strVal val="#ppt_y"/>
                                              </p:val>
                                            </p:tav>
                                            <p:tav tm="100000">
                                              <p:val>
                                                <p:strVal val="#ppt_y"/>
                                              </p:val>
                                            </p:tav>
                                          </p:tavLst>
                                        </p:anim>
                                      </p:childTnLst>
                                    </p:cTn>
                                  </p:par>
                                </p:childTnLst>
                              </p:cTn>
                            </p:par>
                            <p:par>
                              <p:cTn id="127" fill="hold">
                                <p:stCondLst>
                                  <p:cond delay="7980"/>
                                </p:stCondLst>
                                <p:childTnLst>
                                  <p:par>
                                    <p:cTn id="128" presetID="31" presetClass="entr" presetSubtype="0" fill="hold" grpId="0" nodeType="afterEffect">
                                      <p:stCondLst>
                                        <p:cond delay="0"/>
                                      </p:stCondLst>
                                      <p:childTnLst>
                                        <p:set>
                                          <p:cBhvr>
                                            <p:cTn id="129" dur="1" fill="hold">
                                              <p:stCondLst>
                                                <p:cond delay="0"/>
                                              </p:stCondLst>
                                            </p:cTn>
                                            <p:tgtEl>
                                              <p:spTgt spid="50"/>
                                            </p:tgtEl>
                                            <p:attrNameLst>
                                              <p:attrName>style.visibility</p:attrName>
                                            </p:attrNameLst>
                                          </p:cBhvr>
                                          <p:to>
                                            <p:strVal val="visible"/>
                                          </p:to>
                                        </p:set>
                                        <p:anim calcmode="lin" valueType="num">
                                          <p:cBhvr>
                                            <p:cTn id="130" dur="400" fill="hold"/>
                                            <p:tgtEl>
                                              <p:spTgt spid="50"/>
                                            </p:tgtEl>
                                            <p:attrNameLst>
                                              <p:attrName>ppt_w</p:attrName>
                                            </p:attrNameLst>
                                          </p:cBhvr>
                                          <p:tavLst>
                                            <p:tav tm="0">
                                              <p:val>
                                                <p:fltVal val="0"/>
                                              </p:val>
                                            </p:tav>
                                            <p:tav tm="100000">
                                              <p:val>
                                                <p:strVal val="#ppt_w"/>
                                              </p:val>
                                            </p:tav>
                                          </p:tavLst>
                                        </p:anim>
                                        <p:anim calcmode="lin" valueType="num">
                                          <p:cBhvr>
                                            <p:cTn id="131" dur="400" fill="hold"/>
                                            <p:tgtEl>
                                              <p:spTgt spid="50"/>
                                            </p:tgtEl>
                                            <p:attrNameLst>
                                              <p:attrName>ppt_h</p:attrName>
                                            </p:attrNameLst>
                                          </p:cBhvr>
                                          <p:tavLst>
                                            <p:tav tm="0">
                                              <p:val>
                                                <p:fltVal val="0"/>
                                              </p:val>
                                            </p:tav>
                                            <p:tav tm="100000">
                                              <p:val>
                                                <p:strVal val="#ppt_h"/>
                                              </p:val>
                                            </p:tav>
                                          </p:tavLst>
                                        </p:anim>
                                        <p:anim calcmode="lin" valueType="num">
                                          <p:cBhvr>
                                            <p:cTn id="132" dur="400" fill="hold"/>
                                            <p:tgtEl>
                                              <p:spTgt spid="50"/>
                                            </p:tgtEl>
                                            <p:attrNameLst>
                                              <p:attrName>style.rotation</p:attrName>
                                            </p:attrNameLst>
                                          </p:cBhvr>
                                          <p:tavLst>
                                            <p:tav tm="0">
                                              <p:val>
                                                <p:fltVal val="90"/>
                                              </p:val>
                                            </p:tav>
                                            <p:tav tm="100000">
                                              <p:val>
                                                <p:fltVal val="0"/>
                                              </p:val>
                                            </p:tav>
                                          </p:tavLst>
                                        </p:anim>
                                        <p:animEffect transition="in" filter="fade">
                                          <p:cBhvr>
                                            <p:cTn id="133" dur="400"/>
                                            <p:tgtEl>
                                              <p:spTgt spid="50"/>
                                            </p:tgtEl>
                                          </p:cBhvr>
                                        </p:animEffect>
                                      </p:childTnLst>
                                    </p:cTn>
                                  </p:par>
                                </p:childTnLst>
                              </p:cTn>
                            </p:par>
                            <p:par>
                              <p:cTn id="134" fill="hold">
                                <p:stCondLst>
                                  <p:cond delay="8480"/>
                                </p:stCondLst>
                                <p:childTnLst>
                                  <p:par>
                                    <p:cTn id="135" presetID="22" presetClass="entr" presetSubtype="8"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left)">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P spid="45" grpId="0" animBg="1"/>
          <p:bldP spid="46" grpId="0" animBg="1"/>
          <p:bldP spid="47" grpId="0"/>
          <p:bldP spid="5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cBhvr additive="base">
                                            <p:cTn id="110" dur="400" fill="hold"/>
                                            <p:tgtEl>
                                              <p:spTgt spid="44"/>
                                            </p:tgtEl>
                                            <p:attrNameLst>
                                              <p:attrName>ppt_x</p:attrName>
                                            </p:attrNameLst>
                                          </p:cBhvr>
                                          <p:tavLst>
                                            <p:tav tm="0">
                                              <p:val>
                                                <p:strVal val="0-#ppt_w/2"/>
                                              </p:val>
                                            </p:tav>
                                            <p:tav tm="100000">
                                              <p:val>
                                                <p:strVal val="#ppt_x"/>
                                              </p:val>
                                            </p:tav>
                                          </p:tavLst>
                                        </p:anim>
                                        <p:anim calcmode="lin" valueType="num">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par>
                                    <p:cTn id="119" presetID="2" presetClass="entr" presetSubtype="8" fill="hold" grpId="0" nodeType="withEffect">
                                      <p:stCondLst>
                                        <p:cond delay="20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20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1+#ppt_w/2"/>
                                              </p:val>
                                            </p:tav>
                                            <p:tav tm="100000">
                                              <p:val>
                                                <p:strVal val="#ppt_x"/>
                                              </p:val>
                                            </p:tav>
                                          </p:tavLst>
                                        </p:anim>
                                        <p:anim calcmode="lin" valueType="num">
                                          <p:cBhvr additive="base">
                                            <p:cTn id="126" dur="500" fill="hold"/>
                                            <p:tgtEl>
                                              <p:spTgt spid="46"/>
                                            </p:tgtEl>
                                            <p:attrNameLst>
                                              <p:attrName>ppt_y</p:attrName>
                                            </p:attrNameLst>
                                          </p:cBhvr>
                                          <p:tavLst>
                                            <p:tav tm="0">
                                              <p:val>
                                                <p:strVal val="#ppt_y"/>
                                              </p:val>
                                            </p:tav>
                                            <p:tav tm="100000">
                                              <p:val>
                                                <p:strVal val="#ppt_y"/>
                                              </p:val>
                                            </p:tav>
                                          </p:tavLst>
                                        </p:anim>
                                      </p:childTnLst>
                                    </p:cTn>
                                  </p:par>
                                </p:childTnLst>
                              </p:cTn>
                            </p:par>
                            <p:par>
                              <p:cTn id="127" fill="hold">
                                <p:stCondLst>
                                  <p:cond delay="7980"/>
                                </p:stCondLst>
                                <p:childTnLst>
                                  <p:par>
                                    <p:cTn id="128" presetID="31" presetClass="entr" presetSubtype="0" fill="hold" grpId="0" nodeType="afterEffect">
                                      <p:stCondLst>
                                        <p:cond delay="0"/>
                                      </p:stCondLst>
                                      <p:childTnLst>
                                        <p:set>
                                          <p:cBhvr>
                                            <p:cTn id="129" dur="1" fill="hold">
                                              <p:stCondLst>
                                                <p:cond delay="0"/>
                                              </p:stCondLst>
                                            </p:cTn>
                                            <p:tgtEl>
                                              <p:spTgt spid="50"/>
                                            </p:tgtEl>
                                            <p:attrNameLst>
                                              <p:attrName>style.visibility</p:attrName>
                                            </p:attrNameLst>
                                          </p:cBhvr>
                                          <p:to>
                                            <p:strVal val="visible"/>
                                          </p:to>
                                        </p:set>
                                        <p:anim calcmode="lin" valueType="num">
                                          <p:cBhvr>
                                            <p:cTn id="130" dur="400" fill="hold"/>
                                            <p:tgtEl>
                                              <p:spTgt spid="50"/>
                                            </p:tgtEl>
                                            <p:attrNameLst>
                                              <p:attrName>ppt_w</p:attrName>
                                            </p:attrNameLst>
                                          </p:cBhvr>
                                          <p:tavLst>
                                            <p:tav tm="0">
                                              <p:val>
                                                <p:fltVal val="0"/>
                                              </p:val>
                                            </p:tav>
                                            <p:tav tm="100000">
                                              <p:val>
                                                <p:strVal val="#ppt_w"/>
                                              </p:val>
                                            </p:tav>
                                          </p:tavLst>
                                        </p:anim>
                                        <p:anim calcmode="lin" valueType="num">
                                          <p:cBhvr>
                                            <p:cTn id="131" dur="400" fill="hold"/>
                                            <p:tgtEl>
                                              <p:spTgt spid="50"/>
                                            </p:tgtEl>
                                            <p:attrNameLst>
                                              <p:attrName>ppt_h</p:attrName>
                                            </p:attrNameLst>
                                          </p:cBhvr>
                                          <p:tavLst>
                                            <p:tav tm="0">
                                              <p:val>
                                                <p:fltVal val="0"/>
                                              </p:val>
                                            </p:tav>
                                            <p:tav tm="100000">
                                              <p:val>
                                                <p:strVal val="#ppt_h"/>
                                              </p:val>
                                            </p:tav>
                                          </p:tavLst>
                                        </p:anim>
                                        <p:anim calcmode="lin" valueType="num">
                                          <p:cBhvr>
                                            <p:cTn id="132" dur="400" fill="hold"/>
                                            <p:tgtEl>
                                              <p:spTgt spid="50"/>
                                            </p:tgtEl>
                                            <p:attrNameLst>
                                              <p:attrName>style.rotation</p:attrName>
                                            </p:attrNameLst>
                                          </p:cBhvr>
                                          <p:tavLst>
                                            <p:tav tm="0">
                                              <p:val>
                                                <p:fltVal val="90"/>
                                              </p:val>
                                            </p:tav>
                                            <p:tav tm="100000">
                                              <p:val>
                                                <p:fltVal val="0"/>
                                              </p:val>
                                            </p:tav>
                                          </p:tavLst>
                                        </p:anim>
                                        <p:animEffect transition="in" filter="fade">
                                          <p:cBhvr>
                                            <p:cTn id="133" dur="400"/>
                                            <p:tgtEl>
                                              <p:spTgt spid="50"/>
                                            </p:tgtEl>
                                          </p:cBhvr>
                                        </p:animEffect>
                                      </p:childTnLst>
                                    </p:cTn>
                                  </p:par>
                                </p:childTnLst>
                              </p:cTn>
                            </p:par>
                            <p:par>
                              <p:cTn id="134" fill="hold">
                                <p:stCondLst>
                                  <p:cond delay="8480"/>
                                </p:stCondLst>
                                <p:childTnLst>
                                  <p:par>
                                    <p:cTn id="135" presetID="22" presetClass="entr" presetSubtype="8"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left)">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P spid="45" grpId="0" animBg="1"/>
          <p:bldP spid="46" grpId="0" animBg="1"/>
          <p:bldP spid="47" grpId="0"/>
          <p:bldP spid="50" grpId="0"/>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（一）社会基本矛盾是社会发展的根本动力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836712"/>
            <a:ext cx="9649072" cy="5170646"/>
          </a:xfrm>
          <a:prstGeom prst="rect">
            <a:avLst/>
          </a:prstGeom>
        </p:spPr>
        <p:txBody>
          <a:bodyPr wrap="square">
            <a:spAutoFit/>
          </a:bodyPr>
          <a:lstStyle/>
          <a:p>
            <a:pPr>
              <a:lnSpc>
                <a:spcPct val="150000"/>
              </a:lnSpc>
            </a:pPr>
            <a:r>
              <a:rPr lang="en-US" altLang="zh-CN" sz="2000" dirty="0">
                <a:solidFill>
                  <a:schemeClr val="tx2">
                    <a:lumMod val="75000"/>
                  </a:schemeClr>
                </a:solidFill>
                <a:latin typeface="+mj-ea"/>
                <a:ea typeface="+mj-ea"/>
              </a:rPr>
              <a:t>1.</a:t>
            </a:r>
            <a:r>
              <a:rPr lang="zh-CN" altLang="en-US" sz="2000" dirty="0">
                <a:solidFill>
                  <a:schemeClr val="tx2">
                    <a:lumMod val="75000"/>
                  </a:schemeClr>
                </a:solidFill>
                <a:latin typeface="+mj-ea"/>
                <a:ea typeface="+mj-ea"/>
              </a:rPr>
              <a:t>生产力是社会基本矛盾中最基本的动力因素，是人类社会发展和进步的</a:t>
            </a:r>
            <a:r>
              <a:rPr lang="zh-CN" altLang="en-US" sz="2000" dirty="0" smtClean="0">
                <a:solidFill>
                  <a:schemeClr val="tx2">
                    <a:lumMod val="75000"/>
                  </a:schemeClr>
                </a:solidFill>
                <a:latin typeface="+mj-ea"/>
                <a:ea typeface="+mj-ea"/>
              </a:rPr>
              <a:t>最终</a:t>
            </a:r>
            <a:r>
              <a:rPr lang="zh-CN" altLang="en-US" sz="2000" dirty="0">
                <a:solidFill>
                  <a:schemeClr val="tx2">
                    <a:lumMod val="75000"/>
                  </a:schemeClr>
                </a:solidFill>
                <a:latin typeface="+mj-ea"/>
                <a:ea typeface="+mj-ea"/>
              </a:rPr>
              <a:t>决定力量。 </a:t>
            </a:r>
            <a:endParaRPr lang="zh-CN" altLang="en-US" sz="2000" dirty="0">
              <a:solidFill>
                <a:schemeClr val="tx2">
                  <a:lumMod val="75000"/>
                </a:schemeClr>
              </a:solidFill>
              <a:latin typeface="+mj-ea"/>
              <a:ea typeface="+mj-ea"/>
            </a:endParaRPr>
          </a:p>
          <a:p>
            <a:pPr>
              <a:lnSpc>
                <a:spcPct val="150000"/>
              </a:lnSpc>
            </a:pPr>
            <a:r>
              <a:rPr lang="en-US" altLang="zh-CN" sz="2000" dirty="0">
                <a:solidFill>
                  <a:schemeClr val="tx2">
                    <a:lumMod val="75000"/>
                  </a:schemeClr>
                </a:solidFill>
                <a:latin typeface="+mj-ea"/>
                <a:ea typeface="+mj-ea"/>
              </a:rPr>
              <a:t>2.</a:t>
            </a:r>
            <a:r>
              <a:rPr lang="zh-CN" altLang="en-US" sz="2000" dirty="0">
                <a:solidFill>
                  <a:schemeClr val="tx2">
                    <a:lumMod val="75000"/>
                  </a:schemeClr>
                </a:solidFill>
                <a:latin typeface="+mj-ea"/>
                <a:ea typeface="+mj-ea"/>
              </a:rPr>
              <a:t>社会基本矛盾决定了社会中其他矛盾的存在和发展。在社会基本矛盾的</a:t>
            </a:r>
            <a:r>
              <a:rPr lang="zh-CN" altLang="en-US" sz="2000" dirty="0" smtClean="0">
                <a:solidFill>
                  <a:schemeClr val="tx2">
                    <a:lumMod val="75000"/>
                  </a:schemeClr>
                </a:solidFill>
                <a:latin typeface="+mj-ea"/>
                <a:ea typeface="+mj-ea"/>
              </a:rPr>
              <a:t>运动</a:t>
            </a:r>
            <a:r>
              <a:rPr lang="zh-CN" altLang="en-US" sz="2000" dirty="0">
                <a:solidFill>
                  <a:schemeClr val="tx2">
                    <a:lumMod val="75000"/>
                  </a:schemeClr>
                </a:solidFill>
                <a:latin typeface="+mj-ea"/>
                <a:ea typeface="+mj-ea"/>
              </a:rPr>
              <a:t>中，生产力和生产关系的矛盾是更为基本的矛盾，它决定经济基础和</a:t>
            </a:r>
            <a:r>
              <a:rPr lang="zh-CN" altLang="en-US" sz="2000" dirty="0" smtClean="0">
                <a:solidFill>
                  <a:schemeClr val="tx2">
                    <a:lumMod val="75000"/>
                  </a:schemeClr>
                </a:solidFill>
                <a:latin typeface="+mj-ea"/>
                <a:ea typeface="+mj-ea"/>
              </a:rPr>
              <a:t>上层建筑的</a:t>
            </a:r>
            <a:r>
              <a:rPr lang="zh-CN" altLang="en-US" sz="2000" dirty="0">
                <a:solidFill>
                  <a:schemeClr val="tx2">
                    <a:lumMod val="75000"/>
                  </a:schemeClr>
                </a:solidFill>
                <a:latin typeface="+mj-ea"/>
                <a:ea typeface="+mj-ea"/>
              </a:rPr>
              <a:t>矛盾的产生和发展；只有解决了经济基础和上层建筑的矛盾，才能解决</a:t>
            </a:r>
            <a:r>
              <a:rPr lang="zh-CN" altLang="en-US" sz="2000" dirty="0" smtClean="0">
                <a:solidFill>
                  <a:schemeClr val="tx2">
                    <a:lumMod val="75000"/>
                  </a:schemeClr>
                </a:solidFill>
                <a:latin typeface="+mj-ea"/>
                <a:ea typeface="+mj-ea"/>
              </a:rPr>
              <a:t>生产力和</a:t>
            </a:r>
            <a:r>
              <a:rPr lang="zh-CN" altLang="en-US" sz="2000" dirty="0">
                <a:solidFill>
                  <a:schemeClr val="tx2">
                    <a:lumMod val="75000"/>
                  </a:schemeClr>
                </a:solidFill>
                <a:latin typeface="+mj-ea"/>
                <a:ea typeface="+mj-ea"/>
              </a:rPr>
              <a:t>生产关系的矛盾，进而解放生产力、发展生产力。 </a:t>
            </a:r>
            <a:endParaRPr lang="zh-CN" altLang="en-US" sz="2000" dirty="0">
              <a:solidFill>
                <a:schemeClr val="tx2">
                  <a:lumMod val="75000"/>
                </a:schemeClr>
              </a:solidFill>
              <a:latin typeface="+mj-ea"/>
              <a:ea typeface="+mj-ea"/>
            </a:endParaRPr>
          </a:p>
          <a:p>
            <a:pPr>
              <a:lnSpc>
                <a:spcPct val="150000"/>
              </a:lnSpc>
            </a:pPr>
            <a:r>
              <a:rPr lang="en-US" altLang="zh-CN" sz="2000" dirty="0">
                <a:solidFill>
                  <a:schemeClr val="tx2">
                    <a:lumMod val="75000"/>
                  </a:schemeClr>
                </a:solidFill>
                <a:latin typeface="+mj-ea"/>
                <a:ea typeface="+mj-ea"/>
              </a:rPr>
              <a:t>3.</a:t>
            </a:r>
            <a:r>
              <a:rPr lang="zh-CN" altLang="en-US" sz="2000" dirty="0">
                <a:solidFill>
                  <a:schemeClr val="tx2">
                    <a:lumMod val="75000"/>
                  </a:schemeClr>
                </a:solidFill>
                <a:latin typeface="+mj-ea"/>
                <a:ea typeface="+mj-ea"/>
              </a:rPr>
              <a:t>社会基本矛盾具有不同的表现形式和解决方式，并从根本上影响和促进</a:t>
            </a:r>
            <a:r>
              <a:rPr lang="zh-CN" altLang="en-US" sz="2000" dirty="0" smtClean="0">
                <a:solidFill>
                  <a:schemeClr val="tx2">
                    <a:lumMod val="75000"/>
                  </a:schemeClr>
                </a:solidFill>
                <a:latin typeface="+mj-ea"/>
                <a:ea typeface="+mj-ea"/>
              </a:rPr>
              <a:t>社会形态</a:t>
            </a:r>
            <a:r>
              <a:rPr lang="zh-CN" altLang="en-US" sz="2000" dirty="0">
                <a:solidFill>
                  <a:schemeClr val="tx2">
                    <a:lumMod val="75000"/>
                  </a:schemeClr>
                </a:solidFill>
                <a:latin typeface="+mj-ea"/>
                <a:ea typeface="+mj-ea"/>
              </a:rPr>
              <a:t>的变化和发展。 </a:t>
            </a:r>
            <a:endParaRPr lang="zh-CN" altLang="en-US" sz="2000" dirty="0">
              <a:solidFill>
                <a:schemeClr val="tx2">
                  <a:lumMod val="75000"/>
                </a:schemeClr>
              </a:solidFill>
              <a:latin typeface="+mj-ea"/>
              <a:ea typeface="+mj-ea"/>
            </a:endParaRPr>
          </a:p>
          <a:p>
            <a:pPr>
              <a:lnSpc>
                <a:spcPct val="150000"/>
              </a:lnSpc>
            </a:pPr>
            <a:r>
              <a:rPr lang="en-US" altLang="zh-CN" sz="2000" dirty="0">
                <a:solidFill>
                  <a:schemeClr val="tx2">
                    <a:lumMod val="75000"/>
                  </a:schemeClr>
                </a:solidFill>
                <a:latin typeface="+mj-ea"/>
                <a:ea typeface="+mj-ea"/>
              </a:rPr>
              <a:t>4.</a:t>
            </a:r>
            <a:r>
              <a:rPr lang="zh-CN" altLang="en-US" sz="2000" dirty="0">
                <a:solidFill>
                  <a:schemeClr val="tx2">
                    <a:lumMod val="75000"/>
                  </a:schemeClr>
                </a:solidFill>
                <a:latin typeface="+mj-ea"/>
                <a:ea typeface="+mj-ea"/>
              </a:rPr>
              <a:t>社会主要矛盾在历史发展中的作用。在社会领域中，除了社会基本矛盾</a:t>
            </a:r>
            <a:r>
              <a:rPr lang="zh-CN" altLang="en-US" sz="2000" dirty="0" smtClean="0">
                <a:solidFill>
                  <a:schemeClr val="tx2">
                    <a:lumMod val="75000"/>
                  </a:schemeClr>
                </a:solidFill>
                <a:latin typeface="+mj-ea"/>
                <a:ea typeface="+mj-ea"/>
              </a:rPr>
              <a:t>，还有</a:t>
            </a:r>
            <a:r>
              <a:rPr lang="zh-CN" altLang="en-US" sz="2000" dirty="0">
                <a:solidFill>
                  <a:schemeClr val="tx2">
                    <a:lumMod val="75000"/>
                  </a:schemeClr>
                </a:solidFill>
                <a:latin typeface="+mj-ea"/>
                <a:ea typeface="+mj-ea"/>
              </a:rPr>
              <a:t>社会主要矛盾。社会基本矛盾是其他一切社会矛盾的根源，规定和制约着</a:t>
            </a:r>
            <a:r>
              <a:rPr lang="zh-CN" altLang="en-US" sz="2000" dirty="0" smtClean="0">
                <a:solidFill>
                  <a:schemeClr val="tx2">
                    <a:lumMod val="75000"/>
                  </a:schemeClr>
                </a:solidFill>
                <a:latin typeface="+mj-ea"/>
                <a:ea typeface="+mj-ea"/>
              </a:rPr>
              <a:t>社会</a:t>
            </a:r>
            <a:r>
              <a:rPr lang="zh-CN" altLang="en-US" sz="2000" dirty="0">
                <a:solidFill>
                  <a:schemeClr val="tx2">
                    <a:lumMod val="75000"/>
                  </a:schemeClr>
                </a:solidFill>
                <a:latin typeface="+mj-ea"/>
                <a:ea typeface="+mj-ea"/>
              </a:rPr>
              <a:t>主要矛盾的存在和发展，社会主要矛盾是社会基本矛盾的具体体现。 </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46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（二）阶级斗争是阶级社会发展的直接动力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836712"/>
            <a:ext cx="10081120" cy="5170646"/>
          </a:xfrm>
          <a:prstGeom prst="rect">
            <a:avLst/>
          </a:prstGeom>
        </p:spPr>
        <p:txBody>
          <a:bodyPr wrap="square">
            <a:spAutoFit/>
          </a:bodyPr>
          <a:lstStyle/>
          <a:p>
            <a:pPr>
              <a:lnSpc>
                <a:spcPct val="150000"/>
              </a:lnSpc>
            </a:pPr>
            <a:r>
              <a:rPr lang="en-US" altLang="zh-CN" sz="2000" dirty="0">
                <a:solidFill>
                  <a:srgbClr val="FF0000"/>
                </a:solidFill>
                <a:latin typeface="+mj-ea"/>
                <a:ea typeface="+mj-ea"/>
              </a:rPr>
              <a:t>1.</a:t>
            </a:r>
            <a:r>
              <a:rPr lang="zh-CN" altLang="en-US" sz="2000" dirty="0">
                <a:solidFill>
                  <a:srgbClr val="FF0000"/>
                </a:solidFill>
                <a:latin typeface="+mj-ea"/>
                <a:ea typeface="+mj-ea"/>
              </a:rPr>
              <a:t>阶级和阶级斗争是人类社会发展到一定阶段才出现的社会现象</a:t>
            </a:r>
            <a:r>
              <a:rPr lang="zh-CN" altLang="en-US" sz="2000" dirty="0">
                <a:solidFill>
                  <a:schemeClr val="tx2">
                    <a:lumMod val="75000"/>
                  </a:schemeClr>
                </a:solidFill>
                <a:latin typeface="+mj-ea"/>
                <a:ea typeface="+mj-ea"/>
              </a:rPr>
              <a:t>。阶级</a:t>
            </a:r>
            <a:r>
              <a:rPr lang="zh-CN" altLang="en-US" sz="2000" dirty="0" smtClean="0">
                <a:solidFill>
                  <a:schemeClr val="tx2">
                    <a:lumMod val="75000"/>
                  </a:schemeClr>
                </a:solidFill>
                <a:latin typeface="+mj-ea"/>
                <a:ea typeface="+mj-ea"/>
              </a:rPr>
              <a:t>不仅是</a:t>
            </a:r>
            <a:r>
              <a:rPr lang="zh-CN" altLang="en-US" sz="2000" dirty="0">
                <a:solidFill>
                  <a:schemeClr val="tx2">
                    <a:lumMod val="75000"/>
                  </a:schemeClr>
                </a:solidFill>
                <a:latin typeface="+mj-ea"/>
                <a:ea typeface="+mj-ea"/>
              </a:rPr>
              <a:t>一个历史的范畴，更是一个经济的范畴。自从有了阶级，必然出现围绕阶级之 </a:t>
            </a:r>
            <a:endParaRPr lang="zh-CN" altLang="en-US" sz="2000" dirty="0">
              <a:solidFill>
                <a:schemeClr val="tx2">
                  <a:lumMod val="75000"/>
                </a:schemeClr>
              </a:solidFill>
              <a:latin typeface="+mj-ea"/>
              <a:ea typeface="+mj-ea"/>
            </a:endParaRPr>
          </a:p>
          <a:p>
            <a:pPr>
              <a:lnSpc>
                <a:spcPct val="150000"/>
              </a:lnSpc>
            </a:pPr>
            <a:r>
              <a:rPr lang="zh-CN" altLang="en-US" sz="2000" dirty="0">
                <a:solidFill>
                  <a:schemeClr val="tx2">
                    <a:lumMod val="75000"/>
                  </a:schemeClr>
                </a:solidFill>
                <a:latin typeface="+mj-ea"/>
                <a:ea typeface="+mj-ea"/>
              </a:rPr>
              <a:t>间的利益而产生的对立和斗争。 </a:t>
            </a:r>
            <a:endParaRPr lang="zh-CN" altLang="en-US" sz="2000" dirty="0">
              <a:solidFill>
                <a:schemeClr val="tx2">
                  <a:lumMod val="75000"/>
                </a:schemeClr>
              </a:solidFill>
              <a:latin typeface="+mj-ea"/>
              <a:ea typeface="+mj-ea"/>
            </a:endParaRPr>
          </a:p>
          <a:p>
            <a:pPr>
              <a:lnSpc>
                <a:spcPct val="150000"/>
              </a:lnSpc>
            </a:pPr>
            <a:r>
              <a:rPr lang="en-US" altLang="zh-CN" sz="2000" dirty="0">
                <a:solidFill>
                  <a:srgbClr val="FF0000"/>
                </a:solidFill>
                <a:latin typeface="+mj-ea"/>
                <a:ea typeface="+mj-ea"/>
              </a:rPr>
              <a:t>2.</a:t>
            </a:r>
            <a:r>
              <a:rPr lang="zh-CN" altLang="en-US" sz="2000" dirty="0">
                <a:solidFill>
                  <a:srgbClr val="FF0000"/>
                </a:solidFill>
                <a:latin typeface="+mj-ea"/>
                <a:ea typeface="+mj-ea"/>
              </a:rPr>
              <a:t>阶级斗争是阶级对立社会发展的直接动力。</a:t>
            </a:r>
            <a:r>
              <a:rPr lang="zh-CN" altLang="en-US" sz="2000" dirty="0">
                <a:solidFill>
                  <a:schemeClr val="tx2">
                    <a:lumMod val="75000"/>
                  </a:schemeClr>
                </a:solidFill>
                <a:latin typeface="+mj-ea"/>
                <a:ea typeface="+mj-ea"/>
              </a:rPr>
              <a:t>第一，在阶级社会中，</a:t>
            </a:r>
            <a:r>
              <a:rPr lang="zh-CN" altLang="en-US" sz="2000" dirty="0" smtClean="0">
                <a:solidFill>
                  <a:schemeClr val="tx2">
                    <a:lumMod val="75000"/>
                  </a:schemeClr>
                </a:solidFill>
                <a:latin typeface="+mj-ea"/>
                <a:ea typeface="+mj-ea"/>
              </a:rPr>
              <a:t>生产力和</a:t>
            </a:r>
            <a:r>
              <a:rPr lang="zh-CN" altLang="en-US" sz="2000" dirty="0">
                <a:solidFill>
                  <a:schemeClr val="tx2">
                    <a:lumMod val="75000"/>
                  </a:schemeClr>
                </a:solidFill>
                <a:latin typeface="+mj-ea"/>
                <a:ea typeface="+mj-ea"/>
              </a:rPr>
              <a:t>生产关系、经济基础和上层建筑的矛盾发展到一定程度时，必然会通过</a:t>
            </a:r>
            <a:r>
              <a:rPr lang="zh-CN" altLang="en-US" sz="2000" dirty="0" smtClean="0">
                <a:solidFill>
                  <a:schemeClr val="tx2">
                    <a:lumMod val="75000"/>
                  </a:schemeClr>
                </a:solidFill>
                <a:latin typeface="+mj-ea"/>
                <a:ea typeface="+mj-ea"/>
              </a:rPr>
              <a:t>阶级斗争</a:t>
            </a:r>
            <a:r>
              <a:rPr lang="zh-CN" altLang="en-US" sz="2000" dirty="0">
                <a:solidFill>
                  <a:schemeClr val="tx2">
                    <a:lumMod val="75000"/>
                  </a:schemeClr>
                </a:solidFill>
                <a:latin typeface="+mj-ea"/>
                <a:ea typeface="+mj-ea"/>
              </a:rPr>
              <a:t>表现出来。第二，阶级斗争对社会发展的推动作用更为突出地表现在</a:t>
            </a:r>
            <a:r>
              <a:rPr lang="zh-CN" altLang="en-US" sz="2000" dirty="0" smtClean="0">
                <a:solidFill>
                  <a:schemeClr val="tx2">
                    <a:lumMod val="75000"/>
                  </a:schemeClr>
                </a:solidFill>
                <a:latin typeface="+mj-ea"/>
                <a:ea typeface="+mj-ea"/>
              </a:rPr>
              <a:t>社会形态的</a:t>
            </a:r>
            <a:r>
              <a:rPr lang="zh-CN" altLang="en-US" sz="2000" dirty="0">
                <a:solidFill>
                  <a:schemeClr val="tx2">
                    <a:lumMod val="75000"/>
                  </a:schemeClr>
                </a:solidFill>
                <a:latin typeface="+mj-ea"/>
                <a:ea typeface="+mj-ea"/>
              </a:rPr>
              <a:t>更替之中。第三，阶级斗争并非万能的，它总是受到社会历史条件的制约，</a:t>
            </a:r>
            <a:r>
              <a:rPr lang="zh-CN" altLang="en-US" sz="2000" dirty="0" smtClean="0">
                <a:solidFill>
                  <a:schemeClr val="tx2">
                    <a:lumMod val="75000"/>
                  </a:schemeClr>
                </a:solidFill>
                <a:latin typeface="+mj-ea"/>
                <a:ea typeface="+mj-ea"/>
              </a:rPr>
              <a:t>它的</a:t>
            </a:r>
            <a:r>
              <a:rPr lang="zh-CN" altLang="en-US" sz="2000" dirty="0">
                <a:solidFill>
                  <a:schemeClr val="tx2">
                    <a:lumMod val="75000"/>
                  </a:schemeClr>
                </a:solidFill>
                <a:latin typeface="+mj-ea"/>
                <a:ea typeface="+mj-ea"/>
              </a:rPr>
              <a:t>作用应该是历史的、变化的。 </a:t>
            </a:r>
            <a:endParaRPr lang="zh-CN" altLang="en-US" sz="2000" dirty="0">
              <a:solidFill>
                <a:schemeClr val="tx2">
                  <a:lumMod val="75000"/>
                </a:schemeClr>
              </a:solidFill>
              <a:latin typeface="+mj-ea"/>
              <a:ea typeface="+mj-ea"/>
            </a:endParaRPr>
          </a:p>
          <a:p>
            <a:pPr>
              <a:lnSpc>
                <a:spcPct val="150000"/>
              </a:lnSpc>
            </a:pPr>
            <a:r>
              <a:rPr lang="en-US" altLang="zh-CN" sz="2000" dirty="0">
                <a:solidFill>
                  <a:srgbClr val="FF0000"/>
                </a:solidFill>
                <a:latin typeface="+mj-ea"/>
                <a:ea typeface="+mj-ea"/>
              </a:rPr>
              <a:t>3.</a:t>
            </a:r>
            <a:r>
              <a:rPr lang="zh-CN" altLang="en-US" sz="2000" dirty="0">
                <a:solidFill>
                  <a:srgbClr val="FF0000"/>
                </a:solidFill>
                <a:latin typeface="+mj-ea"/>
                <a:ea typeface="+mj-ea"/>
              </a:rPr>
              <a:t>马克思主义的阶级分析方法是认识阶级社会的科学方法。</a:t>
            </a:r>
            <a:r>
              <a:rPr lang="zh-CN" altLang="en-US" sz="2000" dirty="0">
                <a:solidFill>
                  <a:schemeClr val="tx2">
                    <a:lumMod val="75000"/>
                  </a:schemeClr>
                </a:solidFill>
                <a:latin typeface="+mj-ea"/>
                <a:ea typeface="+mj-ea"/>
              </a:rPr>
              <a:t>关于这个问题</a:t>
            </a:r>
            <a:r>
              <a:rPr lang="zh-CN" altLang="en-US" sz="2000" dirty="0" smtClean="0">
                <a:solidFill>
                  <a:schemeClr val="tx2">
                    <a:lumMod val="75000"/>
                  </a:schemeClr>
                </a:solidFill>
                <a:latin typeface="+mj-ea"/>
                <a:ea typeface="+mj-ea"/>
              </a:rPr>
              <a:t>，主要</a:t>
            </a:r>
            <a:r>
              <a:rPr lang="zh-CN" altLang="en-US" sz="2000" dirty="0">
                <a:solidFill>
                  <a:schemeClr val="tx2">
                    <a:lumMod val="75000"/>
                  </a:schemeClr>
                </a:solidFill>
                <a:latin typeface="+mj-ea"/>
                <a:ea typeface="+mj-ea"/>
              </a:rPr>
              <a:t>包括两个方面，第一，坚持阶级分析方法，就是运用马克思主义的阶级和</a:t>
            </a:r>
            <a:r>
              <a:rPr lang="zh-CN" altLang="en-US" sz="2000" dirty="0" smtClean="0">
                <a:solidFill>
                  <a:schemeClr val="tx2">
                    <a:lumMod val="75000"/>
                  </a:schemeClr>
                </a:solidFill>
                <a:latin typeface="+mj-ea"/>
                <a:ea typeface="+mj-ea"/>
              </a:rPr>
              <a:t>阶级斗争</a:t>
            </a:r>
            <a:r>
              <a:rPr lang="zh-CN" altLang="en-US" sz="2000" dirty="0">
                <a:solidFill>
                  <a:schemeClr val="tx2">
                    <a:lumMod val="75000"/>
                  </a:schemeClr>
                </a:solidFill>
                <a:latin typeface="+mj-ea"/>
                <a:ea typeface="+mj-ea"/>
              </a:rPr>
              <a:t>观点去观察和认识阶级社会的社会历史现象。第二，阶级分析方法是</a:t>
            </a:r>
            <a:r>
              <a:rPr lang="zh-CN" altLang="en-US" sz="2000" dirty="0" smtClean="0">
                <a:solidFill>
                  <a:schemeClr val="tx2">
                    <a:lumMod val="75000"/>
                  </a:schemeClr>
                </a:solidFill>
                <a:latin typeface="+mj-ea"/>
                <a:ea typeface="+mj-ea"/>
              </a:rPr>
              <a:t>马克思主义</a:t>
            </a:r>
            <a:r>
              <a:rPr lang="zh-CN" altLang="en-US" sz="2000" dirty="0">
                <a:solidFill>
                  <a:schemeClr val="tx2">
                    <a:lumMod val="75000"/>
                  </a:schemeClr>
                </a:solidFill>
                <a:latin typeface="+mj-ea"/>
                <a:ea typeface="+mj-ea"/>
              </a:rPr>
              <a:t>政党制定自己的正确的路线、方针、政策和策略的重要依据。 </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46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smtClean="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三）革命在社会发展中的重要作用</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836712"/>
            <a:ext cx="10081120" cy="4708981"/>
          </a:xfrm>
          <a:prstGeom prst="rect">
            <a:avLst/>
          </a:prstGeom>
        </p:spPr>
        <p:txBody>
          <a:bodyPr wrap="square">
            <a:spAutoFit/>
          </a:bodyPr>
          <a:lstStyle/>
          <a:p>
            <a:pPr>
              <a:lnSpc>
                <a:spcPct val="150000"/>
              </a:lnSpc>
            </a:pPr>
            <a:r>
              <a:rPr lang="en-US" altLang="zh-CN" sz="2000" dirty="0">
                <a:solidFill>
                  <a:srgbClr val="FF0000"/>
                </a:solidFill>
                <a:latin typeface="+mj-ea"/>
                <a:ea typeface="+mj-ea"/>
              </a:rPr>
              <a:t>1.</a:t>
            </a:r>
            <a:r>
              <a:rPr lang="zh-CN" altLang="en-US" sz="2000" dirty="0">
                <a:solidFill>
                  <a:srgbClr val="FF0000"/>
                </a:solidFill>
                <a:latin typeface="+mj-ea"/>
                <a:ea typeface="+mj-ea"/>
              </a:rPr>
              <a:t>社会革命有广义和狭义之分。</a:t>
            </a:r>
            <a:r>
              <a:rPr lang="zh-CN" altLang="en-US" sz="2000" dirty="0">
                <a:solidFill>
                  <a:schemeClr val="tx2">
                    <a:lumMod val="75000"/>
                  </a:schemeClr>
                </a:solidFill>
                <a:latin typeface="+mj-ea"/>
                <a:ea typeface="+mj-ea"/>
              </a:rPr>
              <a:t>广义的社会革命是指在社会基本矛盾运动</a:t>
            </a:r>
            <a:r>
              <a:rPr lang="zh-CN" altLang="en-US" sz="2000" dirty="0" smtClean="0">
                <a:solidFill>
                  <a:schemeClr val="tx2">
                    <a:lumMod val="75000"/>
                  </a:schemeClr>
                </a:solidFill>
                <a:latin typeface="+mj-ea"/>
                <a:ea typeface="+mj-ea"/>
              </a:rPr>
              <a:t>基础</a:t>
            </a:r>
            <a:r>
              <a:rPr lang="zh-CN" altLang="en-US" sz="2000" dirty="0">
                <a:solidFill>
                  <a:schemeClr val="tx2">
                    <a:lumMod val="75000"/>
                  </a:schemeClr>
                </a:solidFill>
                <a:latin typeface="+mj-ea"/>
                <a:ea typeface="+mj-ea"/>
              </a:rPr>
              <a:t>上的社会生活的全面变革，包括人与自然的关系、人与人的社会关系、思维</a:t>
            </a:r>
            <a:r>
              <a:rPr lang="zh-CN" altLang="en-US" sz="2000" dirty="0" smtClean="0">
                <a:solidFill>
                  <a:schemeClr val="tx2">
                    <a:lumMod val="75000"/>
                  </a:schemeClr>
                </a:solidFill>
                <a:latin typeface="+mj-ea"/>
                <a:ea typeface="+mj-ea"/>
              </a:rPr>
              <a:t>方式</a:t>
            </a:r>
            <a:r>
              <a:rPr lang="zh-CN" altLang="en-US" sz="2000" dirty="0">
                <a:solidFill>
                  <a:schemeClr val="tx2">
                    <a:lumMod val="75000"/>
                  </a:schemeClr>
                </a:solidFill>
                <a:latin typeface="+mj-ea"/>
                <a:ea typeface="+mj-ea"/>
              </a:rPr>
              <a:t>、思想观念的重大变革。狭义的社会革命主要是指社会形态的变更，即新的</a:t>
            </a:r>
            <a:r>
              <a:rPr lang="zh-CN" altLang="en-US" sz="2000" dirty="0" smtClean="0">
                <a:solidFill>
                  <a:schemeClr val="tx2">
                    <a:lumMod val="75000"/>
                  </a:schemeClr>
                </a:solidFill>
                <a:latin typeface="+mj-ea"/>
                <a:ea typeface="+mj-ea"/>
              </a:rPr>
              <a:t>社会形态</a:t>
            </a:r>
            <a:r>
              <a:rPr lang="zh-CN" altLang="en-US" sz="2000" dirty="0">
                <a:solidFill>
                  <a:schemeClr val="tx2">
                    <a:lumMod val="75000"/>
                  </a:schemeClr>
                </a:solidFill>
                <a:latin typeface="+mj-ea"/>
                <a:ea typeface="+mj-ea"/>
              </a:rPr>
              <a:t>取代旧的社会形态。 </a:t>
            </a:r>
            <a:endParaRPr lang="zh-CN" altLang="en-US" sz="2000" dirty="0">
              <a:solidFill>
                <a:schemeClr val="tx2">
                  <a:lumMod val="75000"/>
                </a:schemeClr>
              </a:solidFill>
              <a:latin typeface="+mj-ea"/>
              <a:ea typeface="+mj-ea"/>
            </a:endParaRPr>
          </a:p>
          <a:p>
            <a:pPr>
              <a:lnSpc>
                <a:spcPct val="150000"/>
              </a:lnSpc>
            </a:pPr>
            <a:r>
              <a:rPr lang="en-US" altLang="zh-CN" sz="2000" dirty="0">
                <a:solidFill>
                  <a:srgbClr val="FF0000"/>
                </a:solidFill>
                <a:latin typeface="+mj-ea"/>
                <a:ea typeface="+mj-ea"/>
              </a:rPr>
              <a:t>2.</a:t>
            </a:r>
            <a:r>
              <a:rPr lang="zh-CN" altLang="en-US" sz="2000" dirty="0">
                <a:solidFill>
                  <a:srgbClr val="FF0000"/>
                </a:solidFill>
                <a:latin typeface="+mj-ea"/>
                <a:ea typeface="+mj-ea"/>
              </a:rPr>
              <a:t>社会革命根源于社会基本矛盾的尖锐化。</a:t>
            </a:r>
            <a:r>
              <a:rPr lang="zh-CN" altLang="en-US" sz="2000" dirty="0">
                <a:solidFill>
                  <a:schemeClr val="tx2">
                    <a:lumMod val="75000"/>
                  </a:schemeClr>
                </a:solidFill>
                <a:latin typeface="+mj-ea"/>
                <a:ea typeface="+mj-ea"/>
              </a:rPr>
              <a:t>生产力的发展和旧的生产关系</a:t>
            </a:r>
            <a:r>
              <a:rPr lang="zh-CN" altLang="en-US" sz="2000" dirty="0" smtClean="0">
                <a:solidFill>
                  <a:schemeClr val="tx2">
                    <a:lumMod val="75000"/>
                  </a:schemeClr>
                </a:solidFill>
                <a:latin typeface="+mj-ea"/>
                <a:ea typeface="+mj-ea"/>
              </a:rPr>
              <a:t>、经济基础</a:t>
            </a:r>
            <a:r>
              <a:rPr lang="zh-CN" altLang="en-US" sz="2000" dirty="0">
                <a:solidFill>
                  <a:schemeClr val="tx2">
                    <a:lumMod val="75000"/>
                  </a:schemeClr>
                </a:solidFill>
                <a:latin typeface="+mj-ea"/>
                <a:ea typeface="+mj-ea"/>
              </a:rPr>
              <a:t>的发展和旧的上层建筑之间出现矛盾冲突，是社会革命爆发的根本</a:t>
            </a:r>
            <a:r>
              <a:rPr lang="zh-CN" altLang="en-US" sz="2000" dirty="0" smtClean="0">
                <a:solidFill>
                  <a:schemeClr val="tx2">
                    <a:lumMod val="75000"/>
                  </a:schemeClr>
                </a:solidFill>
                <a:latin typeface="+mj-ea"/>
                <a:ea typeface="+mj-ea"/>
              </a:rPr>
              <a:t>原因</a:t>
            </a:r>
            <a:r>
              <a:rPr lang="zh-CN" altLang="en-US" sz="2000" dirty="0">
                <a:solidFill>
                  <a:schemeClr val="tx2">
                    <a:lumMod val="75000"/>
                  </a:schemeClr>
                </a:solidFill>
                <a:latin typeface="+mj-ea"/>
                <a:ea typeface="+mj-ea"/>
              </a:rPr>
              <a:t>。 </a:t>
            </a:r>
            <a:endParaRPr lang="zh-CN" altLang="en-US" sz="2000" dirty="0">
              <a:solidFill>
                <a:schemeClr val="tx2">
                  <a:lumMod val="75000"/>
                </a:schemeClr>
              </a:solidFill>
              <a:latin typeface="+mj-ea"/>
              <a:ea typeface="+mj-ea"/>
            </a:endParaRPr>
          </a:p>
          <a:p>
            <a:pPr>
              <a:lnSpc>
                <a:spcPct val="150000"/>
              </a:lnSpc>
            </a:pPr>
            <a:r>
              <a:rPr lang="en-US" altLang="zh-CN" sz="2000" dirty="0">
                <a:solidFill>
                  <a:srgbClr val="FF0000"/>
                </a:solidFill>
                <a:latin typeface="+mj-ea"/>
                <a:ea typeface="+mj-ea"/>
              </a:rPr>
              <a:t>3.“</a:t>
            </a:r>
            <a:r>
              <a:rPr lang="zh-CN" altLang="en-US" sz="2000" dirty="0">
                <a:solidFill>
                  <a:srgbClr val="FF0000"/>
                </a:solidFill>
                <a:latin typeface="+mj-ea"/>
                <a:ea typeface="+mj-ea"/>
              </a:rPr>
              <a:t>革命是历史的火车头”。</a:t>
            </a:r>
            <a:r>
              <a:rPr lang="zh-CN" altLang="en-US" sz="2000" dirty="0">
                <a:solidFill>
                  <a:schemeClr val="tx2">
                    <a:lumMod val="75000"/>
                  </a:schemeClr>
                </a:solidFill>
                <a:latin typeface="+mj-ea"/>
                <a:ea typeface="+mj-ea"/>
              </a:rPr>
              <a:t>首先，社会革命是实现社会形态更替的重要</a:t>
            </a:r>
            <a:r>
              <a:rPr lang="zh-CN" altLang="en-US" sz="2000" dirty="0" smtClean="0">
                <a:solidFill>
                  <a:schemeClr val="tx2">
                    <a:lumMod val="75000"/>
                  </a:schemeClr>
                </a:solidFill>
                <a:latin typeface="+mj-ea"/>
                <a:ea typeface="+mj-ea"/>
              </a:rPr>
              <a:t>手段</a:t>
            </a:r>
            <a:r>
              <a:rPr lang="zh-CN" altLang="en-US" sz="2000" dirty="0">
                <a:solidFill>
                  <a:schemeClr val="tx2">
                    <a:lumMod val="75000"/>
                  </a:schemeClr>
                </a:solidFill>
                <a:latin typeface="+mj-ea"/>
                <a:ea typeface="+mj-ea"/>
              </a:rPr>
              <a:t>和决定性环节；其次，社会革命能充分发挥人民群众创造历史的积极性和</a:t>
            </a:r>
            <a:r>
              <a:rPr lang="zh-CN" altLang="en-US" sz="2000" dirty="0" smtClean="0">
                <a:solidFill>
                  <a:schemeClr val="tx2">
                    <a:lumMod val="75000"/>
                  </a:schemeClr>
                </a:solidFill>
                <a:latin typeface="+mj-ea"/>
                <a:ea typeface="+mj-ea"/>
              </a:rPr>
              <a:t>伟大作用</a:t>
            </a:r>
            <a:r>
              <a:rPr lang="zh-CN" altLang="en-US" sz="2000" dirty="0">
                <a:solidFill>
                  <a:schemeClr val="tx2">
                    <a:lumMod val="75000"/>
                  </a:schemeClr>
                </a:solidFill>
                <a:latin typeface="+mj-ea"/>
                <a:ea typeface="+mj-ea"/>
              </a:rPr>
              <a:t>；最后，无产阶级革命将为消除阶级对抗，并充分利用全人类的文明成果</a:t>
            </a:r>
            <a:r>
              <a:rPr lang="zh-CN" altLang="en-US" sz="2000" dirty="0" smtClean="0">
                <a:solidFill>
                  <a:schemeClr val="tx2">
                    <a:lumMod val="75000"/>
                  </a:schemeClr>
                </a:solidFill>
                <a:latin typeface="+mj-ea"/>
                <a:ea typeface="+mj-ea"/>
              </a:rPr>
              <a:t>促进</a:t>
            </a:r>
            <a:r>
              <a:rPr lang="zh-CN" altLang="en-US" sz="2000" dirty="0">
                <a:solidFill>
                  <a:schemeClr val="tx2">
                    <a:lumMod val="75000"/>
                  </a:schemeClr>
                </a:solidFill>
                <a:latin typeface="+mj-ea"/>
                <a:ea typeface="+mj-ea"/>
              </a:rPr>
              <a:t>社会全面进步创造</a:t>
            </a:r>
            <a:r>
              <a:rPr lang="zh-CN" altLang="en-US" sz="2000" dirty="0" smtClean="0">
                <a:solidFill>
                  <a:schemeClr val="tx2">
                    <a:lumMod val="75000"/>
                  </a:schemeClr>
                </a:solidFill>
                <a:latin typeface="+mj-ea"/>
                <a:ea typeface="+mj-ea"/>
              </a:rPr>
              <a:t>条件。                </a:t>
            </a:r>
            <a:r>
              <a:rPr lang="en-US" altLang="zh-CN" sz="2000" dirty="0" smtClean="0">
                <a:solidFill>
                  <a:schemeClr val="tx2">
                    <a:lumMod val="75000"/>
                  </a:schemeClr>
                </a:solidFill>
                <a:latin typeface="+mj-ea"/>
                <a:ea typeface="+mj-ea"/>
              </a:rPr>
              <a:t>    	</a:t>
            </a:r>
            <a:r>
              <a:rPr lang="zh-CN" altLang="en-US" sz="2000" dirty="0" smtClean="0">
                <a:solidFill>
                  <a:schemeClr val="tx2">
                    <a:lumMod val="75000"/>
                  </a:schemeClr>
                </a:solidFill>
                <a:latin typeface="+mj-ea"/>
                <a:ea typeface="+mj-ea"/>
              </a:rPr>
              <a:t>马克思主义</a:t>
            </a:r>
            <a:r>
              <a:rPr lang="zh-CN" altLang="en-US" sz="2000" dirty="0">
                <a:solidFill>
                  <a:schemeClr val="tx2">
                    <a:lumMod val="75000"/>
                  </a:schemeClr>
                </a:solidFill>
                <a:latin typeface="+mj-ea"/>
                <a:ea typeface="+mj-ea"/>
              </a:rPr>
              <a:t>重视社会革命的伟大作用，同时也不否认在阶级社会中改良</a:t>
            </a:r>
            <a:r>
              <a:rPr lang="zh-CN" altLang="en-US" sz="2000" dirty="0" smtClean="0">
                <a:solidFill>
                  <a:schemeClr val="tx2">
                    <a:lumMod val="75000"/>
                  </a:schemeClr>
                </a:solidFill>
                <a:latin typeface="+mj-ea"/>
                <a:ea typeface="+mj-ea"/>
              </a:rPr>
              <a:t>作为革命</a:t>
            </a:r>
            <a:r>
              <a:rPr lang="zh-CN" altLang="en-US" sz="2000" dirty="0">
                <a:solidFill>
                  <a:schemeClr val="tx2">
                    <a:lumMod val="75000"/>
                  </a:schemeClr>
                </a:solidFill>
                <a:latin typeface="+mj-ea"/>
                <a:ea typeface="+mj-ea"/>
              </a:rPr>
              <a:t>的一种补充手段为争取劳动者境况的改善所起的作用。 </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9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smtClean="0">
                <a:solidFill>
                  <a:schemeClr val="tx2"/>
                </a:solidFill>
                <a:latin typeface="微软雅黑" panose="020B0503020204020204" pitchFamily="34" charset="-122"/>
                <a:ea typeface="微软雅黑" panose="020B0503020204020204" pitchFamily="34" charset="-122"/>
              </a:rPr>
              <a:t>（四）</a:t>
            </a:r>
            <a:r>
              <a:rPr lang="zh-CN" altLang="en-US" sz="2800" b="1" dirty="0">
                <a:solidFill>
                  <a:schemeClr val="tx2"/>
                </a:solidFill>
                <a:latin typeface="微软雅黑" panose="020B0503020204020204" pitchFamily="34" charset="-122"/>
                <a:ea typeface="微软雅黑" panose="020B0503020204020204" pitchFamily="34" charset="-122"/>
              </a:rPr>
              <a:t>改革在社会发展中的作用</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836712"/>
            <a:ext cx="9145016" cy="4247317"/>
          </a:xfrm>
          <a:prstGeom prst="rect">
            <a:avLst/>
          </a:prstGeom>
        </p:spPr>
        <p:txBody>
          <a:bodyPr wrap="square">
            <a:spAutoFit/>
          </a:bodyPr>
          <a:lstStyle/>
          <a:p>
            <a:pPr>
              <a:lnSpc>
                <a:spcPct val="150000"/>
              </a:lnSpc>
            </a:pPr>
            <a:r>
              <a:rPr lang="en-US" altLang="zh-CN" sz="2000" dirty="0">
                <a:solidFill>
                  <a:schemeClr val="tx2">
                    <a:lumMod val="75000"/>
                  </a:schemeClr>
                </a:solidFill>
                <a:latin typeface="+mj-ea"/>
                <a:ea typeface="+mj-ea"/>
              </a:rPr>
              <a:t>1.</a:t>
            </a:r>
            <a:r>
              <a:rPr lang="zh-CN" altLang="en-US" sz="2000" dirty="0">
                <a:solidFill>
                  <a:schemeClr val="tx2">
                    <a:lumMod val="75000"/>
                  </a:schemeClr>
                </a:solidFill>
                <a:latin typeface="+mj-ea"/>
                <a:ea typeface="+mj-ea"/>
              </a:rPr>
              <a:t>改革是同一种社会形态发展过程中的量变和部分质变，是推动社会发展</a:t>
            </a:r>
            <a:r>
              <a:rPr lang="zh-CN" altLang="en-US" sz="2000" dirty="0" smtClean="0">
                <a:solidFill>
                  <a:schemeClr val="tx2">
                    <a:lumMod val="75000"/>
                  </a:schemeClr>
                </a:solidFill>
                <a:latin typeface="+mj-ea"/>
                <a:ea typeface="+mj-ea"/>
              </a:rPr>
              <a:t>的又</a:t>
            </a:r>
            <a:r>
              <a:rPr lang="zh-CN" altLang="en-US" sz="2000" dirty="0">
                <a:solidFill>
                  <a:schemeClr val="tx2">
                    <a:lumMod val="75000"/>
                  </a:schemeClr>
                </a:solidFill>
                <a:latin typeface="+mj-ea"/>
                <a:ea typeface="+mj-ea"/>
              </a:rPr>
              <a:t>一重要动力。 </a:t>
            </a:r>
            <a:endParaRPr lang="zh-CN" altLang="en-US" sz="2000" dirty="0">
              <a:solidFill>
                <a:schemeClr val="tx2">
                  <a:lumMod val="75000"/>
                </a:schemeClr>
              </a:solidFill>
              <a:latin typeface="+mj-ea"/>
              <a:ea typeface="+mj-ea"/>
            </a:endParaRPr>
          </a:p>
          <a:p>
            <a:pPr>
              <a:lnSpc>
                <a:spcPct val="150000"/>
              </a:lnSpc>
            </a:pPr>
            <a:r>
              <a:rPr lang="en-US" altLang="zh-CN" sz="2000" dirty="0">
                <a:solidFill>
                  <a:schemeClr val="tx2">
                    <a:lumMod val="75000"/>
                  </a:schemeClr>
                </a:solidFill>
                <a:latin typeface="+mj-ea"/>
                <a:ea typeface="+mj-ea"/>
              </a:rPr>
              <a:t>2.</a:t>
            </a:r>
            <a:r>
              <a:rPr lang="zh-CN" altLang="en-US" sz="2000" dirty="0">
                <a:solidFill>
                  <a:schemeClr val="tx2">
                    <a:lumMod val="75000"/>
                  </a:schemeClr>
                </a:solidFill>
                <a:latin typeface="+mj-ea"/>
                <a:ea typeface="+mj-ea"/>
              </a:rPr>
              <a:t>改革在社会历史发展中的作用表现在：它是在一定程度上解决社会</a:t>
            </a:r>
            <a:r>
              <a:rPr lang="zh-CN" altLang="en-US" sz="2000" dirty="0" smtClean="0">
                <a:solidFill>
                  <a:schemeClr val="tx2">
                    <a:lumMod val="75000"/>
                  </a:schemeClr>
                </a:solidFill>
                <a:latin typeface="+mj-ea"/>
                <a:ea typeface="+mj-ea"/>
              </a:rPr>
              <a:t>基本矛盾</a:t>
            </a:r>
            <a:r>
              <a:rPr lang="zh-CN" altLang="en-US" sz="2000" dirty="0">
                <a:solidFill>
                  <a:schemeClr val="tx2">
                    <a:lumMod val="75000"/>
                  </a:schemeClr>
                </a:solidFill>
                <a:latin typeface="+mj-ea"/>
                <a:ea typeface="+mj-ea"/>
              </a:rPr>
              <a:t>、促进生产力发展、推动社会进步的有效途径和手段。从历史上看，改革有</a:t>
            </a:r>
            <a:r>
              <a:rPr lang="zh-CN" altLang="en-US" sz="2000" dirty="0" smtClean="0">
                <a:solidFill>
                  <a:schemeClr val="tx2">
                    <a:lumMod val="75000"/>
                  </a:schemeClr>
                </a:solidFill>
                <a:latin typeface="+mj-ea"/>
                <a:ea typeface="+mj-ea"/>
              </a:rPr>
              <a:t>范围</a:t>
            </a:r>
            <a:r>
              <a:rPr lang="zh-CN" altLang="en-US" sz="2000" dirty="0">
                <a:solidFill>
                  <a:schemeClr val="tx2">
                    <a:lumMod val="75000"/>
                  </a:schemeClr>
                </a:solidFill>
                <a:latin typeface="+mj-ea"/>
                <a:ea typeface="+mj-ea"/>
              </a:rPr>
              <a:t>和程度上的不同。全局性的、深层次的改革会对社会的生产关系和上层建筑</a:t>
            </a:r>
            <a:r>
              <a:rPr lang="zh-CN" altLang="en-US" sz="2000" dirty="0" smtClean="0">
                <a:solidFill>
                  <a:schemeClr val="tx2">
                    <a:lumMod val="75000"/>
                  </a:schemeClr>
                </a:solidFill>
                <a:latin typeface="+mj-ea"/>
                <a:ea typeface="+mj-ea"/>
              </a:rPr>
              <a:t>有深层</a:t>
            </a:r>
            <a:r>
              <a:rPr lang="zh-CN" altLang="en-US" sz="2000" dirty="0">
                <a:solidFill>
                  <a:schemeClr val="tx2">
                    <a:lumMod val="75000"/>
                  </a:schemeClr>
                </a:solidFill>
                <a:latin typeface="+mj-ea"/>
                <a:ea typeface="+mj-ea"/>
              </a:rPr>
              <a:t>的触动和调整，人们有时也会在一定意义上称其为“革命”或“社会革命”。</a:t>
            </a:r>
            <a:endParaRPr lang="zh-CN" altLang="en-US" sz="2000" dirty="0">
              <a:solidFill>
                <a:schemeClr val="tx2">
                  <a:lumMod val="75000"/>
                </a:schemeClr>
              </a:solidFill>
              <a:latin typeface="+mj-ea"/>
              <a:ea typeface="+mj-ea"/>
            </a:endParaRPr>
          </a:p>
          <a:p>
            <a:pPr>
              <a:lnSpc>
                <a:spcPct val="150000"/>
              </a:lnSpc>
            </a:pPr>
            <a:r>
              <a:rPr lang="en-US" altLang="zh-CN" sz="2000" dirty="0">
                <a:solidFill>
                  <a:schemeClr val="tx2">
                    <a:lumMod val="75000"/>
                  </a:schemeClr>
                </a:solidFill>
                <a:latin typeface="+mj-ea"/>
                <a:ea typeface="+mj-ea"/>
              </a:rPr>
              <a:t>3.</a:t>
            </a:r>
            <a:r>
              <a:rPr lang="zh-CN" altLang="en-US" sz="2000" dirty="0">
                <a:solidFill>
                  <a:schemeClr val="tx2">
                    <a:lumMod val="75000"/>
                  </a:schemeClr>
                </a:solidFill>
                <a:latin typeface="+mj-ea"/>
                <a:ea typeface="+mj-ea"/>
              </a:rPr>
              <a:t>中国的社会主义改革是一场广泛深刻的伟大变革，从性质上看，它是</a:t>
            </a:r>
            <a:r>
              <a:rPr lang="zh-CN" altLang="en-US" sz="2000" dirty="0" smtClean="0">
                <a:solidFill>
                  <a:schemeClr val="tx2">
                    <a:lumMod val="75000"/>
                  </a:schemeClr>
                </a:solidFill>
                <a:latin typeface="+mj-ea"/>
                <a:ea typeface="+mj-ea"/>
              </a:rPr>
              <a:t>社会主义制度</a:t>
            </a:r>
            <a:r>
              <a:rPr lang="zh-CN" altLang="en-US" sz="2000" dirty="0">
                <a:solidFill>
                  <a:schemeClr val="tx2">
                    <a:lumMod val="75000"/>
                  </a:schemeClr>
                </a:solidFill>
                <a:latin typeface="+mj-ea"/>
                <a:ea typeface="+mj-ea"/>
              </a:rPr>
              <a:t>的自我完善和自我发展，但从其广泛性和深刻性而言，从对我国</a:t>
            </a:r>
            <a:r>
              <a:rPr lang="zh-CN" altLang="en-US" sz="2000" dirty="0" smtClean="0">
                <a:solidFill>
                  <a:schemeClr val="tx2">
                    <a:lumMod val="75000"/>
                  </a:schemeClr>
                </a:solidFill>
                <a:latin typeface="+mj-ea"/>
                <a:ea typeface="+mj-ea"/>
              </a:rPr>
              <a:t>社会生活</a:t>
            </a:r>
            <a:r>
              <a:rPr lang="zh-CN" altLang="en-US" sz="2000" dirty="0">
                <a:solidFill>
                  <a:schemeClr val="tx2">
                    <a:lumMod val="75000"/>
                  </a:schemeClr>
                </a:solidFill>
                <a:latin typeface="+mj-ea"/>
                <a:ea typeface="+mj-ea"/>
              </a:rPr>
              <a:t>的深远影响而言，则可以说是一场伟大的革命。</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4</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2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（五）科学技术在社会发展中的作用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798776" y="836712"/>
            <a:ext cx="10702876" cy="5478423"/>
          </a:xfrm>
          <a:prstGeom prst="rect">
            <a:avLst/>
          </a:prstGeom>
        </p:spPr>
        <p:txBody>
          <a:bodyPr wrap="square">
            <a:spAutoFit/>
          </a:bodyPr>
          <a:lstStyle/>
          <a:p>
            <a:pPr>
              <a:lnSpc>
                <a:spcPts val="2800"/>
              </a:lnSpc>
            </a:pPr>
            <a:r>
              <a:rPr lang="en-US" altLang="zh-CN" sz="2000" dirty="0">
                <a:solidFill>
                  <a:srgbClr val="FF0000"/>
                </a:solidFill>
                <a:latin typeface="+mj-ea"/>
                <a:ea typeface="+mj-ea"/>
              </a:rPr>
              <a:t>1.</a:t>
            </a:r>
            <a:r>
              <a:rPr lang="zh-CN" altLang="en-US" sz="2000" dirty="0">
                <a:solidFill>
                  <a:srgbClr val="FF0000"/>
                </a:solidFill>
                <a:latin typeface="+mj-ea"/>
                <a:ea typeface="+mj-ea"/>
              </a:rPr>
              <a:t>科学与技术。科学技术是一个复合的概念，科学和技术既有联系又有区别</a:t>
            </a:r>
            <a:r>
              <a:rPr lang="zh-CN" altLang="en-US" sz="2000" dirty="0">
                <a:solidFill>
                  <a:srgbClr val="FF0000"/>
                </a:solidFill>
                <a:latin typeface="+mj-ea"/>
                <a:ea typeface="+mj-ea"/>
              </a:rPr>
              <a:t>。</a:t>
            </a:r>
            <a:r>
              <a:rPr lang="zh-CN" altLang="en-US" sz="2000" dirty="0" smtClean="0">
                <a:solidFill>
                  <a:schemeClr val="tx2">
                    <a:lumMod val="75000"/>
                  </a:schemeClr>
                </a:solidFill>
                <a:latin typeface="+mj-ea"/>
                <a:ea typeface="+mj-ea"/>
              </a:rPr>
              <a:t>科学</a:t>
            </a:r>
            <a:r>
              <a:rPr lang="zh-CN" altLang="en-US" sz="2000" dirty="0">
                <a:solidFill>
                  <a:schemeClr val="tx2">
                    <a:lumMod val="75000"/>
                  </a:schemeClr>
                </a:solidFill>
                <a:latin typeface="+mj-ea"/>
                <a:ea typeface="+mj-ea"/>
              </a:rPr>
              <a:t>和技术是辩证统一的整体。 </a:t>
            </a:r>
            <a:endParaRPr lang="zh-CN" altLang="en-US"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2.</a:t>
            </a:r>
            <a:r>
              <a:rPr lang="zh-CN" altLang="en-US" sz="2000" dirty="0">
                <a:solidFill>
                  <a:srgbClr val="FF0000"/>
                </a:solidFill>
                <a:latin typeface="+mj-ea"/>
                <a:ea typeface="+mj-ea"/>
              </a:rPr>
              <a:t>科学技术是推动经济和社会发展的强大杠杆</a:t>
            </a:r>
            <a:r>
              <a:rPr lang="zh-CN" altLang="en-US" sz="2000" dirty="0">
                <a:solidFill>
                  <a:schemeClr val="tx2">
                    <a:lumMod val="75000"/>
                  </a:schemeClr>
                </a:solidFill>
                <a:latin typeface="+mj-ea"/>
                <a:ea typeface="+mj-ea"/>
              </a:rPr>
              <a:t>。科技革命的作用表现为：</a:t>
            </a:r>
            <a:r>
              <a:rPr lang="zh-CN" altLang="en-US" sz="2000" dirty="0" smtClean="0">
                <a:solidFill>
                  <a:schemeClr val="tx2">
                    <a:lumMod val="75000"/>
                  </a:schemeClr>
                </a:solidFill>
                <a:latin typeface="+mj-ea"/>
                <a:ea typeface="+mj-ea"/>
              </a:rPr>
              <a:t>首先</a:t>
            </a:r>
            <a:r>
              <a:rPr lang="zh-CN" altLang="en-US" sz="2000" dirty="0">
                <a:solidFill>
                  <a:schemeClr val="tx2">
                    <a:lumMod val="75000"/>
                  </a:schemeClr>
                </a:solidFill>
                <a:latin typeface="+mj-ea"/>
                <a:ea typeface="+mj-ea"/>
              </a:rPr>
              <a:t>，对生产方式产生了深刻影响。一是改变了社会生产力的构成要素；二是</a:t>
            </a:r>
            <a:r>
              <a:rPr lang="zh-CN" altLang="en-US" sz="2000" dirty="0" smtClean="0">
                <a:solidFill>
                  <a:schemeClr val="tx2">
                    <a:lumMod val="75000"/>
                  </a:schemeClr>
                </a:solidFill>
                <a:latin typeface="+mj-ea"/>
                <a:ea typeface="+mj-ea"/>
              </a:rPr>
              <a:t>改变了</a:t>
            </a:r>
            <a:r>
              <a:rPr lang="zh-CN" altLang="en-US" sz="2000" dirty="0">
                <a:solidFill>
                  <a:schemeClr val="tx2">
                    <a:lumMod val="75000"/>
                  </a:schemeClr>
                </a:solidFill>
                <a:latin typeface="+mj-ea"/>
                <a:ea typeface="+mj-ea"/>
              </a:rPr>
              <a:t>人们的劳动形式；三是改变了社会经济结构，特别是导致产业结构发生变革</a:t>
            </a:r>
            <a:r>
              <a:rPr lang="zh-CN" altLang="en-US" sz="2000" dirty="0" smtClean="0">
                <a:solidFill>
                  <a:schemeClr val="tx2">
                    <a:lumMod val="75000"/>
                  </a:schemeClr>
                </a:solidFill>
                <a:latin typeface="+mj-ea"/>
                <a:ea typeface="+mj-ea"/>
              </a:rPr>
              <a:t>。其次</a:t>
            </a:r>
            <a:r>
              <a:rPr lang="zh-CN" altLang="en-US" sz="2000" dirty="0">
                <a:solidFill>
                  <a:schemeClr val="tx2">
                    <a:lumMod val="75000"/>
                  </a:schemeClr>
                </a:solidFill>
                <a:latin typeface="+mj-ea"/>
                <a:ea typeface="+mj-ea"/>
              </a:rPr>
              <a:t>，对生活方式产生了巨大影响。最后，促进了思维方式的变革。 </a:t>
            </a:r>
            <a:endParaRPr lang="zh-CN" altLang="en-US"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3.</a:t>
            </a:r>
            <a:r>
              <a:rPr lang="zh-CN" altLang="en-US" sz="2000" dirty="0">
                <a:solidFill>
                  <a:srgbClr val="FF0000"/>
                </a:solidFill>
                <a:latin typeface="+mj-ea"/>
                <a:ea typeface="+mj-ea"/>
              </a:rPr>
              <a:t>正确把握科学技术的社会作用</a:t>
            </a:r>
            <a:r>
              <a:rPr lang="zh-CN" altLang="en-US" sz="2000" dirty="0">
                <a:solidFill>
                  <a:schemeClr val="tx2">
                    <a:lumMod val="75000"/>
                  </a:schemeClr>
                </a:solidFill>
                <a:latin typeface="+mj-ea"/>
                <a:ea typeface="+mj-ea"/>
              </a:rPr>
              <a:t>。科学技术能够通过促进经济和社会发展</a:t>
            </a:r>
            <a:r>
              <a:rPr lang="zh-CN" altLang="en-US" sz="2000" dirty="0" smtClean="0">
                <a:solidFill>
                  <a:schemeClr val="tx2">
                    <a:lumMod val="75000"/>
                  </a:schemeClr>
                </a:solidFill>
                <a:latin typeface="+mj-ea"/>
                <a:ea typeface="+mj-ea"/>
              </a:rPr>
              <a:t>造福</a:t>
            </a:r>
            <a:r>
              <a:rPr lang="zh-CN" altLang="en-US" sz="2000" dirty="0">
                <a:solidFill>
                  <a:schemeClr val="tx2">
                    <a:lumMod val="75000"/>
                  </a:schemeClr>
                </a:solidFill>
                <a:latin typeface="+mj-ea"/>
                <a:ea typeface="+mj-ea"/>
              </a:rPr>
              <a:t>于人类，科学技术的作用既受到一定客观条件如社会制度、利益关系的影响</a:t>
            </a:r>
            <a:r>
              <a:rPr lang="zh-CN" altLang="en-US" sz="2000" dirty="0" smtClean="0">
                <a:solidFill>
                  <a:schemeClr val="tx2">
                    <a:lumMod val="75000"/>
                  </a:schemeClr>
                </a:solidFill>
                <a:latin typeface="+mj-ea"/>
                <a:ea typeface="+mj-ea"/>
              </a:rPr>
              <a:t>，也</a:t>
            </a:r>
            <a:r>
              <a:rPr lang="zh-CN" altLang="en-US" sz="2000" dirty="0">
                <a:solidFill>
                  <a:schemeClr val="tx2">
                    <a:lumMod val="75000"/>
                  </a:schemeClr>
                </a:solidFill>
                <a:latin typeface="+mj-ea"/>
                <a:ea typeface="+mj-ea"/>
              </a:rPr>
              <a:t>受到一定主观条件如人们的观念和认识水平的影响。科学技术在运用于社会</a:t>
            </a:r>
            <a:r>
              <a:rPr lang="zh-CN" altLang="en-US" sz="2000" dirty="0" smtClean="0">
                <a:solidFill>
                  <a:schemeClr val="tx2">
                    <a:lumMod val="75000"/>
                  </a:schemeClr>
                </a:solidFill>
                <a:latin typeface="+mj-ea"/>
                <a:ea typeface="+mj-ea"/>
              </a:rPr>
              <a:t>时所</a:t>
            </a:r>
            <a:r>
              <a:rPr lang="zh-CN" altLang="en-US" sz="2000" dirty="0">
                <a:solidFill>
                  <a:schemeClr val="tx2">
                    <a:lumMod val="75000"/>
                  </a:schemeClr>
                </a:solidFill>
                <a:latin typeface="+mj-ea"/>
                <a:ea typeface="+mj-ea"/>
              </a:rPr>
              <a:t>遇到的问题越来越突出。一是对自然规律和人与自然的关系认识不够，或</a:t>
            </a:r>
            <a:r>
              <a:rPr lang="zh-CN" altLang="en-US" sz="2000" dirty="0" smtClean="0">
                <a:solidFill>
                  <a:schemeClr val="tx2">
                    <a:lumMod val="75000"/>
                  </a:schemeClr>
                </a:solidFill>
                <a:latin typeface="+mj-ea"/>
                <a:ea typeface="+mj-ea"/>
              </a:rPr>
              <a:t>缺乏对</a:t>
            </a:r>
            <a:r>
              <a:rPr lang="zh-CN" altLang="en-US" sz="2000" dirty="0">
                <a:solidFill>
                  <a:schemeClr val="tx2">
                    <a:lumMod val="75000"/>
                  </a:schemeClr>
                </a:solidFill>
                <a:latin typeface="+mj-ea"/>
                <a:ea typeface="+mj-ea"/>
              </a:rPr>
              <a:t>科学技术消极后果的强有力的控制手段。二是在资本主义条件下，科学技术</a:t>
            </a:r>
            <a:r>
              <a:rPr lang="zh-CN" altLang="en-US" sz="2000" dirty="0" smtClean="0">
                <a:solidFill>
                  <a:schemeClr val="tx2">
                    <a:lumMod val="75000"/>
                  </a:schemeClr>
                </a:solidFill>
                <a:latin typeface="+mj-ea"/>
                <a:ea typeface="+mj-ea"/>
              </a:rPr>
              <a:t>常常</a:t>
            </a:r>
            <a:r>
              <a:rPr lang="zh-CN" altLang="en-US" sz="2000" dirty="0">
                <a:solidFill>
                  <a:schemeClr val="tx2">
                    <a:lumMod val="75000"/>
                  </a:schemeClr>
                </a:solidFill>
                <a:latin typeface="+mj-ea"/>
                <a:ea typeface="+mj-ea"/>
              </a:rPr>
              <a:t>被资产阶级用作剥削压迫人民的工具，并非都能使人摆脱贫困，促进人的</a:t>
            </a:r>
            <a:r>
              <a:rPr lang="zh-CN" altLang="en-US" sz="2000" dirty="0" smtClean="0">
                <a:solidFill>
                  <a:schemeClr val="tx2">
                    <a:lumMod val="75000"/>
                  </a:schemeClr>
                </a:solidFill>
                <a:latin typeface="+mj-ea"/>
                <a:ea typeface="+mj-ea"/>
              </a:rPr>
              <a:t>身心健康</a:t>
            </a:r>
            <a:r>
              <a:rPr lang="zh-CN" altLang="en-US" sz="2000" dirty="0">
                <a:solidFill>
                  <a:schemeClr val="tx2">
                    <a:lumMod val="75000"/>
                  </a:schemeClr>
                </a:solidFill>
                <a:latin typeface="+mj-ea"/>
                <a:ea typeface="+mj-ea"/>
              </a:rPr>
              <a:t>发展，因而，科学技术有时“表现为异己的、敌对的和统治的权力”。 </a:t>
            </a:r>
            <a:endParaRPr lang="zh-CN" altLang="en-US" sz="2000" dirty="0">
              <a:solidFill>
                <a:schemeClr val="tx2">
                  <a:lumMod val="75000"/>
                </a:schemeClr>
              </a:solidFill>
              <a:latin typeface="+mj-ea"/>
              <a:ea typeface="+mj-ea"/>
            </a:endParaRPr>
          </a:p>
          <a:p>
            <a:pPr>
              <a:lnSpc>
                <a:spcPts val="2800"/>
              </a:lnSpc>
            </a:pPr>
            <a:r>
              <a:rPr lang="zh-CN" altLang="en-US" sz="2000" dirty="0" smtClean="0">
                <a:solidFill>
                  <a:schemeClr val="tx2">
                    <a:lumMod val="75000"/>
                  </a:schemeClr>
                </a:solidFill>
                <a:latin typeface="+mj-ea"/>
                <a:ea typeface="+mj-ea"/>
              </a:rPr>
              <a:t>       总之</a:t>
            </a:r>
            <a:r>
              <a:rPr lang="zh-CN" altLang="en-US" sz="2000" dirty="0">
                <a:solidFill>
                  <a:schemeClr val="tx2">
                    <a:lumMod val="75000"/>
                  </a:schemeClr>
                </a:solidFill>
                <a:latin typeface="+mj-ea"/>
                <a:ea typeface="+mj-ea"/>
              </a:rPr>
              <a:t>，随着全球问题的出现，科学技术的负面效应日趋成为各国执政党、</a:t>
            </a:r>
            <a:r>
              <a:rPr lang="zh-CN" altLang="en-US" sz="2000" dirty="0" smtClean="0">
                <a:solidFill>
                  <a:schemeClr val="tx2">
                    <a:lumMod val="75000"/>
                  </a:schemeClr>
                </a:solidFill>
                <a:latin typeface="+mj-ea"/>
                <a:ea typeface="+mj-ea"/>
              </a:rPr>
              <a:t>各国</a:t>
            </a:r>
            <a:r>
              <a:rPr lang="zh-CN" altLang="en-US" sz="2000" dirty="0">
                <a:solidFill>
                  <a:schemeClr val="tx2">
                    <a:lumMod val="75000"/>
                  </a:schemeClr>
                </a:solidFill>
                <a:latin typeface="+mj-ea"/>
                <a:ea typeface="+mj-ea"/>
              </a:rPr>
              <a:t>政府关注的焦点。我们如何善待地球、如何善待自然、如何善待我们生存的</a:t>
            </a:r>
            <a:r>
              <a:rPr lang="zh-CN" altLang="en-US" sz="2000" dirty="0" smtClean="0">
                <a:solidFill>
                  <a:schemeClr val="tx2">
                    <a:lumMod val="75000"/>
                  </a:schemeClr>
                </a:solidFill>
                <a:latin typeface="+mj-ea"/>
                <a:ea typeface="+mj-ea"/>
              </a:rPr>
              <a:t>环境</a:t>
            </a:r>
            <a:r>
              <a:rPr lang="zh-CN" altLang="en-US" sz="2000" dirty="0">
                <a:solidFill>
                  <a:schemeClr val="tx2">
                    <a:lumMod val="75000"/>
                  </a:schemeClr>
                </a:solidFill>
                <a:latin typeface="+mj-ea"/>
                <a:ea typeface="+mj-ea"/>
              </a:rPr>
              <a:t>呢？习近平生态文明思想值得我们认真学习、深刻领会。</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5</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33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2271" y="154085"/>
            <a:ext cx="876855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（三）马克思主义的当代价值</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481757" y="1052736"/>
            <a:ext cx="10873208" cy="5090624"/>
          </a:xfrm>
          <a:prstGeom prst="rect">
            <a:avLst/>
          </a:prstGeom>
        </p:spPr>
        <p:txBody>
          <a:bodyPr wrap="square">
            <a:spAutoFit/>
          </a:bodyPr>
          <a:lstStyle/>
          <a:p>
            <a:pPr>
              <a:lnSpc>
                <a:spcPts val="2800"/>
              </a:lnSpc>
            </a:pPr>
            <a:r>
              <a:rPr lang="en-US" altLang="zh-CN" sz="2000" dirty="0" smtClean="0">
                <a:solidFill>
                  <a:schemeClr val="tx2"/>
                </a:solidFill>
                <a:latin typeface="+mj-ea"/>
                <a:ea typeface="+mj-ea"/>
              </a:rPr>
              <a:t>       </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不仅具有历史价值，而且具有当代价值。必须深刻理解马克思主 </a:t>
            </a:r>
            <a:r>
              <a:rPr lang="zh-CN" altLang="zh-CN" sz="2000" dirty="0" smtClean="0">
                <a:solidFill>
                  <a:schemeClr val="tx2"/>
                </a:solidFill>
                <a:latin typeface="+mj-ea"/>
                <a:ea typeface="+mj-ea"/>
              </a:rPr>
              <a:t>义</a:t>
            </a:r>
            <a:r>
              <a:rPr lang="zh-CN" altLang="zh-CN" sz="2000" dirty="0">
                <a:solidFill>
                  <a:schemeClr val="tx2"/>
                </a:solidFill>
                <a:latin typeface="+mj-ea"/>
                <a:ea typeface="+mj-ea"/>
              </a:rPr>
              <a:t>在当代世界的指导意义，增强学习马克思主义的自觉性</a:t>
            </a:r>
            <a:r>
              <a:rPr lang="zh-CN" altLang="zh-CN" sz="2000" dirty="0" smtClean="0">
                <a:solidFill>
                  <a:schemeClr val="tx2"/>
                </a:solidFill>
                <a:latin typeface="+mj-ea"/>
                <a:ea typeface="+mj-ea"/>
              </a:rPr>
              <a:t>。</a:t>
            </a:r>
            <a:endParaRPr lang="en-US" altLang="zh-CN" sz="2000" dirty="0" smtClean="0">
              <a:solidFill>
                <a:schemeClr val="tx2"/>
              </a:solidFill>
              <a:latin typeface="+mj-ea"/>
              <a:ea typeface="+mj-ea"/>
            </a:endParaRPr>
          </a:p>
          <a:p>
            <a:pPr>
              <a:lnSpc>
                <a:spcPts val="2800"/>
              </a:lnSpc>
            </a:pPr>
            <a:r>
              <a:rPr lang="zh-CN" altLang="en-US" sz="2000" dirty="0">
                <a:solidFill>
                  <a:schemeClr val="tx2"/>
                </a:solidFill>
                <a:latin typeface="+mj-ea"/>
                <a:sym typeface="Wingdings" panose="05000000000000000000"/>
              </a:rPr>
              <a:t></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是观察</a:t>
            </a:r>
            <a:r>
              <a:rPr lang="zh-CN" altLang="zh-CN" sz="2000" dirty="0" smtClean="0">
                <a:solidFill>
                  <a:schemeClr val="tx2"/>
                </a:solidFill>
                <a:latin typeface="+mj-ea"/>
                <a:ea typeface="+mj-ea"/>
              </a:rPr>
              <a:t>当代</a:t>
            </a:r>
            <a:r>
              <a:rPr lang="zh-CN" altLang="zh-CN" sz="2000" dirty="0">
                <a:solidFill>
                  <a:schemeClr val="tx2"/>
                </a:solidFill>
                <a:latin typeface="+mj-ea"/>
                <a:ea typeface="+mj-ea"/>
              </a:rPr>
              <a:t>世界变化的认识工具，它给予我们观察当代世界的宏大视野，给予我们透视时 </a:t>
            </a:r>
            <a:r>
              <a:rPr lang="zh-CN" altLang="zh-CN" sz="2000" dirty="0" smtClean="0">
                <a:solidFill>
                  <a:schemeClr val="tx2"/>
                </a:solidFill>
                <a:latin typeface="+mj-ea"/>
                <a:ea typeface="+mj-ea"/>
              </a:rPr>
              <a:t>代</a:t>
            </a:r>
            <a:r>
              <a:rPr lang="zh-CN" altLang="zh-CN" sz="2000" dirty="0">
                <a:solidFill>
                  <a:schemeClr val="tx2"/>
                </a:solidFill>
                <a:latin typeface="+mj-ea"/>
                <a:ea typeface="+mj-ea"/>
              </a:rPr>
              <a:t>风云的锐利目光，给予我们展望未来世界的长远眼光和战略定力。离开了</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的战略高度和科学方法，就不可能真正把握住当今世界的复杂变化。 </a:t>
            </a:r>
            <a:endParaRPr lang="zh-CN" altLang="zh-CN" sz="2000" dirty="0">
              <a:solidFill>
                <a:schemeClr val="tx2"/>
              </a:solidFill>
              <a:latin typeface="+mj-ea"/>
              <a:ea typeface="+mj-ea"/>
            </a:endParaRPr>
          </a:p>
          <a:p>
            <a:pPr>
              <a:lnSpc>
                <a:spcPts val="2800"/>
              </a:lnSpc>
            </a:pPr>
            <a:r>
              <a:rPr lang="zh-CN" altLang="en-US" sz="2000" dirty="0">
                <a:solidFill>
                  <a:schemeClr val="tx2"/>
                </a:solidFill>
                <a:latin typeface="+mj-ea"/>
                <a:sym typeface="Wingdings" panose="05000000000000000000"/>
              </a:rPr>
              <a:t></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是指引当代中国发展的行动指南。它是指引当代中国发展的</a:t>
            </a:r>
            <a:r>
              <a:rPr lang="zh-CN" altLang="zh-CN" sz="2000" dirty="0" smtClean="0">
                <a:solidFill>
                  <a:schemeClr val="tx2"/>
                </a:solidFill>
                <a:latin typeface="+mj-ea"/>
                <a:ea typeface="+mj-ea"/>
              </a:rPr>
              <a:t>精神旗帜</a:t>
            </a:r>
            <a:r>
              <a:rPr lang="zh-CN" altLang="zh-CN" sz="2000" dirty="0">
                <a:solidFill>
                  <a:schemeClr val="tx2"/>
                </a:solidFill>
                <a:latin typeface="+mj-ea"/>
                <a:ea typeface="+mj-ea"/>
              </a:rPr>
              <a:t>，是推动当代中国发展的精神动力，并引领当代中国的实践发展。中国</a:t>
            </a:r>
            <a:r>
              <a:rPr lang="zh-CN" altLang="zh-CN" sz="2000" dirty="0" smtClean="0">
                <a:solidFill>
                  <a:schemeClr val="tx2"/>
                </a:solidFill>
                <a:latin typeface="+mj-ea"/>
                <a:ea typeface="+mj-ea"/>
              </a:rPr>
              <a:t>改革开放</a:t>
            </a:r>
            <a:r>
              <a:rPr lang="zh-CN" altLang="zh-CN" sz="2000" dirty="0">
                <a:solidFill>
                  <a:schemeClr val="tx2"/>
                </a:solidFill>
                <a:latin typeface="+mj-ea"/>
                <a:ea typeface="+mj-ea"/>
              </a:rPr>
              <a:t>和社会主义现代化建设举世瞩目的成就，是马克思主义当代价值的最突出</a:t>
            </a:r>
            <a:r>
              <a:rPr lang="zh-CN" altLang="zh-CN" sz="2000" dirty="0" smtClean="0">
                <a:solidFill>
                  <a:schemeClr val="tx2"/>
                </a:solidFill>
                <a:latin typeface="+mj-ea"/>
                <a:ea typeface="+mj-ea"/>
              </a:rPr>
              <a:t>展现</a:t>
            </a:r>
            <a:r>
              <a:rPr lang="zh-CN" altLang="zh-CN" sz="2000" dirty="0">
                <a:solidFill>
                  <a:schemeClr val="tx2"/>
                </a:solidFill>
                <a:latin typeface="+mj-ea"/>
                <a:ea typeface="+mj-ea"/>
              </a:rPr>
              <a:t>。 </a:t>
            </a:r>
            <a:endParaRPr lang="zh-CN" altLang="zh-CN" sz="2000" dirty="0">
              <a:solidFill>
                <a:schemeClr val="tx2"/>
              </a:solidFill>
              <a:latin typeface="+mj-ea"/>
              <a:ea typeface="+mj-ea"/>
            </a:endParaRPr>
          </a:p>
          <a:p>
            <a:pPr>
              <a:lnSpc>
                <a:spcPts val="2800"/>
              </a:lnSpc>
            </a:pPr>
            <a:r>
              <a:rPr lang="zh-CN" altLang="en-US" sz="2000" dirty="0">
                <a:solidFill>
                  <a:schemeClr val="tx2"/>
                </a:solidFill>
                <a:latin typeface="+mj-ea"/>
                <a:sym typeface="Wingdings" panose="05000000000000000000"/>
              </a:rPr>
              <a:t></a:t>
            </a:r>
            <a:r>
              <a:rPr lang="zh-CN" altLang="zh-CN" sz="2000" dirty="0" smtClean="0">
                <a:solidFill>
                  <a:schemeClr val="tx2"/>
                </a:solidFill>
                <a:latin typeface="+mj-ea"/>
                <a:ea typeface="+mj-ea"/>
              </a:rPr>
              <a:t>马克思主义</a:t>
            </a:r>
            <a:r>
              <a:rPr lang="zh-CN" altLang="zh-CN" sz="2000" dirty="0">
                <a:solidFill>
                  <a:schemeClr val="tx2"/>
                </a:solidFill>
                <a:latin typeface="+mj-ea"/>
                <a:ea typeface="+mj-ea"/>
              </a:rPr>
              <a:t>是引领人类社会进步的科学真理。当今世界与马克思所处的</a:t>
            </a:r>
            <a:r>
              <a:rPr lang="zh-CN" altLang="zh-CN" sz="2000" dirty="0" smtClean="0">
                <a:solidFill>
                  <a:schemeClr val="tx2"/>
                </a:solidFill>
                <a:latin typeface="+mj-ea"/>
                <a:ea typeface="+mj-ea"/>
              </a:rPr>
              <a:t>时代相比</a:t>
            </a:r>
            <a:r>
              <a:rPr lang="zh-CN" altLang="zh-CN" sz="2000" dirty="0">
                <a:solidFill>
                  <a:schemeClr val="tx2"/>
                </a:solidFill>
                <a:latin typeface="+mj-ea"/>
                <a:ea typeface="+mj-ea"/>
              </a:rPr>
              <a:t>已经发生了巨大而深刻的变化，但从人类历史发展的大视野来看，世界</a:t>
            </a:r>
            <a:r>
              <a:rPr lang="zh-CN" altLang="zh-CN" sz="2000" dirty="0" smtClean="0">
                <a:solidFill>
                  <a:schemeClr val="tx2"/>
                </a:solidFill>
                <a:latin typeface="+mj-ea"/>
                <a:ea typeface="+mj-ea"/>
              </a:rPr>
              <a:t>仍然处于</a:t>
            </a:r>
            <a:r>
              <a:rPr lang="zh-CN" altLang="zh-CN" sz="2000" dirty="0">
                <a:solidFill>
                  <a:schemeClr val="tx2"/>
                </a:solidFill>
                <a:latin typeface="+mj-ea"/>
                <a:ea typeface="+mj-ea"/>
              </a:rPr>
              <a:t>马克思主义所指明的从资本主义走向社会主义的大时代。当今时代，人类</a:t>
            </a:r>
            <a:r>
              <a:rPr lang="zh-CN" altLang="zh-CN" sz="2000" dirty="0" smtClean="0">
                <a:solidFill>
                  <a:schemeClr val="tx2"/>
                </a:solidFill>
                <a:latin typeface="+mj-ea"/>
                <a:ea typeface="+mj-ea"/>
              </a:rPr>
              <a:t>社会</a:t>
            </a:r>
            <a:r>
              <a:rPr lang="zh-CN" altLang="zh-CN" sz="2000" dirty="0">
                <a:solidFill>
                  <a:schemeClr val="tx2"/>
                </a:solidFill>
                <a:latin typeface="+mj-ea"/>
                <a:ea typeface="+mj-ea"/>
              </a:rPr>
              <a:t>面临诸多新的问题和挑战，仍然需要从马克思主义中寻求智慧。马克思主义</a:t>
            </a:r>
            <a:r>
              <a:rPr lang="zh-CN" altLang="zh-CN" sz="2000" dirty="0" smtClean="0">
                <a:solidFill>
                  <a:schemeClr val="tx2"/>
                </a:solidFill>
                <a:latin typeface="+mj-ea"/>
                <a:ea typeface="+mj-ea"/>
              </a:rPr>
              <a:t>致力于</a:t>
            </a:r>
            <a:r>
              <a:rPr lang="zh-CN" altLang="zh-CN" sz="2000" dirty="0">
                <a:solidFill>
                  <a:schemeClr val="tx2"/>
                </a:solidFill>
                <a:latin typeface="+mj-ea"/>
                <a:ea typeface="+mj-ea"/>
              </a:rPr>
              <a:t>探寻人类社会的奥秘，揭示人类历史的规律，指明人类前进的方向，它的</a:t>
            </a:r>
            <a:r>
              <a:rPr lang="zh-CN" altLang="zh-CN" sz="2000" dirty="0" smtClean="0">
                <a:solidFill>
                  <a:schemeClr val="tx2"/>
                </a:solidFill>
                <a:latin typeface="+mj-ea"/>
                <a:ea typeface="+mj-ea"/>
              </a:rPr>
              <a:t>基本</a:t>
            </a:r>
            <a:r>
              <a:rPr lang="zh-CN" altLang="zh-CN" sz="2000" dirty="0">
                <a:solidFill>
                  <a:schemeClr val="tx2"/>
                </a:solidFill>
                <a:latin typeface="+mj-ea"/>
                <a:ea typeface="+mj-ea"/>
              </a:rPr>
              <a:t>结论和方法中所蕴含的历史洞见和历史智慧，所展现的真理魅力和真理</a:t>
            </a:r>
            <a:r>
              <a:rPr lang="zh-CN" altLang="zh-CN" sz="2000" dirty="0" smtClean="0">
                <a:solidFill>
                  <a:schemeClr val="tx2"/>
                </a:solidFill>
                <a:latin typeface="+mj-ea"/>
                <a:ea typeface="+mj-ea"/>
              </a:rPr>
              <a:t>光芒</a:t>
            </a:r>
            <a:r>
              <a:rPr lang="zh-CN" altLang="en-US" sz="2000" dirty="0">
                <a:solidFill>
                  <a:schemeClr val="tx2"/>
                </a:solidFill>
                <a:latin typeface="+mj-ea"/>
                <a:ea typeface="+mj-ea"/>
              </a:rPr>
              <a:t>，</a:t>
            </a:r>
            <a:r>
              <a:rPr lang="zh-CN" altLang="zh-CN" sz="2000" dirty="0" smtClean="0">
                <a:solidFill>
                  <a:schemeClr val="tx2"/>
                </a:solidFill>
                <a:latin typeface="+mj-ea"/>
                <a:ea typeface="+mj-ea"/>
              </a:rPr>
              <a:t>对于</a:t>
            </a:r>
            <a:r>
              <a:rPr lang="zh-CN" altLang="zh-CN" sz="2000" dirty="0">
                <a:solidFill>
                  <a:schemeClr val="tx2"/>
                </a:solidFill>
                <a:latin typeface="+mj-ea"/>
                <a:ea typeface="+mj-ea"/>
              </a:rPr>
              <a:t>人类走向未来具有不可缺少的启示和引领价值。</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18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 y="5623211"/>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777901" y="2907663"/>
            <a:ext cx="9145017" cy="1015663"/>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pPr algn="ctr"/>
            <a:r>
              <a:rPr lang="zh-CN" altLang="zh-CN" sz="4000" b="1" dirty="0" smtClean="0"/>
              <a:t>专题</a:t>
            </a:r>
            <a:r>
              <a:rPr lang="zh-CN" altLang="zh-CN" sz="4000" b="1" dirty="0"/>
              <a:t>十 </a:t>
            </a:r>
            <a:r>
              <a:rPr lang="en-US" altLang="zh-CN" sz="4000" b="1" dirty="0" smtClean="0"/>
              <a:t>    </a:t>
            </a:r>
            <a:r>
              <a:rPr lang="zh-CN" altLang="zh-CN" sz="4000" b="1" dirty="0" smtClean="0"/>
              <a:t>人民群众</a:t>
            </a:r>
            <a:r>
              <a:rPr lang="zh-CN" altLang="zh-CN" sz="4000" b="1" dirty="0"/>
              <a:t>是历史的创造者</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3650729"/>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73536" y="3650729"/>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566901" y="3715528"/>
            <a:ext cx="5787629"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人民群众在创造历史过程中的决定作用 </a:t>
            </a:r>
            <a:endParaRPr lang="zh-CN" altLang="zh-CN" sz="2400" b="1" dirty="0">
              <a:solidFill>
                <a:schemeClr val="tx2"/>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4813879" y="3684749"/>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25" name="Freeform 23"/>
          <p:cNvSpPr/>
          <p:nvPr/>
        </p:nvSpPr>
        <p:spPr bwMode="auto">
          <a:xfrm>
            <a:off x="4658221" y="2504341"/>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03686" y="2504341"/>
            <a:ext cx="5754607"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566901" y="2596674"/>
            <a:ext cx="597106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唯物史观考察历史创造者时坚持的原则 </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2504342"/>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31" presetClass="entr" presetSubtype="0" fill="hold" grpId="0" nodeType="after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p:cTn id="41" dur="400" fill="hold"/>
                                            <p:tgtEl>
                                              <p:spTgt spid="59"/>
                                            </p:tgtEl>
                                            <p:attrNameLst>
                                              <p:attrName>ppt_w</p:attrName>
                                            </p:attrNameLst>
                                          </p:cBhvr>
                                          <p:tavLst>
                                            <p:tav tm="0">
                                              <p:val>
                                                <p:fltVal val="0"/>
                                              </p:val>
                                            </p:tav>
                                            <p:tav tm="100000">
                                              <p:val>
                                                <p:strVal val="#ppt_w"/>
                                              </p:val>
                                            </p:tav>
                                          </p:tavLst>
                                        </p:anim>
                                        <p:anim calcmode="lin" valueType="num">
                                          <p:cBhvr>
                                            <p:cTn id="42" dur="400" fill="hold"/>
                                            <p:tgtEl>
                                              <p:spTgt spid="59"/>
                                            </p:tgtEl>
                                            <p:attrNameLst>
                                              <p:attrName>ppt_h</p:attrName>
                                            </p:attrNameLst>
                                          </p:cBhvr>
                                          <p:tavLst>
                                            <p:tav tm="0">
                                              <p:val>
                                                <p:fltVal val="0"/>
                                              </p:val>
                                            </p:tav>
                                            <p:tav tm="100000">
                                              <p:val>
                                                <p:strVal val="#ppt_h"/>
                                              </p:val>
                                            </p:tav>
                                          </p:tavLst>
                                        </p:anim>
                                        <p:anim calcmode="lin" valueType="num">
                                          <p:cBhvr>
                                            <p:cTn id="43" dur="400" fill="hold"/>
                                            <p:tgtEl>
                                              <p:spTgt spid="59"/>
                                            </p:tgtEl>
                                            <p:attrNameLst>
                                              <p:attrName>style.rotation</p:attrName>
                                            </p:attrNameLst>
                                          </p:cBhvr>
                                          <p:tavLst>
                                            <p:tav tm="0">
                                              <p:val>
                                                <p:fltVal val="90"/>
                                              </p:val>
                                            </p:tav>
                                            <p:tav tm="100000">
                                              <p:val>
                                                <p:fltVal val="0"/>
                                              </p:val>
                                            </p:tav>
                                          </p:tavLst>
                                        </p:anim>
                                        <p:animEffect transition="in" filter="fade">
                                          <p:cBhvr>
                                            <p:cTn id="44" dur="400"/>
                                            <p:tgtEl>
                                              <p:spTgt spid="59"/>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childTnLst>
                              </p:cTn>
                            </p:par>
                            <p:par>
                              <p:cTn id="49" fill="hold">
                                <p:stCondLst>
                                  <p:cond delay="3500"/>
                                </p:stCondLst>
                                <p:childTnLst>
                                  <p:par>
                                    <p:cTn id="50" presetID="2" presetClass="entr" presetSubtype="8"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0-#ppt_w/2"/>
                                              </p:val>
                                            </p:tav>
                                            <p:tav tm="100000">
                                              <p:val>
                                                <p:strVal val="#ppt_x"/>
                                              </p:val>
                                            </p:tav>
                                          </p:tavLst>
                                        </p:anim>
                                        <p:anim calcmode="lin" valueType="num">
                                          <p:cBhvr additive="base">
                                            <p:cTn id="53" dur="500" fill="hold"/>
                                            <p:tgtEl>
                                              <p:spTgt spid="2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childTnLst>
                              </p:cTn>
                            </p:par>
                            <p:par>
                              <p:cTn id="58" fill="hold">
                                <p:stCondLst>
                                  <p:cond delay="4000"/>
                                </p:stCondLst>
                                <p:childTnLst>
                                  <p:par>
                                    <p:cTn id="59" presetID="31"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p:cTn id="61" dur="400" fill="hold"/>
                                            <p:tgtEl>
                                              <p:spTgt spid="39"/>
                                            </p:tgtEl>
                                            <p:attrNameLst>
                                              <p:attrName>ppt_w</p:attrName>
                                            </p:attrNameLst>
                                          </p:cBhvr>
                                          <p:tavLst>
                                            <p:tav tm="0">
                                              <p:val>
                                                <p:fltVal val="0"/>
                                              </p:val>
                                            </p:tav>
                                            <p:tav tm="100000">
                                              <p:val>
                                                <p:strVal val="#ppt_w"/>
                                              </p:val>
                                            </p:tav>
                                          </p:tavLst>
                                        </p:anim>
                                        <p:anim calcmode="lin" valueType="num">
                                          <p:cBhvr>
                                            <p:cTn id="62" dur="400" fill="hold"/>
                                            <p:tgtEl>
                                              <p:spTgt spid="39"/>
                                            </p:tgtEl>
                                            <p:attrNameLst>
                                              <p:attrName>ppt_h</p:attrName>
                                            </p:attrNameLst>
                                          </p:cBhvr>
                                          <p:tavLst>
                                            <p:tav tm="0">
                                              <p:val>
                                                <p:fltVal val="0"/>
                                              </p:val>
                                            </p:tav>
                                            <p:tav tm="100000">
                                              <p:val>
                                                <p:strVal val="#ppt_h"/>
                                              </p:val>
                                            </p:tav>
                                          </p:tavLst>
                                        </p:anim>
                                        <p:anim calcmode="lin" valueType="num">
                                          <p:cBhvr>
                                            <p:cTn id="63" dur="400" fill="hold"/>
                                            <p:tgtEl>
                                              <p:spTgt spid="39"/>
                                            </p:tgtEl>
                                            <p:attrNameLst>
                                              <p:attrName>style.rotation</p:attrName>
                                            </p:attrNameLst>
                                          </p:cBhvr>
                                          <p:tavLst>
                                            <p:tav tm="0">
                                              <p:val>
                                                <p:fltVal val="90"/>
                                              </p:val>
                                            </p:tav>
                                            <p:tav tm="100000">
                                              <p:val>
                                                <p:fltVal val="0"/>
                                              </p:val>
                                            </p:tav>
                                          </p:tavLst>
                                        </p:anim>
                                        <p:animEffect transition="in" filter="fade">
                                          <p:cBhvr>
                                            <p:cTn id="64" dur="400"/>
                                            <p:tgtEl>
                                              <p:spTgt spid="39"/>
                                            </p:tgtEl>
                                          </p:cBhvr>
                                        </p:animEffect>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par>
                              <p:cTn id="69" fill="hold">
                                <p:stCondLst>
                                  <p:cond delay="5000"/>
                                </p:stCondLst>
                                <p:childTnLst>
                                  <p:par>
                                    <p:cTn id="70" presetID="2" presetClass="entr" presetSubtype="8" fill="hold" grpId="0" nodeType="afterEffect" p14:presetBounceEnd="50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50000">
                                          <p:cBhvr additive="base">
                                            <p:cTn id="72"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73" dur="400" fill="hold"/>
                                            <p:tgtEl>
                                              <p:spTgt spid="44"/>
                                            </p:tgtEl>
                                            <p:attrNameLst>
                                              <p:attrName>ppt_y</p:attrName>
                                            </p:attrNameLst>
                                          </p:cBhvr>
                                          <p:tavLst>
                                            <p:tav tm="0">
                                              <p:val>
                                                <p:strVal val="#ppt_y"/>
                                              </p:val>
                                            </p:tav>
                                            <p:tav tm="100000">
                                              <p:val>
                                                <p:strVal val="#ppt_y"/>
                                              </p:val>
                                            </p:tav>
                                          </p:tavLst>
                                        </p:anim>
                                      </p:childTnLst>
                                    </p:cTn>
                                  </p:par>
                                </p:childTnLst>
                              </p:cTn>
                            </p:par>
                            <p:par>
                              <p:cTn id="74" fill="hold">
                                <p:stCondLst>
                                  <p:cond delay="5500"/>
                                </p:stCondLst>
                                <p:childTnLst>
                                  <p:par>
                                    <p:cTn id="75" presetID="56" presetClass="entr" presetSubtype="0" fill="hold" grpId="0" nodeType="after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by="(-#ppt_w*2)" calcmode="lin" valueType="num">
                                          <p:cBhvr rctx="PPT">
                                            <p:cTn id="77" dur="300" autoRev="1" fill="hold">
                                              <p:stCondLst>
                                                <p:cond delay="0"/>
                                              </p:stCondLst>
                                            </p:cTn>
                                            <p:tgtEl>
                                              <p:spTgt spid="40"/>
                                            </p:tgtEl>
                                            <p:attrNameLst>
                                              <p:attrName>ppt_w</p:attrName>
                                            </p:attrNameLst>
                                          </p:cBhvr>
                                        </p:anim>
                                        <p:anim by="(#ppt_w*0.50)" calcmode="lin" valueType="num">
                                          <p:cBhvr>
                                            <p:cTn id="78" dur="300" decel="50000" autoRev="1" fill="hold">
                                              <p:stCondLst>
                                                <p:cond delay="0"/>
                                              </p:stCondLst>
                                            </p:cTn>
                                            <p:tgtEl>
                                              <p:spTgt spid="40"/>
                                            </p:tgtEl>
                                            <p:attrNameLst>
                                              <p:attrName>ppt_x</p:attrName>
                                            </p:attrNameLst>
                                          </p:cBhvr>
                                        </p:anim>
                                        <p:anim from="(-#ppt_h/2)" to="(#ppt_y)" calcmode="lin" valueType="num">
                                          <p:cBhvr>
                                            <p:cTn id="79" dur="600" fill="hold">
                                              <p:stCondLst>
                                                <p:cond delay="0"/>
                                              </p:stCondLst>
                                            </p:cTn>
                                            <p:tgtEl>
                                              <p:spTgt spid="40"/>
                                            </p:tgtEl>
                                            <p:attrNameLst>
                                              <p:attrName>ppt_y</p:attrName>
                                            </p:attrNameLst>
                                          </p:cBhvr>
                                        </p:anim>
                                        <p:animRot by="21600000">
                                          <p:cBhvr>
                                            <p:cTn id="80"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48" grpId="0"/>
          <p:bldP spid="59" grpId="0"/>
          <p:bldP spid="25" grpId="0" animBg="1"/>
          <p:bldP spid="26" grpId="0" animBg="1"/>
          <p:bldP spid="27" grpId="0"/>
          <p:bldP spid="39" grpId="0"/>
          <p:bldP spid="40" grpId="0"/>
          <p:bldP spid="4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31" presetClass="entr" presetSubtype="0" fill="hold" grpId="0" nodeType="after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p:cTn id="41" dur="400" fill="hold"/>
                                            <p:tgtEl>
                                              <p:spTgt spid="59"/>
                                            </p:tgtEl>
                                            <p:attrNameLst>
                                              <p:attrName>ppt_w</p:attrName>
                                            </p:attrNameLst>
                                          </p:cBhvr>
                                          <p:tavLst>
                                            <p:tav tm="0">
                                              <p:val>
                                                <p:fltVal val="0"/>
                                              </p:val>
                                            </p:tav>
                                            <p:tav tm="100000">
                                              <p:val>
                                                <p:strVal val="#ppt_w"/>
                                              </p:val>
                                            </p:tav>
                                          </p:tavLst>
                                        </p:anim>
                                        <p:anim calcmode="lin" valueType="num">
                                          <p:cBhvr>
                                            <p:cTn id="42" dur="400" fill="hold"/>
                                            <p:tgtEl>
                                              <p:spTgt spid="59"/>
                                            </p:tgtEl>
                                            <p:attrNameLst>
                                              <p:attrName>ppt_h</p:attrName>
                                            </p:attrNameLst>
                                          </p:cBhvr>
                                          <p:tavLst>
                                            <p:tav tm="0">
                                              <p:val>
                                                <p:fltVal val="0"/>
                                              </p:val>
                                            </p:tav>
                                            <p:tav tm="100000">
                                              <p:val>
                                                <p:strVal val="#ppt_h"/>
                                              </p:val>
                                            </p:tav>
                                          </p:tavLst>
                                        </p:anim>
                                        <p:anim calcmode="lin" valueType="num">
                                          <p:cBhvr>
                                            <p:cTn id="43" dur="400" fill="hold"/>
                                            <p:tgtEl>
                                              <p:spTgt spid="59"/>
                                            </p:tgtEl>
                                            <p:attrNameLst>
                                              <p:attrName>style.rotation</p:attrName>
                                            </p:attrNameLst>
                                          </p:cBhvr>
                                          <p:tavLst>
                                            <p:tav tm="0">
                                              <p:val>
                                                <p:fltVal val="90"/>
                                              </p:val>
                                            </p:tav>
                                            <p:tav tm="100000">
                                              <p:val>
                                                <p:fltVal val="0"/>
                                              </p:val>
                                            </p:tav>
                                          </p:tavLst>
                                        </p:anim>
                                        <p:animEffect transition="in" filter="fade">
                                          <p:cBhvr>
                                            <p:cTn id="44" dur="400"/>
                                            <p:tgtEl>
                                              <p:spTgt spid="59"/>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childTnLst>
                              </p:cTn>
                            </p:par>
                            <p:par>
                              <p:cTn id="49" fill="hold">
                                <p:stCondLst>
                                  <p:cond delay="3500"/>
                                </p:stCondLst>
                                <p:childTnLst>
                                  <p:par>
                                    <p:cTn id="50" presetID="2" presetClass="entr" presetSubtype="8"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0-#ppt_w/2"/>
                                              </p:val>
                                            </p:tav>
                                            <p:tav tm="100000">
                                              <p:val>
                                                <p:strVal val="#ppt_x"/>
                                              </p:val>
                                            </p:tav>
                                          </p:tavLst>
                                        </p:anim>
                                        <p:anim calcmode="lin" valueType="num">
                                          <p:cBhvr additive="base">
                                            <p:cTn id="53" dur="500" fill="hold"/>
                                            <p:tgtEl>
                                              <p:spTgt spid="2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childTnLst>
                              </p:cTn>
                            </p:par>
                            <p:par>
                              <p:cTn id="58" fill="hold">
                                <p:stCondLst>
                                  <p:cond delay="4000"/>
                                </p:stCondLst>
                                <p:childTnLst>
                                  <p:par>
                                    <p:cTn id="59" presetID="31"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p:cTn id="61" dur="400" fill="hold"/>
                                            <p:tgtEl>
                                              <p:spTgt spid="39"/>
                                            </p:tgtEl>
                                            <p:attrNameLst>
                                              <p:attrName>ppt_w</p:attrName>
                                            </p:attrNameLst>
                                          </p:cBhvr>
                                          <p:tavLst>
                                            <p:tav tm="0">
                                              <p:val>
                                                <p:fltVal val="0"/>
                                              </p:val>
                                            </p:tav>
                                            <p:tav tm="100000">
                                              <p:val>
                                                <p:strVal val="#ppt_w"/>
                                              </p:val>
                                            </p:tav>
                                          </p:tavLst>
                                        </p:anim>
                                        <p:anim calcmode="lin" valueType="num">
                                          <p:cBhvr>
                                            <p:cTn id="62" dur="400" fill="hold"/>
                                            <p:tgtEl>
                                              <p:spTgt spid="39"/>
                                            </p:tgtEl>
                                            <p:attrNameLst>
                                              <p:attrName>ppt_h</p:attrName>
                                            </p:attrNameLst>
                                          </p:cBhvr>
                                          <p:tavLst>
                                            <p:tav tm="0">
                                              <p:val>
                                                <p:fltVal val="0"/>
                                              </p:val>
                                            </p:tav>
                                            <p:tav tm="100000">
                                              <p:val>
                                                <p:strVal val="#ppt_h"/>
                                              </p:val>
                                            </p:tav>
                                          </p:tavLst>
                                        </p:anim>
                                        <p:anim calcmode="lin" valueType="num">
                                          <p:cBhvr>
                                            <p:cTn id="63" dur="400" fill="hold"/>
                                            <p:tgtEl>
                                              <p:spTgt spid="39"/>
                                            </p:tgtEl>
                                            <p:attrNameLst>
                                              <p:attrName>style.rotation</p:attrName>
                                            </p:attrNameLst>
                                          </p:cBhvr>
                                          <p:tavLst>
                                            <p:tav tm="0">
                                              <p:val>
                                                <p:fltVal val="90"/>
                                              </p:val>
                                            </p:tav>
                                            <p:tav tm="100000">
                                              <p:val>
                                                <p:fltVal val="0"/>
                                              </p:val>
                                            </p:tav>
                                          </p:tavLst>
                                        </p:anim>
                                        <p:animEffect transition="in" filter="fade">
                                          <p:cBhvr>
                                            <p:cTn id="64" dur="400"/>
                                            <p:tgtEl>
                                              <p:spTgt spid="39"/>
                                            </p:tgtEl>
                                          </p:cBhvr>
                                        </p:animEffect>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par>
                              <p:cTn id="69" fill="hold">
                                <p:stCondLst>
                                  <p:cond delay="5000"/>
                                </p:stCondLst>
                                <p:childTnLst>
                                  <p:par>
                                    <p:cTn id="70" presetID="2" presetClass="entr" presetSubtype="8"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400" fill="hold"/>
                                            <p:tgtEl>
                                              <p:spTgt spid="44"/>
                                            </p:tgtEl>
                                            <p:attrNameLst>
                                              <p:attrName>ppt_x</p:attrName>
                                            </p:attrNameLst>
                                          </p:cBhvr>
                                          <p:tavLst>
                                            <p:tav tm="0">
                                              <p:val>
                                                <p:strVal val="0-#ppt_w/2"/>
                                              </p:val>
                                            </p:tav>
                                            <p:tav tm="100000">
                                              <p:val>
                                                <p:strVal val="#ppt_x"/>
                                              </p:val>
                                            </p:tav>
                                          </p:tavLst>
                                        </p:anim>
                                        <p:anim calcmode="lin" valueType="num">
                                          <p:cBhvr additive="base">
                                            <p:cTn id="73" dur="400" fill="hold"/>
                                            <p:tgtEl>
                                              <p:spTgt spid="44"/>
                                            </p:tgtEl>
                                            <p:attrNameLst>
                                              <p:attrName>ppt_y</p:attrName>
                                            </p:attrNameLst>
                                          </p:cBhvr>
                                          <p:tavLst>
                                            <p:tav tm="0">
                                              <p:val>
                                                <p:strVal val="#ppt_y"/>
                                              </p:val>
                                            </p:tav>
                                            <p:tav tm="100000">
                                              <p:val>
                                                <p:strVal val="#ppt_y"/>
                                              </p:val>
                                            </p:tav>
                                          </p:tavLst>
                                        </p:anim>
                                      </p:childTnLst>
                                    </p:cTn>
                                  </p:par>
                                </p:childTnLst>
                              </p:cTn>
                            </p:par>
                            <p:par>
                              <p:cTn id="74" fill="hold">
                                <p:stCondLst>
                                  <p:cond delay="5500"/>
                                </p:stCondLst>
                                <p:childTnLst>
                                  <p:par>
                                    <p:cTn id="75" presetID="56" presetClass="entr" presetSubtype="0" fill="hold" grpId="0" nodeType="after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by="(-#ppt_w*2)" calcmode="lin" valueType="num">
                                          <p:cBhvr rctx="PPT">
                                            <p:cTn id="77" dur="300" autoRev="1" fill="hold">
                                              <p:stCondLst>
                                                <p:cond delay="0"/>
                                              </p:stCondLst>
                                            </p:cTn>
                                            <p:tgtEl>
                                              <p:spTgt spid="40"/>
                                            </p:tgtEl>
                                            <p:attrNameLst>
                                              <p:attrName>ppt_w</p:attrName>
                                            </p:attrNameLst>
                                          </p:cBhvr>
                                        </p:anim>
                                        <p:anim by="(#ppt_w*0.50)" calcmode="lin" valueType="num">
                                          <p:cBhvr>
                                            <p:cTn id="78" dur="300" decel="50000" autoRev="1" fill="hold">
                                              <p:stCondLst>
                                                <p:cond delay="0"/>
                                              </p:stCondLst>
                                            </p:cTn>
                                            <p:tgtEl>
                                              <p:spTgt spid="40"/>
                                            </p:tgtEl>
                                            <p:attrNameLst>
                                              <p:attrName>ppt_x</p:attrName>
                                            </p:attrNameLst>
                                          </p:cBhvr>
                                        </p:anim>
                                        <p:anim from="(-#ppt_h/2)" to="(#ppt_y)" calcmode="lin" valueType="num">
                                          <p:cBhvr>
                                            <p:cTn id="79" dur="600" fill="hold">
                                              <p:stCondLst>
                                                <p:cond delay="0"/>
                                              </p:stCondLst>
                                            </p:cTn>
                                            <p:tgtEl>
                                              <p:spTgt spid="40"/>
                                            </p:tgtEl>
                                            <p:attrNameLst>
                                              <p:attrName>ppt_y</p:attrName>
                                            </p:attrNameLst>
                                          </p:cBhvr>
                                        </p:anim>
                                        <p:animRot by="21600000">
                                          <p:cBhvr>
                                            <p:cTn id="80"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48" grpId="0"/>
          <p:bldP spid="59" grpId="0"/>
          <p:bldP spid="25" grpId="0" animBg="1"/>
          <p:bldP spid="26" grpId="0" animBg="1"/>
          <p:bldP spid="27" grpId="0"/>
          <p:bldP spid="39" grpId="0"/>
          <p:bldP spid="40" grpId="0"/>
          <p:bldP spid="44" grpId="0" animBg="1"/>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（一）唯物史观考察历史创造者时坚持的原则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798776" y="836712"/>
            <a:ext cx="10702876" cy="4247317"/>
          </a:xfrm>
          <a:prstGeom prst="rect">
            <a:avLst/>
          </a:prstGeom>
        </p:spPr>
        <p:txBody>
          <a:bodyPr wrap="square">
            <a:spAutoFit/>
          </a:bodyPr>
          <a:lstStyle/>
          <a:p>
            <a:pPr>
              <a:lnSpc>
                <a:spcPct val="150000"/>
              </a:lnSpc>
            </a:pPr>
            <a:r>
              <a:rPr lang="en-US" altLang="zh-CN" sz="2000" dirty="0">
                <a:solidFill>
                  <a:srgbClr val="FF0000"/>
                </a:solidFill>
                <a:latin typeface="+mj-ea"/>
                <a:ea typeface="+mj-ea"/>
              </a:rPr>
              <a:t>1.</a:t>
            </a:r>
            <a:r>
              <a:rPr lang="zh-CN" altLang="en-US" sz="2000" dirty="0">
                <a:solidFill>
                  <a:srgbClr val="FF0000"/>
                </a:solidFill>
                <a:latin typeface="+mj-ea"/>
                <a:ea typeface="+mj-ea"/>
              </a:rPr>
              <a:t>唯物史观立足于现实的人及其本质来把握历史的创造者。</a:t>
            </a:r>
            <a:r>
              <a:rPr lang="zh-CN" altLang="en-US" sz="2000" dirty="0">
                <a:solidFill>
                  <a:schemeClr val="tx2">
                    <a:lumMod val="75000"/>
                  </a:schemeClr>
                </a:solidFill>
                <a:latin typeface="+mj-ea"/>
                <a:ea typeface="+mj-ea"/>
              </a:rPr>
              <a:t>这一观点强调</a:t>
            </a:r>
            <a:r>
              <a:rPr lang="zh-CN" altLang="en-US" sz="2000" dirty="0" smtClean="0">
                <a:solidFill>
                  <a:schemeClr val="tx2">
                    <a:lumMod val="75000"/>
                  </a:schemeClr>
                </a:solidFill>
                <a:latin typeface="+mj-ea"/>
                <a:ea typeface="+mj-ea"/>
              </a:rPr>
              <a:t>了个人</a:t>
            </a:r>
            <a:r>
              <a:rPr lang="zh-CN" altLang="en-US" sz="2000" dirty="0">
                <a:solidFill>
                  <a:schemeClr val="tx2">
                    <a:lumMod val="75000"/>
                  </a:schemeClr>
                </a:solidFill>
                <a:latin typeface="+mj-ea"/>
                <a:ea typeface="+mj-ea"/>
              </a:rPr>
              <a:t>与社会的统一，要求人们从一定的社会关系包括阶级关系中去认识和把握</a:t>
            </a:r>
            <a:r>
              <a:rPr lang="zh-CN" altLang="en-US" sz="2000" dirty="0" smtClean="0">
                <a:solidFill>
                  <a:schemeClr val="tx2">
                    <a:lumMod val="75000"/>
                  </a:schemeClr>
                </a:solidFill>
                <a:latin typeface="+mj-ea"/>
                <a:ea typeface="+mj-ea"/>
              </a:rPr>
              <a:t>一定</a:t>
            </a:r>
            <a:r>
              <a:rPr lang="zh-CN" altLang="en-US" sz="2000" dirty="0">
                <a:solidFill>
                  <a:schemeClr val="tx2">
                    <a:lumMod val="75000"/>
                  </a:schemeClr>
                </a:solidFill>
                <a:latin typeface="+mj-ea"/>
                <a:ea typeface="+mj-ea"/>
              </a:rPr>
              <a:t>群体和个人的本质及作用。 </a:t>
            </a:r>
            <a:endParaRPr lang="zh-CN" altLang="en-US" sz="2000" dirty="0">
              <a:solidFill>
                <a:schemeClr val="tx2">
                  <a:lumMod val="75000"/>
                </a:schemeClr>
              </a:solidFill>
              <a:latin typeface="+mj-ea"/>
              <a:ea typeface="+mj-ea"/>
            </a:endParaRPr>
          </a:p>
          <a:p>
            <a:pPr>
              <a:lnSpc>
                <a:spcPct val="150000"/>
              </a:lnSpc>
            </a:pPr>
            <a:r>
              <a:rPr lang="en-US" altLang="zh-CN" sz="2000" dirty="0">
                <a:solidFill>
                  <a:srgbClr val="FF0000"/>
                </a:solidFill>
                <a:latin typeface="+mj-ea"/>
                <a:ea typeface="+mj-ea"/>
              </a:rPr>
              <a:t>2.</a:t>
            </a:r>
            <a:r>
              <a:rPr lang="zh-CN" altLang="en-US" sz="2000" dirty="0">
                <a:solidFill>
                  <a:srgbClr val="FF0000"/>
                </a:solidFill>
                <a:latin typeface="+mj-ea"/>
                <a:ea typeface="+mj-ea"/>
              </a:rPr>
              <a:t>唯物史观立足于整体的社会历史过程来探究谁是历史的创造者。</a:t>
            </a:r>
            <a:r>
              <a:rPr lang="zh-CN" altLang="en-US" sz="2000" dirty="0">
                <a:solidFill>
                  <a:schemeClr val="tx2">
                    <a:lumMod val="75000"/>
                  </a:schemeClr>
                </a:solidFill>
                <a:latin typeface="+mj-ea"/>
                <a:ea typeface="+mj-ea"/>
              </a:rPr>
              <a:t>社会</a:t>
            </a:r>
            <a:r>
              <a:rPr lang="zh-CN" altLang="en-US" sz="2000" dirty="0" smtClean="0">
                <a:solidFill>
                  <a:schemeClr val="tx2">
                    <a:lumMod val="75000"/>
                  </a:schemeClr>
                </a:solidFill>
                <a:latin typeface="+mj-ea"/>
                <a:ea typeface="+mj-ea"/>
              </a:rPr>
              <a:t>历史就</a:t>
            </a:r>
            <a:r>
              <a:rPr lang="zh-CN" altLang="en-US" sz="2000" dirty="0">
                <a:solidFill>
                  <a:schemeClr val="tx2">
                    <a:lumMod val="75000"/>
                  </a:schemeClr>
                </a:solidFill>
                <a:latin typeface="+mj-ea"/>
                <a:ea typeface="+mj-ea"/>
              </a:rPr>
              <a:t>其整体而言，是一定的群体的认识活动和实践活动及其产物的演进过程，是</a:t>
            </a:r>
            <a:r>
              <a:rPr lang="zh-CN" altLang="en-US" sz="2000" dirty="0" smtClean="0">
                <a:solidFill>
                  <a:schemeClr val="tx2">
                    <a:lumMod val="75000"/>
                  </a:schemeClr>
                </a:solidFill>
                <a:latin typeface="+mj-ea"/>
                <a:ea typeface="+mj-ea"/>
              </a:rPr>
              <a:t>以一定</a:t>
            </a:r>
            <a:r>
              <a:rPr lang="zh-CN" altLang="en-US" sz="2000" dirty="0">
                <a:solidFill>
                  <a:schemeClr val="tx2">
                    <a:lumMod val="75000"/>
                  </a:schemeClr>
                </a:solidFill>
                <a:latin typeface="+mj-ea"/>
                <a:ea typeface="+mj-ea"/>
              </a:rPr>
              <a:t>的物质生产方式为基础的社会形成和演进过程。 </a:t>
            </a:r>
            <a:endParaRPr lang="zh-CN" altLang="en-US" sz="2000" dirty="0">
              <a:solidFill>
                <a:schemeClr val="tx2">
                  <a:lumMod val="75000"/>
                </a:schemeClr>
              </a:solidFill>
              <a:latin typeface="+mj-ea"/>
              <a:ea typeface="+mj-ea"/>
            </a:endParaRPr>
          </a:p>
          <a:p>
            <a:pPr>
              <a:lnSpc>
                <a:spcPct val="150000"/>
              </a:lnSpc>
            </a:pPr>
            <a:r>
              <a:rPr lang="en-US" altLang="zh-CN" sz="2000" dirty="0">
                <a:solidFill>
                  <a:srgbClr val="FF0000"/>
                </a:solidFill>
                <a:latin typeface="+mj-ea"/>
                <a:ea typeface="+mj-ea"/>
              </a:rPr>
              <a:t>3.</a:t>
            </a:r>
            <a:r>
              <a:rPr lang="zh-CN" altLang="en-US" sz="2000" dirty="0">
                <a:solidFill>
                  <a:srgbClr val="FF0000"/>
                </a:solidFill>
                <a:latin typeface="+mj-ea"/>
                <a:ea typeface="+mj-ea"/>
              </a:rPr>
              <a:t>唯物史观从社会历史发展的必然性入手来考察和说明谁是历史的创造者</a:t>
            </a:r>
            <a:r>
              <a:rPr lang="zh-CN" altLang="en-US" sz="2000" dirty="0">
                <a:solidFill>
                  <a:srgbClr val="FF0000"/>
                </a:solidFill>
                <a:latin typeface="+mj-ea"/>
                <a:ea typeface="+mj-ea"/>
              </a:rPr>
              <a:t>。</a:t>
            </a:r>
            <a:r>
              <a:rPr lang="zh-CN" altLang="en-US" sz="2000" dirty="0" smtClean="0">
                <a:solidFill>
                  <a:schemeClr val="tx2">
                    <a:lumMod val="75000"/>
                  </a:schemeClr>
                </a:solidFill>
                <a:latin typeface="+mj-ea"/>
                <a:ea typeface="+mj-ea"/>
              </a:rPr>
              <a:t>顺应</a:t>
            </a:r>
            <a:r>
              <a:rPr lang="zh-CN" altLang="en-US" sz="2000" dirty="0">
                <a:solidFill>
                  <a:schemeClr val="tx2">
                    <a:lumMod val="75000"/>
                  </a:schemeClr>
                </a:solidFill>
                <a:latin typeface="+mj-ea"/>
                <a:ea typeface="+mj-ea"/>
              </a:rPr>
              <a:t>历史发展趋势、符合历史发展必然性的历史主体是创造历史的决定力量。 </a:t>
            </a:r>
            <a:endParaRPr lang="zh-CN" altLang="en-US" sz="2000" dirty="0">
              <a:solidFill>
                <a:schemeClr val="tx2">
                  <a:lumMod val="75000"/>
                </a:schemeClr>
              </a:solidFill>
              <a:latin typeface="+mj-ea"/>
              <a:ea typeface="+mj-ea"/>
            </a:endParaRPr>
          </a:p>
          <a:p>
            <a:pPr>
              <a:lnSpc>
                <a:spcPct val="150000"/>
              </a:lnSpc>
            </a:pPr>
            <a:r>
              <a:rPr lang="en-US" altLang="zh-CN" sz="2000" dirty="0">
                <a:solidFill>
                  <a:srgbClr val="FF0000"/>
                </a:solidFill>
                <a:latin typeface="+mj-ea"/>
                <a:ea typeface="+mj-ea"/>
              </a:rPr>
              <a:t>4.</a:t>
            </a:r>
            <a:r>
              <a:rPr lang="zh-CN" altLang="en-US" sz="2000" dirty="0">
                <a:solidFill>
                  <a:srgbClr val="FF0000"/>
                </a:solidFill>
                <a:latin typeface="+mj-ea"/>
                <a:ea typeface="+mj-ea"/>
              </a:rPr>
              <a:t>唯物史观从人与历史关系的不同层次上考察谁是历史的创造者</a:t>
            </a:r>
            <a:r>
              <a:rPr lang="en-US" altLang="zh-CN" sz="2000" dirty="0">
                <a:solidFill>
                  <a:schemeClr val="tx2">
                    <a:lumMod val="75000"/>
                  </a:schemeClr>
                </a:solidFill>
                <a:latin typeface="+mj-ea"/>
                <a:ea typeface="+mj-ea"/>
              </a:rPr>
              <a:t>,</a:t>
            </a:r>
            <a:r>
              <a:rPr lang="zh-CN" altLang="en-US" sz="2000" dirty="0">
                <a:solidFill>
                  <a:schemeClr val="tx2">
                    <a:lumMod val="75000"/>
                  </a:schemeClr>
                </a:solidFill>
                <a:latin typeface="+mj-ea"/>
                <a:ea typeface="+mj-ea"/>
              </a:rPr>
              <a:t>从而</a:t>
            </a:r>
            <a:r>
              <a:rPr lang="zh-CN" altLang="en-US" sz="2000" dirty="0" smtClean="0">
                <a:solidFill>
                  <a:schemeClr val="tx2">
                    <a:lumMod val="75000"/>
                  </a:schemeClr>
                </a:solidFill>
                <a:latin typeface="+mj-ea"/>
                <a:ea typeface="+mj-ea"/>
              </a:rPr>
              <a:t>科学地</a:t>
            </a:r>
            <a:r>
              <a:rPr lang="zh-CN" altLang="en-US" sz="2000" dirty="0">
                <a:solidFill>
                  <a:schemeClr val="tx2">
                    <a:lumMod val="75000"/>
                  </a:schemeClr>
                </a:solidFill>
                <a:latin typeface="+mj-ea"/>
                <a:ea typeface="+mj-ea"/>
              </a:rPr>
              <a:t>解决了谁是历史创造者的问题。 </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（二）人民群众在创造历史过程中的决定作用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481757" y="836712"/>
            <a:ext cx="11377264" cy="5632311"/>
          </a:xfrm>
          <a:prstGeom prst="rect">
            <a:avLst/>
          </a:prstGeom>
        </p:spPr>
        <p:txBody>
          <a:bodyPr wrap="square">
            <a:spAutoFit/>
          </a:bodyPr>
          <a:lstStyle/>
          <a:p>
            <a:pPr>
              <a:lnSpc>
                <a:spcPct val="150000"/>
              </a:lnSpc>
            </a:pPr>
            <a:r>
              <a:rPr lang="en-US" altLang="zh-CN" sz="2000" dirty="0">
                <a:solidFill>
                  <a:srgbClr val="FF0000"/>
                </a:solidFill>
                <a:latin typeface="+mj-ea"/>
                <a:ea typeface="+mj-ea"/>
              </a:rPr>
              <a:t>1.</a:t>
            </a:r>
            <a:r>
              <a:rPr lang="zh-CN" altLang="en-US" sz="2000" dirty="0">
                <a:solidFill>
                  <a:srgbClr val="FF0000"/>
                </a:solidFill>
                <a:latin typeface="+mj-ea"/>
                <a:ea typeface="+mj-ea"/>
              </a:rPr>
              <a:t>人民群众是社会历史的主体，是历史的创造者。</a:t>
            </a:r>
            <a:r>
              <a:rPr lang="zh-CN" altLang="en-US" sz="2000" dirty="0">
                <a:solidFill>
                  <a:schemeClr val="tx2">
                    <a:lumMod val="75000"/>
                  </a:schemeClr>
                </a:solidFill>
                <a:latin typeface="+mj-ea"/>
                <a:ea typeface="+mj-ea"/>
              </a:rPr>
              <a:t>这是马克思主义最基本</a:t>
            </a:r>
            <a:r>
              <a:rPr lang="zh-CN" altLang="en-US" sz="2000" dirty="0" smtClean="0">
                <a:solidFill>
                  <a:schemeClr val="tx2">
                    <a:lumMod val="75000"/>
                  </a:schemeClr>
                </a:solidFill>
                <a:latin typeface="+mj-ea"/>
                <a:ea typeface="+mj-ea"/>
              </a:rPr>
              <a:t>的观点</a:t>
            </a:r>
            <a:r>
              <a:rPr lang="zh-CN" altLang="en-US" sz="2000" dirty="0">
                <a:solidFill>
                  <a:schemeClr val="tx2">
                    <a:lumMod val="75000"/>
                  </a:schemeClr>
                </a:solidFill>
                <a:latin typeface="+mj-ea"/>
                <a:ea typeface="+mj-ea"/>
              </a:rPr>
              <a:t>之一。人民群众是一个历史范畴。在不同的历史时期，人民群众有着不同</a:t>
            </a:r>
            <a:r>
              <a:rPr lang="zh-CN" altLang="en-US" sz="2000" dirty="0" smtClean="0">
                <a:solidFill>
                  <a:schemeClr val="tx2">
                    <a:lumMod val="75000"/>
                  </a:schemeClr>
                </a:solidFill>
                <a:latin typeface="+mj-ea"/>
                <a:ea typeface="+mj-ea"/>
              </a:rPr>
              <a:t>的内容</a:t>
            </a:r>
            <a:r>
              <a:rPr lang="zh-CN" altLang="en-US" sz="2000" dirty="0">
                <a:solidFill>
                  <a:schemeClr val="tx2">
                    <a:lumMod val="75000"/>
                  </a:schemeClr>
                </a:solidFill>
                <a:latin typeface="+mj-ea"/>
                <a:ea typeface="+mj-ea"/>
              </a:rPr>
              <a:t>，包含着不同的阶级、阶层和集团，但其中最稳定的主体部分始终是从事</a:t>
            </a:r>
            <a:r>
              <a:rPr lang="zh-CN" altLang="en-US" sz="2000" dirty="0" smtClean="0">
                <a:solidFill>
                  <a:schemeClr val="tx2">
                    <a:lumMod val="75000"/>
                  </a:schemeClr>
                </a:solidFill>
                <a:latin typeface="+mj-ea"/>
                <a:ea typeface="+mj-ea"/>
              </a:rPr>
              <a:t>物质</a:t>
            </a:r>
            <a:r>
              <a:rPr lang="zh-CN" altLang="en-US" sz="2000" dirty="0">
                <a:solidFill>
                  <a:schemeClr val="tx2">
                    <a:lumMod val="75000"/>
                  </a:schemeClr>
                </a:solidFill>
                <a:latin typeface="+mj-ea"/>
                <a:ea typeface="+mj-ea"/>
              </a:rPr>
              <a:t>资料生产的劳动群众。在当代中国，凡是拥护、参加和推动中国特色</a:t>
            </a:r>
            <a:r>
              <a:rPr lang="zh-CN" altLang="en-US" sz="2000" dirty="0" smtClean="0">
                <a:solidFill>
                  <a:schemeClr val="tx2">
                    <a:lumMod val="75000"/>
                  </a:schemeClr>
                </a:solidFill>
                <a:latin typeface="+mj-ea"/>
                <a:ea typeface="+mj-ea"/>
              </a:rPr>
              <a:t>社会主义事业</a:t>
            </a:r>
            <a:r>
              <a:rPr lang="zh-CN" altLang="en-US" sz="2000" dirty="0">
                <a:solidFill>
                  <a:schemeClr val="tx2">
                    <a:lumMod val="75000"/>
                  </a:schemeClr>
                </a:solidFill>
                <a:latin typeface="+mj-ea"/>
                <a:ea typeface="+mj-ea"/>
              </a:rPr>
              <a:t>的人都属于人民群众的范畴。 </a:t>
            </a:r>
            <a:r>
              <a:rPr lang="zh-CN" altLang="en-US" sz="2000" dirty="0">
                <a:solidFill>
                  <a:srgbClr val="FF0000"/>
                </a:solidFill>
                <a:latin typeface="+mj-ea"/>
                <a:ea typeface="+mj-ea"/>
              </a:rPr>
              <a:t>首先</a:t>
            </a:r>
            <a:r>
              <a:rPr lang="zh-CN" altLang="en-US" sz="2000" dirty="0">
                <a:solidFill>
                  <a:srgbClr val="FF0000"/>
                </a:solidFill>
                <a:latin typeface="+mj-ea"/>
                <a:ea typeface="+mj-ea"/>
              </a:rPr>
              <a:t>，</a:t>
            </a:r>
            <a:r>
              <a:rPr lang="zh-CN" altLang="en-US" sz="2000" dirty="0">
                <a:solidFill>
                  <a:schemeClr val="tx2">
                    <a:lumMod val="75000"/>
                  </a:schemeClr>
                </a:solidFill>
                <a:latin typeface="+mj-ea"/>
                <a:ea typeface="+mj-ea"/>
              </a:rPr>
              <a:t>人民群众是社会物质财富的创造者；</a:t>
            </a:r>
            <a:r>
              <a:rPr lang="zh-CN" altLang="en-US" sz="2000" dirty="0">
                <a:solidFill>
                  <a:srgbClr val="FF0000"/>
                </a:solidFill>
                <a:latin typeface="+mj-ea"/>
                <a:ea typeface="+mj-ea"/>
              </a:rPr>
              <a:t>其次，</a:t>
            </a:r>
            <a:r>
              <a:rPr lang="zh-CN" altLang="en-US" sz="2000" dirty="0">
                <a:solidFill>
                  <a:schemeClr val="tx2">
                    <a:lumMod val="75000"/>
                  </a:schemeClr>
                </a:solidFill>
                <a:latin typeface="+mj-ea"/>
                <a:ea typeface="+mj-ea"/>
              </a:rPr>
              <a:t>人民群众是社会</a:t>
            </a:r>
            <a:r>
              <a:rPr lang="zh-CN" altLang="en-US" sz="2000" dirty="0" smtClean="0">
                <a:solidFill>
                  <a:schemeClr val="tx2">
                    <a:lumMod val="75000"/>
                  </a:schemeClr>
                </a:solidFill>
                <a:latin typeface="+mj-ea"/>
                <a:ea typeface="+mj-ea"/>
              </a:rPr>
              <a:t>精神财富的</a:t>
            </a:r>
            <a:r>
              <a:rPr lang="zh-CN" altLang="en-US" sz="2000" dirty="0">
                <a:solidFill>
                  <a:schemeClr val="tx2">
                    <a:lumMod val="75000"/>
                  </a:schemeClr>
                </a:solidFill>
                <a:latin typeface="+mj-ea"/>
                <a:ea typeface="+mj-ea"/>
              </a:rPr>
              <a:t>创造者；</a:t>
            </a:r>
            <a:r>
              <a:rPr lang="zh-CN" altLang="en-US" sz="2000" dirty="0">
                <a:solidFill>
                  <a:srgbClr val="FF0000"/>
                </a:solidFill>
                <a:latin typeface="+mj-ea"/>
                <a:ea typeface="+mj-ea"/>
              </a:rPr>
              <a:t>再次，</a:t>
            </a:r>
            <a:r>
              <a:rPr lang="zh-CN" altLang="en-US" sz="2000" dirty="0">
                <a:solidFill>
                  <a:schemeClr val="tx2">
                    <a:lumMod val="75000"/>
                  </a:schemeClr>
                </a:solidFill>
                <a:latin typeface="+mj-ea"/>
                <a:ea typeface="+mj-ea"/>
              </a:rPr>
              <a:t>人民群众是社会变革的决定力量；最后，人民群众创造</a:t>
            </a:r>
            <a:r>
              <a:rPr lang="zh-CN" altLang="en-US" sz="2000" dirty="0" smtClean="0">
                <a:solidFill>
                  <a:schemeClr val="tx2">
                    <a:lumMod val="75000"/>
                  </a:schemeClr>
                </a:solidFill>
                <a:latin typeface="+mj-ea"/>
                <a:ea typeface="+mj-ea"/>
              </a:rPr>
              <a:t>历史的活动受到一定社会历史条件的制约。 </a:t>
            </a:r>
            <a:endParaRPr lang="zh-CN" altLang="en-US" sz="2000" dirty="0" smtClean="0">
              <a:solidFill>
                <a:schemeClr val="tx2">
                  <a:lumMod val="75000"/>
                </a:schemeClr>
              </a:solidFill>
              <a:latin typeface="+mj-ea"/>
              <a:ea typeface="+mj-ea"/>
            </a:endParaRPr>
          </a:p>
          <a:p>
            <a:pPr>
              <a:lnSpc>
                <a:spcPct val="150000"/>
              </a:lnSpc>
            </a:pPr>
            <a:r>
              <a:rPr lang="en-US" altLang="zh-CN" sz="2000" dirty="0">
                <a:solidFill>
                  <a:srgbClr val="FF0000"/>
                </a:solidFill>
                <a:latin typeface="+mj-ea"/>
                <a:ea typeface="+mj-ea"/>
              </a:rPr>
              <a:t>2</a:t>
            </a:r>
            <a:r>
              <a:rPr lang="en-US" altLang="zh-CN" sz="2000" dirty="0">
                <a:solidFill>
                  <a:srgbClr val="FF0000"/>
                </a:solidFill>
                <a:latin typeface="+mj-ea"/>
                <a:ea typeface="+mj-ea"/>
              </a:rPr>
              <a:t>.</a:t>
            </a:r>
            <a:r>
              <a:rPr lang="zh-CN" altLang="en-US" sz="2000" dirty="0">
                <a:solidFill>
                  <a:srgbClr val="FF0000"/>
                </a:solidFill>
                <a:latin typeface="+mj-ea"/>
                <a:ea typeface="+mj-ea"/>
              </a:rPr>
              <a:t>无产阶级政党的</a:t>
            </a:r>
            <a:r>
              <a:rPr lang="zh-CN" altLang="en-US" sz="2000" dirty="0" smtClean="0">
                <a:solidFill>
                  <a:srgbClr val="FF0000"/>
                </a:solidFill>
                <a:latin typeface="+mj-ea"/>
                <a:ea typeface="+mj-ea"/>
              </a:rPr>
              <a:t>群众路线马克思主义</a:t>
            </a:r>
            <a:r>
              <a:rPr lang="zh-CN" altLang="en-US" sz="2000" dirty="0">
                <a:solidFill>
                  <a:srgbClr val="FF0000"/>
                </a:solidFill>
                <a:latin typeface="+mj-ea"/>
                <a:ea typeface="+mj-ea"/>
              </a:rPr>
              <a:t>群众观点的主要内容包括：</a:t>
            </a:r>
            <a:r>
              <a:rPr lang="zh-CN" altLang="en-US" sz="2000" dirty="0">
                <a:solidFill>
                  <a:schemeClr val="tx2">
                    <a:lumMod val="75000"/>
                  </a:schemeClr>
                </a:solidFill>
                <a:latin typeface="+mj-ea"/>
                <a:ea typeface="+mj-ea"/>
              </a:rPr>
              <a:t>坚信人民群众自己解放自己的观点， </a:t>
            </a:r>
            <a:r>
              <a:rPr lang="zh-CN" altLang="en-US" sz="2000" dirty="0" smtClean="0">
                <a:solidFill>
                  <a:schemeClr val="tx2">
                    <a:lumMod val="75000"/>
                  </a:schemeClr>
                </a:solidFill>
                <a:latin typeface="+mj-ea"/>
                <a:ea typeface="+mj-ea"/>
              </a:rPr>
              <a:t>全心全意</a:t>
            </a:r>
            <a:r>
              <a:rPr lang="zh-CN" altLang="en-US" sz="2000" dirty="0">
                <a:solidFill>
                  <a:schemeClr val="tx2">
                    <a:lumMod val="75000"/>
                  </a:schemeClr>
                </a:solidFill>
                <a:latin typeface="+mj-ea"/>
                <a:ea typeface="+mj-ea"/>
              </a:rPr>
              <a:t>为人民服务的观点，一切向人民群众负责的观点，虚心向群众学习的</a:t>
            </a:r>
            <a:r>
              <a:rPr lang="zh-CN" altLang="en-US" sz="2000" dirty="0" smtClean="0">
                <a:solidFill>
                  <a:schemeClr val="tx2">
                    <a:lumMod val="75000"/>
                  </a:schemeClr>
                </a:solidFill>
                <a:latin typeface="+mj-ea"/>
                <a:ea typeface="+mj-ea"/>
              </a:rPr>
              <a:t>观点</a:t>
            </a:r>
            <a:r>
              <a:rPr lang="zh-CN" altLang="en-US" sz="2000" dirty="0">
                <a:solidFill>
                  <a:schemeClr val="tx2">
                    <a:lumMod val="75000"/>
                  </a:schemeClr>
                </a:solidFill>
                <a:latin typeface="+mj-ea"/>
                <a:ea typeface="+mj-ea"/>
              </a:rPr>
              <a:t>。 </a:t>
            </a:r>
            <a:r>
              <a:rPr lang="zh-CN" altLang="en-US" sz="2000" dirty="0" smtClean="0">
                <a:solidFill>
                  <a:srgbClr val="FF0000"/>
                </a:solidFill>
                <a:latin typeface="+mj-ea"/>
                <a:ea typeface="+mj-ea"/>
              </a:rPr>
              <a:t>群众路线</a:t>
            </a:r>
            <a:r>
              <a:rPr lang="zh-CN" altLang="en-US" sz="2000" dirty="0">
                <a:solidFill>
                  <a:srgbClr val="FF0000"/>
                </a:solidFill>
                <a:latin typeface="+mj-ea"/>
                <a:ea typeface="+mj-ea"/>
              </a:rPr>
              <a:t>是群众观点的具体应用，</a:t>
            </a:r>
            <a:r>
              <a:rPr lang="zh-CN" altLang="en-US" sz="2000" dirty="0">
                <a:solidFill>
                  <a:schemeClr val="tx2">
                    <a:lumMod val="75000"/>
                  </a:schemeClr>
                </a:solidFill>
                <a:latin typeface="+mj-ea"/>
                <a:ea typeface="+mj-ea"/>
              </a:rPr>
              <a:t>即一切为了群众，一切依靠群众，从</a:t>
            </a:r>
            <a:r>
              <a:rPr lang="zh-CN" altLang="en-US" sz="2000" dirty="0" smtClean="0">
                <a:solidFill>
                  <a:schemeClr val="tx2">
                    <a:lumMod val="75000"/>
                  </a:schemeClr>
                </a:solidFill>
                <a:latin typeface="+mj-ea"/>
                <a:ea typeface="+mj-ea"/>
              </a:rPr>
              <a:t>群众中</a:t>
            </a:r>
            <a:r>
              <a:rPr lang="zh-CN" altLang="en-US" sz="2000" dirty="0">
                <a:solidFill>
                  <a:schemeClr val="tx2">
                    <a:lumMod val="75000"/>
                  </a:schemeClr>
                </a:solidFill>
                <a:latin typeface="+mj-ea"/>
                <a:ea typeface="+mj-ea"/>
              </a:rPr>
              <a:t>来，到群众中去。</a:t>
            </a:r>
            <a:r>
              <a:rPr lang="zh-CN" altLang="en-US" sz="2000" dirty="0">
                <a:solidFill>
                  <a:srgbClr val="FF0000"/>
                </a:solidFill>
                <a:latin typeface="+mj-ea"/>
                <a:ea typeface="+mj-ea"/>
              </a:rPr>
              <a:t>群众路线的实质</a:t>
            </a:r>
            <a:r>
              <a:rPr lang="zh-CN" altLang="en-US" sz="2000" dirty="0">
                <a:solidFill>
                  <a:schemeClr val="tx2">
                    <a:lumMod val="75000"/>
                  </a:schemeClr>
                </a:solidFill>
                <a:latin typeface="+mj-ea"/>
                <a:ea typeface="+mj-ea"/>
              </a:rPr>
              <a:t>，就在于充分相信群众，坚决依靠群众，</a:t>
            </a:r>
            <a:r>
              <a:rPr lang="zh-CN" altLang="en-US" sz="2000" dirty="0" smtClean="0">
                <a:solidFill>
                  <a:schemeClr val="tx2">
                    <a:lumMod val="75000"/>
                  </a:schemeClr>
                </a:solidFill>
                <a:latin typeface="+mj-ea"/>
                <a:ea typeface="+mj-ea"/>
              </a:rPr>
              <a:t>密切</a:t>
            </a:r>
            <a:r>
              <a:rPr lang="zh-CN" altLang="en-US" sz="2000" dirty="0">
                <a:solidFill>
                  <a:schemeClr val="tx2">
                    <a:lumMod val="75000"/>
                  </a:schemeClr>
                </a:solidFill>
                <a:latin typeface="+mj-ea"/>
                <a:ea typeface="+mj-ea"/>
              </a:rPr>
              <a:t>联系群众，全心全意为人民群众服务。 </a:t>
            </a:r>
            <a:r>
              <a:rPr lang="zh-CN" altLang="en-US" sz="2000" dirty="0" smtClean="0">
                <a:solidFill>
                  <a:schemeClr val="tx2">
                    <a:lumMod val="75000"/>
                  </a:schemeClr>
                </a:solidFill>
                <a:latin typeface="+mj-ea"/>
                <a:ea typeface="+mj-ea"/>
              </a:rPr>
              <a:t>群众路线</a:t>
            </a:r>
            <a:r>
              <a:rPr lang="zh-CN" altLang="en-US" sz="2000" dirty="0">
                <a:solidFill>
                  <a:schemeClr val="tx2">
                    <a:lumMod val="75000"/>
                  </a:schemeClr>
                </a:solidFill>
                <a:latin typeface="+mj-ea"/>
                <a:ea typeface="+mj-ea"/>
              </a:rPr>
              <a:t>是我们党在革命、建设、改革时期不断取得胜利的不可须臾离开</a:t>
            </a:r>
            <a:r>
              <a:rPr lang="zh-CN" altLang="en-US" sz="2000" dirty="0" smtClean="0">
                <a:solidFill>
                  <a:schemeClr val="tx2">
                    <a:lumMod val="75000"/>
                  </a:schemeClr>
                </a:solidFill>
                <a:latin typeface="+mj-ea"/>
                <a:ea typeface="+mj-ea"/>
              </a:rPr>
              <a:t>的重要</a:t>
            </a:r>
            <a:r>
              <a:rPr lang="zh-CN" altLang="en-US" sz="2000" dirty="0">
                <a:solidFill>
                  <a:schemeClr val="tx2">
                    <a:lumMod val="75000"/>
                  </a:schemeClr>
                </a:solidFill>
                <a:latin typeface="+mj-ea"/>
                <a:ea typeface="+mj-ea"/>
              </a:rPr>
              <a:t>法宝。党的十八大以来，习近平反复强调了在新形势下坚持群众路线教育实 </a:t>
            </a:r>
            <a:r>
              <a:rPr lang="zh-CN" altLang="en-US" sz="2000" dirty="0" smtClean="0">
                <a:solidFill>
                  <a:schemeClr val="tx2">
                    <a:lumMod val="75000"/>
                  </a:schemeClr>
                </a:solidFill>
                <a:latin typeface="+mj-ea"/>
                <a:ea typeface="+mj-ea"/>
              </a:rPr>
              <a:t>践</a:t>
            </a:r>
            <a:r>
              <a:rPr lang="zh-CN" altLang="en-US" sz="2000" dirty="0">
                <a:solidFill>
                  <a:schemeClr val="tx2">
                    <a:lumMod val="75000"/>
                  </a:schemeClr>
                </a:solidFill>
                <a:latin typeface="+mj-ea"/>
                <a:ea typeface="+mj-ea"/>
              </a:rPr>
              <a:t>活动的重要性。 </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 y="5623211"/>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777901" y="2907663"/>
            <a:ext cx="9145017" cy="906915"/>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r>
              <a:rPr lang="en-US" altLang="zh-CN" sz="4000" b="1" dirty="0" smtClean="0"/>
              <a:t>           </a:t>
            </a:r>
            <a:r>
              <a:rPr lang="zh-CN" altLang="zh-CN" sz="4000" b="1" dirty="0" smtClean="0"/>
              <a:t>专题</a:t>
            </a:r>
            <a:r>
              <a:rPr lang="zh-CN" altLang="zh-CN" sz="4000" b="1" dirty="0"/>
              <a:t>十一 </a:t>
            </a:r>
            <a:r>
              <a:rPr lang="en-US" altLang="zh-CN" sz="4000" b="1" dirty="0" smtClean="0"/>
              <a:t>    </a:t>
            </a:r>
            <a:r>
              <a:rPr lang="zh-CN" altLang="zh-CN" sz="4000" b="1" dirty="0" smtClean="0"/>
              <a:t>劳动</a:t>
            </a:r>
            <a:r>
              <a:rPr lang="zh-CN" altLang="zh-CN" sz="4000" b="1" dirty="0"/>
              <a:t>价值论</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1695068"/>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62322" y="1695068"/>
            <a:ext cx="5720609" cy="680351"/>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3092602"/>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3092602"/>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2" name="Freeform 27"/>
          <p:cNvSpPr/>
          <p:nvPr/>
        </p:nvSpPr>
        <p:spPr bwMode="auto">
          <a:xfrm>
            <a:off x="4694073" y="4498780"/>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3" name="Freeform 28"/>
          <p:cNvSpPr/>
          <p:nvPr/>
        </p:nvSpPr>
        <p:spPr bwMode="auto">
          <a:xfrm>
            <a:off x="5473536" y="4498780"/>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522317" y="1759867"/>
            <a:ext cx="5859748"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商品的质和量</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522317" y="3255367"/>
            <a:ext cx="5859748"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商品价值形式的发展与货币的产生</a:t>
            </a:r>
            <a:endParaRPr lang="zh-CN" altLang="en-US" sz="2400" dirty="0">
              <a:solidFill>
                <a:schemeClr val="tx2"/>
              </a:solidFill>
            </a:endParaRPr>
          </a:p>
        </p:txBody>
      </p:sp>
      <p:sp>
        <p:nvSpPr>
          <p:cNvPr id="56" name="TextBox 55"/>
          <p:cNvSpPr txBox="1"/>
          <p:nvPr/>
        </p:nvSpPr>
        <p:spPr>
          <a:xfrm>
            <a:off x="5639344" y="4557823"/>
            <a:ext cx="5424112"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价值规律</a:t>
            </a:r>
            <a:endParaRPr lang="zh-CN" altLang="en-US" sz="2400" dirty="0">
              <a:solidFill>
                <a:schemeClr val="tx2"/>
              </a:solidFill>
            </a:endParaRPr>
          </a:p>
        </p:txBody>
      </p:sp>
      <p:sp>
        <p:nvSpPr>
          <p:cNvPr id="59" name="TextBox 58"/>
          <p:cNvSpPr txBox="1"/>
          <p:nvPr/>
        </p:nvSpPr>
        <p:spPr>
          <a:xfrm>
            <a:off x="4813879" y="17290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3096127"/>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61" name="TextBox 60"/>
          <p:cNvSpPr txBox="1"/>
          <p:nvPr/>
        </p:nvSpPr>
        <p:spPr>
          <a:xfrm>
            <a:off x="4813879" y="451053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4</a:t>
            </a:r>
            <a:endParaRPr lang="zh-CN" altLang="en-US" sz="3600" b="1" dirty="0">
              <a:solidFill>
                <a:schemeClr val="accent2"/>
              </a:solidFill>
              <a:latin typeface="+mj-ea"/>
              <a:ea typeface="+mj-ea"/>
            </a:endParaRPr>
          </a:p>
        </p:txBody>
      </p:sp>
      <p:sp>
        <p:nvSpPr>
          <p:cNvPr id="25" name="Freeform 23"/>
          <p:cNvSpPr/>
          <p:nvPr/>
        </p:nvSpPr>
        <p:spPr bwMode="auto">
          <a:xfrm>
            <a:off x="4658221" y="548680"/>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37684" y="548680"/>
            <a:ext cx="5720609"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603492" y="579460"/>
            <a:ext cx="597106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商品经济产生的历史条件</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54868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
        <p:nvSpPr>
          <p:cNvPr id="45" name="Freeform 27"/>
          <p:cNvSpPr/>
          <p:nvPr/>
        </p:nvSpPr>
        <p:spPr bwMode="auto">
          <a:xfrm>
            <a:off x="4730229" y="5666953"/>
            <a:ext cx="709613" cy="714375"/>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6" name="Freeform 28"/>
          <p:cNvSpPr/>
          <p:nvPr/>
        </p:nvSpPr>
        <p:spPr bwMode="auto">
          <a:xfrm>
            <a:off x="5509692" y="5666953"/>
            <a:ext cx="5720609" cy="714375"/>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7" name="TextBox 46"/>
          <p:cNvSpPr txBox="1"/>
          <p:nvPr/>
        </p:nvSpPr>
        <p:spPr>
          <a:xfrm>
            <a:off x="5631218" y="5608641"/>
            <a:ext cx="5899053" cy="83099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马克思劳动价值论的意义及其在</a:t>
            </a:r>
            <a:r>
              <a:rPr lang="zh-CN" altLang="en-US" sz="2400" dirty="0" smtClean="0">
                <a:solidFill>
                  <a:schemeClr val="tx2"/>
                </a:solidFill>
              </a:rPr>
              <a:t>新时期</a:t>
            </a:r>
            <a:endParaRPr lang="en-US" altLang="zh-CN" sz="2400" dirty="0" smtClean="0">
              <a:solidFill>
                <a:schemeClr val="tx2"/>
              </a:solidFill>
            </a:endParaRPr>
          </a:p>
          <a:p>
            <a:r>
              <a:rPr lang="zh-CN" altLang="en-US" sz="2400" dirty="0" smtClean="0">
                <a:solidFill>
                  <a:schemeClr val="tx2"/>
                </a:solidFill>
              </a:rPr>
              <a:t>的</a:t>
            </a:r>
            <a:r>
              <a:rPr lang="zh-CN" altLang="en-US" sz="2400" dirty="0">
                <a:solidFill>
                  <a:schemeClr val="tx2"/>
                </a:solidFill>
              </a:rPr>
              <a:t>发展</a:t>
            </a:r>
            <a:endParaRPr lang="zh-CN" altLang="en-US" sz="2400" dirty="0">
              <a:solidFill>
                <a:schemeClr val="tx2"/>
              </a:solidFill>
            </a:endParaRPr>
          </a:p>
        </p:txBody>
      </p:sp>
      <p:sp>
        <p:nvSpPr>
          <p:cNvPr id="50" name="TextBox 49"/>
          <p:cNvSpPr txBox="1"/>
          <p:nvPr/>
        </p:nvSpPr>
        <p:spPr>
          <a:xfrm>
            <a:off x="4850035" y="5678711"/>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5</a:t>
            </a:r>
            <a:endParaRPr lang="zh-CN" altLang="en-US" sz="3600" b="1" dirty="0">
              <a:solidFill>
                <a:schemeClr val="accent2"/>
              </a:solidFill>
              <a:latin typeface="+mj-ea"/>
              <a:ea typeface="+mj-ea"/>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14:presetBounceEnd="50000">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14:bounceEnd="50000">
                                          <p:cBhvr additive="base">
                                            <p:cTn id="110"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par>
                                    <p:cTn id="119" presetID="2" presetClass="entr" presetSubtype="8" fill="hold" grpId="0" nodeType="withEffect">
                                      <p:stCondLst>
                                        <p:cond delay="20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20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1+#ppt_w/2"/>
                                              </p:val>
                                            </p:tav>
                                            <p:tav tm="100000">
                                              <p:val>
                                                <p:strVal val="#ppt_x"/>
                                              </p:val>
                                            </p:tav>
                                          </p:tavLst>
                                        </p:anim>
                                        <p:anim calcmode="lin" valueType="num">
                                          <p:cBhvr additive="base">
                                            <p:cTn id="126" dur="500" fill="hold"/>
                                            <p:tgtEl>
                                              <p:spTgt spid="46"/>
                                            </p:tgtEl>
                                            <p:attrNameLst>
                                              <p:attrName>ppt_y</p:attrName>
                                            </p:attrNameLst>
                                          </p:cBhvr>
                                          <p:tavLst>
                                            <p:tav tm="0">
                                              <p:val>
                                                <p:strVal val="#ppt_y"/>
                                              </p:val>
                                            </p:tav>
                                            <p:tav tm="100000">
                                              <p:val>
                                                <p:strVal val="#ppt_y"/>
                                              </p:val>
                                            </p:tav>
                                          </p:tavLst>
                                        </p:anim>
                                      </p:childTnLst>
                                    </p:cTn>
                                  </p:par>
                                </p:childTnLst>
                              </p:cTn>
                            </p:par>
                            <p:par>
                              <p:cTn id="127" fill="hold">
                                <p:stCondLst>
                                  <p:cond delay="7980"/>
                                </p:stCondLst>
                                <p:childTnLst>
                                  <p:par>
                                    <p:cTn id="128" presetID="31" presetClass="entr" presetSubtype="0" fill="hold" grpId="0" nodeType="afterEffect">
                                      <p:stCondLst>
                                        <p:cond delay="0"/>
                                      </p:stCondLst>
                                      <p:childTnLst>
                                        <p:set>
                                          <p:cBhvr>
                                            <p:cTn id="129" dur="1" fill="hold">
                                              <p:stCondLst>
                                                <p:cond delay="0"/>
                                              </p:stCondLst>
                                            </p:cTn>
                                            <p:tgtEl>
                                              <p:spTgt spid="50"/>
                                            </p:tgtEl>
                                            <p:attrNameLst>
                                              <p:attrName>style.visibility</p:attrName>
                                            </p:attrNameLst>
                                          </p:cBhvr>
                                          <p:to>
                                            <p:strVal val="visible"/>
                                          </p:to>
                                        </p:set>
                                        <p:anim calcmode="lin" valueType="num">
                                          <p:cBhvr>
                                            <p:cTn id="130" dur="400" fill="hold"/>
                                            <p:tgtEl>
                                              <p:spTgt spid="50"/>
                                            </p:tgtEl>
                                            <p:attrNameLst>
                                              <p:attrName>ppt_w</p:attrName>
                                            </p:attrNameLst>
                                          </p:cBhvr>
                                          <p:tavLst>
                                            <p:tav tm="0">
                                              <p:val>
                                                <p:fltVal val="0"/>
                                              </p:val>
                                            </p:tav>
                                            <p:tav tm="100000">
                                              <p:val>
                                                <p:strVal val="#ppt_w"/>
                                              </p:val>
                                            </p:tav>
                                          </p:tavLst>
                                        </p:anim>
                                        <p:anim calcmode="lin" valueType="num">
                                          <p:cBhvr>
                                            <p:cTn id="131" dur="400" fill="hold"/>
                                            <p:tgtEl>
                                              <p:spTgt spid="50"/>
                                            </p:tgtEl>
                                            <p:attrNameLst>
                                              <p:attrName>ppt_h</p:attrName>
                                            </p:attrNameLst>
                                          </p:cBhvr>
                                          <p:tavLst>
                                            <p:tav tm="0">
                                              <p:val>
                                                <p:fltVal val="0"/>
                                              </p:val>
                                            </p:tav>
                                            <p:tav tm="100000">
                                              <p:val>
                                                <p:strVal val="#ppt_h"/>
                                              </p:val>
                                            </p:tav>
                                          </p:tavLst>
                                        </p:anim>
                                        <p:anim calcmode="lin" valueType="num">
                                          <p:cBhvr>
                                            <p:cTn id="132" dur="400" fill="hold"/>
                                            <p:tgtEl>
                                              <p:spTgt spid="50"/>
                                            </p:tgtEl>
                                            <p:attrNameLst>
                                              <p:attrName>style.rotation</p:attrName>
                                            </p:attrNameLst>
                                          </p:cBhvr>
                                          <p:tavLst>
                                            <p:tav tm="0">
                                              <p:val>
                                                <p:fltVal val="90"/>
                                              </p:val>
                                            </p:tav>
                                            <p:tav tm="100000">
                                              <p:val>
                                                <p:fltVal val="0"/>
                                              </p:val>
                                            </p:tav>
                                          </p:tavLst>
                                        </p:anim>
                                        <p:animEffect transition="in" filter="fade">
                                          <p:cBhvr>
                                            <p:cTn id="133" dur="400"/>
                                            <p:tgtEl>
                                              <p:spTgt spid="50"/>
                                            </p:tgtEl>
                                          </p:cBhvr>
                                        </p:animEffect>
                                      </p:childTnLst>
                                    </p:cTn>
                                  </p:par>
                                </p:childTnLst>
                              </p:cTn>
                            </p:par>
                            <p:par>
                              <p:cTn id="134" fill="hold">
                                <p:stCondLst>
                                  <p:cond delay="8480"/>
                                </p:stCondLst>
                                <p:childTnLst>
                                  <p:par>
                                    <p:cTn id="135" presetID="22" presetClass="entr" presetSubtype="8"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left)">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P spid="45" grpId="0" animBg="1"/>
          <p:bldP spid="46" grpId="0" animBg="1"/>
          <p:bldP spid="47" grpId="0"/>
          <p:bldP spid="5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20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1+#ppt_w/2"/>
                                              </p:val>
                                            </p:tav>
                                            <p:tav tm="100000">
                                              <p:val>
                                                <p:strVal val="#ppt_x"/>
                                              </p:val>
                                            </p:tav>
                                          </p:tavLst>
                                        </p:anim>
                                        <p:anim calcmode="lin" valueType="num">
                                          <p:cBhvr additive="base">
                                            <p:cTn id="49" dur="500" fill="hold"/>
                                            <p:tgtEl>
                                              <p:spTgt spid="4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1+#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31"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400" fill="hold"/>
                                            <p:tgtEl>
                                              <p:spTgt spid="59"/>
                                            </p:tgtEl>
                                            <p:attrNameLst>
                                              <p:attrName>ppt_w</p:attrName>
                                            </p:attrNameLst>
                                          </p:cBhvr>
                                          <p:tavLst>
                                            <p:tav tm="0">
                                              <p:val>
                                                <p:fltVal val="0"/>
                                              </p:val>
                                            </p:tav>
                                            <p:tav tm="100000">
                                              <p:val>
                                                <p:strVal val="#ppt_w"/>
                                              </p:val>
                                            </p:tav>
                                          </p:tavLst>
                                        </p:anim>
                                        <p:anim calcmode="lin" valueType="num">
                                          <p:cBhvr>
                                            <p:cTn id="58" dur="400" fill="hold"/>
                                            <p:tgtEl>
                                              <p:spTgt spid="59"/>
                                            </p:tgtEl>
                                            <p:attrNameLst>
                                              <p:attrName>ppt_h</p:attrName>
                                            </p:attrNameLst>
                                          </p:cBhvr>
                                          <p:tavLst>
                                            <p:tav tm="0">
                                              <p:val>
                                                <p:fltVal val="0"/>
                                              </p:val>
                                            </p:tav>
                                            <p:tav tm="100000">
                                              <p:val>
                                                <p:strVal val="#ppt_h"/>
                                              </p:val>
                                            </p:tav>
                                          </p:tavLst>
                                        </p:anim>
                                        <p:anim calcmode="lin" valueType="num">
                                          <p:cBhvr>
                                            <p:cTn id="59" dur="400" fill="hold"/>
                                            <p:tgtEl>
                                              <p:spTgt spid="59"/>
                                            </p:tgtEl>
                                            <p:attrNameLst>
                                              <p:attrName>style.rotation</p:attrName>
                                            </p:attrNameLst>
                                          </p:cBhvr>
                                          <p:tavLst>
                                            <p:tav tm="0">
                                              <p:val>
                                                <p:fltVal val="90"/>
                                              </p:val>
                                            </p:tav>
                                            <p:tav tm="100000">
                                              <p:val>
                                                <p:fltVal val="0"/>
                                              </p:val>
                                            </p:tav>
                                          </p:tavLst>
                                        </p:anim>
                                        <p:animEffect transition="in" filter="fade">
                                          <p:cBhvr>
                                            <p:cTn id="60" dur="400"/>
                                            <p:tgtEl>
                                              <p:spTgt spid="59"/>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p:cTn id="68" dur="400" fill="hold"/>
                                            <p:tgtEl>
                                              <p:spTgt spid="60"/>
                                            </p:tgtEl>
                                            <p:attrNameLst>
                                              <p:attrName>ppt_w</p:attrName>
                                            </p:attrNameLst>
                                          </p:cBhvr>
                                          <p:tavLst>
                                            <p:tav tm="0">
                                              <p:val>
                                                <p:fltVal val="0"/>
                                              </p:val>
                                            </p:tav>
                                            <p:tav tm="100000">
                                              <p:val>
                                                <p:strVal val="#ppt_w"/>
                                              </p:val>
                                            </p:tav>
                                          </p:tavLst>
                                        </p:anim>
                                        <p:anim calcmode="lin" valueType="num">
                                          <p:cBhvr>
                                            <p:cTn id="69" dur="400" fill="hold"/>
                                            <p:tgtEl>
                                              <p:spTgt spid="60"/>
                                            </p:tgtEl>
                                            <p:attrNameLst>
                                              <p:attrName>ppt_h</p:attrName>
                                            </p:attrNameLst>
                                          </p:cBhvr>
                                          <p:tavLst>
                                            <p:tav tm="0">
                                              <p:val>
                                                <p:fltVal val="0"/>
                                              </p:val>
                                            </p:tav>
                                            <p:tav tm="100000">
                                              <p:val>
                                                <p:strVal val="#ppt_h"/>
                                              </p:val>
                                            </p:tav>
                                          </p:tavLst>
                                        </p:anim>
                                        <p:anim calcmode="lin" valueType="num">
                                          <p:cBhvr>
                                            <p:cTn id="70" dur="400" fill="hold"/>
                                            <p:tgtEl>
                                              <p:spTgt spid="60"/>
                                            </p:tgtEl>
                                            <p:attrNameLst>
                                              <p:attrName>style.rotation</p:attrName>
                                            </p:attrNameLst>
                                          </p:cBhvr>
                                          <p:tavLst>
                                            <p:tav tm="0">
                                              <p:val>
                                                <p:fltVal val="90"/>
                                              </p:val>
                                            </p:tav>
                                            <p:tav tm="100000">
                                              <p:val>
                                                <p:fltVal val="0"/>
                                              </p:val>
                                            </p:tav>
                                          </p:tavLst>
                                        </p:anim>
                                        <p:animEffect transition="in" filter="fade">
                                          <p:cBhvr>
                                            <p:cTn id="71" dur="400"/>
                                            <p:tgtEl>
                                              <p:spTgt spid="60"/>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4500"/>
                                </p:stCondLst>
                                <p:childTnLst>
                                  <p:par>
                                    <p:cTn id="77" presetID="31"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400" fill="hold"/>
                                            <p:tgtEl>
                                              <p:spTgt spid="61"/>
                                            </p:tgtEl>
                                            <p:attrNameLst>
                                              <p:attrName>ppt_w</p:attrName>
                                            </p:attrNameLst>
                                          </p:cBhvr>
                                          <p:tavLst>
                                            <p:tav tm="0">
                                              <p:val>
                                                <p:fltVal val="0"/>
                                              </p:val>
                                            </p:tav>
                                            <p:tav tm="100000">
                                              <p:val>
                                                <p:strVal val="#ppt_w"/>
                                              </p:val>
                                            </p:tav>
                                          </p:tavLst>
                                        </p:anim>
                                        <p:anim calcmode="lin" valueType="num">
                                          <p:cBhvr>
                                            <p:cTn id="80" dur="400" fill="hold"/>
                                            <p:tgtEl>
                                              <p:spTgt spid="61"/>
                                            </p:tgtEl>
                                            <p:attrNameLst>
                                              <p:attrName>ppt_h</p:attrName>
                                            </p:attrNameLst>
                                          </p:cBhvr>
                                          <p:tavLst>
                                            <p:tav tm="0">
                                              <p:val>
                                                <p:fltVal val="0"/>
                                              </p:val>
                                            </p:tav>
                                            <p:tav tm="100000">
                                              <p:val>
                                                <p:strVal val="#ppt_h"/>
                                              </p:val>
                                            </p:tav>
                                          </p:tavLst>
                                        </p:anim>
                                        <p:anim calcmode="lin" valueType="num">
                                          <p:cBhvr>
                                            <p:cTn id="81" dur="400" fill="hold"/>
                                            <p:tgtEl>
                                              <p:spTgt spid="61"/>
                                            </p:tgtEl>
                                            <p:attrNameLst>
                                              <p:attrName>style.rotation</p:attrName>
                                            </p:attrNameLst>
                                          </p:cBhvr>
                                          <p:tavLst>
                                            <p:tav tm="0">
                                              <p:val>
                                                <p:fltVal val="90"/>
                                              </p:val>
                                            </p:tav>
                                            <p:tav tm="100000">
                                              <p:val>
                                                <p:fltVal val="0"/>
                                              </p:val>
                                            </p:tav>
                                          </p:tavLst>
                                        </p:anim>
                                        <p:animEffect transition="in" filter="fade">
                                          <p:cBhvr>
                                            <p:cTn id="82" dur="400"/>
                                            <p:tgtEl>
                                              <p:spTgt spid="61"/>
                                            </p:tgtEl>
                                          </p:cBhvr>
                                        </p:animEffect>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left)">
                                          <p:cBhvr>
                                            <p:cTn id="86" dur="500"/>
                                            <p:tgtEl>
                                              <p:spTgt spid="56"/>
                                            </p:tgtEl>
                                          </p:cBhvr>
                                        </p:animEffect>
                                      </p:childTnLst>
                                    </p:cTn>
                                  </p:par>
                                </p:childTnLst>
                              </p:cTn>
                            </p:par>
                            <p:par>
                              <p:cTn id="87" fill="hold">
                                <p:stCondLst>
                                  <p:cond delay="5500"/>
                                </p:stCondLst>
                                <p:childTnLst>
                                  <p:par>
                                    <p:cTn id="88" presetID="2" presetClass="entr" presetSubtype="8"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0-#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1+#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6000"/>
                                </p:stCondLst>
                                <p:childTnLst>
                                  <p:par>
                                    <p:cTn id="97" presetID="31" presetClass="entr" presetSubtype="0"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400" fill="hold"/>
                                            <p:tgtEl>
                                              <p:spTgt spid="39"/>
                                            </p:tgtEl>
                                            <p:attrNameLst>
                                              <p:attrName>ppt_w</p:attrName>
                                            </p:attrNameLst>
                                          </p:cBhvr>
                                          <p:tavLst>
                                            <p:tav tm="0">
                                              <p:val>
                                                <p:fltVal val="0"/>
                                              </p:val>
                                            </p:tav>
                                            <p:tav tm="100000">
                                              <p:val>
                                                <p:strVal val="#ppt_w"/>
                                              </p:val>
                                            </p:tav>
                                          </p:tavLst>
                                        </p:anim>
                                        <p:anim calcmode="lin" valueType="num">
                                          <p:cBhvr>
                                            <p:cTn id="100" dur="400" fill="hold"/>
                                            <p:tgtEl>
                                              <p:spTgt spid="39"/>
                                            </p:tgtEl>
                                            <p:attrNameLst>
                                              <p:attrName>ppt_h</p:attrName>
                                            </p:attrNameLst>
                                          </p:cBhvr>
                                          <p:tavLst>
                                            <p:tav tm="0">
                                              <p:val>
                                                <p:fltVal val="0"/>
                                              </p:val>
                                            </p:tav>
                                            <p:tav tm="100000">
                                              <p:val>
                                                <p:strVal val="#ppt_h"/>
                                              </p:val>
                                            </p:tav>
                                          </p:tavLst>
                                        </p:anim>
                                        <p:anim calcmode="lin" valueType="num">
                                          <p:cBhvr>
                                            <p:cTn id="101" dur="400" fill="hold"/>
                                            <p:tgtEl>
                                              <p:spTgt spid="39"/>
                                            </p:tgtEl>
                                            <p:attrNameLst>
                                              <p:attrName>style.rotation</p:attrName>
                                            </p:attrNameLst>
                                          </p:cBhvr>
                                          <p:tavLst>
                                            <p:tav tm="0">
                                              <p:val>
                                                <p:fltVal val="90"/>
                                              </p:val>
                                            </p:tav>
                                            <p:tav tm="100000">
                                              <p:val>
                                                <p:fltVal val="0"/>
                                              </p:val>
                                            </p:tav>
                                          </p:tavLst>
                                        </p:anim>
                                        <p:animEffect transition="in" filter="fade">
                                          <p:cBhvr>
                                            <p:cTn id="102" dur="400"/>
                                            <p:tgtEl>
                                              <p:spTgt spid="39"/>
                                            </p:tgtEl>
                                          </p:cBhvr>
                                        </p:animEffect>
                                      </p:childTnLst>
                                    </p:cTn>
                                  </p:par>
                                </p:childTnLst>
                              </p:cTn>
                            </p:par>
                            <p:par>
                              <p:cTn id="103" fill="hold">
                                <p:stCondLst>
                                  <p:cond delay="6500"/>
                                </p:stCondLst>
                                <p:childTnLst>
                                  <p:par>
                                    <p:cTn id="104" presetID="22" presetClass="entr" presetSubtype="8"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left)">
                                          <p:cBhvr>
                                            <p:cTn id="106" dur="500"/>
                                            <p:tgtEl>
                                              <p:spTgt spid="27"/>
                                            </p:tgtEl>
                                          </p:cBhvr>
                                        </p:animEffect>
                                      </p:childTnLst>
                                    </p:cTn>
                                  </p:par>
                                </p:childTnLst>
                              </p:cTn>
                            </p:par>
                            <p:par>
                              <p:cTn id="107" fill="hold">
                                <p:stCondLst>
                                  <p:cond delay="7000"/>
                                </p:stCondLst>
                                <p:childTnLst>
                                  <p:par>
                                    <p:cTn id="108" presetID="2" presetClass="entr" presetSubtype="8" fill="hold" grpId="0" nodeType="afterEffect">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cBhvr additive="base">
                                            <p:cTn id="110" dur="400" fill="hold"/>
                                            <p:tgtEl>
                                              <p:spTgt spid="44"/>
                                            </p:tgtEl>
                                            <p:attrNameLst>
                                              <p:attrName>ppt_x</p:attrName>
                                            </p:attrNameLst>
                                          </p:cBhvr>
                                          <p:tavLst>
                                            <p:tav tm="0">
                                              <p:val>
                                                <p:strVal val="0-#ppt_w/2"/>
                                              </p:val>
                                            </p:tav>
                                            <p:tav tm="100000">
                                              <p:val>
                                                <p:strVal val="#ppt_x"/>
                                              </p:val>
                                            </p:tav>
                                          </p:tavLst>
                                        </p:anim>
                                        <p:anim calcmode="lin" valueType="num">
                                          <p:cBhvr additive="base">
                                            <p:cTn id="111" dur="400" fill="hold"/>
                                            <p:tgtEl>
                                              <p:spTgt spid="44"/>
                                            </p:tgtEl>
                                            <p:attrNameLst>
                                              <p:attrName>ppt_y</p:attrName>
                                            </p:attrNameLst>
                                          </p:cBhvr>
                                          <p:tavLst>
                                            <p:tav tm="0">
                                              <p:val>
                                                <p:strVal val="#ppt_y"/>
                                              </p:val>
                                            </p:tav>
                                            <p:tav tm="100000">
                                              <p:val>
                                                <p:strVal val="#ppt_y"/>
                                              </p:val>
                                            </p:tav>
                                          </p:tavLst>
                                        </p:anim>
                                      </p:childTnLst>
                                    </p:cTn>
                                  </p:par>
                                </p:childTnLst>
                              </p:cTn>
                            </p:par>
                            <p:par>
                              <p:cTn id="112" fill="hold">
                                <p:stCondLst>
                                  <p:cond delay="7500"/>
                                </p:stCondLst>
                                <p:childTnLst>
                                  <p:par>
                                    <p:cTn id="113" presetID="56" presetClass="entr" presetSubtype="0" fill="hold" grpId="0" nodeType="afterEffect">
                                      <p:stCondLst>
                                        <p:cond delay="0"/>
                                      </p:stCondLst>
                                      <p:iterate type="lt">
                                        <p:tmPct val="10000"/>
                                      </p:iterate>
                                      <p:childTnLst>
                                        <p:set>
                                          <p:cBhvr>
                                            <p:cTn id="114" dur="1" fill="hold">
                                              <p:stCondLst>
                                                <p:cond delay="0"/>
                                              </p:stCondLst>
                                            </p:cTn>
                                            <p:tgtEl>
                                              <p:spTgt spid="40"/>
                                            </p:tgtEl>
                                            <p:attrNameLst>
                                              <p:attrName>style.visibility</p:attrName>
                                            </p:attrNameLst>
                                          </p:cBhvr>
                                          <p:to>
                                            <p:strVal val="visible"/>
                                          </p:to>
                                        </p:set>
                                        <p:anim by="(-#ppt_w*2)" calcmode="lin" valueType="num">
                                          <p:cBhvr rctx="PPT">
                                            <p:cTn id="115" dur="300" autoRev="1" fill="hold">
                                              <p:stCondLst>
                                                <p:cond delay="0"/>
                                              </p:stCondLst>
                                            </p:cTn>
                                            <p:tgtEl>
                                              <p:spTgt spid="40"/>
                                            </p:tgtEl>
                                            <p:attrNameLst>
                                              <p:attrName>ppt_w</p:attrName>
                                            </p:attrNameLst>
                                          </p:cBhvr>
                                        </p:anim>
                                        <p:anim by="(#ppt_w*0.50)" calcmode="lin" valueType="num">
                                          <p:cBhvr>
                                            <p:cTn id="116" dur="300" decel="50000" autoRev="1" fill="hold">
                                              <p:stCondLst>
                                                <p:cond delay="0"/>
                                              </p:stCondLst>
                                            </p:cTn>
                                            <p:tgtEl>
                                              <p:spTgt spid="40"/>
                                            </p:tgtEl>
                                            <p:attrNameLst>
                                              <p:attrName>ppt_x</p:attrName>
                                            </p:attrNameLst>
                                          </p:cBhvr>
                                        </p:anim>
                                        <p:anim from="(-#ppt_h/2)" to="(#ppt_y)" calcmode="lin" valueType="num">
                                          <p:cBhvr>
                                            <p:cTn id="117" dur="600" fill="hold">
                                              <p:stCondLst>
                                                <p:cond delay="0"/>
                                              </p:stCondLst>
                                            </p:cTn>
                                            <p:tgtEl>
                                              <p:spTgt spid="40"/>
                                            </p:tgtEl>
                                            <p:attrNameLst>
                                              <p:attrName>ppt_y</p:attrName>
                                            </p:attrNameLst>
                                          </p:cBhvr>
                                        </p:anim>
                                        <p:animRot by="21600000">
                                          <p:cBhvr>
                                            <p:cTn id="118" dur="600" fill="hold">
                                              <p:stCondLst>
                                                <p:cond delay="0"/>
                                              </p:stCondLst>
                                            </p:cTn>
                                            <p:tgtEl>
                                              <p:spTgt spid="40"/>
                                            </p:tgtEl>
                                            <p:attrNameLst>
                                              <p:attrName>r</p:attrName>
                                            </p:attrNameLst>
                                          </p:cBhvr>
                                        </p:animRot>
                                      </p:childTnLst>
                                    </p:cTn>
                                  </p:par>
                                  <p:par>
                                    <p:cTn id="119" presetID="2" presetClass="entr" presetSubtype="8" fill="hold" grpId="0" nodeType="withEffect">
                                      <p:stCondLst>
                                        <p:cond delay="20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0-#ppt_w/2"/>
                                              </p:val>
                                            </p:tav>
                                            <p:tav tm="100000">
                                              <p:val>
                                                <p:strVal val="#ppt_x"/>
                                              </p:val>
                                            </p:tav>
                                          </p:tavLst>
                                        </p:anim>
                                        <p:anim calcmode="lin" valueType="num">
                                          <p:cBhvr additive="base">
                                            <p:cTn id="122" dur="500" fill="hold"/>
                                            <p:tgtEl>
                                              <p:spTgt spid="4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20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1+#ppt_w/2"/>
                                              </p:val>
                                            </p:tav>
                                            <p:tav tm="100000">
                                              <p:val>
                                                <p:strVal val="#ppt_x"/>
                                              </p:val>
                                            </p:tav>
                                          </p:tavLst>
                                        </p:anim>
                                        <p:anim calcmode="lin" valueType="num">
                                          <p:cBhvr additive="base">
                                            <p:cTn id="126" dur="500" fill="hold"/>
                                            <p:tgtEl>
                                              <p:spTgt spid="46"/>
                                            </p:tgtEl>
                                            <p:attrNameLst>
                                              <p:attrName>ppt_y</p:attrName>
                                            </p:attrNameLst>
                                          </p:cBhvr>
                                          <p:tavLst>
                                            <p:tav tm="0">
                                              <p:val>
                                                <p:strVal val="#ppt_y"/>
                                              </p:val>
                                            </p:tav>
                                            <p:tav tm="100000">
                                              <p:val>
                                                <p:strVal val="#ppt_y"/>
                                              </p:val>
                                            </p:tav>
                                          </p:tavLst>
                                        </p:anim>
                                      </p:childTnLst>
                                    </p:cTn>
                                  </p:par>
                                </p:childTnLst>
                              </p:cTn>
                            </p:par>
                            <p:par>
                              <p:cTn id="127" fill="hold">
                                <p:stCondLst>
                                  <p:cond delay="7980"/>
                                </p:stCondLst>
                                <p:childTnLst>
                                  <p:par>
                                    <p:cTn id="128" presetID="31" presetClass="entr" presetSubtype="0" fill="hold" grpId="0" nodeType="afterEffect">
                                      <p:stCondLst>
                                        <p:cond delay="0"/>
                                      </p:stCondLst>
                                      <p:childTnLst>
                                        <p:set>
                                          <p:cBhvr>
                                            <p:cTn id="129" dur="1" fill="hold">
                                              <p:stCondLst>
                                                <p:cond delay="0"/>
                                              </p:stCondLst>
                                            </p:cTn>
                                            <p:tgtEl>
                                              <p:spTgt spid="50"/>
                                            </p:tgtEl>
                                            <p:attrNameLst>
                                              <p:attrName>style.visibility</p:attrName>
                                            </p:attrNameLst>
                                          </p:cBhvr>
                                          <p:to>
                                            <p:strVal val="visible"/>
                                          </p:to>
                                        </p:set>
                                        <p:anim calcmode="lin" valueType="num">
                                          <p:cBhvr>
                                            <p:cTn id="130" dur="400" fill="hold"/>
                                            <p:tgtEl>
                                              <p:spTgt spid="50"/>
                                            </p:tgtEl>
                                            <p:attrNameLst>
                                              <p:attrName>ppt_w</p:attrName>
                                            </p:attrNameLst>
                                          </p:cBhvr>
                                          <p:tavLst>
                                            <p:tav tm="0">
                                              <p:val>
                                                <p:fltVal val="0"/>
                                              </p:val>
                                            </p:tav>
                                            <p:tav tm="100000">
                                              <p:val>
                                                <p:strVal val="#ppt_w"/>
                                              </p:val>
                                            </p:tav>
                                          </p:tavLst>
                                        </p:anim>
                                        <p:anim calcmode="lin" valueType="num">
                                          <p:cBhvr>
                                            <p:cTn id="131" dur="400" fill="hold"/>
                                            <p:tgtEl>
                                              <p:spTgt spid="50"/>
                                            </p:tgtEl>
                                            <p:attrNameLst>
                                              <p:attrName>ppt_h</p:attrName>
                                            </p:attrNameLst>
                                          </p:cBhvr>
                                          <p:tavLst>
                                            <p:tav tm="0">
                                              <p:val>
                                                <p:fltVal val="0"/>
                                              </p:val>
                                            </p:tav>
                                            <p:tav tm="100000">
                                              <p:val>
                                                <p:strVal val="#ppt_h"/>
                                              </p:val>
                                            </p:tav>
                                          </p:tavLst>
                                        </p:anim>
                                        <p:anim calcmode="lin" valueType="num">
                                          <p:cBhvr>
                                            <p:cTn id="132" dur="400" fill="hold"/>
                                            <p:tgtEl>
                                              <p:spTgt spid="50"/>
                                            </p:tgtEl>
                                            <p:attrNameLst>
                                              <p:attrName>style.rotation</p:attrName>
                                            </p:attrNameLst>
                                          </p:cBhvr>
                                          <p:tavLst>
                                            <p:tav tm="0">
                                              <p:val>
                                                <p:fltVal val="90"/>
                                              </p:val>
                                            </p:tav>
                                            <p:tav tm="100000">
                                              <p:val>
                                                <p:fltVal val="0"/>
                                              </p:val>
                                            </p:tav>
                                          </p:tavLst>
                                        </p:anim>
                                        <p:animEffect transition="in" filter="fade">
                                          <p:cBhvr>
                                            <p:cTn id="133" dur="400"/>
                                            <p:tgtEl>
                                              <p:spTgt spid="50"/>
                                            </p:tgtEl>
                                          </p:cBhvr>
                                        </p:animEffect>
                                      </p:childTnLst>
                                    </p:cTn>
                                  </p:par>
                                </p:childTnLst>
                              </p:cTn>
                            </p:par>
                            <p:par>
                              <p:cTn id="134" fill="hold">
                                <p:stCondLst>
                                  <p:cond delay="8480"/>
                                </p:stCondLst>
                                <p:childTnLst>
                                  <p:par>
                                    <p:cTn id="135" presetID="22" presetClass="entr" presetSubtype="8"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left)">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2" grpId="0" animBg="1"/>
          <p:bldP spid="43" grpId="0" animBg="1"/>
          <p:bldP spid="48" grpId="0"/>
          <p:bldP spid="49" grpId="0"/>
          <p:bldP spid="56" grpId="0"/>
          <p:bldP spid="59" grpId="0"/>
          <p:bldP spid="60" grpId="0"/>
          <p:bldP spid="61" grpId="0"/>
          <p:bldP spid="25" grpId="0" animBg="1"/>
          <p:bldP spid="26" grpId="0" animBg="1"/>
          <p:bldP spid="27" grpId="0"/>
          <p:bldP spid="39" grpId="0"/>
          <p:bldP spid="40" grpId="0"/>
          <p:bldP spid="44" grpId="0" animBg="1"/>
          <p:bldP spid="45" grpId="0" animBg="1"/>
          <p:bldP spid="46" grpId="0" animBg="1"/>
          <p:bldP spid="47" grpId="0"/>
          <p:bldP spid="50"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（一）商品经济产生的历史条件</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359890" y="1484784"/>
            <a:ext cx="8711225" cy="1477328"/>
          </a:xfrm>
          <a:prstGeom prst="rect">
            <a:avLst/>
          </a:prstGeom>
        </p:spPr>
        <p:txBody>
          <a:bodyPr wrap="square">
            <a:spAutoFit/>
          </a:bodyPr>
          <a:lstStyle/>
          <a:p>
            <a:pPr>
              <a:lnSpc>
                <a:spcPct val="150000"/>
              </a:lnSpc>
            </a:pPr>
            <a:r>
              <a:rPr lang="zh-CN" altLang="en-US" sz="2000" dirty="0" smtClean="0">
                <a:solidFill>
                  <a:schemeClr val="tx2">
                    <a:lumMod val="75000"/>
                  </a:schemeClr>
                </a:solidFill>
                <a:latin typeface="+mj-ea"/>
                <a:ea typeface="+mj-ea"/>
              </a:rPr>
              <a:t>       商品经济</a:t>
            </a:r>
            <a:r>
              <a:rPr lang="zh-CN" altLang="en-US" sz="2000" dirty="0">
                <a:solidFill>
                  <a:schemeClr val="tx2">
                    <a:lumMod val="75000"/>
                  </a:schemeClr>
                </a:solidFill>
                <a:latin typeface="+mj-ea"/>
                <a:ea typeface="+mj-ea"/>
              </a:rPr>
              <a:t>产生的历史条件：一是存在社会分工，二是生产资料和劳动产品</a:t>
            </a:r>
            <a:r>
              <a:rPr lang="zh-CN" altLang="en-US" sz="2000" dirty="0" smtClean="0">
                <a:solidFill>
                  <a:schemeClr val="tx2">
                    <a:lumMod val="75000"/>
                  </a:schemeClr>
                </a:solidFill>
                <a:latin typeface="+mj-ea"/>
                <a:ea typeface="+mj-ea"/>
              </a:rPr>
              <a:t>属于</a:t>
            </a:r>
            <a:r>
              <a:rPr lang="zh-CN" altLang="en-US" sz="2000" dirty="0">
                <a:solidFill>
                  <a:schemeClr val="tx2">
                    <a:lumMod val="75000"/>
                  </a:schemeClr>
                </a:solidFill>
                <a:latin typeface="+mj-ea"/>
                <a:ea typeface="+mj-ea"/>
              </a:rPr>
              <a:t>不同的所有者。商品经济是以交换为目的而进行生产的经济形式，它是一定</a:t>
            </a:r>
            <a:r>
              <a:rPr lang="zh-CN" altLang="en-US" sz="2000" dirty="0" smtClean="0">
                <a:solidFill>
                  <a:schemeClr val="tx2">
                    <a:lumMod val="75000"/>
                  </a:schemeClr>
                </a:solidFill>
                <a:latin typeface="+mj-ea"/>
                <a:ea typeface="+mj-ea"/>
              </a:rPr>
              <a:t>社会</a:t>
            </a:r>
            <a:r>
              <a:rPr lang="zh-CN" altLang="en-US" sz="2000" dirty="0">
                <a:solidFill>
                  <a:schemeClr val="tx2">
                    <a:lumMod val="75000"/>
                  </a:schemeClr>
                </a:solidFill>
                <a:latin typeface="+mj-ea"/>
                <a:ea typeface="+mj-ea"/>
              </a:rPr>
              <a:t>历史条件的产物，是与自然经济、产品经济相对应的经济形式。</a:t>
            </a:r>
            <a:endParaRPr lang="zh-CN" altLang="en-US"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2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（二）商品的质和量</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985813" y="908720"/>
            <a:ext cx="9721080" cy="5170646"/>
          </a:xfrm>
          <a:prstGeom prst="rect">
            <a:avLst/>
          </a:prstGeom>
        </p:spPr>
        <p:txBody>
          <a:bodyPr wrap="square">
            <a:spAutoFit/>
          </a:bodyPr>
          <a:lstStyle/>
          <a:p>
            <a:pPr>
              <a:lnSpc>
                <a:spcPct val="150000"/>
              </a:lnSpc>
            </a:pPr>
            <a:r>
              <a:rPr lang="en-US" altLang="zh-CN" sz="2000" dirty="0" smtClean="0">
                <a:solidFill>
                  <a:srgbClr val="FF0000"/>
                </a:solidFill>
                <a:latin typeface="+mj-ea"/>
                <a:ea typeface="+mj-ea"/>
              </a:rPr>
              <a:t>      </a:t>
            </a:r>
            <a:r>
              <a:rPr lang="zh-CN" altLang="zh-CN" sz="2000" dirty="0" smtClean="0">
                <a:solidFill>
                  <a:srgbClr val="FF0000"/>
                </a:solidFill>
                <a:latin typeface="+mj-ea"/>
                <a:ea typeface="+mj-ea"/>
              </a:rPr>
              <a:t>商品</a:t>
            </a:r>
            <a:r>
              <a:rPr lang="zh-CN" altLang="zh-CN" sz="2000" dirty="0">
                <a:solidFill>
                  <a:srgbClr val="FF0000"/>
                </a:solidFill>
                <a:latin typeface="+mj-ea"/>
                <a:ea typeface="+mj-ea"/>
              </a:rPr>
              <a:t>质的规定性，主要包括三点</a:t>
            </a:r>
            <a:r>
              <a:rPr lang="zh-CN" altLang="zh-CN" sz="2000" dirty="0" smtClean="0">
                <a:solidFill>
                  <a:schemeClr val="tx2">
                    <a:lumMod val="75000"/>
                  </a:schemeClr>
                </a:solidFill>
                <a:latin typeface="+mj-ea"/>
                <a:ea typeface="+mj-ea"/>
              </a:rPr>
              <a:t>：</a:t>
            </a:r>
            <a:r>
              <a:rPr lang="zh-CN" altLang="zh-CN" sz="2000" dirty="0">
                <a:solidFill>
                  <a:srgbClr val="FF0000"/>
                </a:solidFill>
                <a:latin typeface="+mj-ea"/>
                <a:ea typeface="+mj-ea"/>
              </a:rPr>
              <a:t>第一</a:t>
            </a:r>
            <a:r>
              <a:rPr lang="zh-CN" altLang="zh-CN" sz="2000" dirty="0">
                <a:solidFill>
                  <a:srgbClr val="FF0000"/>
                </a:solidFill>
                <a:latin typeface="+mj-ea"/>
                <a:ea typeface="+mj-ea"/>
              </a:rPr>
              <a:t>，</a:t>
            </a:r>
            <a:r>
              <a:rPr lang="zh-CN" altLang="zh-CN" sz="2000" dirty="0">
                <a:solidFill>
                  <a:schemeClr val="tx2">
                    <a:lumMod val="75000"/>
                  </a:schemeClr>
                </a:solidFill>
                <a:latin typeface="+mj-ea"/>
                <a:ea typeface="+mj-ea"/>
              </a:rPr>
              <a:t>商品的二因素，即价值和</a:t>
            </a:r>
            <a:r>
              <a:rPr lang="zh-CN" altLang="zh-CN" sz="2000" dirty="0" smtClean="0">
                <a:solidFill>
                  <a:schemeClr val="tx2">
                    <a:lumMod val="75000"/>
                  </a:schemeClr>
                </a:solidFill>
                <a:latin typeface="+mj-ea"/>
                <a:ea typeface="+mj-ea"/>
              </a:rPr>
              <a:t>使用价值及其</a:t>
            </a:r>
            <a:r>
              <a:rPr lang="zh-CN" altLang="zh-CN" sz="2000" dirty="0">
                <a:solidFill>
                  <a:schemeClr val="tx2">
                    <a:lumMod val="75000"/>
                  </a:schemeClr>
                </a:solidFill>
                <a:latin typeface="+mj-ea"/>
                <a:ea typeface="+mj-ea"/>
              </a:rPr>
              <a:t>矛盾；</a:t>
            </a:r>
            <a:r>
              <a:rPr lang="zh-CN" altLang="zh-CN" sz="2000" dirty="0">
                <a:solidFill>
                  <a:srgbClr val="FF0000"/>
                </a:solidFill>
                <a:latin typeface="+mj-ea"/>
                <a:ea typeface="+mj-ea"/>
              </a:rPr>
              <a:t>第二，</a:t>
            </a:r>
            <a:r>
              <a:rPr lang="zh-CN" altLang="zh-CN" sz="2000" dirty="0">
                <a:solidFill>
                  <a:schemeClr val="tx2">
                    <a:lumMod val="75000"/>
                  </a:schemeClr>
                </a:solidFill>
                <a:latin typeface="+mj-ea"/>
                <a:ea typeface="+mj-ea"/>
              </a:rPr>
              <a:t>劳动的二重性，即具体劳动和抽象劳动及其矛盾，具体劳动</a:t>
            </a:r>
            <a:r>
              <a:rPr lang="zh-CN" altLang="zh-CN" sz="2000" dirty="0" smtClean="0">
                <a:solidFill>
                  <a:schemeClr val="tx2">
                    <a:lumMod val="75000"/>
                  </a:schemeClr>
                </a:solidFill>
                <a:latin typeface="+mj-ea"/>
                <a:ea typeface="+mj-ea"/>
              </a:rPr>
              <a:t>创造</a:t>
            </a:r>
            <a:r>
              <a:rPr lang="zh-CN" altLang="zh-CN" sz="2000" dirty="0">
                <a:solidFill>
                  <a:schemeClr val="tx2">
                    <a:lumMod val="75000"/>
                  </a:schemeClr>
                </a:solidFill>
                <a:latin typeface="+mj-ea"/>
                <a:ea typeface="+mj-ea"/>
              </a:rPr>
              <a:t>使用价值，抽象劳动创造价值；</a:t>
            </a:r>
            <a:r>
              <a:rPr lang="zh-CN" altLang="zh-CN" sz="2000" dirty="0">
                <a:solidFill>
                  <a:srgbClr val="FF0000"/>
                </a:solidFill>
                <a:latin typeface="+mj-ea"/>
                <a:ea typeface="+mj-ea"/>
              </a:rPr>
              <a:t>第三，</a:t>
            </a:r>
            <a:r>
              <a:rPr lang="zh-CN" altLang="zh-CN" sz="2000" dirty="0">
                <a:solidFill>
                  <a:schemeClr val="tx2">
                    <a:lumMod val="75000"/>
                  </a:schemeClr>
                </a:solidFill>
                <a:latin typeface="+mj-ea"/>
                <a:ea typeface="+mj-ea"/>
              </a:rPr>
              <a:t>以私有制为基础的商品经济的</a:t>
            </a:r>
            <a:r>
              <a:rPr lang="zh-CN" altLang="zh-CN" sz="2000" dirty="0" smtClean="0">
                <a:solidFill>
                  <a:schemeClr val="tx2">
                    <a:lumMod val="75000"/>
                  </a:schemeClr>
                </a:solidFill>
                <a:latin typeface="+mj-ea"/>
                <a:ea typeface="+mj-ea"/>
              </a:rPr>
              <a:t>基本矛盾及</a:t>
            </a:r>
            <a:r>
              <a:rPr lang="zh-CN" altLang="zh-CN" sz="2000" dirty="0">
                <a:solidFill>
                  <a:schemeClr val="tx2">
                    <a:lumMod val="75000"/>
                  </a:schemeClr>
                </a:solidFill>
                <a:latin typeface="+mj-ea"/>
                <a:ea typeface="+mj-ea"/>
              </a:rPr>
              <a:t>私人劳动和社会劳动的矛盾</a:t>
            </a:r>
            <a:r>
              <a:rPr lang="zh-CN" altLang="zh-CN" sz="2000" dirty="0" smtClean="0">
                <a:solidFill>
                  <a:schemeClr val="tx2">
                    <a:lumMod val="75000"/>
                  </a:schemeClr>
                </a:solidFill>
                <a:latin typeface="+mj-ea"/>
                <a:ea typeface="+mj-ea"/>
              </a:rPr>
              <a:t>。</a:t>
            </a:r>
            <a:endParaRPr lang="en-US" altLang="zh-CN" sz="2000" dirty="0" smtClean="0">
              <a:solidFill>
                <a:schemeClr val="tx2">
                  <a:lumMod val="75000"/>
                </a:schemeClr>
              </a:solidFill>
              <a:latin typeface="+mj-ea"/>
              <a:ea typeface="+mj-ea"/>
            </a:endParaRPr>
          </a:p>
          <a:p>
            <a:pPr>
              <a:lnSpc>
                <a:spcPct val="150000"/>
              </a:lnSpc>
            </a:pPr>
            <a:r>
              <a:rPr lang="en-US" altLang="zh-CN" sz="2000" dirty="0" smtClean="0">
                <a:solidFill>
                  <a:srgbClr val="FF0000"/>
                </a:solidFill>
                <a:latin typeface="+mj-ea"/>
                <a:ea typeface="+mj-ea"/>
              </a:rPr>
              <a:t>      </a:t>
            </a:r>
            <a:r>
              <a:rPr lang="zh-CN" altLang="zh-CN" sz="2000" dirty="0" smtClean="0">
                <a:solidFill>
                  <a:srgbClr val="FF0000"/>
                </a:solidFill>
                <a:latin typeface="+mj-ea"/>
                <a:ea typeface="+mj-ea"/>
              </a:rPr>
              <a:t>商品</a:t>
            </a:r>
            <a:r>
              <a:rPr lang="zh-CN" altLang="zh-CN" sz="2000" dirty="0">
                <a:solidFill>
                  <a:srgbClr val="FF0000"/>
                </a:solidFill>
                <a:latin typeface="+mj-ea"/>
                <a:ea typeface="+mj-ea"/>
              </a:rPr>
              <a:t>的价值量，主要包括两点：第一</a:t>
            </a:r>
            <a:r>
              <a:rPr lang="zh-CN" altLang="zh-CN" sz="2000" dirty="0">
                <a:solidFill>
                  <a:schemeClr val="tx2">
                    <a:lumMod val="75000"/>
                  </a:schemeClr>
                </a:solidFill>
                <a:latin typeface="+mj-ea"/>
                <a:ea typeface="+mj-ea"/>
              </a:rPr>
              <a:t>，商品的</a:t>
            </a:r>
            <a:r>
              <a:rPr lang="zh-CN" altLang="zh-CN" sz="2000" dirty="0" smtClean="0">
                <a:solidFill>
                  <a:schemeClr val="tx2">
                    <a:lumMod val="75000"/>
                  </a:schemeClr>
                </a:solidFill>
                <a:latin typeface="+mj-ea"/>
                <a:ea typeface="+mj-ea"/>
              </a:rPr>
              <a:t>价值量</a:t>
            </a:r>
            <a:r>
              <a:rPr lang="zh-CN" altLang="zh-CN" sz="2000" dirty="0">
                <a:solidFill>
                  <a:schemeClr val="tx2">
                    <a:lumMod val="75000"/>
                  </a:schemeClr>
                </a:solidFill>
                <a:latin typeface="+mj-ea"/>
                <a:ea typeface="+mj-ea"/>
              </a:rPr>
              <a:t>由生产商品的社会必要劳动时间决定，社会必要劳动时间应该以简单劳动</a:t>
            </a:r>
            <a:r>
              <a:rPr lang="zh-CN" altLang="zh-CN" sz="2000" dirty="0" smtClean="0">
                <a:solidFill>
                  <a:schemeClr val="tx2">
                    <a:lumMod val="75000"/>
                  </a:schemeClr>
                </a:solidFill>
                <a:latin typeface="+mj-ea"/>
                <a:ea typeface="+mj-ea"/>
              </a:rPr>
              <a:t>为计算</a:t>
            </a:r>
            <a:r>
              <a:rPr lang="zh-CN" altLang="zh-CN" sz="2000" dirty="0">
                <a:solidFill>
                  <a:schemeClr val="tx2">
                    <a:lumMod val="75000"/>
                  </a:schemeClr>
                </a:solidFill>
                <a:latin typeface="+mj-ea"/>
                <a:ea typeface="+mj-ea"/>
              </a:rPr>
              <a:t>尺度，复杂劳动可以折合成多倍的简单劳动</a:t>
            </a:r>
            <a:r>
              <a:rPr lang="zh-CN" altLang="zh-CN" sz="2000" dirty="0" smtClean="0">
                <a:solidFill>
                  <a:schemeClr val="tx2">
                    <a:lumMod val="75000"/>
                  </a:schemeClr>
                </a:solidFill>
                <a:latin typeface="+mj-ea"/>
                <a:ea typeface="+mj-ea"/>
              </a:rPr>
              <a:t>。社会必要劳动</a:t>
            </a:r>
            <a:r>
              <a:rPr lang="zh-CN" altLang="zh-CN" sz="2000" dirty="0">
                <a:solidFill>
                  <a:schemeClr val="tx2">
                    <a:lumMod val="75000"/>
                  </a:schemeClr>
                </a:solidFill>
                <a:latin typeface="+mj-ea"/>
                <a:ea typeface="+mj-ea"/>
              </a:rPr>
              <a:t>时间包含两重</a:t>
            </a:r>
            <a:r>
              <a:rPr lang="zh-CN" altLang="zh-CN" sz="2000" dirty="0" smtClean="0">
                <a:solidFill>
                  <a:schemeClr val="tx2">
                    <a:lumMod val="75000"/>
                  </a:schemeClr>
                </a:solidFill>
                <a:latin typeface="+mj-ea"/>
                <a:ea typeface="+mj-ea"/>
              </a:rPr>
              <a:t>含义</a:t>
            </a:r>
            <a:r>
              <a:rPr lang="zh-CN" altLang="zh-CN" sz="2000" dirty="0">
                <a:solidFill>
                  <a:schemeClr val="tx2">
                    <a:lumMod val="75000"/>
                  </a:schemeClr>
                </a:solidFill>
                <a:latin typeface="+mj-ea"/>
                <a:ea typeface="+mj-ea"/>
              </a:rPr>
              <a:t>：一是指“在现有的社会正常的生产条件下，在社会平均的劳动熟练程度和</a:t>
            </a:r>
            <a:r>
              <a:rPr lang="zh-CN" altLang="zh-CN" sz="2000" dirty="0" smtClean="0">
                <a:solidFill>
                  <a:schemeClr val="tx2">
                    <a:lumMod val="75000"/>
                  </a:schemeClr>
                </a:solidFill>
                <a:latin typeface="+mj-ea"/>
                <a:ea typeface="+mj-ea"/>
              </a:rPr>
              <a:t>劳动强度</a:t>
            </a:r>
            <a:r>
              <a:rPr lang="zh-CN" altLang="zh-CN" sz="2000" dirty="0">
                <a:solidFill>
                  <a:schemeClr val="tx2">
                    <a:lumMod val="75000"/>
                  </a:schemeClr>
                </a:solidFill>
                <a:latin typeface="+mj-ea"/>
                <a:ea typeface="+mj-ea"/>
              </a:rPr>
              <a:t>下，制造某种使用价值所需要的劳动时间”；二是指社会总劳动量按</a:t>
            </a:r>
            <a:r>
              <a:rPr lang="zh-CN" altLang="zh-CN" sz="2000" dirty="0" smtClean="0">
                <a:solidFill>
                  <a:schemeClr val="tx2">
                    <a:lumMod val="75000"/>
                  </a:schemeClr>
                </a:solidFill>
                <a:latin typeface="+mj-ea"/>
                <a:ea typeface="+mj-ea"/>
              </a:rPr>
              <a:t>一定的</a:t>
            </a:r>
            <a:r>
              <a:rPr lang="zh-CN" altLang="zh-CN" sz="2000" dirty="0">
                <a:solidFill>
                  <a:schemeClr val="tx2">
                    <a:lumMod val="75000"/>
                  </a:schemeClr>
                </a:solidFill>
                <a:latin typeface="+mj-ea"/>
                <a:ea typeface="+mj-ea"/>
              </a:rPr>
              <a:t>比例用来生产某种商品所耗费的社会必要劳动时间。</a:t>
            </a:r>
            <a:r>
              <a:rPr lang="zh-CN" altLang="zh-CN" sz="2000" dirty="0">
                <a:solidFill>
                  <a:srgbClr val="FF0000"/>
                </a:solidFill>
                <a:latin typeface="+mj-ea"/>
                <a:ea typeface="+mj-ea"/>
              </a:rPr>
              <a:t>第二，</a:t>
            </a:r>
            <a:r>
              <a:rPr lang="zh-CN" altLang="zh-CN" sz="2000" dirty="0">
                <a:solidFill>
                  <a:schemeClr val="tx2">
                    <a:lumMod val="75000"/>
                  </a:schemeClr>
                </a:solidFill>
                <a:latin typeface="+mj-ea"/>
                <a:ea typeface="+mj-ea"/>
              </a:rPr>
              <a:t>劳动生产率水平</a:t>
            </a:r>
            <a:r>
              <a:rPr lang="zh-CN" altLang="zh-CN" sz="2000" dirty="0" smtClean="0">
                <a:solidFill>
                  <a:schemeClr val="tx2">
                    <a:lumMod val="75000"/>
                  </a:schemeClr>
                </a:solidFill>
                <a:latin typeface="+mj-ea"/>
                <a:ea typeface="+mj-ea"/>
              </a:rPr>
              <a:t>与单位</a:t>
            </a:r>
            <a:r>
              <a:rPr lang="zh-CN" altLang="zh-CN" sz="2000" dirty="0">
                <a:solidFill>
                  <a:schemeClr val="tx2">
                    <a:lumMod val="75000"/>
                  </a:schemeClr>
                </a:solidFill>
                <a:latin typeface="+mj-ea"/>
                <a:ea typeface="+mj-ea"/>
              </a:rPr>
              <a:t>时间内所生产的使用价值量成正比，与单位商品的价值量成反比。</a:t>
            </a:r>
            <a:endParaRPr lang="zh-CN" altLang="zh-CN"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01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（三）商品价值形式的发展与货币的产生</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359890" y="1484784"/>
            <a:ext cx="8711225" cy="1884618"/>
          </a:xfrm>
          <a:prstGeom prst="rect">
            <a:avLst/>
          </a:prstGeom>
        </p:spPr>
        <p:txBody>
          <a:bodyPr wrap="square">
            <a:spAutoFit/>
          </a:bodyPr>
          <a:lstStyle/>
          <a:p>
            <a:pPr>
              <a:lnSpc>
                <a:spcPct val="150000"/>
              </a:lnSpc>
            </a:pPr>
            <a:r>
              <a:rPr lang="en-US" altLang="zh-CN" sz="2000" dirty="0">
                <a:solidFill>
                  <a:schemeClr val="tx2">
                    <a:lumMod val="75000"/>
                  </a:schemeClr>
                </a:solidFill>
                <a:latin typeface="+mj-ea"/>
                <a:ea typeface="+mj-ea"/>
              </a:rPr>
              <a:t>      </a:t>
            </a:r>
            <a:r>
              <a:rPr lang="zh-CN" altLang="zh-CN" sz="2000" dirty="0">
                <a:solidFill>
                  <a:schemeClr val="tx2">
                    <a:lumMod val="75000"/>
                  </a:schemeClr>
                </a:solidFill>
                <a:latin typeface="+mj-ea"/>
                <a:ea typeface="+mj-ea"/>
              </a:rPr>
              <a:t>商品</a:t>
            </a:r>
            <a:r>
              <a:rPr lang="zh-CN" altLang="zh-CN" sz="2000" dirty="0">
                <a:solidFill>
                  <a:schemeClr val="tx2">
                    <a:lumMod val="75000"/>
                  </a:schemeClr>
                </a:solidFill>
                <a:latin typeface="+mj-ea"/>
                <a:ea typeface="+mj-ea"/>
              </a:rPr>
              <a:t>价值形式发展的四个阶段：简单的或偶然的价值形式、总和的或扩大</a:t>
            </a:r>
            <a:r>
              <a:rPr lang="zh-CN" altLang="zh-CN" sz="2000" dirty="0">
                <a:solidFill>
                  <a:schemeClr val="tx2">
                    <a:lumMod val="75000"/>
                  </a:schemeClr>
                </a:solidFill>
                <a:latin typeface="+mj-ea"/>
                <a:ea typeface="+mj-ea"/>
              </a:rPr>
              <a:t>的价值形式</a:t>
            </a:r>
            <a:r>
              <a:rPr lang="zh-CN" altLang="zh-CN" sz="2000" dirty="0">
                <a:solidFill>
                  <a:schemeClr val="tx2">
                    <a:lumMod val="75000"/>
                  </a:schemeClr>
                </a:solidFill>
                <a:latin typeface="+mj-ea"/>
                <a:ea typeface="+mj-ea"/>
              </a:rPr>
              <a:t>、一般价值形式、货币价值形式。货币的本质：从商品中分离出来，</a:t>
            </a:r>
            <a:r>
              <a:rPr lang="zh-CN" altLang="zh-CN" sz="2000" dirty="0">
                <a:solidFill>
                  <a:schemeClr val="tx2">
                    <a:lumMod val="75000"/>
                  </a:schemeClr>
                </a:solidFill>
                <a:latin typeface="+mj-ea"/>
                <a:ea typeface="+mj-ea"/>
              </a:rPr>
              <a:t>固定</a:t>
            </a:r>
            <a:r>
              <a:rPr lang="zh-CN" altLang="zh-CN" sz="2000" dirty="0">
                <a:solidFill>
                  <a:schemeClr val="tx2">
                    <a:lumMod val="75000"/>
                  </a:schemeClr>
                </a:solidFill>
                <a:latin typeface="+mj-ea"/>
                <a:ea typeface="+mj-ea"/>
              </a:rPr>
              <a:t>地充当一般等价物的商品。货币具有五种基本职能：价值尺度、流通手段、</a:t>
            </a:r>
            <a:r>
              <a:rPr lang="zh-CN" altLang="zh-CN" sz="2000" dirty="0">
                <a:solidFill>
                  <a:schemeClr val="tx2">
                    <a:lumMod val="75000"/>
                  </a:schemeClr>
                </a:solidFill>
                <a:latin typeface="+mj-ea"/>
                <a:ea typeface="+mj-ea"/>
              </a:rPr>
              <a:t>贮藏</a:t>
            </a:r>
            <a:r>
              <a:rPr lang="zh-CN" altLang="zh-CN" sz="2000" dirty="0">
                <a:solidFill>
                  <a:schemeClr val="tx2">
                    <a:lumMod val="75000"/>
                  </a:schemeClr>
                </a:solidFill>
                <a:latin typeface="+mj-ea"/>
                <a:ea typeface="+mj-ea"/>
              </a:rPr>
              <a:t>手段、支付手段和世界货币。</a:t>
            </a:r>
            <a:endParaRPr lang="zh-CN" altLang="zh-CN"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38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（四）价值规律</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359890" y="1484784"/>
            <a:ext cx="8711225" cy="1884618"/>
          </a:xfrm>
          <a:prstGeom prst="rect">
            <a:avLst/>
          </a:prstGeom>
        </p:spPr>
        <p:txBody>
          <a:bodyPr wrap="square">
            <a:spAutoFit/>
          </a:bodyPr>
          <a:lstStyle/>
          <a:p>
            <a:pPr>
              <a:lnSpc>
                <a:spcPct val="150000"/>
              </a:lnSpc>
            </a:pPr>
            <a:r>
              <a:rPr lang="en-US" altLang="zh-CN" sz="2000" dirty="0" smtClean="0">
                <a:solidFill>
                  <a:schemeClr val="tx2">
                    <a:lumMod val="75000"/>
                  </a:schemeClr>
                </a:solidFill>
                <a:latin typeface="+mj-ea"/>
                <a:ea typeface="+mj-ea"/>
              </a:rPr>
              <a:t>      </a:t>
            </a:r>
            <a:r>
              <a:rPr lang="zh-CN" altLang="zh-CN" sz="2000" dirty="0" smtClean="0">
                <a:solidFill>
                  <a:schemeClr val="tx2">
                    <a:lumMod val="75000"/>
                  </a:schemeClr>
                </a:solidFill>
                <a:latin typeface="+mj-ea"/>
                <a:ea typeface="+mj-ea"/>
              </a:rPr>
              <a:t>价值规律</a:t>
            </a:r>
            <a:r>
              <a:rPr lang="zh-CN" altLang="zh-CN" sz="2000" dirty="0">
                <a:solidFill>
                  <a:schemeClr val="tx2">
                    <a:lumMod val="75000"/>
                  </a:schemeClr>
                </a:solidFill>
                <a:latin typeface="+mj-ea"/>
                <a:ea typeface="+mj-ea"/>
              </a:rPr>
              <a:t>的内容：商品的价值量由生产商品的社会必要劳动时间决定；</a:t>
            </a:r>
            <a:r>
              <a:rPr lang="zh-CN" altLang="zh-CN" sz="2000" dirty="0" smtClean="0">
                <a:solidFill>
                  <a:schemeClr val="tx2">
                    <a:lumMod val="75000"/>
                  </a:schemeClr>
                </a:solidFill>
                <a:latin typeface="+mj-ea"/>
                <a:ea typeface="+mj-ea"/>
              </a:rPr>
              <a:t>商品交换</a:t>
            </a:r>
            <a:r>
              <a:rPr lang="zh-CN" altLang="zh-CN" sz="2000" dirty="0">
                <a:solidFill>
                  <a:schemeClr val="tx2">
                    <a:lumMod val="75000"/>
                  </a:schemeClr>
                </a:solidFill>
                <a:latin typeface="+mj-ea"/>
                <a:ea typeface="+mj-ea"/>
              </a:rPr>
              <a:t>要以价值量为基础，实行等价交换。价值规律的作用：价值规律是</a:t>
            </a:r>
            <a:r>
              <a:rPr lang="zh-CN" altLang="zh-CN" sz="2000" dirty="0" smtClean="0">
                <a:solidFill>
                  <a:schemeClr val="tx2">
                    <a:lumMod val="75000"/>
                  </a:schemeClr>
                </a:solidFill>
                <a:latin typeface="+mj-ea"/>
                <a:ea typeface="+mj-ea"/>
              </a:rPr>
              <a:t>商品经济的</a:t>
            </a:r>
            <a:r>
              <a:rPr lang="zh-CN" altLang="zh-CN" sz="2000" dirty="0">
                <a:solidFill>
                  <a:schemeClr val="tx2">
                    <a:lumMod val="75000"/>
                  </a:schemeClr>
                </a:solidFill>
                <a:latin typeface="+mj-ea"/>
                <a:ea typeface="+mj-ea"/>
              </a:rPr>
              <a:t>基本规律；价值规律通过价格围绕着价值上下波动来起作用；价值规律能够</a:t>
            </a:r>
            <a:r>
              <a:rPr lang="zh-CN" altLang="zh-CN" sz="2000" dirty="0" smtClean="0">
                <a:solidFill>
                  <a:schemeClr val="tx2">
                    <a:lumMod val="75000"/>
                  </a:schemeClr>
                </a:solidFill>
                <a:latin typeface="+mj-ea"/>
                <a:ea typeface="+mj-ea"/>
              </a:rPr>
              <a:t>对经济</a:t>
            </a:r>
            <a:r>
              <a:rPr lang="zh-CN" altLang="zh-CN" sz="2000" dirty="0">
                <a:solidFill>
                  <a:schemeClr val="tx2">
                    <a:lumMod val="75000"/>
                  </a:schemeClr>
                </a:solidFill>
                <a:latin typeface="+mj-ea"/>
                <a:ea typeface="+mj-ea"/>
              </a:rPr>
              <a:t>活动进行自发调节，但也会带来一些消极后果。</a:t>
            </a:r>
            <a:endParaRPr lang="zh-CN" altLang="zh-CN"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4</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93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62271" y="154085"/>
            <a:ext cx="876855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（四）自觉学习和运用马克思主义 </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633885" y="1052736"/>
            <a:ext cx="8136904" cy="3731278"/>
          </a:xfrm>
          <a:prstGeom prst="rect">
            <a:avLst/>
          </a:prstGeom>
        </p:spPr>
        <p:txBody>
          <a:bodyPr wrap="square">
            <a:spAutoFit/>
          </a:bodyPr>
          <a:lstStyle/>
          <a:p>
            <a:pPr algn="just">
              <a:lnSpc>
                <a:spcPct val="150000"/>
              </a:lnSpc>
            </a:pPr>
            <a:r>
              <a:rPr lang="zh-CN" altLang="en-US" sz="2000" dirty="0" smtClean="0">
                <a:solidFill>
                  <a:schemeClr val="tx2"/>
                </a:solidFill>
                <a:latin typeface="+mj-ea"/>
                <a:ea typeface="+mj-ea"/>
                <a:sym typeface="Wingdings" panose="05000000000000000000"/>
              </a:rPr>
              <a:t>      </a:t>
            </a:r>
            <a:r>
              <a:rPr lang="zh-CN" altLang="en-US" sz="2000" dirty="0">
                <a:solidFill>
                  <a:schemeClr val="tx2"/>
                </a:solidFill>
                <a:latin typeface="+mj-ea"/>
                <a:ea typeface="+mj-ea"/>
              </a:rPr>
              <a:t>新时代大学生，要担当起实现中华民族伟大复兴中国梦的历史重任，一定</a:t>
            </a:r>
            <a:r>
              <a:rPr lang="zh-CN" altLang="en-US" sz="2000" dirty="0" smtClean="0">
                <a:solidFill>
                  <a:schemeClr val="tx2"/>
                </a:solidFill>
                <a:latin typeface="+mj-ea"/>
                <a:ea typeface="+mj-ea"/>
              </a:rPr>
              <a:t>要认真</a:t>
            </a:r>
            <a:r>
              <a:rPr lang="zh-CN" altLang="en-US" sz="2000" dirty="0">
                <a:solidFill>
                  <a:schemeClr val="tx2"/>
                </a:solidFill>
                <a:latin typeface="+mj-ea"/>
                <a:ea typeface="+mj-ea"/>
              </a:rPr>
              <a:t>学习马克思主义基本原理，自觉树立起科学的世界观、人生观和价值观。 </a:t>
            </a:r>
            <a:endParaRPr lang="en-US" altLang="zh-CN" sz="2000" dirty="0" smtClean="0">
              <a:solidFill>
                <a:schemeClr val="tx2"/>
              </a:solidFill>
              <a:latin typeface="+mj-ea"/>
              <a:ea typeface="+mj-ea"/>
            </a:endParaRPr>
          </a:p>
          <a:p>
            <a:pPr algn="just">
              <a:lnSpc>
                <a:spcPct val="150000"/>
              </a:lnSpc>
            </a:pPr>
            <a:r>
              <a:rPr lang="zh-CN" altLang="en-US" sz="2000" dirty="0" smtClean="0">
                <a:solidFill>
                  <a:schemeClr val="tx2"/>
                </a:solidFill>
                <a:latin typeface="+mj-ea"/>
                <a:sym typeface="Wingdings" panose="05000000000000000000"/>
              </a:rPr>
              <a:t>     </a:t>
            </a:r>
            <a:r>
              <a:rPr lang="zh-CN" altLang="en-US" sz="2000" dirty="0" smtClean="0">
                <a:solidFill>
                  <a:schemeClr val="tx2"/>
                </a:solidFill>
                <a:latin typeface="+mj-ea"/>
                <a:ea typeface="+mj-ea"/>
              </a:rPr>
              <a:t>学习</a:t>
            </a:r>
            <a:r>
              <a:rPr lang="zh-CN" altLang="en-US" sz="2000" dirty="0">
                <a:solidFill>
                  <a:schemeClr val="tx2"/>
                </a:solidFill>
                <a:latin typeface="+mj-ea"/>
                <a:ea typeface="+mj-ea"/>
              </a:rPr>
              <a:t>马克思主义，要有正确的态度和科学的方法。要努力学习和掌握马克思 </a:t>
            </a:r>
            <a:r>
              <a:rPr lang="zh-CN" altLang="en-US" sz="2000" dirty="0" smtClean="0">
                <a:solidFill>
                  <a:schemeClr val="tx2"/>
                </a:solidFill>
                <a:latin typeface="+mj-ea"/>
                <a:ea typeface="+mj-ea"/>
              </a:rPr>
              <a:t>主义</a:t>
            </a:r>
            <a:r>
              <a:rPr lang="zh-CN" altLang="en-US" sz="2000" dirty="0">
                <a:solidFill>
                  <a:schemeClr val="tx2"/>
                </a:solidFill>
                <a:latin typeface="+mj-ea"/>
                <a:ea typeface="+mj-ea"/>
              </a:rPr>
              <a:t>的基本立场、观点和方法；要坚持理论联系实际的马克思主义学风；自觉将 </a:t>
            </a:r>
            <a:r>
              <a:rPr lang="zh-CN" altLang="en-US" sz="2000" dirty="0" smtClean="0">
                <a:solidFill>
                  <a:schemeClr val="tx2"/>
                </a:solidFill>
                <a:latin typeface="+mj-ea"/>
                <a:ea typeface="+mj-ea"/>
              </a:rPr>
              <a:t>马克思主义</a:t>
            </a:r>
            <a:r>
              <a:rPr lang="zh-CN" altLang="en-US" sz="2000" dirty="0">
                <a:solidFill>
                  <a:schemeClr val="tx2"/>
                </a:solidFill>
                <a:latin typeface="+mj-ea"/>
                <a:ea typeface="+mj-ea"/>
              </a:rPr>
              <a:t>内化于心、外化于行。同时，不断增强服务社会的本领，自觉为实现 </a:t>
            </a:r>
            <a:r>
              <a:rPr lang="zh-CN" altLang="en-US" sz="2000" dirty="0" smtClean="0">
                <a:solidFill>
                  <a:schemeClr val="tx2"/>
                </a:solidFill>
                <a:latin typeface="+mj-ea"/>
                <a:ea typeface="+mj-ea"/>
              </a:rPr>
              <a:t>中华民族</a:t>
            </a:r>
            <a:r>
              <a:rPr lang="zh-CN" altLang="en-US" sz="2000" dirty="0">
                <a:solidFill>
                  <a:schemeClr val="tx2"/>
                </a:solidFill>
                <a:latin typeface="+mj-ea"/>
                <a:ea typeface="+mj-ea"/>
              </a:rPr>
              <a:t>伟大复兴的中国梦奉献青春、智慧和力量。 </a:t>
            </a:r>
            <a:endParaRPr lang="zh-CN" altLang="en-US" sz="2000" dirty="0">
              <a:solidFill>
                <a:schemeClr val="tx2"/>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4</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29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（五）马克思劳动价值论的意义及其在新时期的发展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359890" y="1484784"/>
            <a:ext cx="8711225" cy="3269613"/>
          </a:xfrm>
          <a:prstGeom prst="rect">
            <a:avLst/>
          </a:prstGeom>
        </p:spPr>
        <p:txBody>
          <a:bodyPr wrap="square">
            <a:spAutoFit/>
          </a:bodyPr>
          <a:lstStyle/>
          <a:p>
            <a:pPr>
              <a:lnSpc>
                <a:spcPct val="150000"/>
              </a:lnSpc>
            </a:pPr>
            <a:r>
              <a:rPr lang="en-US" altLang="zh-CN" sz="2000" dirty="0" smtClean="0">
                <a:solidFill>
                  <a:schemeClr val="tx2">
                    <a:lumMod val="75000"/>
                  </a:schemeClr>
                </a:solidFill>
                <a:latin typeface="+mj-ea"/>
                <a:ea typeface="+mj-ea"/>
              </a:rPr>
              <a:t>      </a:t>
            </a:r>
            <a:r>
              <a:rPr lang="zh-CN" altLang="zh-CN" sz="2000" dirty="0" smtClean="0">
                <a:solidFill>
                  <a:schemeClr val="tx2">
                    <a:lumMod val="75000"/>
                  </a:schemeClr>
                </a:solidFill>
                <a:latin typeface="+mj-ea"/>
                <a:ea typeface="+mj-ea"/>
              </a:rPr>
              <a:t>在</a:t>
            </a:r>
            <a:r>
              <a:rPr lang="zh-CN" altLang="zh-CN" sz="2000" dirty="0">
                <a:solidFill>
                  <a:schemeClr val="tx2">
                    <a:lumMod val="75000"/>
                  </a:schemeClr>
                </a:solidFill>
                <a:latin typeface="+mj-ea"/>
                <a:ea typeface="+mj-ea"/>
              </a:rPr>
              <a:t>前人基础上，马克思创新提出了劳动二重性学说，即具体劳动创造</a:t>
            </a:r>
            <a:r>
              <a:rPr lang="zh-CN" altLang="zh-CN" sz="2000" dirty="0" smtClean="0">
                <a:solidFill>
                  <a:schemeClr val="tx2">
                    <a:lumMod val="75000"/>
                  </a:schemeClr>
                </a:solidFill>
                <a:latin typeface="+mj-ea"/>
                <a:ea typeface="+mj-ea"/>
              </a:rPr>
              <a:t>使用价值</a:t>
            </a:r>
            <a:r>
              <a:rPr lang="zh-CN" altLang="zh-CN" sz="2000" dirty="0">
                <a:solidFill>
                  <a:schemeClr val="tx2">
                    <a:lumMod val="75000"/>
                  </a:schemeClr>
                </a:solidFill>
                <a:latin typeface="+mj-ea"/>
                <a:ea typeface="+mj-ea"/>
              </a:rPr>
              <a:t>，抽象劳动创造价值，成为理解劳动价值论的枢纽，并为剩余价值论的创立</a:t>
            </a:r>
            <a:r>
              <a:rPr lang="zh-CN" altLang="zh-CN" sz="2000" dirty="0" smtClean="0">
                <a:solidFill>
                  <a:schemeClr val="tx2">
                    <a:lumMod val="75000"/>
                  </a:schemeClr>
                </a:solidFill>
                <a:latin typeface="+mj-ea"/>
                <a:ea typeface="+mj-ea"/>
              </a:rPr>
              <a:t>奠定</a:t>
            </a:r>
            <a:r>
              <a:rPr lang="zh-CN" altLang="zh-CN" sz="2000" dirty="0">
                <a:solidFill>
                  <a:schemeClr val="tx2">
                    <a:lumMod val="75000"/>
                  </a:schemeClr>
                </a:solidFill>
                <a:latin typeface="+mj-ea"/>
                <a:ea typeface="+mj-ea"/>
              </a:rPr>
              <a:t>了理论基础。随着时代和实践的发展，劳动价值论也要发展。新时代的变化</a:t>
            </a:r>
            <a:r>
              <a:rPr lang="zh-CN" altLang="zh-CN" sz="2000" dirty="0" smtClean="0">
                <a:solidFill>
                  <a:schemeClr val="tx2">
                    <a:lumMod val="75000"/>
                  </a:schemeClr>
                </a:solidFill>
                <a:latin typeface="+mj-ea"/>
                <a:ea typeface="+mj-ea"/>
              </a:rPr>
              <a:t>和特征</a:t>
            </a:r>
            <a:r>
              <a:rPr lang="zh-CN" altLang="zh-CN" sz="2000" dirty="0">
                <a:solidFill>
                  <a:schemeClr val="tx2">
                    <a:lumMod val="75000"/>
                  </a:schemeClr>
                </a:solidFill>
                <a:latin typeface="+mj-ea"/>
                <a:ea typeface="+mj-ea"/>
              </a:rPr>
              <a:t>：第一，经济增长的知识化；第二，产业结构服务化；第三，管理科学化</a:t>
            </a:r>
            <a:r>
              <a:rPr lang="zh-CN" altLang="zh-CN" sz="2000" dirty="0" smtClean="0">
                <a:solidFill>
                  <a:schemeClr val="tx2">
                    <a:lumMod val="75000"/>
                  </a:schemeClr>
                </a:solidFill>
                <a:latin typeface="+mj-ea"/>
                <a:ea typeface="+mj-ea"/>
              </a:rPr>
              <a:t>、知识化</a:t>
            </a:r>
            <a:r>
              <a:rPr lang="zh-CN" altLang="zh-CN" sz="2000" dirty="0">
                <a:solidFill>
                  <a:schemeClr val="tx2">
                    <a:lumMod val="75000"/>
                  </a:schemeClr>
                </a:solidFill>
                <a:latin typeface="+mj-ea"/>
                <a:ea typeface="+mj-ea"/>
              </a:rPr>
              <a:t>；第四，生产方式自动化。深化对马克思劳动价值论的认识：第一，</a:t>
            </a:r>
            <a:r>
              <a:rPr lang="zh-CN" altLang="zh-CN" sz="2000" dirty="0" smtClean="0">
                <a:solidFill>
                  <a:schemeClr val="tx2">
                    <a:lumMod val="75000"/>
                  </a:schemeClr>
                </a:solidFill>
                <a:latin typeface="+mj-ea"/>
                <a:ea typeface="+mj-ea"/>
              </a:rPr>
              <a:t>服务劳动</a:t>
            </a:r>
            <a:r>
              <a:rPr lang="zh-CN" altLang="zh-CN" sz="2000" dirty="0">
                <a:solidFill>
                  <a:schemeClr val="tx2">
                    <a:lumMod val="75000"/>
                  </a:schemeClr>
                </a:solidFill>
                <a:latin typeface="+mj-ea"/>
                <a:ea typeface="+mj-ea"/>
              </a:rPr>
              <a:t>、管理劳动与价值创造；第二，科技人员的劳动与价值创造；第三，价值</a:t>
            </a:r>
            <a:r>
              <a:rPr lang="zh-CN" altLang="zh-CN" sz="2000" dirty="0" smtClean="0">
                <a:solidFill>
                  <a:schemeClr val="tx2">
                    <a:lumMod val="75000"/>
                  </a:schemeClr>
                </a:solidFill>
                <a:latin typeface="+mj-ea"/>
                <a:ea typeface="+mj-ea"/>
              </a:rPr>
              <a:t>创造</a:t>
            </a:r>
            <a:r>
              <a:rPr lang="zh-CN" altLang="zh-CN" sz="2000" dirty="0">
                <a:solidFill>
                  <a:schemeClr val="tx2">
                    <a:lumMod val="75000"/>
                  </a:schemeClr>
                </a:solidFill>
                <a:latin typeface="+mj-ea"/>
                <a:ea typeface="+mj-ea"/>
              </a:rPr>
              <a:t>与价值分配的关系。</a:t>
            </a:r>
            <a:endParaRPr lang="zh-CN" altLang="zh-CN"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5</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57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 y="5623211"/>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777901" y="2907663"/>
            <a:ext cx="9145017" cy="1830245"/>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r>
              <a:rPr lang="en-US" altLang="zh-CN" sz="4000" b="1" dirty="0" smtClean="0"/>
              <a:t>         </a:t>
            </a:r>
            <a:r>
              <a:rPr lang="zh-CN" altLang="zh-CN" sz="4000" b="1" dirty="0" smtClean="0"/>
              <a:t>专题</a:t>
            </a:r>
            <a:r>
              <a:rPr lang="zh-CN" altLang="zh-CN" sz="4000" b="1" dirty="0"/>
              <a:t>十二 </a:t>
            </a:r>
            <a:r>
              <a:rPr lang="en-US" altLang="zh-CN" sz="4000" b="1" dirty="0" smtClean="0"/>
              <a:t>     </a:t>
            </a:r>
            <a:r>
              <a:rPr lang="zh-CN" altLang="zh-CN" sz="4000" b="1" dirty="0" smtClean="0"/>
              <a:t>剩余价值</a:t>
            </a:r>
            <a:r>
              <a:rPr lang="zh-CN" altLang="zh-CN" sz="4000" b="1" dirty="0"/>
              <a:t>理论</a:t>
            </a:r>
            <a:endParaRPr lang="zh-CN" altLang="zh-CN" sz="4000" dirty="0"/>
          </a:p>
          <a:p>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2973275"/>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73536" y="2973276"/>
            <a:ext cx="5720609" cy="714374"/>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4370809"/>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4370809"/>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566900" y="3123682"/>
            <a:ext cx="5787629"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资本的运动</a:t>
            </a:r>
            <a:endParaRPr lang="zh-CN" altLang="zh-CN"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639343" y="4497163"/>
            <a:ext cx="5139558"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a:solidFill>
                  <a:schemeClr val="tx2"/>
                </a:solidFill>
              </a:rPr>
              <a:t>剩余价值的分配</a:t>
            </a:r>
            <a:endParaRPr lang="zh-CN" altLang="en-US" sz="2400" dirty="0">
              <a:solidFill>
                <a:schemeClr val="tx2"/>
              </a:solidFill>
            </a:endParaRPr>
          </a:p>
        </p:txBody>
      </p:sp>
      <p:sp>
        <p:nvSpPr>
          <p:cNvPr id="59" name="TextBox 58"/>
          <p:cNvSpPr txBox="1"/>
          <p:nvPr/>
        </p:nvSpPr>
        <p:spPr>
          <a:xfrm>
            <a:off x="4813879" y="3007295"/>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4374334"/>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25" name="Freeform 23"/>
          <p:cNvSpPr/>
          <p:nvPr/>
        </p:nvSpPr>
        <p:spPr bwMode="auto">
          <a:xfrm>
            <a:off x="4658221" y="1826887"/>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03686" y="1826887"/>
            <a:ext cx="5754607"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566901" y="1919220"/>
            <a:ext cx="5971060" cy="461665"/>
          </a:xfrm>
          <a:prstGeom prst="rect">
            <a:avLst/>
          </a:prstGeom>
          <a:noFill/>
        </p:spPr>
        <p:txBody>
          <a:bodyPr wrap="square"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剩余价值的生产</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18268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14:presetBounceEnd="50000">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14:bounceEnd="50000">
                                          <p:cBhvr additive="base">
                                            <p:cTn id="91"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400" fill="hold"/>
                                            <p:tgtEl>
                                              <p:spTgt spid="44"/>
                                            </p:tgtEl>
                                            <p:attrNameLst>
                                              <p:attrName>ppt_x</p:attrName>
                                            </p:attrNameLst>
                                          </p:cBhvr>
                                          <p:tavLst>
                                            <p:tav tm="0">
                                              <p:val>
                                                <p:strVal val="0-#ppt_w/2"/>
                                              </p:val>
                                            </p:tav>
                                            <p:tav tm="100000">
                                              <p:val>
                                                <p:strVal val="#ppt_x"/>
                                              </p:val>
                                            </p:tav>
                                          </p:tavLst>
                                        </p:anim>
                                        <p:anim calcmode="lin" valueType="num">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7596" y="185419"/>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（一）剩余价值的生产</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208517" y="908720"/>
            <a:ext cx="9930424" cy="4731552"/>
          </a:xfrm>
          <a:prstGeom prst="rect">
            <a:avLst/>
          </a:prstGeom>
        </p:spPr>
        <p:txBody>
          <a:bodyPr wrap="square">
            <a:spAutoFit/>
          </a:bodyPr>
          <a:lstStyle/>
          <a:p>
            <a:pPr>
              <a:lnSpc>
                <a:spcPts val="2800"/>
              </a:lnSpc>
            </a:pPr>
            <a:r>
              <a:rPr lang="en-US" altLang="zh-CN" sz="2000" dirty="0">
                <a:solidFill>
                  <a:srgbClr val="FF0000"/>
                </a:solidFill>
                <a:latin typeface="+mj-ea"/>
                <a:ea typeface="+mj-ea"/>
              </a:rPr>
              <a:t>1.</a:t>
            </a:r>
            <a:r>
              <a:rPr lang="zh-CN" altLang="zh-CN" sz="2000" dirty="0">
                <a:solidFill>
                  <a:srgbClr val="FF0000"/>
                </a:solidFill>
                <a:latin typeface="+mj-ea"/>
                <a:ea typeface="+mj-ea"/>
              </a:rPr>
              <a:t>资本总公式及其矛盾。</a:t>
            </a:r>
            <a:r>
              <a:rPr lang="zh-CN" altLang="zh-CN" sz="2000" dirty="0">
                <a:solidFill>
                  <a:schemeClr val="tx2">
                    <a:lumMod val="75000"/>
                  </a:schemeClr>
                </a:solidFill>
                <a:latin typeface="+mj-ea"/>
                <a:ea typeface="+mj-ea"/>
              </a:rPr>
              <a:t>资本是能够带来剩余价值的价值；</a:t>
            </a:r>
            <a:r>
              <a:rPr lang="en-US" altLang="zh-CN" sz="2000" dirty="0">
                <a:solidFill>
                  <a:schemeClr val="tx2">
                    <a:lumMod val="75000"/>
                  </a:schemeClr>
                </a:solidFill>
                <a:latin typeface="+mj-ea"/>
                <a:ea typeface="+mj-ea"/>
              </a:rPr>
              <a:t>G-W-G</a:t>
            </a:r>
            <a:r>
              <a:rPr lang="zh-CN" altLang="zh-CN" sz="2000" dirty="0">
                <a:solidFill>
                  <a:schemeClr val="tx2">
                    <a:lumMod val="75000"/>
                  </a:schemeClr>
                </a:solidFill>
                <a:latin typeface="+mj-ea"/>
                <a:ea typeface="+mj-ea"/>
              </a:rPr>
              <a:t>’是</a:t>
            </a:r>
            <a:r>
              <a:rPr lang="zh-CN" altLang="zh-CN" sz="2000" dirty="0">
                <a:solidFill>
                  <a:schemeClr val="tx2">
                    <a:lumMod val="75000"/>
                  </a:schemeClr>
                </a:solidFill>
                <a:latin typeface="+mj-ea"/>
                <a:ea typeface="+mj-ea"/>
              </a:rPr>
              <a:t>资本的</a:t>
            </a:r>
            <a:r>
              <a:rPr lang="zh-CN" altLang="zh-CN" sz="2000" dirty="0">
                <a:solidFill>
                  <a:schemeClr val="tx2">
                    <a:lumMod val="75000"/>
                  </a:schemeClr>
                </a:solidFill>
                <a:latin typeface="+mj-ea"/>
                <a:ea typeface="+mj-ea"/>
              </a:rPr>
              <a:t>总公式，资本总公式存在价值增值和价值规律的矛盾。劳动力成为商品是</a:t>
            </a:r>
            <a:r>
              <a:rPr lang="zh-CN" altLang="zh-CN" sz="2000" dirty="0">
                <a:solidFill>
                  <a:schemeClr val="tx2">
                    <a:lumMod val="75000"/>
                  </a:schemeClr>
                </a:solidFill>
                <a:latin typeface="+mj-ea"/>
                <a:ea typeface="+mj-ea"/>
              </a:rPr>
              <a:t>货币转化</a:t>
            </a:r>
            <a:r>
              <a:rPr lang="zh-CN" altLang="zh-CN" sz="2000" dirty="0">
                <a:solidFill>
                  <a:schemeClr val="tx2">
                    <a:lumMod val="75000"/>
                  </a:schemeClr>
                </a:solidFill>
                <a:latin typeface="+mj-ea"/>
                <a:ea typeface="+mj-ea"/>
              </a:rPr>
              <a:t>为资本的前提条件，也是解决资本总公式矛盾的钥匙。</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2.</a:t>
            </a:r>
            <a:r>
              <a:rPr lang="zh-CN" altLang="zh-CN" sz="2000" dirty="0">
                <a:solidFill>
                  <a:srgbClr val="FF0000"/>
                </a:solidFill>
                <a:latin typeface="+mj-ea"/>
                <a:ea typeface="+mj-ea"/>
              </a:rPr>
              <a:t>劳动力商品。</a:t>
            </a:r>
            <a:r>
              <a:rPr lang="zh-CN" altLang="zh-CN" sz="2000" dirty="0">
                <a:solidFill>
                  <a:schemeClr val="tx2">
                    <a:lumMod val="75000"/>
                  </a:schemeClr>
                </a:solidFill>
                <a:latin typeface="+mj-ea"/>
                <a:ea typeface="+mj-ea"/>
              </a:rPr>
              <a:t>第一，劳动力成为商品的两个基本条件：劳动者具有</a:t>
            </a:r>
            <a:r>
              <a:rPr lang="zh-CN" altLang="zh-CN" sz="2000" dirty="0">
                <a:solidFill>
                  <a:schemeClr val="tx2">
                    <a:lumMod val="75000"/>
                  </a:schemeClr>
                </a:solidFill>
                <a:latin typeface="+mj-ea"/>
                <a:ea typeface="+mj-ea"/>
              </a:rPr>
              <a:t>人身自由</a:t>
            </a:r>
            <a:r>
              <a:rPr lang="zh-CN" altLang="zh-CN" sz="2000" dirty="0">
                <a:solidFill>
                  <a:schemeClr val="tx2">
                    <a:lumMod val="75000"/>
                  </a:schemeClr>
                </a:solidFill>
                <a:latin typeface="+mj-ea"/>
                <a:ea typeface="+mj-ea"/>
              </a:rPr>
              <a:t>；劳动者没有生产资料和生活资料。第二，劳动力商品的价值由维持劳动者</a:t>
            </a:r>
            <a:r>
              <a:rPr lang="zh-CN" altLang="zh-CN" sz="2000" dirty="0">
                <a:solidFill>
                  <a:schemeClr val="tx2">
                    <a:lumMod val="75000"/>
                  </a:schemeClr>
                </a:solidFill>
                <a:latin typeface="+mj-ea"/>
                <a:ea typeface="+mj-ea"/>
              </a:rPr>
              <a:t>生存</a:t>
            </a:r>
            <a:r>
              <a:rPr lang="zh-CN" altLang="zh-CN" sz="2000" dirty="0">
                <a:solidFill>
                  <a:schemeClr val="tx2">
                    <a:lumMod val="75000"/>
                  </a:schemeClr>
                </a:solidFill>
                <a:latin typeface="+mj-ea"/>
                <a:ea typeface="+mj-ea"/>
              </a:rPr>
              <a:t>和发展所必需的生活资料价值决定，劳动力商品的价值构成包含历史和道德</a:t>
            </a:r>
            <a:r>
              <a:rPr lang="zh-CN" altLang="zh-CN" sz="2000" dirty="0">
                <a:solidFill>
                  <a:schemeClr val="tx2">
                    <a:lumMod val="75000"/>
                  </a:schemeClr>
                </a:solidFill>
                <a:latin typeface="+mj-ea"/>
                <a:ea typeface="+mj-ea"/>
              </a:rPr>
              <a:t>的因素</a:t>
            </a:r>
            <a:r>
              <a:rPr lang="zh-CN" altLang="zh-CN" sz="2000" dirty="0">
                <a:solidFill>
                  <a:schemeClr val="tx2">
                    <a:lumMod val="75000"/>
                  </a:schemeClr>
                </a:solidFill>
                <a:latin typeface="+mj-ea"/>
                <a:ea typeface="+mj-ea"/>
              </a:rPr>
              <a:t>。第三，劳动力商品的使用价值是价值的源泉。</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3.</a:t>
            </a:r>
            <a:r>
              <a:rPr lang="zh-CN" altLang="zh-CN" sz="2000" dirty="0">
                <a:solidFill>
                  <a:srgbClr val="FF0000"/>
                </a:solidFill>
                <a:latin typeface="+mj-ea"/>
                <a:ea typeface="+mj-ea"/>
              </a:rPr>
              <a:t>资本主义生产。</a:t>
            </a:r>
            <a:r>
              <a:rPr lang="zh-CN" altLang="zh-CN" sz="2000" dirty="0">
                <a:solidFill>
                  <a:schemeClr val="tx2">
                    <a:lumMod val="75000"/>
                  </a:schemeClr>
                </a:solidFill>
                <a:latin typeface="+mj-ea"/>
                <a:ea typeface="+mj-ea"/>
              </a:rPr>
              <a:t>第一，资本主义生产是劳动过程和价值增值过程的统一</a:t>
            </a:r>
            <a:r>
              <a:rPr lang="zh-CN" altLang="zh-CN" sz="2000" dirty="0">
                <a:solidFill>
                  <a:schemeClr val="tx2">
                    <a:lumMod val="75000"/>
                  </a:schemeClr>
                </a:solidFill>
                <a:latin typeface="+mj-ea"/>
                <a:ea typeface="+mj-ea"/>
              </a:rPr>
              <a:t>，而</a:t>
            </a:r>
            <a:r>
              <a:rPr lang="zh-CN" altLang="zh-CN" sz="2000" dirty="0">
                <a:solidFill>
                  <a:schemeClr val="tx2">
                    <a:lumMod val="75000"/>
                  </a:schemeClr>
                </a:solidFill>
                <a:latin typeface="+mj-ea"/>
                <a:ea typeface="+mj-ea"/>
              </a:rPr>
              <a:t>价值增值过程则是超过一定点的价值形成过程。第二，根据资本不同部分在</a:t>
            </a:r>
            <a:r>
              <a:rPr lang="zh-CN" altLang="zh-CN" sz="2000" dirty="0">
                <a:solidFill>
                  <a:schemeClr val="tx2">
                    <a:lumMod val="75000"/>
                  </a:schemeClr>
                </a:solidFill>
                <a:latin typeface="+mj-ea"/>
                <a:ea typeface="+mj-ea"/>
              </a:rPr>
              <a:t>剩余价值</a:t>
            </a:r>
            <a:r>
              <a:rPr lang="zh-CN" altLang="zh-CN" sz="2000" dirty="0">
                <a:solidFill>
                  <a:schemeClr val="tx2">
                    <a:lumMod val="75000"/>
                  </a:schemeClr>
                </a:solidFill>
                <a:latin typeface="+mj-ea"/>
                <a:ea typeface="+mj-ea"/>
              </a:rPr>
              <a:t>生产过程中的不同作用，资本分为不变资本和可变资本，不变资本是</a:t>
            </a:r>
            <a:r>
              <a:rPr lang="zh-CN" altLang="zh-CN" sz="2000" dirty="0">
                <a:solidFill>
                  <a:schemeClr val="tx2">
                    <a:lumMod val="75000"/>
                  </a:schemeClr>
                </a:solidFill>
                <a:latin typeface="+mj-ea"/>
                <a:ea typeface="+mj-ea"/>
              </a:rPr>
              <a:t>生产剩余价值</a:t>
            </a:r>
            <a:r>
              <a:rPr lang="zh-CN" altLang="zh-CN" sz="2000" dirty="0">
                <a:solidFill>
                  <a:schemeClr val="tx2">
                    <a:lumMod val="75000"/>
                  </a:schemeClr>
                </a:solidFill>
                <a:latin typeface="+mj-ea"/>
                <a:ea typeface="+mj-ea"/>
              </a:rPr>
              <a:t>的条件，只有可变资本才能带来剩余价值。第三，资本主义生产的</a:t>
            </a:r>
            <a:r>
              <a:rPr lang="zh-CN" altLang="zh-CN" sz="2000" dirty="0">
                <a:solidFill>
                  <a:schemeClr val="tx2">
                    <a:lumMod val="75000"/>
                  </a:schemeClr>
                </a:solidFill>
                <a:latin typeface="+mj-ea"/>
                <a:ea typeface="+mj-ea"/>
              </a:rPr>
              <a:t>直接目的</a:t>
            </a:r>
            <a:r>
              <a:rPr lang="zh-CN" altLang="zh-CN" sz="2000" dirty="0">
                <a:solidFill>
                  <a:schemeClr val="tx2">
                    <a:lumMod val="75000"/>
                  </a:schemeClr>
                </a:solidFill>
                <a:latin typeface="+mj-ea"/>
                <a:ea typeface="+mj-ea"/>
              </a:rPr>
              <a:t>和决定性动机，就是无休止地获取尽可能多的剩余价值。生产剩余价值有</a:t>
            </a:r>
            <a:r>
              <a:rPr lang="zh-CN" altLang="zh-CN" sz="2000" dirty="0">
                <a:solidFill>
                  <a:schemeClr val="tx2">
                    <a:lumMod val="75000"/>
                  </a:schemeClr>
                </a:solidFill>
                <a:latin typeface="+mj-ea"/>
                <a:ea typeface="+mj-ea"/>
              </a:rPr>
              <a:t>两种</a:t>
            </a:r>
            <a:r>
              <a:rPr lang="zh-CN" altLang="zh-CN" sz="2000" dirty="0">
                <a:solidFill>
                  <a:schemeClr val="tx2">
                    <a:lumMod val="75000"/>
                  </a:schemeClr>
                </a:solidFill>
                <a:latin typeface="+mj-ea"/>
                <a:ea typeface="+mj-ea"/>
              </a:rPr>
              <a:t>基本办法，即绝对剩余价值的生产和相对剩余价值的生产。</a:t>
            </a:r>
            <a:endParaRPr lang="zh-CN" altLang="zh-CN"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1</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05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4925" y="140660"/>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（二）资本的运动</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409749" y="602325"/>
            <a:ext cx="11449272" cy="5837495"/>
          </a:xfrm>
          <a:prstGeom prst="rect">
            <a:avLst/>
          </a:prstGeom>
        </p:spPr>
        <p:txBody>
          <a:bodyPr wrap="square">
            <a:spAutoFit/>
          </a:bodyPr>
          <a:lstStyle/>
          <a:p>
            <a:pPr>
              <a:lnSpc>
                <a:spcPts val="2800"/>
              </a:lnSpc>
            </a:pPr>
            <a:r>
              <a:rPr lang="en-US" altLang="zh-CN" sz="2000" dirty="0">
                <a:solidFill>
                  <a:srgbClr val="FF0000"/>
                </a:solidFill>
                <a:latin typeface="+mj-ea"/>
                <a:ea typeface="+mj-ea"/>
              </a:rPr>
              <a:t>1</a:t>
            </a:r>
            <a:r>
              <a:rPr lang="en-US" altLang="zh-CN" sz="2000" dirty="0">
                <a:solidFill>
                  <a:srgbClr val="FF0000"/>
                </a:solidFill>
                <a:latin typeface="+mj-ea"/>
                <a:ea typeface="+mj-ea"/>
              </a:rPr>
              <a:t>.</a:t>
            </a:r>
            <a:r>
              <a:rPr lang="zh-CN" altLang="zh-CN" sz="2000" dirty="0">
                <a:solidFill>
                  <a:srgbClr val="FF0000"/>
                </a:solidFill>
                <a:latin typeface="+mj-ea"/>
                <a:ea typeface="+mj-ea"/>
              </a:rPr>
              <a:t>资本循环。</a:t>
            </a:r>
            <a:r>
              <a:rPr lang="zh-CN" altLang="zh-CN" sz="2000" dirty="0">
                <a:solidFill>
                  <a:schemeClr val="tx2">
                    <a:lumMod val="75000"/>
                  </a:schemeClr>
                </a:solidFill>
                <a:latin typeface="+mj-ea"/>
                <a:ea typeface="+mj-ea"/>
              </a:rPr>
              <a:t>产业资本的循环依次要经历购买、生产、销售三个阶段，并</a:t>
            </a:r>
            <a:r>
              <a:rPr lang="zh-CN" altLang="zh-CN" sz="2000" dirty="0">
                <a:solidFill>
                  <a:schemeClr val="tx2">
                    <a:lumMod val="75000"/>
                  </a:schemeClr>
                </a:solidFill>
                <a:latin typeface="+mj-ea"/>
                <a:ea typeface="+mj-ea"/>
              </a:rPr>
              <a:t>采取</a:t>
            </a:r>
            <a:r>
              <a:rPr lang="zh-CN" altLang="zh-CN" sz="2000" dirty="0">
                <a:solidFill>
                  <a:schemeClr val="tx2">
                    <a:lumMod val="75000"/>
                  </a:schemeClr>
                </a:solidFill>
                <a:latin typeface="+mj-ea"/>
                <a:ea typeface="+mj-ea"/>
              </a:rPr>
              <a:t>货币资本、生产资本、商品资本三种形式，并最终回到出发点；产业资本</a:t>
            </a:r>
            <a:r>
              <a:rPr lang="zh-CN" altLang="zh-CN" sz="2000" dirty="0">
                <a:solidFill>
                  <a:schemeClr val="tx2">
                    <a:lumMod val="75000"/>
                  </a:schemeClr>
                </a:solidFill>
                <a:latin typeface="+mj-ea"/>
                <a:ea typeface="+mj-ea"/>
              </a:rPr>
              <a:t>循环顺利</a:t>
            </a:r>
            <a:r>
              <a:rPr lang="zh-CN" altLang="zh-CN" sz="2000" dirty="0">
                <a:solidFill>
                  <a:schemeClr val="tx2">
                    <a:lumMod val="75000"/>
                  </a:schemeClr>
                </a:solidFill>
                <a:latin typeface="+mj-ea"/>
                <a:ea typeface="+mj-ea"/>
              </a:rPr>
              <a:t>进行需要具备两个条件：即必须保持产业资本三种职能形式在空间上的</a:t>
            </a:r>
            <a:r>
              <a:rPr lang="zh-CN" altLang="zh-CN" sz="2000" dirty="0">
                <a:solidFill>
                  <a:schemeClr val="tx2">
                    <a:lumMod val="75000"/>
                  </a:schemeClr>
                </a:solidFill>
                <a:latin typeface="+mj-ea"/>
                <a:ea typeface="+mj-ea"/>
              </a:rPr>
              <a:t>并存性</a:t>
            </a:r>
            <a:r>
              <a:rPr lang="zh-CN" altLang="zh-CN" sz="2000" dirty="0">
                <a:solidFill>
                  <a:schemeClr val="tx2">
                    <a:lumMod val="75000"/>
                  </a:schemeClr>
                </a:solidFill>
                <a:latin typeface="+mj-ea"/>
                <a:ea typeface="+mj-ea"/>
              </a:rPr>
              <a:t>和时间上的继起性。</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2.</a:t>
            </a:r>
            <a:r>
              <a:rPr lang="zh-CN" altLang="zh-CN" sz="2000" dirty="0">
                <a:solidFill>
                  <a:srgbClr val="FF0000"/>
                </a:solidFill>
                <a:latin typeface="+mj-ea"/>
                <a:ea typeface="+mj-ea"/>
              </a:rPr>
              <a:t>资本周转。</a:t>
            </a:r>
            <a:r>
              <a:rPr lang="zh-CN" altLang="zh-CN" sz="2000" dirty="0">
                <a:solidFill>
                  <a:schemeClr val="tx2">
                    <a:lumMod val="75000"/>
                  </a:schemeClr>
                </a:solidFill>
                <a:latin typeface="+mj-ea"/>
                <a:ea typeface="+mj-ea"/>
              </a:rPr>
              <a:t>资本的周转是指周而复始、不断反复着的资本循环；影响</a:t>
            </a:r>
            <a:r>
              <a:rPr lang="zh-CN" altLang="zh-CN" sz="2000" dirty="0">
                <a:solidFill>
                  <a:schemeClr val="tx2">
                    <a:lumMod val="75000"/>
                  </a:schemeClr>
                </a:solidFill>
                <a:latin typeface="+mj-ea"/>
                <a:ea typeface="+mj-ea"/>
              </a:rPr>
              <a:t>资本周转</a:t>
            </a:r>
            <a:r>
              <a:rPr lang="zh-CN" altLang="zh-CN" sz="2000" dirty="0">
                <a:solidFill>
                  <a:schemeClr val="tx2">
                    <a:lumMod val="75000"/>
                  </a:schemeClr>
                </a:solidFill>
                <a:latin typeface="+mj-ea"/>
                <a:ea typeface="+mj-ea"/>
              </a:rPr>
              <a:t>快慢的关键因素是资本的周转时间和生产资本的构成。生产资本按照周转</a:t>
            </a:r>
            <a:r>
              <a:rPr lang="zh-CN" altLang="zh-CN" sz="2000" dirty="0">
                <a:solidFill>
                  <a:schemeClr val="tx2">
                    <a:lumMod val="75000"/>
                  </a:schemeClr>
                </a:solidFill>
                <a:latin typeface="+mj-ea"/>
                <a:ea typeface="+mj-ea"/>
              </a:rPr>
              <a:t>方式</a:t>
            </a:r>
            <a:r>
              <a:rPr lang="zh-CN" altLang="zh-CN" sz="2000" dirty="0">
                <a:solidFill>
                  <a:schemeClr val="tx2">
                    <a:lumMod val="75000"/>
                  </a:schemeClr>
                </a:solidFill>
                <a:latin typeface="+mj-ea"/>
                <a:ea typeface="+mj-ea"/>
              </a:rPr>
              <a:t>不同，分为固定资本和流动资本；资本的周转速度影响一定时期内的</a:t>
            </a:r>
            <a:r>
              <a:rPr lang="zh-CN" altLang="zh-CN" sz="2000" dirty="0">
                <a:solidFill>
                  <a:schemeClr val="tx2">
                    <a:lumMod val="75000"/>
                  </a:schemeClr>
                </a:solidFill>
                <a:latin typeface="+mj-ea"/>
                <a:ea typeface="+mj-ea"/>
              </a:rPr>
              <a:t>剩余价值量</a:t>
            </a:r>
            <a:r>
              <a:rPr lang="zh-CN" altLang="zh-CN" sz="2000" dirty="0">
                <a:solidFill>
                  <a:schemeClr val="tx2">
                    <a:lumMod val="75000"/>
                  </a:schemeClr>
                </a:solidFill>
                <a:latin typeface="+mj-ea"/>
                <a:ea typeface="+mj-ea"/>
              </a:rPr>
              <a:t>。如果每次周转带来的剩余价值量是一定的，周转速度越快，在一定时期内</a:t>
            </a:r>
            <a:r>
              <a:rPr lang="zh-CN" altLang="zh-CN" sz="2000" dirty="0">
                <a:solidFill>
                  <a:schemeClr val="tx2">
                    <a:lumMod val="75000"/>
                  </a:schemeClr>
                </a:solidFill>
                <a:latin typeface="+mj-ea"/>
                <a:ea typeface="+mj-ea"/>
              </a:rPr>
              <a:t>带来</a:t>
            </a:r>
            <a:r>
              <a:rPr lang="zh-CN" altLang="zh-CN" sz="2000" dirty="0">
                <a:solidFill>
                  <a:schemeClr val="tx2">
                    <a:lumMod val="75000"/>
                  </a:schemeClr>
                </a:solidFill>
                <a:latin typeface="+mj-ea"/>
                <a:ea typeface="+mj-ea"/>
              </a:rPr>
              <a:t>的剩余价值就越多。为了获得更多的剩余价值，就要缩短资本周转时间，</a:t>
            </a:r>
            <a:r>
              <a:rPr lang="zh-CN" altLang="zh-CN" sz="2000" dirty="0">
                <a:solidFill>
                  <a:schemeClr val="tx2">
                    <a:lumMod val="75000"/>
                  </a:schemeClr>
                </a:solidFill>
                <a:latin typeface="+mj-ea"/>
                <a:ea typeface="+mj-ea"/>
              </a:rPr>
              <a:t>加快流动资本</a:t>
            </a:r>
            <a:r>
              <a:rPr lang="zh-CN" altLang="zh-CN" sz="2000" dirty="0">
                <a:solidFill>
                  <a:schemeClr val="tx2">
                    <a:lumMod val="75000"/>
                  </a:schemeClr>
                </a:solidFill>
                <a:latin typeface="+mj-ea"/>
                <a:ea typeface="+mj-ea"/>
              </a:rPr>
              <a:t>的周转速度。</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3.</a:t>
            </a:r>
            <a:r>
              <a:rPr lang="zh-CN" altLang="zh-CN" sz="2000" dirty="0">
                <a:solidFill>
                  <a:srgbClr val="FF0000"/>
                </a:solidFill>
                <a:latin typeface="+mj-ea"/>
                <a:ea typeface="+mj-ea"/>
              </a:rPr>
              <a:t>社会资本再生产。</a:t>
            </a:r>
            <a:r>
              <a:rPr lang="zh-CN" altLang="zh-CN" sz="2000" dirty="0">
                <a:solidFill>
                  <a:schemeClr val="tx2">
                    <a:lumMod val="75000"/>
                  </a:schemeClr>
                </a:solidFill>
                <a:latin typeface="+mj-ea"/>
                <a:ea typeface="+mj-ea"/>
              </a:rPr>
              <a:t>研究社会资本再生产的核心是研究社会资本再生产</a:t>
            </a:r>
            <a:r>
              <a:rPr lang="zh-CN" altLang="zh-CN" sz="2000" dirty="0">
                <a:solidFill>
                  <a:schemeClr val="tx2">
                    <a:lumMod val="75000"/>
                  </a:schemeClr>
                </a:solidFill>
                <a:latin typeface="+mj-ea"/>
                <a:ea typeface="+mj-ea"/>
              </a:rPr>
              <a:t>顺利进行</a:t>
            </a:r>
            <a:r>
              <a:rPr lang="zh-CN" altLang="zh-CN" sz="2000" dirty="0">
                <a:solidFill>
                  <a:schemeClr val="tx2">
                    <a:lumMod val="75000"/>
                  </a:schemeClr>
                </a:solidFill>
                <a:latin typeface="+mj-ea"/>
                <a:ea typeface="+mj-ea"/>
              </a:rPr>
              <a:t>的条件。第一，研究社会资本再生产的出发点是社会总产品。社会总产品</a:t>
            </a:r>
            <a:r>
              <a:rPr lang="zh-CN" altLang="zh-CN" sz="2000" dirty="0">
                <a:solidFill>
                  <a:schemeClr val="tx2">
                    <a:lumMod val="75000"/>
                  </a:schemeClr>
                </a:solidFill>
                <a:latin typeface="+mj-ea"/>
                <a:ea typeface="+mj-ea"/>
              </a:rPr>
              <a:t>是指</a:t>
            </a:r>
            <a:r>
              <a:rPr lang="zh-CN" altLang="zh-CN" sz="2000" dirty="0">
                <a:solidFill>
                  <a:schemeClr val="tx2">
                    <a:lumMod val="75000"/>
                  </a:schemeClr>
                </a:solidFill>
                <a:latin typeface="+mj-ea"/>
                <a:ea typeface="+mj-ea"/>
              </a:rPr>
              <a:t>社会在一定时期内（通常为一年）所生产的全部物质资料的总和。第二，</a:t>
            </a:r>
            <a:r>
              <a:rPr lang="zh-CN" altLang="zh-CN" sz="2000" dirty="0">
                <a:solidFill>
                  <a:schemeClr val="tx2">
                    <a:lumMod val="75000"/>
                  </a:schemeClr>
                </a:solidFill>
                <a:latin typeface="+mj-ea"/>
                <a:ea typeface="+mj-ea"/>
              </a:rPr>
              <a:t>研究社会</a:t>
            </a:r>
            <a:r>
              <a:rPr lang="zh-CN" altLang="zh-CN" sz="2000" dirty="0">
                <a:solidFill>
                  <a:schemeClr val="tx2">
                    <a:lumMod val="75000"/>
                  </a:schemeClr>
                </a:solidFill>
                <a:latin typeface="+mj-ea"/>
                <a:ea typeface="+mj-ea"/>
              </a:rPr>
              <a:t>资本再生产的两大前提条件：社会总产品在价值形态上由产品中生产资料</a:t>
            </a:r>
            <a:r>
              <a:rPr lang="zh-CN" altLang="zh-CN" sz="2000" dirty="0">
                <a:solidFill>
                  <a:schemeClr val="tx2">
                    <a:lumMod val="75000"/>
                  </a:schemeClr>
                </a:solidFill>
                <a:latin typeface="+mj-ea"/>
                <a:ea typeface="+mj-ea"/>
              </a:rPr>
              <a:t>的转移</a:t>
            </a:r>
            <a:r>
              <a:rPr lang="zh-CN" altLang="zh-CN" sz="2000" dirty="0">
                <a:solidFill>
                  <a:schemeClr val="tx2">
                    <a:lumMod val="75000"/>
                  </a:schemeClr>
                </a:solidFill>
                <a:latin typeface="+mj-ea"/>
                <a:ea typeface="+mj-ea"/>
              </a:rPr>
              <a:t>价值（</a:t>
            </a:r>
            <a:r>
              <a:rPr lang="en-US" altLang="zh-CN" sz="2000" dirty="0">
                <a:solidFill>
                  <a:schemeClr val="tx2">
                    <a:lumMod val="75000"/>
                  </a:schemeClr>
                </a:solidFill>
                <a:latin typeface="+mj-ea"/>
                <a:ea typeface="+mj-ea"/>
              </a:rPr>
              <a:t>C</a:t>
            </a:r>
            <a:r>
              <a:rPr lang="zh-CN" altLang="zh-CN" sz="2000" dirty="0">
                <a:solidFill>
                  <a:schemeClr val="tx2">
                    <a:lumMod val="75000"/>
                  </a:schemeClr>
                </a:solidFill>
                <a:latin typeface="+mj-ea"/>
                <a:ea typeface="+mj-ea"/>
              </a:rPr>
              <a:t>）、凝结在产品中的由工人必要劳动时间再生产的劳动力价值（</a:t>
            </a:r>
            <a:r>
              <a:rPr lang="en-US" altLang="zh-CN" sz="2000" dirty="0">
                <a:solidFill>
                  <a:schemeClr val="tx2">
                    <a:lumMod val="75000"/>
                  </a:schemeClr>
                </a:solidFill>
                <a:latin typeface="+mj-ea"/>
                <a:ea typeface="+mj-ea"/>
              </a:rPr>
              <a:t>V</a:t>
            </a:r>
            <a:r>
              <a:rPr lang="zh-CN" altLang="zh-CN" sz="2000" dirty="0">
                <a:solidFill>
                  <a:schemeClr val="tx2">
                    <a:lumMod val="75000"/>
                  </a:schemeClr>
                </a:solidFill>
                <a:latin typeface="+mj-ea"/>
                <a:ea typeface="+mj-ea"/>
              </a:rPr>
              <a:t>）和</a:t>
            </a:r>
            <a:r>
              <a:rPr lang="zh-CN" altLang="zh-CN" sz="2000" dirty="0">
                <a:solidFill>
                  <a:schemeClr val="tx2">
                    <a:lumMod val="75000"/>
                  </a:schemeClr>
                </a:solidFill>
                <a:latin typeface="+mj-ea"/>
                <a:ea typeface="+mj-ea"/>
              </a:rPr>
              <a:t>凝结在产品中由工人剩余劳动时间创造的剩余价值</a:t>
            </a:r>
            <a:r>
              <a:rPr lang="en-US" altLang="zh-CN" sz="2000" dirty="0">
                <a:solidFill>
                  <a:schemeClr val="tx2">
                    <a:lumMod val="75000"/>
                  </a:schemeClr>
                </a:solidFill>
                <a:latin typeface="+mj-ea"/>
                <a:ea typeface="+mj-ea"/>
              </a:rPr>
              <a:t>(M)</a:t>
            </a:r>
            <a:r>
              <a:rPr lang="zh-CN" altLang="zh-CN" sz="2000" dirty="0">
                <a:solidFill>
                  <a:schemeClr val="tx2">
                    <a:lumMod val="75000"/>
                  </a:schemeClr>
                </a:solidFill>
                <a:latin typeface="+mj-ea"/>
                <a:ea typeface="+mj-ea"/>
              </a:rPr>
              <a:t>三部分组成；整个</a:t>
            </a:r>
            <a:r>
              <a:rPr lang="zh-CN" altLang="zh-CN" sz="2000" dirty="0">
                <a:solidFill>
                  <a:schemeClr val="tx2">
                    <a:lumMod val="75000"/>
                  </a:schemeClr>
                </a:solidFill>
                <a:latin typeface="+mj-ea"/>
                <a:ea typeface="+mj-ea"/>
              </a:rPr>
              <a:t>社会生产</a:t>
            </a:r>
            <a:r>
              <a:rPr lang="zh-CN" altLang="zh-CN" sz="2000" dirty="0">
                <a:solidFill>
                  <a:schemeClr val="tx2">
                    <a:lumMod val="75000"/>
                  </a:schemeClr>
                </a:solidFill>
                <a:latin typeface="+mj-ea"/>
                <a:ea typeface="+mj-ea"/>
              </a:rPr>
              <a:t>分为生产生产资料的第一部类和生产消费资料的第二部类。第三，考察</a:t>
            </a:r>
            <a:r>
              <a:rPr lang="zh-CN" altLang="zh-CN" sz="2000" dirty="0">
                <a:solidFill>
                  <a:schemeClr val="tx2">
                    <a:lumMod val="75000"/>
                  </a:schemeClr>
                </a:solidFill>
                <a:latin typeface="+mj-ea"/>
                <a:ea typeface="+mj-ea"/>
              </a:rPr>
              <a:t>社会资本</a:t>
            </a:r>
            <a:r>
              <a:rPr lang="zh-CN" altLang="zh-CN" sz="2000" dirty="0">
                <a:solidFill>
                  <a:schemeClr val="tx2">
                    <a:lumMod val="75000"/>
                  </a:schemeClr>
                </a:solidFill>
                <a:latin typeface="+mj-ea"/>
                <a:ea typeface="+mj-ea"/>
              </a:rPr>
              <a:t>再生产的核心问题是社会总产品的实现问题。社会总产品的实现包括价值</a:t>
            </a:r>
            <a:r>
              <a:rPr lang="zh-CN" altLang="zh-CN" sz="2000" dirty="0">
                <a:solidFill>
                  <a:schemeClr val="tx2">
                    <a:lumMod val="75000"/>
                  </a:schemeClr>
                </a:solidFill>
                <a:latin typeface="+mj-ea"/>
                <a:ea typeface="+mj-ea"/>
              </a:rPr>
              <a:t>补偿</a:t>
            </a:r>
            <a:r>
              <a:rPr lang="zh-CN" altLang="zh-CN" sz="2000" dirty="0">
                <a:solidFill>
                  <a:schemeClr val="tx2">
                    <a:lumMod val="75000"/>
                  </a:schemeClr>
                </a:solidFill>
                <a:latin typeface="+mj-ea"/>
                <a:ea typeface="+mj-ea"/>
              </a:rPr>
              <a:t>和实物替换；社会资本再生产顺利</a:t>
            </a:r>
            <a:r>
              <a:rPr lang="zh-CN" altLang="zh-CN" sz="2000" dirty="0">
                <a:solidFill>
                  <a:schemeClr val="tx2">
                    <a:lumMod val="75000"/>
                  </a:schemeClr>
                </a:solidFill>
                <a:latin typeface="+mj-ea"/>
                <a:ea typeface="+mj-ea"/>
              </a:rPr>
              <a:t>进行的</a:t>
            </a:r>
            <a:r>
              <a:rPr lang="zh-CN" altLang="zh-CN" sz="2000" dirty="0">
                <a:solidFill>
                  <a:schemeClr val="tx2">
                    <a:lumMod val="75000"/>
                  </a:schemeClr>
                </a:solidFill>
                <a:latin typeface="+mj-ea"/>
                <a:ea typeface="+mj-ea"/>
              </a:rPr>
              <a:t>条件是，两大部类之间，两大部类</a:t>
            </a:r>
            <a:r>
              <a:rPr lang="zh-CN" altLang="zh-CN" sz="2000" dirty="0">
                <a:solidFill>
                  <a:schemeClr val="tx2">
                    <a:lumMod val="75000"/>
                  </a:schemeClr>
                </a:solidFill>
                <a:latin typeface="+mj-ea"/>
                <a:ea typeface="+mj-ea"/>
              </a:rPr>
              <a:t>内部</a:t>
            </a:r>
            <a:r>
              <a:rPr lang="zh-CN" altLang="zh-CN" sz="2000" dirty="0">
                <a:solidFill>
                  <a:schemeClr val="tx2">
                    <a:lumMod val="75000"/>
                  </a:schemeClr>
                </a:solidFill>
                <a:latin typeface="+mj-ea"/>
                <a:ea typeface="+mj-ea"/>
              </a:rPr>
              <a:t>各产业部门之间，无论在总量规模上还是结构上都要保持一定的比例关系。</a:t>
            </a:r>
            <a:endParaRPr lang="zh-CN" altLang="zh-CN" sz="2000" dirty="0">
              <a:solidFill>
                <a:schemeClr val="tx2">
                  <a:lumMod val="75000"/>
                </a:schemeClr>
              </a:solidFill>
              <a:latin typeface="+mj-ea"/>
              <a:ea typeface="+mj-ea"/>
            </a:endParaRPr>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2</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98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0047" y="140660"/>
            <a:ext cx="10154056"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b="1" dirty="0">
                <a:solidFill>
                  <a:schemeClr val="tx2"/>
                </a:solidFill>
                <a:latin typeface="微软雅黑" panose="020B0503020204020204" pitchFamily="34" charset="-122"/>
                <a:ea typeface="微软雅黑" panose="020B0503020204020204" pitchFamily="34" charset="-122"/>
              </a:rPr>
              <a:t>（三）剩余价值的分配</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1179905" y="836712"/>
            <a:ext cx="10362472" cy="5734903"/>
          </a:xfrm>
          <a:prstGeom prst="rect">
            <a:avLst/>
          </a:prstGeom>
        </p:spPr>
        <p:txBody>
          <a:bodyPr wrap="square">
            <a:spAutoFit/>
          </a:bodyPr>
          <a:lstStyle/>
          <a:p>
            <a:pPr>
              <a:lnSpc>
                <a:spcPts val="2800"/>
              </a:lnSpc>
            </a:pPr>
            <a:r>
              <a:rPr lang="en-US" altLang="zh-CN" sz="2000" dirty="0">
                <a:solidFill>
                  <a:srgbClr val="FF0000"/>
                </a:solidFill>
                <a:latin typeface="+mj-ea"/>
                <a:ea typeface="+mj-ea"/>
              </a:rPr>
              <a:t>1.</a:t>
            </a:r>
            <a:r>
              <a:rPr lang="zh-CN" altLang="zh-CN" sz="2000" dirty="0">
                <a:solidFill>
                  <a:srgbClr val="FF0000"/>
                </a:solidFill>
                <a:latin typeface="+mj-ea"/>
                <a:ea typeface="+mj-ea"/>
              </a:rPr>
              <a:t>产业资本和平均利润。</a:t>
            </a:r>
            <a:r>
              <a:rPr lang="zh-CN" altLang="zh-CN" sz="2000" dirty="0">
                <a:solidFill>
                  <a:schemeClr val="tx2">
                    <a:lumMod val="75000"/>
                  </a:schemeClr>
                </a:solidFill>
                <a:latin typeface="+mj-ea"/>
                <a:ea typeface="+mj-ea"/>
              </a:rPr>
              <a:t>第一，剩余价值转化为利润。在现实的资本主义</a:t>
            </a:r>
            <a:r>
              <a:rPr lang="zh-CN" altLang="zh-CN" sz="2000" dirty="0">
                <a:solidFill>
                  <a:schemeClr val="tx2">
                    <a:lumMod val="75000"/>
                  </a:schemeClr>
                </a:solidFill>
                <a:latin typeface="+mj-ea"/>
                <a:ea typeface="+mj-ea"/>
              </a:rPr>
              <a:t>经济</a:t>
            </a:r>
            <a:r>
              <a:rPr lang="zh-CN" altLang="zh-CN" sz="2000" dirty="0">
                <a:solidFill>
                  <a:schemeClr val="tx2">
                    <a:lumMod val="75000"/>
                  </a:schemeClr>
                </a:solidFill>
                <a:latin typeface="+mj-ea"/>
                <a:ea typeface="+mj-ea"/>
              </a:rPr>
              <a:t>生活中，资本家不把剩余价值看作可变资本的产物，而是把它看作全部预付</a:t>
            </a:r>
            <a:r>
              <a:rPr lang="zh-CN" altLang="zh-CN" sz="2000" dirty="0">
                <a:solidFill>
                  <a:schemeClr val="tx2">
                    <a:lumMod val="75000"/>
                  </a:schemeClr>
                </a:solidFill>
                <a:latin typeface="+mj-ea"/>
                <a:ea typeface="+mj-ea"/>
              </a:rPr>
              <a:t>资本</a:t>
            </a:r>
            <a:r>
              <a:rPr lang="zh-CN" altLang="zh-CN" sz="2000" dirty="0">
                <a:solidFill>
                  <a:schemeClr val="tx2">
                    <a:lumMod val="75000"/>
                  </a:schemeClr>
                </a:solidFill>
                <a:latin typeface="+mj-ea"/>
                <a:ea typeface="+mj-ea"/>
              </a:rPr>
              <a:t>的产物，剩余价值便取得了利润的形态。而当剩余价值转化为利润时，</a:t>
            </a:r>
            <a:r>
              <a:rPr lang="zh-CN" altLang="zh-CN" sz="2000" dirty="0">
                <a:solidFill>
                  <a:schemeClr val="tx2">
                    <a:lumMod val="75000"/>
                  </a:schemeClr>
                </a:solidFill>
                <a:latin typeface="+mj-ea"/>
                <a:ea typeface="+mj-ea"/>
              </a:rPr>
              <a:t>剩余价值</a:t>
            </a:r>
            <a:r>
              <a:rPr lang="zh-CN" altLang="zh-CN" sz="2000" dirty="0">
                <a:solidFill>
                  <a:schemeClr val="tx2">
                    <a:lumMod val="75000"/>
                  </a:schemeClr>
                </a:solidFill>
                <a:latin typeface="+mj-ea"/>
                <a:ea typeface="+mj-ea"/>
              </a:rPr>
              <a:t>与可变资本的关系便被掩盖了。第二，利润转化为平均利润。资本主义生产</a:t>
            </a:r>
            <a:r>
              <a:rPr lang="zh-CN" altLang="zh-CN" sz="2000" dirty="0">
                <a:solidFill>
                  <a:schemeClr val="tx2">
                    <a:lumMod val="75000"/>
                  </a:schemeClr>
                </a:solidFill>
                <a:latin typeface="+mj-ea"/>
                <a:ea typeface="+mj-ea"/>
              </a:rPr>
              <a:t>的目的</a:t>
            </a:r>
            <a:r>
              <a:rPr lang="zh-CN" altLang="zh-CN" sz="2000" dirty="0">
                <a:solidFill>
                  <a:schemeClr val="tx2">
                    <a:lumMod val="75000"/>
                  </a:schemeClr>
                </a:solidFill>
                <a:latin typeface="+mj-ea"/>
                <a:ea typeface="+mj-ea"/>
              </a:rPr>
              <a:t>是获得尽可能多的利润，为了得到尽可能高的利润率和尽可能多的利润，</a:t>
            </a:r>
            <a:r>
              <a:rPr lang="zh-CN" altLang="zh-CN" sz="2000" dirty="0">
                <a:solidFill>
                  <a:schemeClr val="tx2">
                    <a:lumMod val="75000"/>
                  </a:schemeClr>
                </a:solidFill>
                <a:latin typeface="+mj-ea"/>
                <a:ea typeface="+mj-ea"/>
              </a:rPr>
              <a:t>不同</a:t>
            </a:r>
            <a:r>
              <a:rPr lang="zh-CN" altLang="zh-CN" sz="2000" dirty="0">
                <a:solidFill>
                  <a:schemeClr val="tx2">
                    <a:lumMod val="75000"/>
                  </a:schemeClr>
                </a:solidFill>
                <a:latin typeface="+mj-ea"/>
                <a:ea typeface="+mj-ea"/>
              </a:rPr>
              <a:t>部门的资本家之间必然展开激烈的竞争，大量的资本从利润率低的部门转投</a:t>
            </a:r>
            <a:r>
              <a:rPr lang="zh-CN" altLang="zh-CN" sz="2000" dirty="0">
                <a:solidFill>
                  <a:schemeClr val="tx2">
                    <a:lumMod val="75000"/>
                  </a:schemeClr>
                </a:solidFill>
                <a:latin typeface="+mj-ea"/>
                <a:ea typeface="+mj-ea"/>
              </a:rPr>
              <a:t>到利润率</a:t>
            </a:r>
            <a:r>
              <a:rPr lang="zh-CN" altLang="zh-CN" sz="2000" dirty="0">
                <a:solidFill>
                  <a:schemeClr val="tx2">
                    <a:lumMod val="75000"/>
                  </a:schemeClr>
                </a:solidFill>
                <a:latin typeface="+mj-ea"/>
                <a:ea typeface="+mj-ea"/>
              </a:rPr>
              <a:t>高的部门，从而导致利润率的平均化，这是剩余价值规律和竞争规律</a:t>
            </a:r>
            <a:r>
              <a:rPr lang="zh-CN" altLang="zh-CN" sz="2000" dirty="0">
                <a:solidFill>
                  <a:schemeClr val="tx2">
                    <a:lumMod val="75000"/>
                  </a:schemeClr>
                </a:solidFill>
                <a:latin typeface="+mj-ea"/>
                <a:ea typeface="+mj-ea"/>
              </a:rPr>
              <a:t>作用的</a:t>
            </a:r>
            <a:r>
              <a:rPr lang="zh-CN" altLang="zh-CN" sz="2000" dirty="0">
                <a:solidFill>
                  <a:schemeClr val="tx2">
                    <a:lumMod val="75000"/>
                  </a:schemeClr>
                </a:solidFill>
                <a:latin typeface="+mj-ea"/>
                <a:ea typeface="+mj-ea"/>
              </a:rPr>
              <a:t>必然结果，体现着不同部门的资本家集团按照等量资本获得等量利润的原则</a:t>
            </a:r>
            <a:r>
              <a:rPr lang="zh-CN" altLang="zh-CN" sz="2000" dirty="0">
                <a:solidFill>
                  <a:schemeClr val="tx2">
                    <a:lumMod val="75000"/>
                  </a:schemeClr>
                </a:solidFill>
                <a:latin typeface="+mj-ea"/>
                <a:ea typeface="+mj-ea"/>
              </a:rPr>
              <a:t>来瓜分</a:t>
            </a:r>
            <a:r>
              <a:rPr lang="zh-CN" altLang="zh-CN" sz="2000" dirty="0">
                <a:solidFill>
                  <a:schemeClr val="tx2">
                    <a:lumMod val="75000"/>
                  </a:schemeClr>
                </a:solidFill>
                <a:latin typeface="+mj-ea"/>
                <a:ea typeface="+mj-ea"/>
              </a:rPr>
              <a:t>剩余价值的关系。</a:t>
            </a:r>
            <a:endParaRPr lang="zh-CN" altLang="zh-CN" sz="2000" dirty="0">
              <a:solidFill>
                <a:schemeClr val="tx2">
                  <a:lumMod val="75000"/>
                </a:schemeClr>
              </a:solidFill>
              <a:latin typeface="+mj-ea"/>
              <a:ea typeface="+mj-ea"/>
            </a:endParaRPr>
          </a:p>
          <a:p>
            <a:pPr>
              <a:lnSpc>
                <a:spcPts val="2800"/>
              </a:lnSpc>
            </a:pPr>
            <a:r>
              <a:rPr lang="en-US" altLang="zh-CN" sz="2000" dirty="0">
                <a:solidFill>
                  <a:srgbClr val="FF0000"/>
                </a:solidFill>
                <a:latin typeface="+mj-ea"/>
                <a:ea typeface="+mj-ea"/>
              </a:rPr>
              <a:t>2.</a:t>
            </a:r>
            <a:r>
              <a:rPr lang="zh-CN" altLang="zh-CN" sz="2000" dirty="0">
                <a:solidFill>
                  <a:srgbClr val="FF0000"/>
                </a:solidFill>
                <a:latin typeface="+mj-ea"/>
                <a:ea typeface="+mj-ea"/>
              </a:rPr>
              <a:t>剩余价值在不同部门的分配。</a:t>
            </a:r>
            <a:r>
              <a:rPr lang="zh-CN" altLang="zh-CN" sz="2000" dirty="0">
                <a:solidFill>
                  <a:schemeClr val="tx2">
                    <a:lumMod val="75000"/>
                  </a:schemeClr>
                </a:solidFill>
                <a:latin typeface="+mj-ea"/>
                <a:ea typeface="+mj-ea"/>
              </a:rPr>
              <a:t>第一，利润在不同部门的具体形式。在</a:t>
            </a:r>
            <a:r>
              <a:rPr lang="zh-CN" altLang="zh-CN" sz="2000" dirty="0">
                <a:solidFill>
                  <a:schemeClr val="tx2">
                    <a:lumMod val="75000"/>
                  </a:schemeClr>
                </a:solidFill>
                <a:latin typeface="+mj-ea"/>
                <a:ea typeface="+mj-ea"/>
              </a:rPr>
              <a:t>现实的</a:t>
            </a:r>
            <a:r>
              <a:rPr lang="zh-CN" altLang="zh-CN" sz="2000" dirty="0">
                <a:solidFill>
                  <a:schemeClr val="tx2">
                    <a:lumMod val="75000"/>
                  </a:schemeClr>
                </a:solidFill>
                <a:latin typeface="+mj-ea"/>
                <a:ea typeface="+mj-ea"/>
              </a:rPr>
              <a:t>资本主义经济生活中，资本采取了产业资本、商业资本、借贷资本、农业</a:t>
            </a:r>
            <a:r>
              <a:rPr lang="zh-CN" altLang="zh-CN" sz="2000" dirty="0">
                <a:solidFill>
                  <a:schemeClr val="tx2">
                    <a:lumMod val="75000"/>
                  </a:schemeClr>
                </a:solidFill>
                <a:latin typeface="+mj-ea"/>
                <a:ea typeface="+mj-ea"/>
              </a:rPr>
              <a:t>资本等</a:t>
            </a:r>
            <a:r>
              <a:rPr lang="zh-CN" altLang="zh-CN" sz="2000" dirty="0">
                <a:solidFill>
                  <a:schemeClr val="tx2">
                    <a:lumMod val="75000"/>
                  </a:schemeClr>
                </a:solidFill>
                <a:latin typeface="+mj-ea"/>
                <a:ea typeface="+mj-ea"/>
              </a:rPr>
              <a:t>不同的具体形式，与此相一致，剩余价值也分割为产业利润、商业利润、利息</a:t>
            </a:r>
            <a:r>
              <a:rPr lang="zh-CN" altLang="zh-CN" sz="2000" dirty="0">
                <a:solidFill>
                  <a:schemeClr val="tx2">
                    <a:lumMod val="75000"/>
                  </a:schemeClr>
                </a:solidFill>
                <a:latin typeface="+mj-ea"/>
                <a:ea typeface="+mj-ea"/>
              </a:rPr>
              <a:t>、地租</a:t>
            </a:r>
            <a:r>
              <a:rPr lang="zh-CN" altLang="zh-CN" sz="2000" dirty="0">
                <a:solidFill>
                  <a:schemeClr val="tx2">
                    <a:lumMod val="75000"/>
                  </a:schemeClr>
                </a:solidFill>
                <a:latin typeface="+mj-ea"/>
                <a:ea typeface="+mj-ea"/>
              </a:rPr>
              <a:t>等具体形式。第二，剩余价值分配理论的意义。剩余价值分配理论揭示了</a:t>
            </a:r>
            <a:r>
              <a:rPr lang="zh-CN" altLang="zh-CN" sz="2000" dirty="0">
                <a:solidFill>
                  <a:schemeClr val="tx2">
                    <a:lumMod val="75000"/>
                  </a:schemeClr>
                </a:solidFill>
                <a:latin typeface="+mj-ea"/>
                <a:ea typeface="+mj-ea"/>
              </a:rPr>
              <a:t>资本主义</a:t>
            </a:r>
            <a:r>
              <a:rPr lang="zh-CN" altLang="zh-CN" sz="2000" dirty="0">
                <a:solidFill>
                  <a:schemeClr val="tx2">
                    <a:lumMod val="75000"/>
                  </a:schemeClr>
                </a:solidFill>
                <a:latin typeface="+mj-ea"/>
                <a:ea typeface="+mj-ea"/>
              </a:rPr>
              <a:t>各利益集团对剩余价值是如何进行瓜分的，进而揭示了资本家与雇佣</a:t>
            </a:r>
            <a:r>
              <a:rPr lang="zh-CN" altLang="zh-CN" sz="2000" dirty="0">
                <a:solidFill>
                  <a:schemeClr val="tx2">
                    <a:lumMod val="75000"/>
                  </a:schemeClr>
                </a:solidFill>
                <a:latin typeface="+mj-ea"/>
                <a:ea typeface="+mj-ea"/>
              </a:rPr>
              <a:t>工人之间</a:t>
            </a:r>
            <a:r>
              <a:rPr lang="zh-CN" altLang="zh-CN" sz="2000" dirty="0">
                <a:solidFill>
                  <a:schemeClr val="tx2">
                    <a:lumMod val="75000"/>
                  </a:schemeClr>
                </a:solidFill>
                <a:latin typeface="+mj-ea"/>
                <a:ea typeface="+mj-ea"/>
              </a:rPr>
              <a:t>剥削与被剥削关系的实质，这就是：工人不只是受到个别资本家的剥削，</a:t>
            </a:r>
            <a:r>
              <a:rPr lang="zh-CN" altLang="zh-CN" sz="2000" dirty="0">
                <a:solidFill>
                  <a:schemeClr val="tx2">
                    <a:lumMod val="75000"/>
                  </a:schemeClr>
                </a:solidFill>
                <a:latin typeface="+mj-ea"/>
                <a:ea typeface="+mj-ea"/>
              </a:rPr>
              <a:t>而是</a:t>
            </a:r>
            <a:r>
              <a:rPr lang="zh-CN" altLang="zh-CN" sz="2000" dirty="0">
                <a:solidFill>
                  <a:schemeClr val="tx2">
                    <a:lumMod val="75000"/>
                  </a:schemeClr>
                </a:solidFill>
                <a:latin typeface="+mj-ea"/>
                <a:ea typeface="+mj-ea"/>
              </a:rPr>
              <a:t>受到整个资产阶级的剥削。</a:t>
            </a:r>
            <a:endParaRPr lang="zh-CN" altLang="zh-CN" sz="2000" dirty="0">
              <a:solidFill>
                <a:schemeClr val="tx2">
                  <a:lumMod val="75000"/>
                </a:schemeClr>
              </a:solidFill>
              <a:latin typeface="+mj-ea"/>
              <a:ea typeface="+mj-ea"/>
            </a:endParaRPr>
          </a:p>
          <a:p>
            <a:r>
              <a:rPr lang="en-US" altLang="zh-CN" sz="2000" dirty="0"/>
              <a:t> </a:t>
            </a:r>
            <a:endParaRPr lang="zh-CN" altLang="zh-CN" sz="2000" dirty="0"/>
          </a:p>
          <a:p>
            <a:r>
              <a:rPr lang="en-US" altLang="zh-CN" sz="2000" dirty="0"/>
              <a:t> </a:t>
            </a:r>
            <a:endParaRPr lang="zh-CN" altLang="zh-CN" sz="2000" dirty="0"/>
          </a:p>
        </p:txBody>
      </p:sp>
      <p:sp>
        <p:nvSpPr>
          <p:cNvPr id="9" name="Freeform 5"/>
          <p:cNvSpPr/>
          <p:nvPr/>
        </p:nvSpPr>
        <p:spPr bwMode="auto">
          <a:xfrm>
            <a:off x="252626" y="229065"/>
            <a:ext cx="1092299" cy="373260"/>
          </a:xfrm>
          <a:custGeom>
            <a:avLst/>
            <a:gdLst>
              <a:gd name="T0" fmla="*/ 49 w 1510"/>
              <a:gd name="T1" fmla="*/ 0 h 494"/>
              <a:gd name="T2" fmla="*/ 1314 w 1510"/>
              <a:gd name="T3" fmla="*/ 0 h 494"/>
              <a:gd name="T4" fmla="*/ 1363 w 1510"/>
              <a:gd name="T5" fmla="*/ 49 h 494"/>
              <a:gd name="T6" fmla="*/ 1363 w 1510"/>
              <a:gd name="T7" fmla="*/ 125 h 494"/>
              <a:gd name="T8" fmla="*/ 1433 w 1510"/>
              <a:gd name="T9" fmla="*/ 183 h 494"/>
              <a:gd name="T10" fmla="*/ 1510 w 1510"/>
              <a:gd name="T11" fmla="*/ 247 h 494"/>
              <a:gd name="T12" fmla="*/ 1433 w 1510"/>
              <a:gd name="T13" fmla="*/ 310 h 494"/>
              <a:gd name="T14" fmla="*/ 1363 w 1510"/>
              <a:gd name="T15" fmla="*/ 369 h 494"/>
              <a:gd name="T16" fmla="*/ 1363 w 1510"/>
              <a:gd name="T17" fmla="*/ 444 h 494"/>
              <a:gd name="T18" fmla="*/ 1314 w 1510"/>
              <a:gd name="T19" fmla="*/ 494 h 494"/>
              <a:gd name="T20" fmla="*/ 49 w 1510"/>
              <a:gd name="T21" fmla="*/ 494 h 494"/>
              <a:gd name="T22" fmla="*/ 0 w 1510"/>
              <a:gd name="T23" fmla="*/ 444 h 494"/>
              <a:gd name="T24" fmla="*/ 0 w 1510"/>
              <a:gd name="T25" fmla="*/ 49 h 494"/>
              <a:gd name="T26" fmla="*/ 49 w 1510"/>
              <a:gd name="T2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0" h="494">
                <a:moveTo>
                  <a:pt x="49" y="0"/>
                </a:moveTo>
                <a:lnTo>
                  <a:pt x="1314" y="0"/>
                </a:lnTo>
                <a:cubicBezTo>
                  <a:pt x="1341" y="0"/>
                  <a:pt x="1363" y="22"/>
                  <a:pt x="1363" y="49"/>
                </a:cubicBezTo>
                <a:lnTo>
                  <a:pt x="1363" y="125"/>
                </a:lnTo>
                <a:lnTo>
                  <a:pt x="1433" y="183"/>
                </a:lnTo>
                <a:lnTo>
                  <a:pt x="1510" y="247"/>
                </a:lnTo>
                <a:lnTo>
                  <a:pt x="1433" y="310"/>
                </a:lnTo>
                <a:lnTo>
                  <a:pt x="1363" y="369"/>
                </a:lnTo>
                <a:lnTo>
                  <a:pt x="1363" y="444"/>
                </a:lnTo>
                <a:cubicBezTo>
                  <a:pt x="1363" y="471"/>
                  <a:pt x="1341" y="494"/>
                  <a:pt x="1314" y="494"/>
                </a:cubicBezTo>
                <a:lnTo>
                  <a:pt x="49" y="494"/>
                </a:lnTo>
                <a:cubicBezTo>
                  <a:pt x="22" y="494"/>
                  <a:pt x="0" y="471"/>
                  <a:pt x="0" y="444"/>
                </a:cubicBezTo>
                <a:lnTo>
                  <a:pt x="0" y="49"/>
                </a:lnTo>
                <a:cubicBezTo>
                  <a:pt x="0" y="22"/>
                  <a:pt x="22" y="0"/>
                  <a:pt x="49"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304106" y="202215"/>
            <a:ext cx="904411" cy="400110"/>
          </a:xfrm>
          <a:prstGeom prst="rect">
            <a:avLst/>
          </a:prstGeom>
          <a:noFill/>
        </p:spPr>
        <p:txBody>
          <a:bodyPr wrap="square" rtlCol="0">
            <a:spAutoFit/>
          </a:bodyPr>
          <a:lstStyle/>
          <a:p>
            <a:pPr algn="ctr"/>
            <a:r>
              <a:rPr lang="en-US" altLang="zh-CN" sz="2000" dirty="0" smtClean="0">
                <a:solidFill>
                  <a:schemeClr val="accent2"/>
                </a:solidFill>
              </a:rPr>
              <a:t>Part</a:t>
            </a:r>
            <a:r>
              <a:rPr lang="en-US" altLang="zh-CN" dirty="0" smtClean="0">
                <a:solidFill>
                  <a:schemeClr val="accent2"/>
                </a:solidFill>
              </a:rPr>
              <a:t> </a:t>
            </a:r>
            <a:r>
              <a:rPr lang="en-US" altLang="zh-CN" dirty="0" smtClean="0">
                <a:solidFill>
                  <a:schemeClr val="accent2"/>
                </a:solidFill>
              </a:rPr>
              <a:t>3</a:t>
            </a:r>
            <a:endParaRPr lang="zh-CN" altLang="en-US" dirty="0">
              <a:solidFill>
                <a:schemeClr val="accent2"/>
              </a:solidFill>
            </a:endParaRPr>
          </a:p>
        </p:txBody>
      </p:sp>
    </p:spTree>
  </p:cSld>
  <p:clrMapOvr>
    <a:masterClrMapping/>
  </p:clrMapOvr>
  <p:transition spd="slow" advTm="4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0-#ppt_w/2"/>
                                          </p:val>
                                        </p:tav>
                                        <p:tav tm="100000">
                                          <p:val>
                                            <p:strVal val="#ppt_x"/>
                                          </p:val>
                                        </p:tav>
                                      </p:tavLst>
                                    </p:anim>
                                    <p:anim calcmode="lin" valueType="num">
                                      <p:cBhvr additive="base">
                                        <p:cTn id="8" dur="3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300" fill="hold"/>
                                        <p:tgtEl>
                                          <p:spTgt spid="10"/>
                                        </p:tgtEl>
                                        <p:attrNameLst>
                                          <p:attrName>ppt_x</p:attrName>
                                        </p:attrNameLst>
                                      </p:cBhvr>
                                      <p:tavLst>
                                        <p:tav tm="0">
                                          <p:val>
                                            <p:strVal val="0-#ppt_w/2"/>
                                          </p:val>
                                        </p:tav>
                                        <p:tav tm="100000">
                                          <p:val>
                                            <p:strVal val="#ppt_x"/>
                                          </p:val>
                                        </p:tav>
                                      </p:tavLst>
                                    </p:anim>
                                    <p:anim calcmode="lin" valueType="num">
                                      <p:cBhvr additive="base">
                                        <p:cTn id="12" dur="3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55"/>
                                        </p:tgtEl>
                                        <p:attrNameLst>
                                          <p:attrName>style.visibility</p:attrName>
                                        </p:attrNameLst>
                                      </p:cBhvr>
                                      <p:to>
                                        <p:strVal val="visible"/>
                                      </p:to>
                                    </p:set>
                                    <p:anim calcmode="lin" valueType="num">
                                      <p:cBhvr>
                                        <p:cTn id="16"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7" dur="400" fill="hold"/>
                                        <p:tgtEl>
                                          <p:spTgt spid="55"/>
                                        </p:tgtEl>
                                        <p:attrNameLst>
                                          <p:attrName>ppt_y</p:attrName>
                                        </p:attrNameLst>
                                      </p:cBhvr>
                                      <p:tavLst>
                                        <p:tav tm="0">
                                          <p:val>
                                            <p:strVal val="#ppt_y"/>
                                          </p:val>
                                        </p:tav>
                                        <p:tav tm="100000">
                                          <p:val>
                                            <p:strVal val="#ppt_y"/>
                                          </p:val>
                                        </p:tav>
                                      </p:tavLst>
                                    </p:anim>
                                    <p:anim calcmode="lin" valueType="num">
                                      <p:cBhvr>
                                        <p:cTn id="18"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9"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400" tmFilter="0,0; .5, 1; 1, 1"/>
                                        <p:tgtEl>
                                          <p:spTgt spid="55"/>
                                        </p:tgtEl>
                                      </p:cBhvr>
                                    </p:animEffect>
                                  </p:childTnLst>
                                </p:cTn>
                              </p:par>
                            </p:childTnLst>
                          </p:cTn>
                        </p:par>
                        <p:par>
                          <p:cTn id="21" fill="hold">
                            <p:stCondLst>
                              <p:cond delay="1059"/>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p:bldP spid="9" grpId="0" animBg="1"/>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5" y="0"/>
            <a:ext cx="12196800" cy="6857067"/>
          </a:xfrm>
          <a:prstGeom prst="rect">
            <a:avLst/>
          </a:prstGeom>
        </p:spPr>
      </p:pic>
      <p:sp>
        <p:nvSpPr>
          <p:cNvPr id="13" name="矩形 12"/>
          <p:cNvSpPr/>
          <p:nvPr/>
        </p:nvSpPr>
        <p:spPr bwMode="auto">
          <a:xfrm>
            <a:off x="3816386" y="404664"/>
            <a:ext cx="8114643" cy="2736304"/>
          </a:xfrm>
          <a:prstGeom prst="rect">
            <a:avLst/>
          </a:prstGeom>
          <a:solidFill>
            <a:srgbClr val="F8F8F8">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4176426" y="463944"/>
            <a:ext cx="7344816" cy="2676525"/>
          </a:xfrm>
          <a:prstGeom prst="rect">
            <a:avLst/>
          </a:prstGeom>
          <a:noFill/>
        </p:spPr>
        <p:txBody>
          <a:bodyPr wrap="square" rtlCol="0">
            <a:spAutoFit/>
          </a:bodyPr>
          <a:lstStyle>
            <a:defPPr>
              <a:defRPr lang="zh-CN"/>
            </a:defPPr>
            <a:lvl1pPr algn="just">
              <a:lnSpc>
                <a:spcPct val="150000"/>
              </a:lnSpc>
              <a:defRPr sz="2000">
                <a:latin typeface="+mj-ea"/>
                <a:ea typeface="+mj-ea"/>
              </a:defRPr>
            </a:lvl1pPr>
          </a:lstStyle>
          <a:p>
            <a:pPr>
              <a:lnSpc>
                <a:spcPts val="2880"/>
              </a:lnSpc>
            </a:pPr>
            <a:r>
              <a:rPr lang="zh-CN" altLang="en-US" sz="2400" b="1" dirty="0" smtClean="0">
                <a:solidFill>
                  <a:schemeClr val="tx2"/>
                </a:solidFill>
                <a:latin typeface="华文新魏" panose="02010800040101010101" pitchFamily="2" charset="-122"/>
                <a:ea typeface="华文新魏" panose="02010800040101010101" pitchFamily="2" charset="-122"/>
              </a:rPr>
              <a:t>写在最后：</a:t>
            </a:r>
            <a:endParaRPr lang="en-US" altLang="zh-CN" sz="2400" b="1" dirty="0" smtClean="0">
              <a:solidFill>
                <a:schemeClr val="tx2"/>
              </a:solidFill>
              <a:latin typeface="华文新魏" panose="02010800040101010101" pitchFamily="2" charset="-122"/>
              <a:ea typeface="华文新魏" panose="02010800040101010101" pitchFamily="2" charset="-122"/>
            </a:endParaRPr>
          </a:p>
          <a:p>
            <a:pPr>
              <a:lnSpc>
                <a:spcPts val="2880"/>
              </a:lnSpc>
            </a:pPr>
            <a:r>
              <a:rPr lang="zh-CN" altLang="en-US" sz="2400" b="1" dirty="0" smtClean="0">
                <a:solidFill>
                  <a:schemeClr val="tx2"/>
                </a:solidFill>
                <a:latin typeface="华文新魏" panose="02010800040101010101" pitchFamily="2" charset="-122"/>
                <a:ea typeface="华文新魏" panose="02010800040101010101" pitchFamily="2" charset="-122"/>
              </a:rPr>
              <a:t>      “</a:t>
            </a:r>
            <a:r>
              <a:rPr lang="zh-CN" altLang="en-US" sz="2400" b="1" dirty="0">
                <a:solidFill>
                  <a:schemeClr val="tx2"/>
                </a:solidFill>
                <a:latin typeface="华文新魏" panose="02010800040101010101" pitchFamily="2" charset="-122"/>
                <a:ea typeface="华文新魏" panose="02010800040101010101" pitchFamily="2" charset="-122"/>
              </a:rPr>
              <a:t>长风破浪会有时，直挂云帆济沧海。</a:t>
            </a:r>
            <a:r>
              <a:rPr lang="zh-CN" altLang="en-US" sz="2400" b="1" dirty="0" smtClean="0">
                <a:solidFill>
                  <a:schemeClr val="tx2"/>
                </a:solidFill>
                <a:latin typeface="华文新魏" panose="02010800040101010101" pitchFamily="2" charset="-122"/>
                <a:ea typeface="华文新魏" panose="02010800040101010101" pitchFamily="2" charset="-122"/>
              </a:rPr>
              <a:t>” 可爱的</a:t>
            </a:r>
            <a:r>
              <a:rPr lang="en-US" altLang="zh-CN" sz="2400" b="1" dirty="0" err="1" smtClean="0">
                <a:solidFill>
                  <a:schemeClr val="tx2"/>
                </a:solidFill>
                <a:latin typeface="华文新魏" panose="02010800040101010101" pitchFamily="2" charset="-122"/>
                <a:ea typeface="华文新魏" panose="02010800040101010101" pitchFamily="2" charset="-122"/>
              </a:rPr>
              <a:t>CQUer</a:t>
            </a:r>
            <a:r>
              <a:rPr lang="zh-CN" altLang="en-US" sz="2400" b="1" dirty="0" smtClean="0">
                <a:solidFill>
                  <a:schemeClr val="tx2"/>
                </a:solidFill>
                <a:latin typeface="华文新魏" panose="02010800040101010101" pitchFamily="2" charset="-122"/>
                <a:ea typeface="华文新魏" panose="02010800040101010101" pitchFamily="2" charset="-122"/>
              </a:rPr>
              <a:t>们，我们的</a:t>
            </a:r>
            <a:r>
              <a:rPr lang="en-US" altLang="zh-CN" sz="2400" b="1" dirty="0" smtClean="0">
                <a:solidFill>
                  <a:schemeClr val="tx2"/>
                </a:solidFill>
                <a:latin typeface="华文新魏" panose="02010800040101010101" pitchFamily="2" charset="-122"/>
                <a:ea typeface="华文新魏" panose="02010800040101010101" pitchFamily="2" charset="-122"/>
              </a:rPr>
              <a:t>《</a:t>
            </a:r>
            <a:r>
              <a:rPr lang="zh-CN" altLang="en-US" sz="2400" b="1" dirty="0" smtClean="0">
                <a:solidFill>
                  <a:schemeClr val="tx2"/>
                </a:solidFill>
                <a:latin typeface="华文新魏" panose="02010800040101010101" pitchFamily="2" charset="-122"/>
                <a:ea typeface="华文新魏" panose="02010800040101010101" pitchFamily="2" charset="-122"/>
              </a:rPr>
              <a:t>马原课</a:t>
            </a:r>
            <a:r>
              <a:rPr lang="en-US" altLang="zh-CN" sz="2400" b="1" dirty="0" smtClean="0">
                <a:solidFill>
                  <a:schemeClr val="tx2"/>
                </a:solidFill>
                <a:latin typeface="华文新魏" panose="02010800040101010101" pitchFamily="2" charset="-122"/>
                <a:ea typeface="华文新魏" panose="02010800040101010101" pitchFamily="2" charset="-122"/>
              </a:rPr>
              <a:t>》</a:t>
            </a:r>
            <a:r>
              <a:rPr lang="zh-CN" altLang="en-US" sz="2400" b="1" dirty="0" smtClean="0">
                <a:solidFill>
                  <a:schemeClr val="tx2"/>
                </a:solidFill>
                <a:latin typeface="华文新魏" panose="02010800040101010101" pitchFamily="2" charset="-122"/>
                <a:ea typeface="华文新魏" panose="02010800040101010101" pitchFamily="2" charset="-122"/>
              </a:rPr>
              <a:t>学习将暂时告一段落，希望你们以所学到的深邃的哲学思维指引自己的智慧生活。未来奋斗的过程可能是苦闷的，孤独的，</a:t>
            </a:r>
            <a:r>
              <a:rPr lang="zh-CN" altLang="en-US" sz="2400" b="1" dirty="0">
                <a:solidFill>
                  <a:schemeClr val="tx2"/>
                </a:solidFill>
                <a:latin typeface="华文新魏" panose="02010800040101010101" pitchFamily="2" charset="-122"/>
                <a:ea typeface="华文新魏" panose="02010800040101010101" pitchFamily="2" charset="-122"/>
              </a:rPr>
              <a:t>希望你们不畏艰险</a:t>
            </a:r>
            <a:r>
              <a:rPr lang="zh-CN" altLang="en-US" sz="2400" b="1" dirty="0" smtClean="0">
                <a:solidFill>
                  <a:schemeClr val="tx2"/>
                </a:solidFill>
                <a:latin typeface="华文新魏" panose="02010800040101010101" pitchFamily="2" charset="-122"/>
                <a:ea typeface="华文新魏" panose="02010800040101010101" pitchFamily="2" charset="-122"/>
              </a:rPr>
              <a:t>，</a:t>
            </a:r>
            <a:r>
              <a:rPr lang="zh-CN" altLang="en-US" sz="2400" b="1" dirty="0">
                <a:solidFill>
                  <a:schemeClr val="tx2"/>
                </a:solidFill>
                <a:latin typeface="华文新魏" panose="02010800040101010101" pitchFamily="2" charset="-122"/>
                <a:ea typeface="华文新魏" panose="02010800040101010101" pitchFamily="2" charset="-122"/>
              </a:rPr>
              <a:t>不失信心</a:t>
            </a:r>
            <a:r>
              <a:rPr lang="zh-CN" altLang="en-US" sz="2400" b="1" dirty="0" smtClean="0">
                <a:solidFill>
                  <a:schemeClr val="tx2"/>
                </a:solidFill>
                <a:latin typeface="华文新魏" panose="02010800040101010101" pitchFamily="2" charset="-122"/>
                <a:ea typeface="华文新魏" panose="02010800040101010101" pitchFamily="2" charset="-122"/>
              </a:rPr>
              <a:t>，</a:t>
            </a:r>
            <a:r>
              <a:rPr lang="zh-CN" altLang="en-US" sz="2400" b="1" dirty="0">
                <a:solidFill>
                  <a:schemeClr val="tx2"/>
                </a:solidFill>
                <a:latin typeface="华文新魏" panose="02010800040101010101" pitchFamily="2" charset="-122"/>
                <a:ea typeface="华文新魏" panose="02010800040101010101" pitchFamily="2" charset="-122"/>
              </a:rPr>
              <a:t>坚持自己的理想一路走</a:t>
            </a:r>
            <a:r>
              <a:rPr lang="zh-CN" altLang="en-US" sz="2400" b="1" dirty="0" smtClean="0">
                <a:solidFill>
                  <a:schemeClr val="tx2"/>
                </a:solidFill>
                <a:latin typeface="华文新魏" panose="02010800040101010101" pitchFamily="2" charset="-122"/>
                <a:ea typeface="华文新魏" panose="02010800040101010101" pitchFamily="2" charset="-122"/>
              </a:rPr>
              <a:t>下去，未来可期，接续努力！</a:t>
            </a:r>
            <a:endParaRPr lang="zh-CN" altLang="en-US" sz="2400" b="1"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slow" advTm="7339">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500"/>
                                        <p:tgtEl>
                                          <p:spTgt spid="12"/>
                                        </p:tgtEl>
                                      </p:cBhvr>
                                    </p:animEffect>
                                  </p:childTnLst>
                                </p:cTn>
                              </p:par>
                            </p:childTnLst>
                          </p:cTn>
                        </p:par>
                        <p:par>
                          <p:cTn id="8" fill="hold">
                            <p:stCondLst>
                              <p:cond delay="1500"/>
                            </p:stCondLst>
                            <p:childTnLst>
                              <p:par>
                                <p:cTn id="9" presetID="22" presetClass="entr" presetSubtype="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500"/>
                                        <p:tgtEl>
                                          <p:spTgt spid="13"/>
                                        </p:tgtEl>
                                      </p:cBhvr>
                                    </p:animEffect>
                                  </p:childTnLst>
                                </p:cTn>
                              </p:par>
                            </p:childTnLst>
                          </p:cTn>
                        </p:par>
                        <p:par>
                          <p:cTn id="12" fill="hold">
                            <p:stCondLst>
                              <p:cond delay="20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14"/>
                                        </p:tgtEl>
                                        <p:attrNameLst>
                                          <p:attrName>style.visibility</p:attrName>
                                        </p:attrNameLst>
                                      </p:cBhvr>
                                      <p:to>
                                        <p:strVal val="visible"/>
                                      </p:to>
                                    </p:set>
                                    <p:anim by="(-#ppt_w*2)" calcmode="lin" valueType="num">
                                      <p:cBhvr rctx="PPT">
                                        <p:cTn id="15" dur="200" autoRev="1" fill="hold">
                                          <p:stCondLst>
                                            <p:cond delay="0"/>
                                          </p:stCondLst>
                                        </p:cTn>
                                        <p:tgtEl>
                                          <p:spTgt spid="14"/>
                                        </p:tgtEl>
                                        <p:attrNameLst>
                                          <p:attrName>ppt_w</p:attrName>
                                        </p:attrNameLst>
                                      </p:cBhvr>
                                    </p:anim>
                                    <p:anim by="(#ppt_w*0.50)" calcmode="lin" valueType="num">
                                      <p:cBhvr>
                                        <p:cTn id="16" dur="200" decel="50000" autoRev="1" fill="hold">
                                          <p:stCondLst>
                                            <p:cond delay="0"/>
                                          </p:stCondLst>
                                        </p:cTn>
                                        <p:tgtEl>
                                          <p:spTgt spid="14"/>
                                        </p:tgtEl>
                                        <p:attrNameLst>
                                          <p:attrName>ppt_x</p:attrName>
                                        </p:attrNameLst>
                                      </p:cBhvr>
                                    </p:anim>
                                    <p:anim from="(-#ppt_h/2)" to="(#ppt_y)" calcmode="lin" valueType="num">
                                      <p:cBhvr>
                                        <p:cTn id="17" dur="400" fill="hold">
                                          <p:stCondLst>
                                            <p:cond delay="0"/>
                                          </p:stCondLst>
                                        </p:cTn>
                                        <p:tgtEl>
                                          <p:spTgt spid="14"/>
                                        </p:tgtEl>
                                        <p:attrNameLst>
                                          <p:attrName>ppt_y</p:attrName>
                                        </p:attrNameLst>
                                      </p:cBhvr>
                                    </p:anim>
                                    <p:animRot by="21600000">
                                      <p:cBhvr>
                                        <p:cTn id="18" dur="4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nvSpPr>
        <p:spPr bwMode="auto">
          <a:xfrm>
            <a:off x="0" y="0"/>
            <a:ext cx="12196800" cy="3913816"/>
          </a:xfrm>
          <a:custGeom>
            <a:avLst/>
            <a:gdLst>
              <a:gd name="T0" fmla="*/ 16000 w 16000"/>
              <a:gd name="T1" fmla="*/ 0 h 5120"/>
              <a:gd name="T2" fmla="*/ 0 w 16000"/>
              <a:gd name="T3" fmla="*/ 0 h 5120"/>
              <a:gd name="T4" fmla="*/ 0 w 16000"/>
              <a:gd name="T5" fmla="*/ 5120 h 5120"/>
              <a:gd name="T6" fmla="*/ 4993 w 16000"/>
              <a:gd name="T7" fmla="*/ 5120 h 5120"/>
              <a:gd name="T8" fmla="*/ 5035 w 16000"/>
              <a:gd name="T9" fmla="*/ 5041 h 5120"/>
              <a:gd name="T10" fmla="*/ 16000 w 16000"/>
              <a:gd name="T11" fmla="*/ 5041 h 5120"/>
              <a:gd name="T12" fmla="*/ 16000 w 16000"/>
              <a:gd name="T13" fmla="*/ 0 h 5120"/>
            </a:gdLst>
            <a:ahLst/>
            <a:cxnLst>
              <a:cxn ang="0">
                <a:pos x="T0" y="T1"/>
              </a:cxn>
              <a:cxn ang="0">
                <a:pos x="T2" y="T3"/>
              </a:cxn>
              <a:cxn ang="0">
                <a:pos x="T4" y="T5"/>
              </a:cxn>
              <a:cxn ang="0">
                <a:pos x="T6" y="T7"/>
              </a:cxn>
              <a:cxn ang="0">
                <a:pos x="T8" y="T9"/>
              </a:cxn>
              <a:cxn ang="0">
                <a:pos x="T10" y="T11"/>
              </a:cxn>
              <a:cxn ang="0">
                <a:pos x="T12" y="T13"/>
              </a:cxn>
            </a:cxnLst>
            <a:rect l="0" t="0" r="r" b="b"/>
            <a:pathLst>
              <a:path w="16000" h="5120">
                <a:moveTo>
                  <a:pt x="16000" y="0"/>
                </a:moveTo>
                <a:lnTo>
                  <a:pt x="0" y="0"/>
                </a:lnTo>
                <a:lnTo>
                  <a:pt x="0" y="5120"/>
                </a:lnTo>
                <a:lnTo>
                  <a:pt x="4993" y="5120"/>
                </a:lnTo>
                <a:lnTo>
                  <a:pt x="5035" y="5041"/>
                </a:lnTo>
                <a:lnTo>
                  <a:pt x="16000" y="5041"/>
                </a:lnTo>
                <a:lnTo>
                  <a:pt x="16000" y="0"/>
                </a:lnTo>
                <a:close/>
              </a:path>
            </a:pathLst>
          </a:custGeom>
          <a:blipFill>
            <a:blip r:embed="rId2"/>
            <a:stretch>
              <a:fillRect/>
            </a:stretch>
          </a:blipFill>
          <a:ln>
            <a:noFill/>
          </a:ln>
        </p:spPr>
        <p:txBody>
          <a:bodyPr vert="horz" wrap="square" lIns="91440" tIns="45720" rIns="91440" bIns="45720" numCol="1" anchor="t" anchorCtr="0" compatLnSpc="1"/>
          <a:lstStyle/>
          <a:p>
            <a:endParaRPr lang="zh-CN" altLang="en-US">
              <a:solidFill>
                <a:srgbClr val="C4261D"/>
              </a:solidFill>
            </a:endParaRPr>
          </a:p>
        </p:txBody>
      </p:sp>
      <p:sp>
        <p:nvSpPr>
          <p:cNvPr id="8" name="Freeform 6"/>
          <p:cNvSpPr/>
          <p:nvPr/>
        </p:nvSpPr>
        <p:spPr bwMode="auto">
          <a:xfrm>
            <a:off x="0" y="3942177"/>
            <a:ext cx="3753104" cy="81932"/>
          </a:xfrm>
          <a:custGeom>
            <a:avLst/>
            <a:gdLst>
              <a:gd name="T0" fmla="*/ 0 w 4924"/>
              <a:gd name="T1" fmla="*/ 107 h 107"/>
              <a:gd name="T2" fmla="*/ 4867 w 4924"/>
              <a:gd name="T3" fmla="*/ 107 h 107"/>
              <a:gd name="T4" fmla="*/ 4924 w 4924"/>
              <a:gd name="T5" fmla="*/ 0 h 107"/>
              <a:gd name="T6" fmla="*/ 0 w 4924"/>
              <a:gd name="T7" fmla="*/ 0 h 107"/>
              <a:gd name="T8" fmla="*/ 0 w 4924"/>
              <a:gd name="T9" fmla="*/ 107 h 107"/>
            </a:gdLst>
            <a:ahLst/>
            <a:cxnLst>
              <a:cxn ang="0">
                <a:pos x="T0" y="T1"/>
              </a:cxn>
              <a:cxn ang="0">
                <a:pos x="T2" y="T3"/>
              </a:cxn>
              <a:cxn ang="0">
                <a:pos x="T4" y="T5"/>
              </a:cxn>
              <a:cxn ang="0">
                <a:pos x="T6" y="T7"/>
              </a:cxn>
              <a:cxn ang="0">
                <a:pos x="T8" y="T9"/>
              </a:cxn>
            </a:cxnLst>
            <a:rect l="0" t="0" r="r" b="b"/>
            <a:pathLst>
              <a:path w="4924" h="107">
                <a:moveTo>
                  <a:pt x="0" y="107"/>
                </a:moveTo>
                <a:lnTo>
                  <a:pt x="4867" y="107"/>
                </a:lnTo>
                <a:lnTo>
                  <a:pt x="4924" y="0"/>
                </a:lnTo>
                <a:lnTo>
                  <a:pt x="0" y="0"/>
                </a:lnTo>
                <a:lnTo>
                  <a:pt x="0" y="107"/>
                </a:lnTo>
                <a:close/>
              </a:path>
            </a:pathLst>
          </a:custGeom>
          <a:solidFill>
            <a:schemeClr val="bg2"/>
          </a:solidFill>
          <a:ln>
            <a:noFill/>
          </a:ln>
        </p:spPr>
        <p:txBody>
          <a:bodyPr vert="horz" wrap="square" lIns="91440" tIns="45720" rIns="91440" bIns="45720" numCol="1" anchor="t" anchorCtr="0" compatLnSpc="1"/>
          <a:lstStyle/>
          <a:p>
            <a:endParaRPr lang="zh-CN" altLang="en-US">
              <a:solidFill>
                <a:srgbClr val="C4261D"/>
              </a:solidFill>
            </a:endParaRPr>
          </a:p>
        </p:txBody>
      </p:sp>
      <p:sp>
        <p:nvSpPr>
          <p:cNvPr id="9" name="Freeform 7"/>
          <p:cNvSpPr/>
          <p:nvPr/>
        </p:nvSpPr>
        <p:spPr bwMode="auto">
          <a:xfrm>
            <a:off x="3775162" y="3877577"/>
            <a:ext cx="8421638" cy="146532"/>
          </a:xfrm>
          <a:custGeom>
            <a:avLst/>
            <a:gdLst>
              <a:gd name="T0" fmla="*/ 11046 w 11049"/>
              <a:gd name="T1" fmla="*/ 191 h 191"/>
              <a:gd name="T2" fmla="*/ 0 w 11049"/>
              <a:gd name="T3" fmla="*/ 191 h 191"/>
              <a:gd name="T4" fmla="*/ 102 w 11049"/>
              <a:gd name="T5" fmla="*/ 0 h 191"/>
              <a:gd name="T6" fmla="*/ 11049 w 11049"/>
              <a:gd name="T7" fmla="*/ 0 h 191"/>
              <a:gd name="T8" fmla="*/ 11049 w 11049"/>
              <a:gd name="T9" fmla="*/ 186 h 191"/>
              <a:gd name="T10" fmla="*/ 11046 w 11049"/>
              <a:gd name="T11" fmla="*/ 191 h 191"/>
            </a:gdLst>
            <a:ahLst/>
            <a:cxnLst>
              <a:cxn ang="0">
                <a:pos x="T0" y="T1"/>
              </a:cxn>
              <a:cxn ang="0">
                <a:pos x="T2" y="T3"/>
              </a:cxn>
              <a:cxn ang="0">
                <a:pos x="T4" y="T5"/>
              </a:cxn>
              <a:cxn ang="0">
                <a:pos x="T6" y="T7"/>
              </a:cxn>
              <a:cxn ang="0">
                <a:pos x="T8" y="T9"/>
              </a:cxn>
              <a:cxn ang="0">
                <a:pos x="T10" y="T11"/>
              </a:cxn>
            </a:cxnLst>
            <a:rect l="0" t="0" r="r" b="b"/>
            <a:pathLst>
              <a:path w="11049" h="191">
                <a:moveTo>
                  <a:pt x="11046" y="191"/>
                </a:moveTo>
                <a:lnTo>
                  <a:pt x="0" y="191"/>
                </a:lnTo>
                <a:lnTo>
                  <a:pt x="102" y="0"/>
                </a:lnTo>
                <a:lnTo>
                  <a:pt x="11049" y="0"/>
                </a:lnTo>
                <a:lnTo>
                  <a:pt x="11049" y="186"/>
                </a:lnTo>
                <a:lnTo>
                  <a:pt x="11046" y="191"/>
                </a:lnTo>
                <a:close/>
              </a:path>
            </a:pathLst>
          </a:custGeom>
          <a:solidFill>
            <a:schemeClr val="tx2"/>
          </a:solidFill>
          <a:ln>
            <a:noFill/>
          </a:ln>
        </p:spPr>
        <p:txBody>
          <a:bodyPr vert="horz" wrap="square" lIns="91440" tIns="45720" rIns="91440" bIns="45720" numCol="1" anchor="t" anchorCtr="0" compatLnSpc="1"/>
          <a:lstStyle/>
          <a:p>
            <a:endParaRPr lang="zh-CN" altLang="en-US">
              <a:solidFill>
                <a:srgbClr val="C4261D"/>
              </a:solidFill>
            </a:endParaRPr>
          </a:p>
        </p:txBody>
      </p:sp>
      <p:sp>
        <p:nvSpPr>
          <p:cNvPr id="16" name="Rectangle 3"/>
          <p:cNvSpPr txBox="1">
            <a:spLocks noChangeArrowheads="1"/>
          </p:cNvSpPr>
          <p:nvPr/>
        </p:nvSpPr>
        <p:spPr bwMode="auto">
          <a:xfrm>
            <a:off x="1285875" y="618490"/>
            <a:ext cx="10119995" cy="3056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600" b="1" dirty="0" smtClean="0">
                <a:solidFill>
                  <a:schemeClr val="accent2"/>
                </a:solidFill>
                <a:latin typeface="微软雅黑" panose="020B0503020204020204" pitchFamily="34" charset="-122"/>
              </a:rPr>
              <a:t>自此完结，感谢遇见！</a:t>
            </a:r>
            <a:endParaRPr lang="zh-CN" altLang="en-US" sz="6600" b="1" dirty="0" smtClean="0">
              <a:solidFill>
                <a:schemeClr val="accent2"/>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6202">
        <p:blinds dir="vert"/>
      </p:transition>
    </mc:Choice>
    <mc:Fallback>
      <p:transition spd="slow" advTm="6202">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40000">
                                          <p:cBhvr additive="base">
                                            <p:cTn id="11" dur="5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1000"/>
                                            <p:tgtEl>
                                              <p:spTgt spid="7"/>
                                            </p:tgtEl>
                                          </p:cBhvr>
                                        </p:animEffect>
                                      </p:childTnLst>
                                    </p:cTn>
                                  </p:par>
                                </p:childTnLst>
                              </p:cTn>
                            </p:par>
                            <p:par>
                              <p:cTn id="17" fill="hold">
                                <p:stCondLst>
                                  <p:cond delay="1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16"/>
                                            </p:tgtEl>
                                            <p:attrNameLst>
                                              <p:attrName>style.visibility</p:attrName>
                                            </p:attrNameLst>
                                          </p:cBhvr>
                                          <p:to>
                                            <p:strVal val="visible"/>
                                          </p:to>
                                        </p:set>
                                        <p:anim by="(-#ppt_w*2)" calcmode="lin" valueType="num">
                                          <p:cBhvr rctx="PPT">
                                            <p:cTn id="20" dur="500" autoRev="1" fill="hold">
                                              <p:stCondLst>
                                                <p:cond delay="0"/>
                                              </p:stCondLst>
                                            </p:cTn>
                                            <p:tgtEl>
                                              <p:spTgt spid="16"/>
                                            </p:tgtEl>
                                            <p:attrNameLst>
                                              <p:attrName>ppt_w</p:attrName>
                                            </p:attrNameLst>
                                          </p:cBhvr>
                                        </p:anim>
                                        <p:anim by="(#ppt_w*0.50)" calcmode="lin" valueType="num">
                                          <p:cBhvr>
                                            <p:cTn id="21" dur="500" decel="50000" autoRev="1" fill="hold">
                                              <p:stCondLst>
                                                <p:cond delay="0"/>
                                              </p:stCondLst>
                                            </p:cTn>
                                            <p:tgtEl>
                                              <p:spTgt spid="16"/>
                                            </p:tgtEl>
                                            <p:attrNameLst>
                                              <p:attrName>ppt_x</p:attrName>
                                            </p:attrNameLst>
                                          </p:cBhvr>
                                        </p:anim>
                                        <p:anim from="(-#ppt_h/2)" to="(#ppt_y)" calcmode="lin" valueType="num">
                                          <p:cBhvr>
                                            <p:cTn id="22" dur="1000" fill="hold">
                                              <p:stCondLst>
                                                <p:cond delay="0"/>
                                              </p:stCondLst>
                                            </p:cTn>
                                            <p:tgtEl>
                                              <p:spTgt spid="16"/>
                                            </p:tgtEl>
                                            <p:attrNameLst>
                                              <p:attrName>ppt_y</p:attrName>
                                            </p:attrNameLst>
                                          </p:cBhvr>
                                        </p:anim>
                                        <p:animRot by="21600000">
                                          <p:cBhvr>
                                            <p:cTn id="23"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1000"/>
                                            <p:tgtEl>
                                              <p:spTgt spid="7"/>
                                            </p:tgtEl>
                                          </p:cBhvr>
                                        </p:animEffect>
                                      </p:childTnLst>
                                    </p:cTn>
                                  </p:par>
                                </p:childTnLst>
                              </p:cTn>
                            </p:par>
                            <p:par>
                              <p:cTn id="17" fill="hold">
                                <p:stCondLst>
                                  <p:cond delay="1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16"/>
                                            </p:tgtEl>
                                            <p:attrNameLst>
                                              <p:attrName>style.visibility</p:attrName>
                                            </p:attrNameLst>
                                          </p:cBhvr>
                                          <p:to>
                                            <p:strVal val="visible"/>
                                          </p:to>
                                        </p:set>
                                        <p:anim by="(-#ppt_w*2)" calcmode="lin" valueType="num">
                                          <p:cBhvr rctx="PPT">
                                            <p:cTn id="20" dur="500" autoRev="1" fill="hold">
                                              <p:stCondLst>
                                                <p:cond delay="0"/>
                                              </p:stCondLst>
                                            </p:cTn>
                                            <p:tgtEl>
                                              <p:spTgt spid="16"/>
                                            </p:tgtEl>
                                            <p:attrNameLst>
                                              <p:attrName>ppt_w</p:attrName>
                                            </p:attrNameLst>
                                          </p:cBhvr>
                                        </p:anim>
                                        <p:anim by="(#ppt_w*0.50)" calcmode="lin" valueType="num">
                                          <p:cBhvr>
                                            <p:cTn id="21" dur="500" decel="50000" autoRev="1" fill="hold">
                                              <p:stCondLst>
                                                <p:cond delay="0"/>
                                              </p:stCondLst>
                                            </p:cTn>
                                            <p:tgtEl>
                                              <p:spTgt spid="16"/>
                                            </p:tgtEl>
                                            <p:attrNameLst>
                                              <p:attrName>ppt_x</p:attrName>
                                            </p:attrNameLst>
                                          </p:cBhvr>
                                        </p:anim>
                                        <p:anim from="(-#ppt_h/2)" to="(#ppt_y)" calcmode="lin" valueType="num">
                                          <p:cBhvr>
                                            <p:cTn id="22" dur="1000" fill="hold">
                                              <p:stCondLst>
                                                <p:cond delay="0"/>
                                              </p:stCondLst>
                                            </p:cTn>
                                            <p:tgtEl>
                                              <p:spTgt spid="16"/>
                                            </p:tgtEl>
                                            <p:attrNameLst>
                                              <p:attrName>ppt_y</p:attrName>
                                            </p:attrNameLst>
                                          </p:cBhvr>
                                        </p:anim>
                                        <p:animRot by="21600000">
                                          <p:cBhvr>
                                            <p:cTn id="23"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bldLvl="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5644135"/>
            <a:ext cx="12196763" cy="1213865"/>
          </a:xfrm>
          <a:prstGeom prst="rect">
            <a:avLst/>
          </a:prstGeom>
        </p:spPr>
      </p:pic>
      <p:sp>
        <p:nvSpPr>
          <p:cNvPr id="6" name="Freeform 5"/>
          <p:cNvSpPr/>
          <p:nvPr/>
        </p:nvSpPr>
        <p:spPr bwMode="auto">
          <a:xfrm>
            <a:off x="1082086" y="1567376"/>
            <a:ext cx="10200872" cy="4227784"/>
          </a:xfrm>
          <a:custGeom>
            <a:avLst/>
            <a:gdLst>
              <a:gd name="T0" fmla="*/ 0 w 12629"/>
              <a:gd name="T1" fmla="*/ 0 h 4426"/>
              <a:gd name="T2" fmla="*/ 12629 w 12629"/>
              <a:gd name="T3" fmla="*/ 0 h 4426"/>
              <a:gd name="T4" fmla="*/ 12508 w 12629"/>
              <a:gd name="T5" fmla="*/ 4426 h 4426"/>
              <a:gd name="T6" fmla="*/ 299 w 12629"/>
              <a:gd name="T7" fmla="*/ 4426 h 4426"/>
              <a:gd name="T8" fmla="*/ 0 w 12629"/>
              <a:gd name="T9" fmla="*/ 0 h 4426"/>
            </a:gdLst>
            <a:ahLst/>
            <a:cxnLst>
              <a:cxn ang="0">
                <a:pos x="T0" y="T1"/>
              </a:cxn>
              <a:cxn ang="0">
                <a:pos x="T2" y="T3"/>
              </a:cxn>
              <a:cxn ang="0">
                <a:pos x="T4" y="T5"/>
              </a:cxn>
              <a:cxn ang="0">
                <a:pos x="T6" y="T7"/>
              </a:cxn>
              <a:cxn ang="0">
                <a:pos x="T8" y="T9"/>
              </a:cxn>
            </a:cxnLst>
            <a:rect l="0" t="0" r="r" b="b"/>
            <a:pathLst>
              <a:path w="12629" h="4426">
                <a:moveTo>
                  <a:pt x="0" y="0"/>
                </a:moveTo>
                <a:lnTo>
                  <a:pt x="12629" y="0"/>
                </a:lnTo>
                <a:lnTo>
                  <a:pt x="12508" y="4426"/>
                </a:lnTo>
                <a:lnTo>
                  <a:pt x="299" y="4426"/>
                </a:lnTo>
                <a:lnTo>
                  <a:pt x="0"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1333228" y="1341913"/>
            <a:ext cx="9797060" cy="4453246"/>
          </a:xfrm>
          <a:prstGeom prst="rect">
            <a:avLst/>
          </a:prstGeom>
          <a:solidFill>
            <a:schemeClr val="tx1">
              <a:alpha val="80000"/>
            </a:schemeClr>
          </a:solidFill>
          <a:ln>
            <a:noFill/>
          </a:ln>
        </p:spPr>
        <p:txBody>
          <a:bodyPr vert="horz" wrap="square" lIns="91440" tIns="45720" rIns="91440" bIns="45720" numCol="1" anchor="t" anchorCtr="0" compatLnSpc="1"/>
          <a:lstStyle/>
          <a:p>
            <a:endParaRPr lang="zh-CN" altLang="en-US"/>
          </a:p>
        </p:txBody>
      </p:sp>
      <p:sp>
        <p:nvSpPr>
          <p:cNvPr id="8" name="TextBox 7"/>
          <p:cNvSpPr txBox="1"/>
          <p:nvPr/>
        </p:nvSpPr>
        <p:spPr>
          <a:xfrm>
            <a:off x="1921917" y="2917392"/>
            <a:ext cx="8784976" cy="1830245"/>
          </a:xfrm>
          <a:prstGeom prst="rect">
            <a:avLst/>
          </a:prstGeom>
          <a:noFill/>
        </p:spPr>
        <p:txBody>
          <a:bodyPr wrap="square" rtlCol="0">
            <a:spAutoFit/>
          </a:bodyPr>
          <a:lstStyle>
            <a:defPPr>
              <a:defRPr lang="zh-CN"/>
            </a:defPPr>
            <a:lvl1pPr algn="just">
              <a:lnSpc>
                <a:spcPct val="150000"/>
              </a:lnSpc>
              <a:defRPr sz="2200">
                <a:solidFill>
                  <a:srgbClr val="F8F8F8"/>
                </a:solidFill>
                <a:latin typeface="+mj-ea"/>
                <a:ea typeface="+mj-ea"/>
              </a:defRPr>
            </a:lvl1pPr>
          </a:lstStyle>
          <a:p>
            <a:pPr algn="ctr"/>
            <a:r>
              <a:rPr lang="zh-CN" altLang="en-US" sz="4000" b="1" dirty="0"/>
              <a:t>专题二 </a:t>
            </a:r>
            <a:r>
              <a:rPr lang="zh-CN" altLang="en-US" sz="4000" b="1" dirty="0" smtClean="0"/>
              <a:t>  从</a:t>
            </a:r>
            <a:r>
              <a:rPr lang="zh-CN" altLang="en-US" sz="4000" b="1" dirty="0"/>
              <a:t>整体上理解和</a:t>
            </a:r>
            <a:r>
              <a:rPr lang="zh-CN" altLang="en-US" sz="4000" b="1" dirty="0" smtClean="0"/>
              <a:t>把握</a:t>
            </a:r>
            <a:endParaRPr lang="en-US" altLang="zh-CN" sz="4000" b="1" dirty="0" smtClean="0"/>
          </a:p>
          <a:p>
            <a:pPr algn="ctr"/>
            <a:r>
              <a:rPr lang="zh-CN" altLang="en-US" sz="4000" b="1" dirty="0" smtClean="0"/>
              <a:t>马克思主义</a:t>
            </a:r>
            <a:r>
              <a:rPr lang="zh-CN" altLang="en-US" sz="4000" b="1" dirty="0"/>
              <a:t>教学主要内容</a:t>
            </a:r>
            <a:endParaRPr lang="zh-CN" altLang="zh-CN" sz="4000" dirty="0"/>
          </a:p>
        </p:txBody>
      </p:sp>
      <p:sp>
        <p:nvSpPr>
          <p:cNvPr id="9" name="椭圆 8"/>
          <p:cNvSpPr/>
          <p:nvPr/>
        </p:nvSpPr>
        <p:spPr bwMode="auto">
          <a:xfrm>
            <a:off x="10202837" y="1045325"/>
            <a:ext cx="1256392" cy="1256392"/>
          </a:xfrm>
          <a:prstGeom prst="ellipse">
            <a:avLst/>
          </a:prstGeom>
          <a:blipFill>
            <a:blip r:embed="rId2"/>
            <a:stretch>
              <a:fillRect/>
            </a:stretch>
          </a:blip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582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Scale>
                                      <p:cBhvr>
                                        <p:cTn id="2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gtEl>
                                        <p:attrNameLst>
                                          <p:attrName>ppt_x</p:attrName>
                                          <p:attrName>ppt_y</p:attrName>
                                        </p:attrNameLst>
                                      </p:cBhvr>
                                    </p:animMotion>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88" y="6614576"/>
            <a:ext cx="12196800" cy="243424"/>
            <a:chOff x="1" y="-503"/>
            <a:chExt cx="7616" cy="152"/>
          </a:xfrm>
        </p:grpSpPr>
        <p:sp>
          <p:nvSpPr>
            <p:cNvPr id="7" name="Freeform 5"/>
            <p:cNvSpPr/>
            <p:nvPr/>
          </p:nvSpPr>
          <p:spPr bwMode="auto">
            <a:xfrm>
              <a:off x="1" y="-503"/>
              <a:ext cx="1201" cy="152"/>
            </a:xfrm>
            <a:custGeom>
              <a:avLst/>
              <a:gdLst>
                <a:gd name="T0" fmla="*/ 2524 w 2524"/>
                <a:gd name="T1" fmla="*/ 0 h 275"/>
                <a:gd name="T2" fmla="*/ 2439 w 2524"/>
                <a:gd name="T3" fmla="*/ 275 h 275"/>
                <a:gd name="T4" fmla="*/ 0 w 2524"/>
                <a:gd name="T5" fmla="*/ 275 h 275"/>
                <a:gd name="T6" fmla="*/ 0 w 2524"/>
                <a:gd name="T7" fmla="*/ 0 h 275"/>
                <a:gd name="T8" fmla="*/ 2524 w 2524"/>
                <a:gd name="T9" fmla="*/ 0 h 275"/>
              </a:gdLst>
              <a:ahLst/>
              <a:cxnLst>
                <a:cxn ang="0">
                  <a:pos x="T0" y="T1"/>
                </a:cxn>
                <a:cxn ang="0">
                  <a:pos x="T2" y="T3"/>
                </a:cxn>
                <a:cxn ang="0">
                  <a:pos x="T4" y="T5"/>
                </a:cxn>
                <a:cxn ang="0">
                  <a:pos x="T6" y="T7"/>
                </a:cxn>
                <a:cxn ang="0">
                  <a:pos x="T8" y="T9"/>
                </a:cxn>
              </a:cxnLst>
              <a:rect l="0" t="0" r="r" b="b"/>
              <a:pathLst>
                <a:path w="2524" h="275">
                  <a:moveTo>
                    <a:pt x="2524" y="0"/>
                  </a:moveTo>
                  <a:lnTo>
                    <a:pt x="2439" y="275"/>
                  </a:lnTo>
                  <a:lnTo>
                    <a:pt x="0" y="275"/>
                  </a:lnTo>
                  <a:lnTo>
                    <a:pt x="0" y="0"/>
                  </a:lnTo>
                  <a:lnTo>
                    <a:pt x="252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187" y="-503"/>
              <a:ext cx="6430" cy="152"/>
            </a:xfrm>
            <a:custGeom>
              <a:avLst/>
              <a:gdLst>
                <a:gd name="T0" fmla="*/ 13509 w 13509"/>
                <a:gd name="T1" fmla="*/ 0 h 275"/>
                <a:gd name="T2" fmla="*/ 13509 w 13509"/>
                <a:gd name="T3" fmla="*/ 275 h 275"/>
                <a:gd name="T4" fmla="*/ 0 w 13509"/>
                <a:gd name="T5" fmla="*/ 275 h 275"/>
                <a:gd name="T6" fmla="*/ 86 w 13509"/>
                <a:gd name="T7" fmla="*/ 0 h 275"/>
                <a:gd name="T8" fmla="*/ 13509 w 13509"/>
                <a:gd name="T9" fmla="*/ 0 h 275"/>
              </a:gdLst>
              <a:ahLst/>
              <a:cxnLst>
                <a:cxn ang="0">
                  <a:pos x="T0" y="T1"/>
                </a:cxn>
                <a:cxn ang="0">
                  <a:pos x="T2" y="T3"/>
                </a:cxn>
                <a:cxn ang="0">
                  <a:pos x="T4" y="T5"/>
                </a:cxn>
                <a:cxn ang="0">
                  <a:pos x="T6" y="T7"/>
                </a:cxn>
                <a:cxn ang="0">
                  <a:pos x="T8" y="T9"/>
                </a:cxn>
              </a:cxnLst>
              <a:rect l="0" t="0" r="r" b="b"/>
              <a:pathLst>
                <a:path w="13509" h="275">
                  <a:moveTo>
                    <a:pt x="13509" y="0"/>
                  </a:moveTo>
                  <a:lnTo>
                    <a:pt x="13509" y="275"/>
                  </a:lnTo>
                  <a:lnTo>
                    <a:pt x="0" y="275"/>
                  </a:lnTo>
                  <a:lnTo>
                    <a:pt x="86" y="0"/>
                  </a:lnTo>
                  <a:lnTo>
                    <a:pt x="1350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7591" y="1920526"/>
            <a:ext cx="3306848" cy="3298934"/>
            <a:chOff x="567625" y="1876138"/>
            <a:chExt cx="3317875" cy="3309938"/>
          </a:xfrm>
        </p:grpSpPr>
        <p:sp>
          <p:nvSpPr>
            <p:cNvPr id="29" name="Oval 19"/>
            <p:cNvSpPr>
              <a:spLocks noChangeArrowheads="1"/>
            </p:cNvSpPr>
            <p:nvPr/>
          </p:nvSpPr>
          <p:spPr bwMode="auto">
            <a:xfrm>
              <a:off x="828378" y="2121010"/>
              <a:ext cx="2790825" cy="2782888"/>
            </a:xfrm>
            <a:prstGeom prst="ellipse">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rot="20826965">
              <a:off x="567625" y="1876138"/>
              <a:ext cx="3317875" cy="3309938"/>
              <a:chOff x="625806" y="2032000"/>
              <a:chExt cx="3317875" cy="3309938"/>
            </a:xfrm>
          </p:grpSpPr>
          <p:sp>
            <p:nvSpPr>
              <p:cNvPr id="31" name="Freeform 21"/>
              <p:cNvSpPr/>
              <p:nvPr/>
            </p:nvSpPr>
            <p:spPr bwMode="auto">
              <a:xfrm>
                <a:off x="865519" y="2032000"/>
                <a:ext cx="1376363" cy="885825"/>
              </a:xfrm>
              <a:custGeom>
                <a:avLst/>
                <a:gdLst>
                  <a:gd name="T0" fmla="*/ 227 w 2059"/>
                  <a:gd name="T1" fmla="*/ 1328 h 1328"/>
                  <a:gd name="T2" fmla="*/ 2059 w 2059"/>
                  <a:gd name="T3" fmla="*/ 262 h 1328"/>
                  <a:gd name="T4" fmla="*/ 2059 w 2059"/>
                  <a:gd name="T5" fmla="*/ 0 h 1328"/>
                  <a:gd name="T6" fmla="*/ 0 w 2059"/>
                  <a:gd name="T7" fmla="*/ 1197 h 1328"/>
                  <a:gd name="T8" fmla="*/ 227 w 2059"/>
                  <a:gd name="T9" fmla="*/ 1328 h 1328"/>
                </a:gdLst>
                <a:ahLst/>
                <a:cxnLst>
                  <a:cxn ang="0">
                    <a:pos x="T0" y="T1"/>
                  </a:cxn>
                  <a:cxn ang="0">
                    <a:pos x="T2" y="T3"/>
                  </a:cxn>
                  <a:cxn ang="0">
                    <a:pos x="T4" y="T5"/>
                  </a:cxn>
                  <a:cxn ang="0">
                    <a:pos x="T6" y="T7"/>
                  </a:cxn>
                  <a:cxn ang="0">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625806" y="2032000"/>
                <a:ext cx="3317875" cy="3309938"/>
              </a:xfrm>
              <a:custGeom>
                <a:avLst/>
                <a:gdLst>
                  <a:gd name="T0" fmla="*/ 2527 w 4963"/>
                  <a:gd name="T1" fmla="*/ 262 h 4963"/>
                  <a:gd name="T2" fmla="*/ 4702 w 4963"/>
                  <a:gd name="T3" fmla="*/ 2481 h 4963"/>
                  <a:gd name="T4" fmla="*/ 2482 w 4963"/>
                  <a:gd name="T5" fmla="*/ 4701 h 4963"/>
                  <a:gd name="T6" fmla="*/ 262 w 4963"/>
                  <a:gd name="T7" fmla="*/ 2481 h 4963"/>
                  <a:gd name="T8" fmla="*/ 530 w 4963"/>
                  <a:gd name="T9" fmla="*/ 1424 h 4963"/>
                  <a:gd name="T10" fmla="*/ 303 w 4963"/>
                  <a:gd name="T11" fmla="*/ 1293 h 4963"/>
                  <a:gd name="T12" fmla="*/ 0 w 4963"/>
                  <a:gd name="T13" fmla="*/ 2481 h 4963"/>
                  <a:gd name="T14" fmla="*/ 2482 w 4963"/>
                  <a:gd name="T15" fmla="*/ 4963 h 4963"/>
                  <a:gd name="T16" fmla="*/ 4963 w 4963"/>
                  <a:gd name="T17" fmla="*/ 2481 h 4963"/>
                  <a:gd name="T18" fmla="*/ 2527 w 4963"/>
                  <a:gd name="T19" fmla="*/ 0 h 4963"/>
                  <a:gd name="T20" fmla="*/ 2527 w 4963"/>
                  <a:gd name="T21" fmla="*/ 262 h 4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椭圆 32"/>
          <p:cNvSpPr/>
          <p:nvPr/>
        </p:nvSpPr>
        <p:spPr bwMode="auto">
          <a:xfrm>
            <a:off x="2607923" y="4358058"/>
            <a:ext cx="1060695" cy="1060695"/>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TextBox 33"/>
          <p:cNvSpPr txBox="1"/>
          <p:nvPr/>
        </p:nvSpPr>
        <p:spPr>
          <a:xfrm>
            <a:off x="2686865" y="4520874"/>
            <a:ext cx="902811" cy="523220"/>
          </a:xfrm>
          <a:prstGeom prst="rect">
            <a:avLst/>
          </a:prstGeom>
          <a:noFill/>
        </p:spPr>
        <p:txBody>
          <a:bodyPr wrap="none" rtlCol="0">
            <a:spAutoFit/>
          </a:bodyPr>
          <a:lstStyle/>
          <a:p>
            <a:pPr algn="ctr"/>
            <a:r>
              <a:rPr lang="zh-CN" altLang="en-US" sz="2800" dirty="0" smtClean="0">
                <a:solidFill>
                  <a:schemeClr val="accent2"/>
                </a:solidFill>
                <a:latin typeface="+mn-ea"/>
                <a:ea typeface="+mn-ea"/>
              </a:rPr>
              <a:t>目录</a:t>
            </a:r>
            <a:endParaRPr lang="zh-CN" altLang="en-US" sz="2800" dirty="0">
              <a:solidFill>
                <a:schemeClr val="accent2"/>
              </a:solidFill>
              <a:latin typeface="+mn-ea"/>
              <a:ea typeface="+mn-ea"/>
            </a:endParaRPr>
          </a:p>
        </p:txBody>
      </p:sp>
      <p:sp>
        <p:nvSpPr>
          <p:cNvPr id="36" name="TextBox 35"/>
          <p:cNvSpPr txBox="1"/>
          <p:nvPr/>
        </p:nvSpPr>
        <p:spPr>
          <a:xfrm>
            <a:off x="2687666" y="4956784"/>
            <a:ext cx="901208" cy="307777"/>
          </a:xfrm>
          <a:prstGeom prst="rect">
            <a:avLst/>
          </a:prstGeom>
          <a:noFill/>
        </p:spPr>
        <p:txBody>
          <a:bodyPr wrap="none" rtlCol="0">
            <a:spAutoFit/>
          </a:bodyPr>
          <a:lstStyle/>
          <a:p>
            <a:pPr algn="ctr"/>
            <a:r>
              <a:rPr lang="en-US" altLang="zh-CN" sz="1400" dirty="0" smtClean="0">
                <a:solidFill>
                  <a:schemeClr val="accent2"/>
                </a:solidFill>
                <a:latin typeface="+mj-lt"/>
                <a:ea typeface="+mn-ea"/>
              </a:rPr>
              <a:t>Contents</a:t>
            </a:r>
            <a:endParaRPr lang="zh-CN" altLang="en-US" sz="1400" dirty="0">
              <a:solidFill>
                <a:schemeClr val="accent2"/>
              </a:solidFill>
              <a:latin typeface="+mj-lt"/>
              <a:ea typeface="+mn-ea"/>
            </a:endParaRPr>
          </a:p>
        </p:txBody>
      </p:sp>
      <p:sp>
        <p:nvSpPr>
          <p:cNvPr id="35" name="Freeform 23"/>
          <p:cNvSpPr/>
          <p:nvPr/>
        </p:nvSpPr>
        <p:spPr bwMode="auto">
          <a:xfrm>
            <a:off x="4694073" y="2973275"/>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5473536" y="2973275"/>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4694073" y="4370809"/>
            <a:ext cx="709613" cy="714375"/>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26"/>
          <p:cNvSpPr/>
          <p:nvPr/>
        </p:nvSpPr>
        <p:spPr bwMode="auto">
          <a:xfrm>
            <a:off x="5473536" y="4370809"/>
            <a:ext cx="5720609" cy="714375"/>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48" name="TextBox 47"/>
          <p:cNvSpPr txBox="1"/>
          <p:nvPr/>
        </p:nvSpPr>
        <p:spPr>
          <a:xfrm>
            <a:off x="5639344" y="3038074"/>
            <a:ext cx="4464445" cy="461665"/>
          </a:xfrm>
          <a:prstGeom prst="rect">
            <a:avLst/>
          </a:prstGeom>
          <a:noFill/>
        </p:spPr>
        <p:txBody>
          <a:bodyPr wrap="square" rtlCol="0">
            <a:spAutoFit/>
          </a:bodyPr>
          <a:lstStyle/>
          <a:p>
            <a:r>
              <a:rPr lang="zh-CN" altLang="zh-CN" sz="2400" b="1" dirty="0" smtClean="0">
                <a:solidFill>
                  <a:schemeClr val="tx2"/>
                </a:solidFill>
                <a:latin typeface="微软雅黑" panose="020B0503020204020204" pitchFamily="34" charset="-122"/>
                <a:ea typeface="微软雅黑" panose="020B0503020204020204" pitchFamily="34" charset="-122"/>
              </a:rPr>
              <a:t>马克思主义</a:t>
            </a:r>
            <a:r>
              <a:rPr lang="zh-CN" altLang="zh-CN" sz="2400" b="1" dirty="0">
                <a:solidFill>
                  <a:schemeClr val="tx2"/>
                </a:solidFill>
                <a:latin typeface="微软雅黑" panose="020B0503020204020204" pitchFamily="34" charset="-122"/>
                <a:ea typeface="微软雅黑" panose="020B0503020204020204" pitchFamily="34" charset="-122"/>
              </a:rPr>
              <a:t>的基本内容 </a:t>
            </a:r>
            <a:endParaRPr lang="zh-CN" altLang="zh-CN" sz="2400" b="1" dirty="0">
              <a:solidFill>
                <a:schemeClr val="tx2"/>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639343" y="4435890"/>
            <a:ext cx="4464445" cy="46166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zh-CN" altLang="en-US" sz="2400" dirty="0" smtClean="0">
                <a:solidFill>
                  <a:schemeClr val="tx2"/>
                </a:solidFill>
              </a:rPr>
              <a:t>马克思主义</a:t>
            </a:r>
            <a:r>
              <a:rPr lang="zh-CN" altLang="en-US" sz="2400" dirty="0">
                <a:solidFill>
                  <a:schemeClr val="tx2"/>
                </a:solidFill>
              </a:rPr>
              <a:t>的鲜明特征</a:t>
            </a:r>
            <a:endParaRPr lang="zh-CN" altLang="en-US" sz="2400" dirty="0">
              <a:solidFill>
                <a:schemeClr val="tx2"/>
              </a:solidFill>
            </a:endParaRPr>
          </a:p>
        </p:txBody>
      </p:sp>
      <p:sp>
        <p:nvSpPr>
          <p:cNvPr id="59" name="TextBox 58"/>
          <p:cNvSpPr txBox="1"/>
          <p:nvPr/>
        </p:nvSpPr>
        <p:spPr>
          <a:xfrm>
            <a:off x="4813879" y="3007295"/>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2</a:t>
            </a:r>
            <a:endParaRPr lang="zh-CN" altLang="en-US" sz="3600" b="1" dirty="0">
              <a:solidFill>
                <a:schemeClr val="accent2"/>
              </a:solidFill>
              <a:latin typeface="+mj-ea"/>
              <a:ea typeface="+mj-ea"/>
            </a:endParaRPr>
          </a:p>
        </p:txBody>
      </p:sp>
      <p:sp>
        <p:nvSpPr>
          <p:cNvPr id="60" name="TextBox 59"/>
          <p:cNvSpPr txBox="1"/>
          <p:nvPr/>
        </p:nvSpPr>
        <p:spPr>
          <a:xfrm>
            <a:off x="4813879" y="4374334"/>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3</a:t>
            </a:r>
            <a:endParaRPr lang="zh-CN" altLang="en-US" sz="3600" b="1" dirty="0">
              <a:solidFill>
                <a:schemeClr val="accent2"/>
              </a:solidFill>
              <a:latin typeface="+mj-ea"/>
              <a:ea typeface="+mj-ea"/>
            </a:endParaRPr>
          </a:p>
        </p:txBody>
      </p:sp>
      <p:sp>
        <p:nvSpPr>
          <p:cNvPr id="25" name="Freeform 23"/>
          <p:cNvSpPr/>
          <p:nvPr/>
        </p:nvSpPr>
        <p:spPr bwMode="auto">
          <a:xfrm>
            <a:off x="4658221" y="1826887"/>
            <a:ext cx="709613" cy="680356"/>
          </a:xfrm>
          <a:custGeom>
            <a:avLst/>
            <a:gdLst>
              <a:gd name="T0" fmla="*/ 91 w 865"/>
              <a:gd name="T1" fmla="*/ 0 h 865"/>
              <a:gd name="T2" fmla="*/ 774 w 865"/>
              <a:gd name="T3" fmla="*/ 0 h 865"/>
              <a:gd name="T4" fmla="*/ 865 w 865"/>
              <a:gd name="T5" fmla="*/ 91 h 865"/>
              <a:gd name="T6" fmla="*/ 865 w 865"/>
              <a:gd name="T7" fmla="*/ 774 h 865"/>
              <a:gd name="T8" fmla="*/ 774 w 865"/>
              <a:gd name="T9" fmla="*/ 865 h 865"/>
              <a:gd name="T10" fmla="*/ 91 w 865"/>
              <a:gd name="T11" fmla="*/ 865 h 865"/>
              <a:gd name="T12" fmla="*/ 0 w 865"/>
              <a:gd name="T13" fmla="*/ 774 h 865"/>
              <a:gd name="T14" fmla="*/ 0 w 865"/>
              <a:gd name="T15" fmla="*/ 91 h 865"/>
              <a:gd name="T16" fmla="*/ 91 w 865"/>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5">
                <a:moveTo>
                  <a:pt x="91" y="0"/>
                </a:moveTo>
                <a:lnTo>
                  <a:pt x="774" y="0"/>
                </a:lnTo>
                <a:cubicBezTo>
                  <a:pt x="824" y="0"/>
                  <a:pt x="865" y="41"/>
                  <a:pt x="865" y="91"/>
                </a:cubicBezTo>
                <a:lnTo>
                  <a:pt x="865" y="774"/>
                </a:lnTo>
                <a:cubicBezTo>
                  <a:pt x="865" y="824"/>
                  <a:pt x="824" y="865"/>
                  <a:pt x="774" y="865"/>
                </a:cubicBezTo>
                <a:lnTo>
                  <a:pt x="91" y="865"/>
                </a:lnTo>
                <a:cubicBezTo>
                  <a:pt x="41" y="865"/>
                  <a:pt x="0" y="824"/>
                  <a:pt x="0" y="774"/>
                </a:cubicBezTo>
                <a:lnTo>
                  <a:pt x="0" y="91"/>
                </a:lnTo>
                <a:cubicBezTo>
                  <a:pt x="0" y="41"/>
                  <a:pt x="41" y="0"/>
                  <a:pt x="91"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437684" y="1826887"/>
            <a:ext cx="5720609" cy="680356"/>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bg2">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27" name="TextBox 26"/>
          <p:cNvSpPr txBox="1"/>
          <p:nvPr/>
        </p:nvSpPr>
        <p:spPr>
          <a:xfrm>
            <a:off x="5558027" y="1936232"/>
            <a:ext cx="5971060" cy="461665"/>
          </a:xfrm>
          <a:prstGeom prst="rect">
            <a:avLst/>
          </a:prstGeom>
          <a:noFill/>
        </p:spPr>
        <p:txBody>
          <a:bodyPr wrap="square" rtlCol="0">
            <a:spAutoFit/>
          </a:bodyPr>
          <a:lstStyle/>
          <a:p>
            <a:r>
              <a:rPr lang="zh-CN" altLang="en-US" sz="2400" b="1" dirty="0" smtClean="0">
                <a:solidFill>
                  <a:schemeClr val="tx2"/>
                </a:solidFill>
                <a:latin typeface="微软雅黑" panose="020B0503020204020204" pitchFamily="34" charset="-122"/>
                <a:ea typeface="微软雅黑" panose="020B0503020204020204" pitchFamily="34" charset="-122"/>
              </a:rPr>
              <a:t>马克思主义</a:t>
            </a:r>
            <a:r>
              <a:rPr lang="zh-CN" altLang="en-US" sz="2400" b="1" dirty="0">
                <a:solidFill>
                  <a:schemeClr val="tx2"/>
                </a:solidFill>
                <a:latin typeface="微软雅黑" panose="020B0503020204020204" pitchFamily="34" charset="-122"/>
                <a:ea typeface="微软雅黑" panose="020B0503020204020204" pitchFamily="34" charset="-122"/>
              </a:rPr>
              <a:t>产生和发展的历程</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4778027" y="1826888"/>
            <a:ext cx="470000" cy="646331"/>
          </a:xfrm>
          <a:prstGeom prst="rect">
            <a:avLst/>
          </a:prstGeom>
          <a:noFill/>
        </p:spPr>
        <p:txBody>
          <a:bodyPr wrap="none" rtlCol="0">
            <a:spAutoFit/>
          </a:bodyPr>
          <a:lstStyle/>
          <a:p>
            <a:r>
              <a:rPr lang="en-US" altLang="zh-CN" sz="3600" b="1" dirty="0" smtClean="0">
                <a:solidFill>
                  <a:schemeClr val="accent2"/>
                </a:solidFill>
                <a:latin typeface="+mj-ea"/>
                <a:ea typeface="+mj-ea"/>
              </a:rPr>
              <a:t>1</a:t>
            </a:r>
            <a:endParaRPr lang="zh-CN" altLang="en-US" sz="3600" b="1" dirty="0">
              <a:solidFill>
                <a:schemeClr val="accent2"/>
              </a:solidFill>
              <a:latin typeface="+mj-ea"/>
              <a:ea typeface="+mj-ea"/>
            </a:endParaRPr>
          </a:p>
        </p:txBody>
      </p:sp>
      <p:sp>
        <p:nvSpPr>
          <p:cNvPr id="40" name="TextBox 39"/>
          <p:cNvSpPr txBox="1"/>
          <p:nvPr/>
        </p:nvSpPr>
        <p:spPr>
          <a:xfrm>
            <a:off x="1633885" y="394053"/>
            <a:ext cx="2115142" cy="584775"/>
          </a:xfrm>
          <a:prstGeom prst="rect">
            <a:avLst/>
          </a:prstGeom>
          <a:noFill/>
        </p:spPr>
        <p:txBody>
          <a:bodyPr wrap="square" rtlCol="0">
            <a:spAutoFit/>
          </a:bodyPr>
          <a:lstStyle/>
          <a:p>
            <a:r>
              <a:rPr lang="zh-CN" altLang="en-US" sz="3200" b="1" dirty="0" smtClean="0">
                <a:latin typeface="+mn-ea"/>
                <a:ea typeface="+mn-ea"/>
              </a:rPr>
              <a:t>内容提要</a:t>
            </a:r>
            <a:endParaRPr lang="zh-CN" altLang="en-US" sz="3200" b="1" dirty="0">
              <a:latin typeface="+mn-ea"/>
              <a:ea typeface="+mn-ea"/>
            </a:endParaRPr>
          </a:p>
        </p:txBody>
      </p:sp>
      <p:sp>
        <p:nvSpPr>
          <p:cNvPr id="44" name="Freeform 10"/>
          <p:cNvSpPr>
            <a:spLocks noEditPoints="1"/>
          </p:cNvSpPr>
          <p:nvPr/>
        </p:nvSpPr>
        <p:spPr bwMode="auto">
          <a:xfrm>
            <a:off x="1082085" y="460403"/>
            <a:ext cx="449832" cy="452080"/>
          </a:xfrm>
          <a:custGeom>
            <a:avLst/>
            <a:gdLst>
              <a:gd name="T0" fmla="*/ 221 w 442"/>
              <a:gd name="T1" fmla="*/ 0 h 442"/>
              <a:gd name="T2" fmla="*/ 442 w 442"/>
              <a:gd name="T3" fmla="*/ 221 h 442"/>
              <a:gd name="T4" fmla="*/ 221 w 442"/>
              <a:gd name="T5" fmla="*/ 442 h 442"/>
              <a:gd name="T6" fmla="*/ 0 w 442"/>
              <a:gd name="T7" fmla="*/ 221 h 442"/>
              <a:gd name="T8" fmla="*/ 221 w 442"/>
              <a:gd name="T9" fmla="*/ 0 h 442"/>
              <a:gd name="T10" fmla="*/ 221 w 442"/>
              <a:gd name="T11" fmla="*/ 45 h 442"/>
              <a:gd name="T12" fmla="*/ 398 w 442"/>
              <a:gd name="T13" fmla="*/ 221 h 442"/>
              <a:gd name="T14" fmla="*/ 221 w 442"/>
              <a:gd name="T15" fmla="*/ 398 h 442"/>
              <a:gd name="T16" fmla="*/ 44 w 442"/>
              <a:gd name="T17" fmla="*/ 221 h 442"/>
              <a:gd name="T18" fmla="*/ 221 w 442"/>
              <a:gd name="T19" fmla="*/ 45 h 442"/>
              <a:gd name="T20" fmla="*/ 366 w 442"/>
              <a:gd name="T21" fmla="*/ 230 h 442"/>
              <a:gd name="T22" fmla="*/ 257 w 442"/>
              <a:gd name="T23" fmla="*/ 293 h 442"/>
              <a:gd name="T24" fmla="*/ 147 w 442"/>
              <a:gd name="T25" fmla="*/ 356 h 442"/>
              <a:gd name="T26" fmla="*/ 147 w 442"/>
              <a:gd name="T27" fmla="*/ 230 h 442"/>
              <a:gd name="T28" fmla="*/ 147 w 442"/>
              <a:gd name="T29" fmla="*/ 104 h 442"/>
              <a:gd name="T30" fmla="*/ 257 w 442"/>
              <a:gd name="T31" fmla="*/ 167 h 442"/>
              <a:gd name="T32" fmla="*/ 366 w 442"/>
              <a:gd name="T33"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442">
                <a:moveTo>
                  <a:pt x="221" y="0"/>
                </a:moveTo>
                <a:cubicBezTo>
                  <a:pt x="343" y="0"/>
                  <a:pt x="442" y="99"/>
                  <a:pt x="442" y="221"/>
                </a:cubicBezTo>
                <a:cubicBezTo>
                  <a:pt x="442" y="343"/>
                  <a:pt x="343" y="442"/>
                  <a:pt x="221" y="442"/>
                </a:cubicBezTo>
                <a:cubicBezTo>
                  <a:pt x="99" y="442"/>
                  <a:pt x="0" y="343"/>
                  <a:pt x="0" y="221"/>
                </a:cubicBezTo>
                <a:cubicBezTo>
                  <a:pt x="0" y="99"/>
                  <a:pt x="99" y="0"/>
                  <a:pt x="221" y="0"/>
                </a:cubicBezTo>
                <a:close/>
                <a:moveTo>
                  <a:pt x="221" y="45"/>
                </a:moveTo>
                <a:cubicBezTo>
                  <a:pt x="319" y="45"/>
                  <a:pt x="398" y="124"/>
                  <a:pt x="398" y="221"/>
                </a:cubicBezTo>
                <a:cubicBezTo>
                  <a:pt x="398" y="319"/>
                  <a:pt x="319" y="398"/>
                  <a:pt x="221" y="398"/>
                </a:cubicBezTo>
                <a:cubicBezTo>
                  <a:pt x="124" y="398"/>
                  <a:pt x="44" y="319"/>
                  <a:pt x="44" y="221"/>
                </a:cubicBezTo>
                <a:cubicBezTo>
                  <a:pt x="44" y="124"/>
                  <a:pt x="124" y="45"/>
                  <a:pt x="221" y="45"/>
                </a:cubicBezTo>
                <a:close/>
                <a:moveTo>
                  <a:pt x="366" y="230"/>
                </a:moveTo>
                <a:lnTo>
                  <a:pt x="257" y="293"/>
                </a:lnTo>
                <a:lnTo>
                  <a:pt x="147" y="356"/>
                </a:lnTo>
                <a:lnTo>
                  <a:pt x="147" y="230"/>
                </a:lnTo>
                <a:lnTo>
                  <a:pt x="147" y="104"/>
                </a:lnTo>
                <a:lnTo>
                  <a:pt x="257" y="167"/>
                </a:lnTo>
                <a:lnTo>
                  <a:pt x="366" y="230"/>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FF0000"/>
              </a:solidFill>
            </a:endParaRPr>
          </a:p>
        </p:txBody>
      </p:sp>
    </p:spTree>
  </p:cSld>
  <p:clrMapOvr>
    <a:masterClrMapping/>
  </p:clrMapOvr>
  <p:transition spd="slow" advTm="6974">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14:presetBounceEnd="50000">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14:bounceEnd="50000">
                                          <p:cBhvr additive="base">
                                            <p:cTn id="91" dur="400" fill="hold"/>
                                            <p:tgtEl>
                                              <p:spTgt spid="44"/>
                                            </p:tgtEl>
                                            <p:attrNameLst>
                                              <p:attrName>ppt_x</p:attrName>
                                            </p:attrNameLst>
                                          </p:cBhvr>
                                          <p:tavLst>
                                            <p:tav tm="0">
                                              <p:val>
                                                <p:strVal val="0-#ppt_w/2"/>
                                              </p:val>
                                            </p:tav>
                                            <p:tav tm="100000">
                                              <p:val>
                                                <p:strVal val="#ppt_x"/>
                                              </p:val>
                                            </p:tav>
                                          </p:tavLst>
                                        </p:anim>
                                        <p:anim calcmode="lin" valueType="num" p14:bounceEnd="50000">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Scale>
                                          <p:cBhvr>
                                            <p:cTn id="1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3"/>
                                            </p:tgtEl>
                                            <p:attrNameLst>
                                              <p:attrName>ppt_x</p:attrName>
                                              <p:attrName>ppt_y</p:attrName>
                                            </p:attrNameLst>
                                          </p:cBhvr>
                                        </p:animMotion>
                                        <p:animEffect transition="in" filter="fade">
                                          <p:cBhvr>
                                            <p:cTn id="15" dur="1000"/>
                                            <p:tgtEl>
                                              <p:spTgt spid="33"/>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style.rotation</p:attrName>
                                            </p:attrNameLst>
                                          </p:cBhvr>
                                          <p:tavLst>
                                            <p:tav tm="0">
                                              <p:val>
                                                <p:fltVal val="90"/>
                                              </p:val>
                                            </p:tav>
                                            <p:tav tm="100000">
                                              <p:val>
                                                <p:fltVal val="0"/>
                                              </p:val>
                                            </p:tav>
                                          </p:tavLst>
                                        </p:anim>
                                        <p:animEffect transition="in" filter="fade">
                                          <p:cBhvr>
                                            <p:cTn id="22" dur="50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90"/>
                                              </p:val>
                                            </p:tav>
                                            <p:tav tm="100000">
                                              <p:val>
                                                <p:fltVal val="0"/>
                                              </p:val>
                                            </p:tav>
                                          </p:tavLst>
                                        </p:anim>
                                        <p:animEffect transition="in" filter="fade">
                                          <p:cBhvr>
                                            <p:cTn id="28" dur="500"/>
                                            <p:tgtEl>
                                              <p:spTgt spid="36"/>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0-#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1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1+#ppt_w/2"/>
                                              </p:val>
                                            </p:tav>
                                            <p:tav tm="100000">
                                              <p:val>
                                                <p:strVal val="#ppt_x"/>
                                              </p:val>
                                            </p:tav>
                                          </p:tavLst>
                                        </p:anim>
                                        <p:anim calcmode="lin" valueType="num">
                                          <p:cBhvr additive="base">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400" fill="hold"/>
                                            <p:tgtEl>
                                              <p:spTgt spid="59"/>
                                            </p:tgtEl>
                                            <p:attrNameLst>
                                              <p:attrName>ppt_w</p:attrName>
                                            </p:attrNameLst>
                                          </p:cBhvr>
                                          <p:tavLst>
                                            <p:tav tm="0">
                                              <p:val>
                                                <p:fltVal val="0"/>
                                              </p:val>
                                            </p:tav>
                                            <p:tav tm="100000">
                                              <p:val>
                                                <p:strVal val="#ppt_w"/>
                                              </p:val>
                                            </p:tav>
                                          </p:tavLst>
                                        </p:anim>
                                        <p:anim calcmode="lin" valueType="num">
                                          <p:cBhvr>
                                            <p:cTn id="50" dur="400" fill="hold"/>
                                            <p:tgtEl>
                                              <p:spTgt spid="59"/>
                                            </p:tgtEl>
                                            <p:attrNameLst>
                                              <p:attrName>ppt_h</p:attrName>
                                            </p:attrNameLst>
                                          </p:cBhvr>
                                          <p:tavLst>
                                            <p:tav tm="0">
                                              <p:val>
                                                <p:fltVal val="0"/>
                                              </p:val>
                                            </p:tav>
                                            <p:tav tm="100000">
                                              <p:val>
                                                <p:strVal val="#ppt_h"/>
                                              </p:val>
                                            </p:tav>
                                          </p:tavLst>
                                        </p:anim>
                                        <p:anim calcmode="lin" valueType="num">
                                          <p:cBhvr>
                                            <p:cTn id="51" dur="400" fill="hold"/>
                                            <p:tgtEl>
                                              <p:spTgt spid="59"/>
                                            </p:tgtEl>
                                            <p:attrNameLst>
                                              <p:attrName>style.rotation</p:attrName>
                                            </p:attrNameLst>
                                          </p:cBhvr>
                                          <p:tavLst>
                                            <p:tav tm="0">
                                              <p:val>
                                                <p:fltVal val="90"/>
                                              </p:val>
                                            </p:tav>
                                            <p:tav tm="100000">
                                              <p:val>
                                                <p:fltVal val="0"/>
                                              </p:val>
                                            </p:tav>
                                          </p:tavLst>
                                        </p:anim>
                                        <p:animEffect transition="in" filter="fade">
                                          <p:cBhvr>
                                            <p:cTn id="52" dur="400"/>
                                            <p:tgtEl>
                                              <p:spTgt spid="59"/>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par>
                              <p:cTn id="57" fill="hold">
                                <p:stCondLst>
                                  <p:cond delay="3500"/>
                                </p:stCondLst>
                                <p:childTnLst>
                                  <p:par>
                                    <p:cTn id="58" presetID="31"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400" fill="hold"/>
                                            <p:tgtEl>
                                              <p:spTgt spid="60"/>
                                            </p:tgtEl>
                                            <p:attrNameLst>
                                              <p:attrName>ppt_w</p:attrName>
                                            </p:attrNameLst>
                                          </p:cBhvr>
                                          <p:tavLst>
                                            <p:tav tm="0">
                                              <p:val>
                                                <p:fltVal val="0"/>
                                              </p:val>
                                            </p:tav>
                                            <p:tav tm="100000">
                                              <p:val>
                                                <p:strVal val="#ppt_w"/>
                                              </p:val>
                                            </p:tav>
                                          </p:tavLst>
                                        </p:anim>
                                        <p:anim calcmode="lin" valueType="num">
                                          <p:cBhvr>
                                            <p:cTn id="61" dur="400" fill="hold"/>
                                            <p:tgtEl>
                                              <p:spTgt spid="60"/>
                                            </p:tgtEl>
                                            <p:attrNameLst>
                                              <p:attrName>ppt_h</p:attrName>
                                            </p:attrNameLst>
                                          </p:cBhvr>
                                          <p:tavLst>
                                            <p:tav tm="0">
                                              <p:val>
                                                <p:fltVal val="0"/>
                                              </p:val>
                                            </p:tav>
                                            <p:tav tm="100000">
                                              <p:val>
                                                <p:strVal val="#ppt_h"/>
                                              </p:val>
                                            </p:tav>
                                          </p:tavLst>
                                        </p:anim>
                                        <p:anim calcmode="lin" valueType="num">
                                          <p:cBhvr>
                                            <p:cTn id="62" dur="400" fill="hold"/>
                                            <p:tgtEl>
                                              <p:spTgt spid="60"/>
                                            </p:tgtEl>
                                            <p:attrNameLst>
                                              <p:attrName>style.rotation</p:attrName>
                                            </p:attrNameLst>
                                          </p:cBhvr>
                                          <p:tavLst>
                                            <p:tav tm="0">
                                              <p:val>
                                                <p:fltVal val="90"/>
                                              </p:val>
                                            </p:tav>
                                            <p:tav tm="100000">
                                              <p:val>
                                                <p:fltVal val="0"/>
                                              </p:val>
                                            </p:tav>
                                          </p:tavLst>
                                        </p:anim>
                                        <p:animEffect transition="in" filter="fade">
                                          <p:cBhvr>
                                            <p:cTn id="63" dur="400"/>
                                            <p:tgtEl>
                                              <p:spTgt spid="60"/>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4500"/>
                                </p:stCondLst>
                                <p:childTnLst>
                                  <p:par>
                                    <p:cTn id="69" presetID="2" presetClass="entr" presetSubtype="8"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1+#ppt_w/2"/>
                                              </p:val>
                                            </p:tav>
                                            <p:tav tm="100000">
                                              <p:val>
                                                <p:strVal val="#ppt_x"/>
                                              </p:val>
                                            </p:tav>
                                          </p:tavLst>
                                        </p:anim>
                                        <p:anim calcmode="lin" valueType="num">
                                          <p:cBhvr additive="base">
                                            <p:cTn id="76" dur="500" fill="hold"/>
                                            <p:tgtEl>
                                              <p:spTgt spid="26"/>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3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400" fill="hold"/>
                                            <p:tgtEl>
                                              <p:spTgt spid="39"/>
                                            </p:tgtEl>
                                            <p:attrNameLst>
                                              <p:attrName>ppt_w</p:attrName>
                                            </p:attrNameLst>
                                          </p:cBhvr>
                                          <p:tavLst>
                                            <p:tav tm="0">
                                              <p:val>
                                                <p:fltVal val="0"/>
                                              </p:val>
                                            </p:tav>
                                            <p:tav tm="100000">
                                              <p:val>
                                                <p:strVal val="#ppt_w"/>
                                              </p:val>
                                            </p:tav>
                                          </p:tavLst>
                                        </p:anim>
                                        <p:anim calcmode="lin" valueType="num">
                                          <p:cBhvr>
                                            <p:cTn id="81" dur="400" fill="hold"/>
                                            <p:tgtEl>
                                              <p:spTgt spid="39"/>
                                            </p:tgtEl>
                                            <p:attrNameLst>
                                              <p:attrName>ppt_h</p:attrName>
                                            </p:attrNameLst>
                                          </p:cBhvr>
                                          <p:tavLst>
                                            <p:tav tm="0">
                                              <p:val>
                                                <p:fltVal val="0"/>
                                              </p:val>
                                            </p:tav>
                                            <p:tav tm="100000">
                                              <p:val>
                                                <p:strVal val="#ppt_h"/>
                                              </p:val>
                                            </p:tav>
                                          </p:tavLst>
                                        </p:anim>
                                        <p:anim calcmode="lin" valueType="num">
                                          <p:cBhvr>
                                            <p:cTn id="82" dur="400" fill="hold"/>
                                            <p:tgtEl>
                                              <p:spTgt spid="39"/>
                                            </p:tgtEl>
                                            <p:attrNameLst>
                                              <p:attrName>style.rotation</p:attrName>
                                            </p:attrNameLst>
                                          </p:cBhvr>
                                          <p:tavLst>
                                            <p:tav tm="0">
                                              <p:val>
                                                <p:fltVal val="90"/>
                                              </p:val>
                                            </p:tav>
                                            <p:tav tm="100000">
                                              <p:val>
                                                <p:fltVal val="0"/>
                                              </p:val>
                                            </p:tav>
                                          </p:tavLst>
                                        </p:anim>
                                        <p:animEffect transition="in" filter="fade">
                                          <p:cBhvr>
                                            <p:cTn id="83" dur="400"/>
                                            <p:tgtEl>
                                              <p:spTgt spid="39"/>
                                            </p:tgtEl>
                                          </p:cBhvr>
                                        </p:animEffect>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par>
                              <p:cTn id="88" fill="hold">
                                <p:stCondLst>
                                  <p:cond delay="6000"/>
                                </p:stCondLst>
                                <p:childTnLst>
                                  <p:par>
                                    <p:cTn id="89" presetID="2" presetClass="entr" presetSubtype="8" fill="hold" grpId="0" nodeType="after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400" fill="hold"/>
                                            <p:tgtEl>
                                              <p:spTgt spid="44"/>
                                            </p:tgtEl>
                                            <p:attrNameLst>
                                              <p:attrName>ppt_x</p:attrName>
                                            </p:attrNameLst>
                                          </p:cBhvr>
                                          <p:tavLst>
                                            <p:tav tm="0">
                                              <p:val>
                                                <p:strVal val="0-#ppt_w/2"/>
                                              </p:val>
                                            </p:tav>
                                            <p:tav tm="100000">
                                              <p:val>
                                                <p:strVal val="#ppt_x"/>
                                              </p:val>
                                            </p:tav>
                                          </p:tavLst>
                                        </p:anim>
                                        <p:anim calcmode="lin" valueType="num">
                                          <p:cBhvr additive="base">
                                            <p:cTn id="92" dur="400" fill="hold"/>
                                            <p:tgtEl>
                                              <p:spTgt spid="44"/>
                                            </p:tgtEl>
                                            <p:attrNameLst>
                                              <p:attrName>ppt_y</p:attrName>
                                            </p:attrNameLst>
                                          </p:cBhvr>
                                          <p:tavLst>
                                            <p:tav tm="0">
                                              <p:val>
                                                <p:strVal val="#ppt_y"/>
                                              </p:val>
                                            </p:tav>
                                            <p:tav tm="100000">
                                              <p:val>
                                                <p:strVal val="#ppt_y"/>
                                              </p:val>
                                            </p:tav>
                                          </p:tavLst>
                                        </p:anim>
                                      </p:childTnLst>
                                    </p:cTn>
                                  </p:par>
                                </p:childTnLst>
                              </p:cTn>
                            </p:par>
                            <p:par>
                              <p:cTn id="93" fill="hold">
                                <p:stCondLst>
                                  <p:cond delay="6500"/>
                                </p:stCondLst>
                                <p:childTnLst>
                                  <p:par>
                                    <p:cTn id="94" presetID="56" presetClass="entr" presetSubtype="0" fill="hold" grpId="0" nodeType="after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by="(-#ppt_w*2)" calcmode="lin" valueType="num">
                                          <p:cBhvr rctx="PPT">
                                            <p:cTn id="96" dur="300" autoRev="1" fill="hold">
                                              <p:stCondLst>
                                                <p:cond delay="0"/>
                                              </p:stCondLst>
                                            </p:cTn>
                                            <p:tgtEl>
                                              <p:spTgt spid="40"/>
                                            </p:tgtEl>
                                            <p:attrNameLst>
                                              <p:attrName>ppt_w</p:attrName>
                                            </p:attrNameLst>
                                          </p:cBhvr>
                                        </p:anim>
                                        <p:anim by="(#ppt_w*0.50)" calcmode="lin" valueType="num">
                                          <p:cBhvr>
                                            <p:cTn id="97" dur="300" decel="50000" autoRev="1" fill="hold">
                                              <p:stCondLst>
                                                <p:cond delay="0"/>
                                              </p:stCondLst>
                                            </p:cTn>
                                            <p:tgtEl>
                                              <p:spTgt spid="40"/>
                                            </p:tgtEl>
                                            <p:attrNameLst>
                                              <p:attrName>ppt_x</p:attrName>
                                            </p:attrNameLst>
                                          </p:cBhvr>
                                        </p:anim>
                                        <p:anim from="(-#ppt_h/2)" to="(#ppt_y)" calcmode="lin" valueType="num">
                                          <p:cBhvr>
                                            <p:cTn id="98" dur="600" fill="hold">
                                              <p:stCondLst>
                                                <p:cond delay="0"/>
                                              </p:stCondLst>
                                            </p:cTn>
                                            <p:tgtEl>
                                              <p:spTgt spid="40"/>
                                            </p:tgtEl>
                                            <p:attrNameLst>
                                              <p:attrName>ppt_y</p:attrName>
                                            </p:attrNameLst>
                                          </p:cBhvr>
                                        </p:anim>
                                        <p:animRot by="21600000">
                                          <p:cBhvr>
                                            <p:cTn id="99" dur="600"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5" grpId="0" animBg="1"/>
          <p:bldP spid="37" grpId="0" animBg="1"/>
          <p:bldP spid="38" grpId="0" animBg="1"/>
          <p:bldP spid="41" grpId="0" animBg="1"/>
          <p:bldP spid="48" grpId="0"/>
          <p:bldP spid="49" grpId="0"/>
          <p:bldP spid="59" grpId="0"/>
          <p:bldP spid="60" grpId="0"/>
          <p:bldP spid="25" grpId="0" animBg="1"/>
          <p:bldP spid="26" grpId="0" animBg="1"/>
          <p:bldP spid="27" grpId="0"/>
          <p:bldP spid="39" grpId="0"/>
          <p:bldP spid="40" grpId="0"/>
          <p:bldP spid="44" grpId="0" animBg="1"/>
        </p:bldLst>
      </p:timing>
    </mc:Fallback>
  </mc:AlternateContent>
</p:sld>
</file>

<file path=ppt/tags/tag1.xml><?xml version="1.0" encoding="utf-8"?>
<p:tagLst xmlns:p="http://schemas.openxmlformats.org/presentationml/2006/main">
  <p:tag name="ISPRING_PRESENTATION_TITLE" val="jicengdangzudangweidangzhibugongzuozongjiehuibaoganbushuzhiPPT.pptx"/>
</p:tagLst>
</file>

<file path=ppt/theme/theme1.xml><?xml version="1.0" encoding="utf-8"?>
<a:theme xmlns:a="http://schemas.openxmlformats.org/drawingml/2006/main" name="1_默认设计模板">
  <a:themeElements>
    <a:clrScheme name="自定义 1">
      <a:dk1>
        <a:srgbClr val="C4261D"/>
      </a:dk1>
      <a:lt1>
        <a:srgbClr val="FF9900"/>
      </a:lt1>
      <a:dk2>
        <a:srgbClr val="4D4D4D"/>
      </a:dk2>
      <a:lt2>
        <a:srgbClr val="929090"/>
      </a:lt2>
      <a:accent1>
        <a:srgbClr val="F1F1F1"/>
      </a:accent1>
      <a:accent2>
        <a:srgbClr val="FFFFFF"/>
      </a:accent2>
      <a:accent3>
        <a:srgbClr val="C4261D"/>
      </a:accent3>
      <a:accent4>
        <a:srgbClr val="FF9900"/>
      </a:accent4>
      <a:accent5>
        <a:srgbClr val="4D4D4D"/>
      </a:accent5>
      <a:accent6>
        <a:srgbClr val="999999"/>
      </a:accent6>
      <a:hlink>
        <a:srgbClr val="F1F1F1"/>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19992</Words>
  <Application>WPS 演示</Application>
  <PresentationFormat>自定义</PresentationFormat>
  <Paragraphs>696</Paragraphs>
  <Slides>77</Slides>
  <Notes>77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Arial</vt:lpstr>
      <vt:lpstr>宋体</vt:lpstr>
      <vt:lpstr>Wingdings</vt:lpstr>
      <vt:lpstr>微软雅黑</vt:lpstr>
      <vt:lpstr>仿宋_GB2312</vt:lpstr>
      <vt:lpstr>Calibri</vt:lpstr>
      <vt:lpstr>方正卡通简体</vt:lpstr>
      <vt:lpstr>Wingdings</vt:lpstr>
      <vt:lpstr>Arial Unicode MS</vt:lpstr>
      <vt:lpstr>华文新魏</vt:lpstr>
      <vt:lpstr>仿宋</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jicengdangzudangweidangzhibugongzuozongjiehuibaoganbushuzhiPPT.pptx</dc:title>
  <dc:creator/>
  <cp:lastModifiedBy>蒋楼</cp:lastModifiedBy>
  <cp:revision>2</cp:revision>
  <dcterms:created xsi:type="dcterms:W3CDTF">2017-01-15T15:15:00Z</dcterms:created>
  <dcterms:modified xsi:type="dcterms:W3CDTF">2019-12-10T16:09:00Z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